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6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/>
          <p:nvPr userDrawn="1"/>
        </p:nvGrpSpPr>
        <p:grpSpPr>
          <a:xfrm>
            <a:off x="-34929" y="-42862"/>
            <a:ext cx="12259952" cy="6943725"/>
            <a:chOff x="-54" y="-67"/>
            <a:chExt cx="19305" cy="10935"/>
          </a:xfrm>
        </p:grpSpPr>
        <p:pic>
          <p:nvPicPr>
            <p:cNvPr id="5123" name="图片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54" y="-67"/>
              <a:ext cx="19305" cy="10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 descr="PPT模板无标.tif"/>
            <p:cNvPicPr>
              <a:picLocks noChangeAspect="1"/>
            </p:cNvPicPr>
            <p:nvPr userDrawn="1"/>
          </p:nvPicPr>
          <p:blipFill>
            <a:blip r:embed="rId3"/>
            <a:srcRect t="30017" b="37379"/>
            <a:stretch>
              <a:fillRect/>
            </a:stretch>
          </p:blipFill>
          <p:spPr>
            <a:xfrm>
              <a:off x="6" y="10616"/>
              <a:ext cx="19198" cy="22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pic>
          <p:nvPicPr>
            <p:cNvPr id="5125" name="图片 18" descr="微信图片_2019041714361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62" y="94"/>
              <a:ext cx="814" cy="69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>
            <a:hlinkClick r:id="" action="ppaction://noaction"/>
          </p:cNvPr>
          <p:cNvSpPr txBox="1">
            <a:spLocks noChangeAspect="1"/>
          </p:cNvSpPr>
          <p:nvPr userDrawn="1"/>
        </p:nvSpPr>
        <p:spPr>
          <a:xfrm>
            <a:off x="10636723" y="59373"/>
            <a:ext cx="1483515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  <p:txBody>
          <a:bodyPr wrap="square" rtlCol="0" anchor="ctr" anchorCtr="0">
            <a:sp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kumimoji="0" lang="zh-CN" alt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圆角矩形 1"/>
          <p:cNvSpPr/>
          <p:nvPr userDrawn="1"/>
        </p:nvSpPr>
        <p:spPr>
          <a:xfrm>
            <a:off x="227037" y="708025"/>
            <a:ext cx="11736023" cy="5759450"/>
          </a:xfrm>
          <a:prstGeom prst="roundRect">
            <a:avLst/>
          </a:prstGeom>
          <a:ln>
            <a:solidFill>
              <a:srgbClr val="FFC41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126" name="矩形 6"/>
          <p:cNvSpPr/>
          <p:nvPr userDrawn="1"/>
        </p:nvSpPr>
        <p:spPr>
          <a:xfrm>
            <a:off x="682625" y="27305"/>
            <a:ext cx="3803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命题点1　 固体压强</a:t>
            </a:r>
            <a:endParaRPr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file:///C:\Documents and Settings\Administrator\&#26700;&#38754;\&#27743;&#35199;&#29289;&#29702;(JK)\N207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file:///C:\Documents and Settings\Administrator\&#26700;&#38754;\&#27743;&#35199;&#29289;&#29702;(JK)\N208AB.TIF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image" Target="file:///C:\Documents and Settings\Administrator\&#26700;&#38754;\&#27743;&#35199;&#29289;&#29702;(JK)\N208.TIF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wmf"/><Relationship Id="rId14" Type="http://schemas.openxmlformats.org/officeDocument/2006/relationships/notesSlide" Target="../notesSlides/notesSlide13.xml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0.xml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oleObject" Target="../embeddings/oleObject8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6.tif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8.xml"/><Relationship Id="rId7" Type="http://schemas.openxmlformats.org/officeDocument/2006/relationships/tags" Target="../tags/tag4.xml"/><Relationship Id="rId6" Type="http://schemas.openxmlformats.org/officeDocument/2006/relationships/slide" Target="slide18.xml"/><Relationship Id="rId5" Type="http://schemas.openxmlformats.org/officeDocument/2006/relationships/tags" Target="../tags/tag3.xml"/><Relationship Id="rId4" Type="http://schemas.openxmlformats.org/officeDocument/2006/relationships/slide" Target="slide10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file:///C:\Documents and Settings\Administrator\&#26700;&#38754;\&#27743;&#35199;&#29289;&#29702;(JK)\N210.TIF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image" Target="file:///C:\Documents and Settings\Administrator\&#26700;&#38754;\&#27743;&#35199;&#29289;&#29702;(JK)\N211.TIF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file:///C:\Documents and Settings\Administrator\&#26700;&#38754;\&#27743;&#35199;&#29289;&#29702;(JK)\N211.TIF" TargetMode="Externa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5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7743;&#35199;&#29289;&#29702;(JK)\N204.TIF" TargetMode="Externa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slide" Target="slide3.xml"/><Relationship Id="rId3" Type="http://schemas.openxmlformats.org/officeDocument/2006/relationships/tags" Target="../tags/tag8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3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image" Target="file:///C:\Documents and Settings\Administrator\&#26700;&#38754;\&#27743;&#35199;&#29289;&#29702;(JK)\N205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file:///C:\Documents and Settings\Administrator\&#26700;&#38754;\&#27743;&#35199;&#29289;&#29702;(JK)\N206.TIF" TargetMode="Externa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922270" y="2055495"/>
            <a:ext cx="617791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压强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9745" y="364680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固体压强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00241" y="15773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0380" y="2696845"/>
            <a:ext cx="6815455" cy="521970"/>
            <a:chOff x="894" y="3246"/>
            <a:chExt cx="10733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773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压强的估算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2018.11D，2016.11D)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398780" y="3550285"/>
            <a:ext cx="113544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江西真题组合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下列估测中，合理的在括号里用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表示，不合理的用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一张草稿纸平铺对桌面的压强约为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Pa 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小华同学双脚站立时，对地面压强约为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   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46285" y="425323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60735" y="484314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85190" y="1017905"/>
            <a:ext cx="6894830" cy="521970"/>
            <a:chOff x="894" y="3246"/>
            <a:chExt cx="10858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785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增大或减小压强的方法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83590" y="1645285"/>
            <a:ext cx="108527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谚语、成语都蕴含着丰富的物理知识，如：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如坐针毡；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墙内开花墙外香；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泥鳅黄鳝交朋友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滑头对滑头；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霜前冷，雪后寒．其中主要体现压强知识的是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，主要体现摩擦知识的是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请填入相应的序号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如图所示，是在冰面上行走时，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套在鞋上的冰爪．爪做得尖而细是通过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力面积来增大压强，从而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摩擦，便于行走，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防止摔跤．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62" descr="C:\Documents and Settings\Administrator\桌面\江西物理(JK)\N20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524240" y="3864610"/>
            <a:ext cx="2493645" cy="1669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49740" y="5690235"/>
            <a:ext cx="13773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3075" y="286829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2695" y="2855595"/>
            <a:ext cx="81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③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1260" y="450342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69435" y="5060950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57250" y="1096645"/>
            <a:ext cx="10194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如图所示，是矿山上的大型载重汽车，车轮宽大是为了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压强；轮胎上有很深的花纹是为了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摩擦力．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63" descr="C:\Documents and Settings\Administrator\桌面\江西物理(JK)\N208AB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786505" y="2673985"/>
            <a:ext cx="4336415" cy="2839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46090" y="5716905"/>
            <a:ext cx="1252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8710" y="1775460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3405" y="1775460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186815" y="1248410"/>
            <a:ext cx="6947535" cy="521970"/>
            <a:chOff x="894" y="3246"/>
            <a:chExt cx="10941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794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固体压强的相关计算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[2018.20(2)]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220470" y="21475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174115" y="2823210"/>
            <a:ext cx="61785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如图所示，一位质量为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的滑雪运动员，其脚下每块滑板长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．该运动员静止站立在滑雪板上时，水平雪面受到的压力为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，水平雪面受到的压强为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________Pa.(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566" descr="C:\Documents and Settings\Administrator\桌面\江西物理(JK)\N20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974455" y="2169160"/>
            <a:ext cx="1424940" cy="3105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070340" y="5540375"/>
            <a:ext cx="14712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5085" y="462280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520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6390" y="510857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1 300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06755" y="2244725"/>
            <a:ext cx="10728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公安人员在海滩案发现场发现了嫌疑人清晰的站立脚印，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立即用蜡浇铸了鞋底模型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经测量一只鞋模的平均厚度为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675 g,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则鞋模的面积为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；又经测试达到同样深度脚印所需的压强为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Pa,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则嫌疑人的质量为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________kg.(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5830" y="3489960"/>
            <a:ext cx="1203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0.025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4390" y="401383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34695" y="2098040"/>
            <a:ext cx="107283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如图所示，是小普同学利用自制的简易天平在家实验时的情景，请仔细观察，并根据图中信息，求：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该液体的密度；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若烧杯的底面积为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，装有此液体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的烧杯对天平托盘的压强．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1560" y="2859405"/>
            <a:ext cx="3592195" cy="1976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27770" y="4789170"/>
            <a:ext cx="13773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807720" y="2051050"/>
            <a:ext cx="10335895" cy="3014345"/>
            <a:chOff x="1152" y="3530"/>
            <a:chExt cx="16277" cy="4747"/>
          </a:xfrm>
        </p:grpSpPr>
        <p:sp>
          <p:nvSpPr>
            <p:cNvPr id="2" name="文本框 1"/>
            <p:cNvSpPr txBox="1"/>
            <p:nvPr/>
          </p:nvSpPr>
          <p:spPr>
            <a:xfrm>
              <a:off x="1152" y="3530"/>
              <a:ext cx="16277" cy="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由图可知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烧杯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液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烧杯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液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mL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液体的密度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液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＝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0.9 g/cm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(2)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100 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0.1 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0.1 kg×10 N/kg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N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则烧杯对托盘天平的压强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＝       ＝     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500 Pa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84" y="5202"/>
            <a:ext cx="711" cy="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279400" imgH="457200" progId="Equation.DSMT4">
                    <p:embed/>
                  </p:oleObj>
                </mc:Choice>
                <mc:Fallback>
                  <p:oleObj name="" r:id="rId1" imgW="279400" imgH="457200" progId="Equation.DSMT4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784" y="5202"/>
                          <a:ext cx="711" cy="11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824" y="5363"/>
            <a:ext cx="1455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571500" imgH="393700" progId="Equation.DSMT4">
                    <p:embed/>
                  </p:oleObj>
                </mc:Choice>
                <mc:Fallback>
                  <p:oleObj name="" r:id="rId3" imgW="571500" imgH="393700" progId="Equation.DSMT4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24" y="5363"/>
                          <a:ext cx="1455" cy="10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448" y="7091"/>
            <a:ext cx="530" cy="1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5" imgW="190500" imgH="393700" progId="Equation.DSMT4">
                    <p:embed/>
                  </p:oleObj>
                </mc:Choice>
                <mc:Fallback>
                  <p:oleObj name="" r:id="rId5" imgW="190500" imgH="3937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448" y="7091"/>
                          <a:ext cx="530" cy="10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771" y="7001"/>
            <a:ext cx="617" cy="12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7" imgW="336550" imgH="695960" progId="Equation.DSMT4">
                    <p:embed/>
                  </p:oleObj>
                </mc:Choice>
                <mc:Fallback>
                  <p:oleObj name="" r:id="rId7" imgW="336550" imgH="69596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771" y="7001"/>
                          <a:ext cx="617" cy="12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157" y="7091"/>
            <a:ext cx="2368" cy="1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9" imgW="850900" imgH="393700" progId="Equation.DSMT4">
                    <p:embed/>
                  </p:oleObj>
                </mc:Choice>
                <mc:Fallback>
                  <p:oleObj name="" r:id="rId9" imgW="850900" imgH="3937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157" y="7091"/>
                          <a:ext cx="2368" cy="10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43560" y="1137920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3860" y="1697355"/>
            <a:ext cx="11385550" cy="4523105"/>
            <a:chOff x="876" y="2633"/>
            <a:chExt cx="17930" cy="7123"/>
          </a:xfrm>
        </p:grpSpPr>
        <p:sp>
          <p:nvSpPr>
            <p:cNvPr id="101" name="文本框 100"/>
            <p:cNvSpPr txBox="1"/>
            <p:nvPr/>
          </p:nvSpPr>
          <p:spPr>
            <a:xfrm>
              <a:off x="876" y="2633"/>
              <a:ext cx="17930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公式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是压强的定义式，对于固体、液体、气体产生的压强都普遍适用，计算时一定要注意单位的统一及换算，公式中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单位为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单位为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sz="2400" b="0" baseline="300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cm</a:t>
              </a:r>
              <a:r>
                <a:rPr lang="en-US" sz="2400" b="0" baseline="300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sz="2400" b="0" baseline="300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baseline="300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m</a:t>
              </a:r>
              <a:r>
                <a:rPr lang="en-US" sz="2400" b="0" baseline="3000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；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(2)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压力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是指施加在物体上的压力，不能等同于重力，只有当物体自由放置在水平面上时，压力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的大小才等于物体所受的重力，计算时应先注明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，再应用公式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；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(3)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受力面积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是指物体间相互接触并相互挤压部分的面积，不一定等于物体的底面积；</a:t>
              </a:r>
              <a:r>
                <a:rPr lang="en-US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(4)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放置于水平面上的粗细、密度均匀的圆柱体、长方体等规则物体可用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ρgh</a:t>
              </a:r>
              <a:r>
                <a:rPr lang="zh-CN" sz="2400" b="0">
                  <a:solidFill>
                    <a:srgbClr val="1D41D5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计算压强．</a:t>
              </a:r>
              <a:endParaRPr lang="zh-CN" alt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494" y="6178"/>
            <a:ext cx="530" cy="1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2" imgW="190500" imgH="393700" progId="Equation.DSMT4">
                    <p:embed/>
                  </p:oleObj>
                </mc:Choice>
                <mc:Fallback>
                  <p:oleObj name="" r:id="rId2" imgW="190500" imgH="3937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494" y="6178"/>
                          <a:ext cx="530" cy="10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157" y="2753"/>
            <a:ext cx="530" cy="1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4" imgW="190500" imgH="393700" progId="Equation.DSMT4">
                    <p:embed/>
                  </p:oleObj>
                </mc:Choice>
                <mc:Fallback>
                  <p:oleObj name="" r:id="rId4" imgW="190500" imgH="393700" progId="Equation.DSMT4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157" y="2753"/>
                          <a:ext cx="530" cy="10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16039" y="102489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3135" y="175641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探究影响压力作用效果的因素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近6年未考)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38835" y="2342515"/>
            <a:ext cx="77152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【提出问题和假设】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压力的作用效果可能与压力的大小和受力面积有关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【设计与进行实验】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实验方法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(1)转换法(通过海绵的____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____反映压力的作用效果)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(2)控制变量法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197340" y="405066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65880" y="5230495"/>
            <a:ext cx="1550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凹陷程度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591820" y="783590"/>
            <a:ext cx="116382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．探究压力的作用效果与压力大小的关系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不变，改变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，观察海绵的凹陷程度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．探究压力的作用效果与受力面积的关系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不变，改变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，观察海绵的凹陷程度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【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分析现象，总结结论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比较不同条件下海绵的凹陷程度，总结影响压力作用效果的因素【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交流与反思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选用海绵的原因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海绵易变形，实验现象明显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可以替代海绵的材料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沙子、橡皮泥等较易变形的材料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实验中主要应用了力的哪个作用效果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84060" y="920750"/>
            <a:ext cx="164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36175" y="908050"/>
            <a:ext cx="164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压力大小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6760" y="2007870"/>
            <a:ext cx="164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压力大小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74275" y="2007870"/>
            <a:ext cx="170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3140" y="5854065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23565" y="190373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23565" y="365188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23565" y="453961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710940" y="287274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87465" y="287274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21360" y="1989455"/>
            <a:ext cx="107759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利用实验结论解释生活中的现象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如菜刀要经常磨一磨，汽车限重等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压强大小的比较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比较压强大小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：压力的作用效果与压力大小和受力面积有关．压力一定时，受力面积越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，压力作用效果越明显，受力面积一定时，压力越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，压力作用效果越明显．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89450" y="2608580"/>
          <a:ext cx="336550" cy="695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90500" imgH="393700" progId="Equation.DSMT4">
                  <p:embed/>
                </p:oleObj>
              </mc:Choice>
              <mc:Fallback>
                <p:oleObj name="" r:id="rId1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89450" y="2608580"/>
                        <a:ext cx="336550" cy="695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776730" y="3750310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9605" y="3763010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29030" y="108331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090930" y="1788160"/>
            <a:ext cx="99745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　探究压力的作用效果与什么因素有关．【猜想与假设】猜想一：可能与压力的大小有关；猜想二：可能与受力面积的大小有关．【设计实验与进行实验】为验证上述猜想，小明利用小桌、海绵和砝码等器材进行了如图所示的实验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来比较压力的作用效果，这里用到的科学探究方法是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73" descr="C:\Documents and Settings\Administrator\桌面\江西物理(JK)\N21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122795" y="2667000"/>
            <a:ext cx="4220845" cy="157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75395" y="4456430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宋体" panose="02010600030101010101" pitchFamily="2" charset="-122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1455" y="5203190"/>
            <a:ext cx="2428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海绵的凹陷程度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4455" y="5770245"/>
            <a:ext cx="1330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67385" y="1268095"/>
            <a:ext cx="106025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【分析论证与应用】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比较甲、乙两图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将两个小桌分别正立放在海绵上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其目的是控制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相同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改变压力的大小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可得出的结论是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两图的实验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可得出结论：压力大小相同时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越小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压力的作用效果越明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显．</a:t>
            </a:r>
            <a:r>
              <a:rPr lang="zh-CN" sz="2400" b="0">
                <a:ea typeface="宋体" panose="02010600030101010101" pitchFamily="2" charset="-122"/>
              </a:rPr>
              <a:t>下列实例中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直接应用该结论的是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填字母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图钉的一端做得很尖                                        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书包的背带很宽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菜刀要经常磨一磨                                             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桥梁路段车辆限载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909810" y="1938655"/>
            <a:ext cx="1706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3020695"/>
            <a:ext cx="726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相同时，压力越大，压力的作用效果越明显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0540" y="359473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乙、丙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2230" y="3582035"/>
            <a:ext cx="1784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3330" y="413893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15010" y="12020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00710" y="1704340"/>
            <a:ext cx="110737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此实验不能用硬纸板代替海绵，原因是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若将实验中的小桌和砝码放在如图丁所示的木板上，比较图乙中海绵受到的压强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和图丁中木板受到的压强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575" descr="C:\Documents and Settings\Administrator\桌面\江西物理(JK)\N211.TIF"/>
          <p:cNvPicPr>
            <a:picLocks noChangeAspect="1"/>
          </p:cNvPicPr>
          <p:nvPr/>
        </p:nvPicPr>
        <p:blipFill>
          <a:blip r:embed="rId2" r:link="rId3"/>
          <a:srcRect t="-5591" r="47461" b="-6550"/>
          <a:stretch>
            <a:fillRect/>
          </a:stretch>
        </p:blipFill>
        <p:spPr>
          <a:xfrm>
            <a:off x="5049520" y="3566795"/>
            <a:ext cx="2253615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823585" y="5792470"/>
            <a:ext cx="9067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1885" y="1812290"/>
            <a:ext cx="2820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硬纸板形变不明显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3135" y="297180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09955" y="1111885"/>
            <a:ext cx="101796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验证猜想二时，将肥皂块沿竖直方向切成大小不同的两块，如图戊所示．将左边部分移开后，发现剩余部分对海绵的压力作用效果没有发生变化，由此他得出结论：压力的作用效果与受力面积无关．你认为他在探究过程中存在的问题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1335" y="2882265"/>
            <a:ext cx="3463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没有控制压力大小相同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575" descr="C:\Documents and Settings\Administrator\桌面\江西物理(JK)\N211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5803" t="26454" r="-1362" b="-5879"/>
          <a:stretch>
            <a:fillRect/>
          </a:stretch>
        </p:blipFill>
        <p:spPr>
          <a:xfrm>
            <a:off x="4758690" y="3547110"/>
            <a:ext cx="2506980" cy="25946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687570" y="3044825"/>
            <a:ext cx="1483360" cy="129857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压强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9525" y="4159885"/>
            <a:ext cx="2712085" cy="817245"/>
            <a:chOff x="4015" y="6711"/>
            <a:chExt cx="4271" cy="1287"/>
          </a:xfrm>
        </p:grpSpPr>
        <p:sp>
          <p:nvSpPr>
            <p:cNvPr id="103" name="MMConnector"/>
            <p:cNvSpPr/>
            <p:nvPr/>
          </p:nvSpPr>
          <p:spPr>
            <a:xfrm>
              <a:off x="7118" y="6711"/>
              <a:ext cx="1168" cy="1095"/>
            </a:xfrm>
            <a:custGeom>
              <a:avLst/>
              <a:gdLst/>
              <a:ahLst/>
              <a:cxnLst/>
              <a:pathLst>
                <a:path w="816610" h="292961">
                  <a:moveTo>
                    <a:pt x="185581" y="-72308"/>
                  </a:moveTo>
                  <a:cubicBezTo>
                    <a:pt x="203332" y="-79500"/>
                    <a:pt x="210270" y="-95817"/>
                    <a:pt x="204544" y="-109280"/>
                  </a:cubicBezTo>
                  <a:cubicBezTo>
                    <a:pt x="198818" y="-122742"/>
                    <a:pt x="182112" y="-129370"/>
                    <a:pt x="164760" y="-121264"/>
                  </a:cubicBezTo>
                  <a:cubicBezTo>
                    <a:pt x="148448" y="-113645"/>
                    <a:pt x="132136" y="-106025"/>
                    <a:pt x="115997" y="-98144"/>
                  </a:cubicBezTo>
                  <a:cubicBezTo>
                    <a:pt x="99858" y="-90263"/>
                    <a:pt x="83892" y="-82120"/>
                    <a:pt x="68023" y="-73857"/>
                  </a:cubicBezTo>
                  <a:cubicBezTo>
                    <a:pt x="52155" y="-65594"/>
                    <a:pt x="36384" y="-57210"/>
                    <a:pt x="20695" y="-48742"/>
                  </a:cubicBezTo>
                  <a:cubicBezTo>
                    <a:pt x="5005" y="-40273"/>
                    <a:pt x="-10603" y="-31719"/>
                    <a:pt x="-26168" y="-23145"/>
                  </a:cubicBezTo>
                  <a:cubicBezTo>
                    <a:pt x="-41733" y="-14571"/>
                    <a:pt x="-57255" y="-5977"/>
                    <a:pt x="-72768" y="2579"/>
                  </a:cubicBezTo>
                  <a:cubicBezTo>
                    <a:pt x="-88282" y="11135"/>
                    <a:pt x="-103787" y="19653"/>
                    <a:pt x="-119322" y="28071"/>
                  </a:cubicBezTo>
                  <a:cubicBezTo>
                    <a:pt x="-134857" y="36488"/>
                    <a:pt x="-150421" y="44806"/>
                    <a:pt x="-166049" y="52962"/>
                  </a:cubicBezTo>
                  <a:cubicBezTo>
                    <a:pt x="-181677" y="61117"/>
                    <a:pt x="-197369" y="69110"/>
                    <a:pt x="-213157" y="76877"/>
                  </a:cubicBezTo>
                  <a:cubicBezTo>
                    <a:pt x="-228945" y="84644"/>
                    <a:pt x="-244828" y="92185"/>
                    <a:pt x="-260834" y="99437"/>
                  </a:cubicBezTo>
                  <a:cubicBezTo>
                    <a:pt x="-276839" y="106688"/>
                    <a:pt x="-292966" y="113650"/>
                    <a:pt x="-309229" y="120261"/>
                  </a:cubicBezTo>
                  <a:cubicBezTo>
                    <a:pt x="-325492" y="126872"/>
                    <a:pt x="-341891" y="133132"/>
                    <a:pt x="-358445" y="138983"/>
                  </a:cubicBezTo>
                  <a:cubicBezTo>
                    <a:pt x="-375000" y="144835"/>
                    <a:pt x="-391710" y="150280"/>
                    <a:pt x="-408523" y="155266"/>
                  </a:cubicBezTo>
                  <a:cubicBezTo>
                    <a:pt x="-425336" y="160253"/>
                    <a:pt x="-442253" y="164781"/>
                    <a:pt x="-459438" y="168821"/>
                  </a:cubicBezTo>
                  <a:cubicBezTo>
                    <a:pt x="-476624" y="172861"/>
                    <a:pt x="-494079" y="176411"/>
                    <a:pt x="-511105" y="179430"/>
                  </a:cubicBezTo>
                  <a:cubicBezTo>
                    <a:pt x="-528132" y="182448"/>
                    <a:pt x="-544729" y="184936"/>
                    <a:pt x="-563385" y="186958"/>
                  </a:cubicBezTo>
                  <a:cubicBezTo>
                    <a:pt x="-582041" y="188980"/>
                    <a:pt x="-602755" y="190537"/>
                    <a:pt x="-616107" y="191363"/>
                  </a:cubicBezTo>
                  <a:cubicBezTo>
                    <a:pt x="-629459" y="192188"/>
                    <a:pt x="-635449" y="192282"/>
                    <a:pt x="-641440" y="192375"/>
                  </a:cubicBezTo>
                  <a:cubicBezTo>
                    <a:pt x="-644176" y="192418"/>
                    <a:pt x="-646000" y="194085"/>
                    <a:pt x="-646000" y="196175"/>
                  </a:cubicBezTo>
                  <a:cubicBezTo>
                    <a:pt x="-646000" y="198265"/>
                    <a:pt x="-644174" y="199875"/>
                    <a:pt x="-641440" y="199975"/>
                  </a:cubicBezTo>
                  <a:cubicBezTo>
                    <a:pt x="-635407" y="200195"/>
                    <a:pt x="-629374" y="200415"/>
                    <a:pt x="-615859" y="200284"/>
                  </a:cubicBezTo>
                  <a:cubicBezTo>
                    <a:pt x="-602345" y="200152"/>
                    <a:pt x="-581348" y="199669"/>
                    <a:pt x="-562370" y="198605"/>
                  </a:cubicBezTo>
                  <a:cubicBezTo>
                    <a:pt x="-543393" y="197542"/>
                    <a:pt x="-526434" y="195897"/>
                    <a:pt x="-508991" y="193733"/>
                  </a:cubicBezTo>
                  <a:cubicBezTo>
                    <a:pt x="-491549" y="191569"/>
                    <a:pt x="-473622" y="188884"/>
                    <a:pt x="-455922" y="185684"/>
                  </a:cubicBezTo>
                  <a:cubicBezTo>
                    <a:pt x="-438223" y="182484"/>
                    <a:pt x="-420751" y="178769"/>
                    <a:pt x="-403350" y="174578"/>
                  </a:cubicBezTo>
                  <a:cubicBezTo>
                    <a:pt x="-385948" y="170388"/>
                    <a:pt x="-368618" y="165723"/>
                    <a:pt x="-351424" y="160634"/>
                  </a:cubicBezTo>
                  <a:cubicBezTo>
                    <a:pt x="-334229" y="155544"/>
                    <a:pt x="-317171" y="150030"/>
                    <a:pt x="-300242" y="144154"/>
                  </a:cubicBezTo>
                  <a:cubicBezTo>
                    <a:pt x="-283312" y="138278"/>
                    <a:pt x="-266511" y="132040"/>
                    <a:pt x="-249837" y="125507"/>
                  </a:cubicBezTo>
                  <a:cubicBezTo>
                    <a:pt x="-233163" y="118975"/>
                    <a:pt x="-216616" y="112148"/>
                    <a:pt x="-200180" y="105099"/>
                  </a:cubicBezTo>
                  <a:cubicBezTo>
                    <a:pt x="-183745" y="98049"/>
                    <a:pt x="-167421" y="90777"/>
                    <a:pt x="-151188" y="83352"/>
                  </a:cubicBezTo>
                  <a:cubicBezTo>
                    <a:pt x="-134954" y="75927"/>
                    <a:pt x="-118811" y="68351"/>
                    <a:pt x="-102733" y="60691"/>
                  </a:cubicBezTo>
                  <a:cubicBezTo>
                    <a:pt x="-86654" y="53032"/>
                    <a:pt x="-70640" y="45289"/>
                    <a:pt x="-54661" y="37531"/>
                  </a:cubicBezTo>
                  <a:cubicBezTo>
                    <a:pt x="-38683" y="29773"/>
                    <a:pt x="-22741" y="22000"/>
                    <a:pt x="-6806" y="14274"/>
                  </a:cubicBezTo>
                  <a:cubicBezTo>
                    <a:pt x="9128" y="6547"/>
                    <a:pt x="25053" y="-1132"/>
                    <a:pt x="40999" y="-8697"/>
                  </a:cubicBezTo>
                  <a:cubicBezTo>
                    <a:pt x="56945" y="-16261"/>
                    <a:pt x="72911" y="-23711"/>
                    <a:pt x="88912" y="-31013"/>
                  </a:cubicBezTo>
                  <a:cubicBezTo>
                    <a:pt x="104914" y="-38314"/>
                    <a:pt x="120953" y="-45467"/>
                    <a:pt x="137070" y="-52325"/>
                  </a:cubicBezTo>
                  <a:cubicBezTo>
                    <a:pt x="153188" y="-59183"/>
                    <a:pt x="169385" y="-65746"/>
                    <a:pt x="185581" y="-7230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4015" y="6890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液体压强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66180" y="4754880"/>
            <a:ext cx="3653790" cy="1694180"/>
            <a:chOff x="9868" y="7648"/>
            <a:chExt cx="5754" cy="2668"/>
          </a:xfrm>
        </p:grpSpPr>
        <p:sp>
          <p:nvSpPr>
            <p:cNvPr id="107" name="MMConnector"/>
            <p:cNvSpPr/>
            <p:nvPr/>
          </p:nvSpPr>
          <p:spPr>
            <a:xfrm>
              <a:off x="9868" y="7648"/>
              <a:ext cx="1069" cy="2668"/>
            </a:xfrm>
            <a:custGeom>
              <a:avLst/>
              <a:gdLst/>
              <a:ahLst/>
              <a:cxnLst/>
              <a:pathLst>
                <a:path w="865540" h="713951">
                  <a:moveTo>
                    <a:pt x="-205638" y="-286126"/>
                  </a:moveTo>
                  <a:cubicBezTo>
                    <a:pt x="-218949" y="-299895"/>
                    <a:pt x="-236925" y="-299663"/>
                    <a:pt x="-247080" y="-289131"/>
                  </a:cubicBezTo>
                  <a:cubicBezTo>
                    <a:pt x="-257234" y="-278598"/>
                    <a:pt x="-256403" y="-261065"/>
                    <a:pt x="-242563" y="-247826"/>
                  </a:cubicBezTo>
                  <a:cubicBezTo>
                    <a:pt x="-230079" y="-235885"/>
                    <a:pt x="-217595" y="-223944"/>
                    <a:pt x="-205435" y="-211586"/>
                  </a:cubicBezTo>
                  <a:cubicBezTo>
                    <a:pt x="-193276" y="-199227"/>
                    <a:pt x="-181442" y="-186452"/>
                    <a:pt x="-169790" y="-173463"/>
                  </a:cubicBezTo>
                  <a:cubicBezTo>
                    <a:pt x="-158138" y="-160475"/>
                    <a:pt x="-146669" y="-147274"/>
                    <a:pt x="-135360" y="-133885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2"/>
                    <a:pt x="-79882" y="-65683"/>
                    <a:pt x="-69003" y="-51772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3"/>
                    <a:pt x="-14868" y="18262"/>
                    <a:pt x="-4020" y="32328"/>
                  </a:cubicBezTo>
                  <a:cubicBezTo>
                    <a:pt x="6828" y="46393"/>
                    <a:pt x="17718" y="60455"/>
                    <a:pt x="28701" y="74471"/>
                  </a:cubicBezTo>
                  <a:cubicBezTo>
                    <a:pt x="39684" y="88487"/>
                    <a:pt x="50761" y="102457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5"/>
                    <a:pt x="119460" y="184785"/>
                    <a:pt x="131474" y="198080"/>
                  </a:cubicBezTo>
                  <a:cubicBezTo>
                    <a:pt x="143488" y="211376"/>
                    <a:pt x="155754" y="224468"/>
                    <a:pt x="168322" y="237285"/>
                  </a:cubicBezTo>
                  <a:cubicBezTo>
                    <a:pt x="180891" y="250103"/>
                    <a:pt x="193764" y="262645"/>
                    <a:pt x="206986" y="274829"/>
                  </a:cubicBezTo>
                  <a:cubicBezTo>
                    <a:pt x="220209" y="287013"/>
                    <a:pt x="233781" y="298838"/>
                    <a:pt x="247741" y="310207"/>
                  </a:cubicBezTo>
                  <a:cubicBezTo>
                    <a:pt x="261700" y="321576"/>
                    <a:pt x="276046" y="332489"/>
                    <a:pt x="290795" y="342839"/>
                  </a:cubicBezTo>
                  <a:cubicBezTo>
                    <a:pt x="305545" y="353188"/>
                    <a:pt x="320698" y="362974"/>
                    <a:pt x="336248" y="372089"/>
                  </a:cubicBezTo>
                  <a:cubicBezTo>
                    <a:pt x="351797" y="381203"/>
                    <a:pt x="367743" y="389645"/>
                    <a:pt x="384039" y="397319"/>
                  </a:cubicBezTo>
                  <a:cubicBezTo>
                    <a:pt x="400334" y="404993"/>
                    <a:pt x="416978" y="411898"/>
                    <a:pt x="433927" y="417972"/>
                  </a:cubicBezTo>
                  <a:cubicBezTo>
                    <a:pt x="450875" y="424046"/>
                    <a:pt x="468127" y="429290"/>
                    <a:pt x="485502" y="433662"/>
                  </a:cubicBezTo>
                  <a:cubicBezTo>
                    <a:pt x="502878" y="438035"/>
                    <a:pt x="520376" y="441536"/>
                    <a:pt x="538249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4" y="441917"/>
                    <a:pt x="592379" y="440313"/>
                  </a:cubicBezTo>
                  <a:cubicBezTo>
                    <a:pt x="575434" y="438709"/>
                    <a:pt x="557602" y="436130"/>
                    <a:pt x="540208" y="432796"/>
                  </a:cubicBezTo>
                  <a:cubicBezTo>
                    <a:pt x="522815" y="429462"/>
                    <a:pt x="505862" y="425372"/>
                    <a:pt x="489097" y="420450"/>
                  </a:cubicBezTo>
                  <a:cubicBezTo>
                    <a:pt x="472333" y="415527"/>
                    <a:pt x="455757" y="409771"/>
                    <a:pt x="439535" y="403231"/>
                  </a:cubicBezTo>
                  <a:cubicBezTo>
                    <a:pt x="423312" y="396690"/>
                    <a:pt x="407442" y="389366"/>
                    <a:pt x="391953" y="381318"/>
                  </a:cubicBezTo>
                  <a:cubicBezTo>
                    <a:pt x="376463" y="373270"/>
                    <a:pt x="361354" y="364497"/>
                    <a:pt x="346655" y="355091"/>
                  </a:cubicBezTo>
                  <a:cubicBezTo>
                    <a:pt x="331956" y="345685"/>
                    <a:pt x="317667" y="335645"/>
                    <a:pt x="303782" y="325068"/>
                  </a:cubicBezTo>
                  <a:cubicBezTo>
                    <a:pt x="289896" y="314492"/>
                    <a:pt x="276415" y="303379"/>
                    <a:pt x="263310" y="291825"/>
                  </a:cubicBezTo>
                  <a:cubicBezTo>
                    <a:pt x="250205" y="280272"/>
                    <a:pt x="237478" y="268278"/>
                    <a:pt x="225087" y="255930"/>
                  </a:cubicBezTo>
                  <a:cubicBezTo>
                    <a:pt x="212695" y="243582"/>
                    <a:pt x="200639" y="230881"/>
                    <a:pt x="188869" y="217900"/>
                  </a:cubicBezTo>
                  <a:cubicBezTo>
                    <a:pt x="177100" y="204920"/>
                    <a:pt x="165616" y="191661"/>
                    <a:pt x="154365" y="178186"/>
                  </a:cubicBezTo>
                  <a:cubicBezTo>
                    <a:pt x="143114" y="164712"/>
                    <a:pt x="132096" y="151022"/>
                    <a:pt x="121255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8"/>
                    <a:pt x="68261" y="66803"/>
                    <a:pt x="57916" y="52482"/>
                  </a:cubicBezTo>
                  <a:cubicBezTo>
                    <a:pt x="47571" y="38161"/>
                    <a:pt x="37295" y="23764"/>
                    <a:pt x="27035" y="9328"/>
                  </a:cubicBezTo>
                  <a:cubicBezTo>
                    <a:pt x="16775" y="-5108"/>
                    <a:pt x="6531" y="-19583"/>
                    <a:pt x="-3752" y="-34062"/>
                  </a:cubicBezTo>
                  <a:cubicBezTo>
                    <a:pt x="-14036" y="-48541"/>
                    <a:pt x="-24357" y="-63024"/>
                    <a:pt x="-34775" y="-77473"/>
                  </a:cubicBezTo>
                  <a:cubicBezTo>
                    <a:pt x="-45192" y="-91923"/>
                    <a:pt x="-55705" y="-106340"/>
                    <a:pt x="-66368" y="-120686"/>
                  </a:cubicBezTo>
                  <a:cubicBezTo>
                    <a:pt x="-77032" y="-135032"/>
                    <a:pt x="-87846" y="-149308"/>
                    <a:pt x="-98882" y="-163461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3" y="-219403"/>
                    <a:pt x="-155935" y="-233135"/>
                    <a:pt x="-168136" y="-246544"/>
                  </a:cubicBezTo>
                  <a:cubicBezTo>
                    <a:pt x="-180337" y="-259953"/>
                    <a:pt x="-192988" y="-273039"/>
                    <a:pt x="-205638" y="-2861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0664" y="8764"/>
              <a:ext cx="4958" cy="1108"/>
            </a:xfrm>
            <a:custGeom>
              <a:avLst/>
              <a:gdLst>
                <a:gd name="rtl" fmla="*/ 135280 w 1748000"/>
                <a:gd name="rtt" fmla="*/ 71440 h 296400"/>
                <a:gd name="rtr" fmla="*/ 1609680 w 1748000"/>
                <a:gd name="rtb" fmla="*/ 238640 h 296400"/>
              </a:gdLst>
              <a:ahLst/>
              <a:cxnLst/>
              <a:rect l="rtl" t="rtt" r="rtr" b="rtb"/>
              <a:pathLst>
                <a:path w="1748000" h="296400">
                  <a:moveTo>
                    <a:pt x="30400" y="0"/>
                  </a:moveTo>
                  <a:lnTo>
                    <a:pt x="1717600" y="0"/>
                  </a:lnTo>
                  <a:cubicBezTo>
                    <a:pt x="1734381" y="0"/>
                    <a:pt x="1748000" y="13619"/>
                    <a:pt x="1748000" y="30400"/>
                  </a:cubicBezTo>
                  <a:lnTo>
                    <a:pt x="1748000" y="266000"/>
                  </a:lnTo>
                  <a:cubicBezTo>
                    <a:pt x="1748000" y="282781"/>
                    <a:pt x="1734381" y="296400"/>
                    <a:pt x="1717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流体压强与流速的关系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0850" y="1892935"/>
            <a:ext cx="2366010" cy="2190115"/>
            <a:chOff x="4710" y="3141"/>
            <a:chExt cx="3726" cy="3449"/>
          </a:xfrm>
        </p:grpSpPr>
        <p:sp>
          <p:nvSpPr>
            <p:cNvPr id="117" name="MMConnector"/>
            <p:cNvSpPr/>
            <p:nvPr/>
          </p:nvSpPr>
          <p:spPr>
            <a:xfrm>
              <a:off x="7118" y="4836"/>
              <a:ext cx="1318" cy="1754"/>
            </a:xfrm>
            <a:custGeom>
              <a:avLst/>
              <a:gdLst/>
              <a:ahLst/>
              <a:cxnLst/>
              <a:pathLst>
                <a:path w="837461" h="469220">
                  <a:moveTo>
                    <a:pt x="181253" y="185919"/>
                  </a:moveTo>
                  <a:cubicBezTo>
                    <a:pt x="196790" y="197117"/>
                    <a:pt x="214447" y="193685"/>
                    <a:pt x="222570" y="181517"/>
                  </a:cubicBezTo>
                  <a:cubicBezTo>
                    <a:pt x="230692" y="169349"/>
                    <a:pt x="226830" y="152136"/>
                    <a:pt x="210789" y="141672"/>
                  </a:cubicBezTo>
                  <a:cubicBezTo>
                    <a:pt x="196248" y="132185"/>
                    <a:pt x="181707" y="122699"/>
                    <a:pt x="167361" y="112825"/>
                  </a:cubicBezTo>
                  <a:cubicBezTo>
                    <a:pt x="153015" y="102951"/>
                    <a:pt x="138864" y="92689"/>
                    <a:pt x="124816" y="82229"/>
                  </a:cubicBezTo>
                  <a:cubicBezTo>
                    <a:pt x="110768" y="71770"/>
                    <a:pt x="96822" y="61113"/>
                    <a:pt x="82955" y="50291"/>
                  </a:cubicBezTo>
                  <a:cubicBezTo>
                    <a:pt x="69089" y="39469"/>
                    <a:pt x="55302" y="28482"/>
                    <a:pt x="41545" y="17403"/>
                  </a:cubicBezTo>
                  <a:cubicBezTo>
                    <a:pt x="27789" y="6325"/>
                    <a:pt x="14064" y="-4847"/>
                    <a:pt x="325" y="-16049"/>
                  </a:cubicBezTo>
                  <a:cubicBezTo>
                    <a:pt x="-13414" y="-27252"/>
                    <a:pt x="-27167" y="-38486"/>
                    <a:pt x="-40983" y="-49686"/>
                  </a:cubicBezTo>
                  <a:cubicBezTo>
                    <a:pt x="-54798" y="-60887"/>
                    <a:pt x="-68677" y="-72054"/>
                    <a:pt x="-82666" y="-83121"/>
                  </a:cubicBezTo>
                  <a:cubicBezTo>
                    <a:pt x="-96655" y="-94188"/>
                    <a:pt x="-110755" y="-105155"/>
                    <a:pt x="-125012" y="-115950"/>
                  </a:cubicBezTo>
                  <a:cubicBezTo>
                    <a:pt x="-139269" y="-126746"/>
                    <a:pt x="-153684" y="-137369"/>
                    <a:pt x="-168299" y="-147743"/>
                  </a:cubicBezTo>
                  <a:cubicBezTo>
                    <a:pt x="-182913" y="-158117"/>
                    <a:pt x="-197728" y="-168241"/>
                    <a:pt x="-212777" y="-178032"/>
                  </a:cubicBezTo>
                  <a:cubicBezTo>
                    <a:pt x="-227827" y="-187823"/>
                    <a:pt x="-243110" y="-197280"/>
                    <a:pt x="-258652" y="-206314"/>
                  </a:cubicBezTo>
                  <a:cubicBezTo>
                    <a:pt x="-274194" y="-215349"/>
                    <a:pt x="-289994" y="-223961"/>
                    <a:pt x="-306055" y="-232061"/>
                  </a:cubicBezTo>
                  <a:cubicBezTo>
                    <a:pt x="-322115" y="-240161"/>
                    <a:pt x="-338436" y="-247749"/>
                    <a:pt x="-355016" y="-254742"/>
                  </a:cubicBezTo>
                  <a:cubicBezTo>
                    <a:pt x="-371597" y="-261735"/>
                    <a:pt x="-388437" y="-268133"/>
                    <a:pt x="-405450" y="-273871"/>
                  </a:cubicBezTo>
                  <a:cubicBezTo>
                    <a:pt x="-422464" y="-279609"/>
                    <a:pt x="-439652" y="-284687"/>
                    <a:pt x="-457150" y="-289059"/>
                  </a:cubicBezTo>
                  <a:cubicBezTo>
                    <a:pt x="-474648" y="-293431"/>
                    <a:pt x="-492455" y="-297097"/>
                    <a:pt x="-509812" y="-300060"/>
                  </a:cubicBezTo>
                  <a:cubicBezTo>
                    <a:pt x="-527169" y="-303024"/>
                    <a:pt x="-544076" y="-305284"/>
                    <a:pt x="-563081" y="-306804"/>
                  </a:cubicBezTo>
                  <a:cubicBezTo>
                    <a:pt x="-582086" y="-308324"/>
                    <a:pt x="-603189" y="-309103"/>
                    <a:pt x="-616599" y="-309383"/>
                  </a:cubicBezTo>
                  <a:cubicBezTo>
                    <a:pt x="-630009" y="-309663"/>
                    <a:pt x="-635724" y="-309444"/>
                    <a:pt x="-641440" y="-309225"/>
                  </a:cubicBezTo>
                  <a:cubicBezTo>
                    <a:pt x="-644174" y="-309120"/>
                    <a:pt x="-646000" y="-307515"/>
                    <a:pt x="-646000" y="-305425"/>
                  </a:cubicBezTo>
                  <a:cubicBezTo>
                    <a:pt x="-646000" y="-303335"/>
                    <a:pt x="-644176" y="-301647"/>
                    <a:pt x="-641440" y="-301625"/>
                  </a:cubicBezTo>
                  <a:cubicBezTo>
                    <a:pt x="-635773" y="-301579"/>
                    <a:pt x="-630106" y="-301532"/>
                    <a:pt x="-616893" y="-300642"/>
                  </a:cubicBezTo>
                  <a:cubicBezTo>
                    <a:pt x="-603679" y="-299751"/>
                    <a:pt x="-582919" y="-298016"/>
                    <a:pt x="-564306" y="-295655"/>
                  </a:cubicBezTo>
                  <a:cubicBezTo>
                    <a:pt x="-545693" y="-293293"/>
                    <a:pt x="-529226" y="-290306"/>
                    <a:pt x="-512379" y="-286617"/>
                  </a:cubicBezTo>
                  <a:cubicBezTo>
                    <a:pt x="-495533" y="-282929"/>
                    <a:pt x="-478307" y="-278539"/>
                    <a:pt x="-461444" y="-273484"/>
                  </a:cubicBezTo>
                  <a:cubicBezTo>
                    <a:pt x="-444581" y="-268429"/>
                    <a:pt x="-428082" y="-262709"/>
                    <a:pt x="-411797" y="-256361"/>
                  </a:cubicBezTo>
                  <a:cubicBezTo>
                    <a:pt x="-395513" y="-250013"/>
                    <a:pt x="-379444" y="-243038"/>
                    <a:pt x="-363659" y="-235499"/>
                  </a:cubicBezTo>
                  <a:cubicBezTo>
                    <a:pt x="-347875" y="-227961"/>
                    <a:pt x="-332374" y="-219859"/>
                    <a:pt x="-317144" y="-211269"/>
                  </a:cubicBezTo>
                  <a:cubicBezTo>
                    <a:pt x="-301913" y="-202679"/>
                    <a:pt x="-286953" y="-193600"/>
                    <a:pt x="-272248" y="-184113"/>
                  </a:cubicBezTo>
                  <a:cubicBezTo>
                    <a:pt x="-257543" y="-174625"/>
                    <a:pt x="-243093" y="-164729"/>
                    <a:pt x="-228865" y="-154502"/>
                  </a:cubicBezTo>
                  <a:cubicBezTo>
                    <a:pt x="-214637" y="-144276"/>
                    <a:pt x="-200630" y="-133718"/>
                    <a:pt x="-186802" y="-122904"/>
                  </a:cubicBezTo>
                  <a:cubicBezTo>
                    <a:pt x="-172975" y="-112090"/>
                    <a:pt x="-159326" y="-101019"/>
                    <a:pt x="-145808" y="-89760"/>
                  </a:cubicBezTo>
                  <a:cubicBezTo>
                    <a:pt x="-132290" y="-78500"/>
                    <a:pt x="-118902" y="-67052"/>
                    <a:pt x="-105591" y="-55478"/>
                  </a:cubicBezTo>
                  <a:cubicBezTo>
                    <a:pt x="-92281" y="-43904"/>
                    <a:pt x="-79048" y="-32205"/>
                    <a:pt x="-65837" y="-20438"/>
                  </a:cubicBezTo>
                  <a:cubicBezTo>
                    <a:pt x="-52627" y="-8672"/>
                    <a:pt x="-39440" y="3161"/>
                    <a:pt x="-26219" y="15004"/>
                  </a:cubicBezTo>
                  <a:cubicBezTo>
                    <a:pt x="-12999" y="26846"/>
                    <a:pt x="255" y="38697"/>
                    <a:pt x="13595" y="50503"/>
                  </a:cubicBezTo>
                  <a:cubicBezTo>
                    <a:pt x="26936" y="62308"/>
                    <a:pt x="40363" y="74067"/>
                    <a:pt x="53937" y="85714"/>
                  </a:cubicBezTo>
                  <a:cubicBezTo>
                    <a:pt x="67511" y="97360"/>
                    <a:pt x="81233" y="108893"/>
                    <a:pt x="95129" y="120279"/>
                  </a:cubicBezTo>
                  <a:cubicBezTo>
                    <a:pt x="109024" y="131664"/>
                    <a:pt x="123093" y="142902"/>
                    <a:pt x="137476" y="153818"/>
                  </a:cubicBezTo>
                  <a:cubicBezTo>
                    <a:pt x="151859" y="164733"/>
                    <a:pt x="166556" y="175326"/>
                    <a:pt x="181253" y="18591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710" y="3141"/>
              <a:ext cx="142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压力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40230" y="2030095"/>
            <a:ext cx="1342390" cy="534670"/>
            <a:chOff x="2898" y="3357"/>
            <a:chExt cx="2114" cy="842"/>
          </a:xfrm>
        </p:grpSpPr>
        <p:sp>
          <p:nvSpPr>
            <p:cNvPr id="321" name="MMConnector"/>
            <p:cNvSpPr/>
            <p:nvPr/>
          </p:nvSpPr>
          <p:spPr>
            <a:xfrm>
              <a:off x="4408" y="3863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8" y="3357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26285" y="1511935"/>
            <a:ext cx="1156335" cy="883920"/>
            <a:chOff x="3191" y="2541"/>
            <a:chExt cx="1821" cy="1392"/>
          </a:xfrm>
        </p:grpSpPr>
        <p:sp>
          <p:nvSpPr>
            <p:cNvPr id="322" name="MMConnector"/>
            <p:cNvSpPr/>
            <p:nvPr/>
          </p:nvSpPr>
          <p:spPr>
            <a:xfrm>
              <a:off x="4408" y="3455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3191" y="2541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200" y="2548890"/>
            <a:ext cx="2344420" cy="795020"/>
            <a:chOff x="1320" y="4174"/>
            <a:chExt cx="3692" cy="1252"/>
          </a:xfrm>
        </p:grpSpPr>
        <p:sp>
          <p:nvSpPr>
            <p:cNvPr id="390" name="MMConnector"/>
            <p:cNvSpPr/>
            <p:nvPr/>
          </p:nvSpPr>
          <p:spPr>
            <a:xfrm>
              <a:off x="4408" y="4272"/>
              <a:ext cx="60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320" y="4174"/>
              <a:ext cx="2787" cy="67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与重力的关系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0">
            <a:off x="6195060" y="1369695"/>
            <a:ext cx="2113915" cy="2503805"/>
            <a:chOff x="9981" y="3091"/>
            <a:chExt cx="3329" cy="3943"/>
          </a:xfrm>
        </p:grpSpPr>
        <p:sp>
          <p:nvSpPr>
            <p:cNvPr id="115" name="MMConnector"/>
            <p:cNvSpPr/>
            <p:nvPr/>
          </p:nvSpPr>
          <p:spPr>
            <a:xfrm>
              <a:off x="9981" y="4924"/>
              <a:ext cx="1521" cy="2110"/>
            </a:xfrm>
            <a:custGeom>
              <a:avLst/>
              <a:gdLst/>
              <a:ahLst/>
              <a:cxnLst/>
              <a:pathLst>
                <a:path w="838805" h="480327">
                  <a:moveTo>
                    <a:pt x="-212353" y="146276"/>
                  </a:moveTo>
                  <a:cubicBezTo>
                    <a:pt x="-228284" y="156905"/>
                    <a:pt x="-231979" y="174150"/>
                    <a:pt x="-223736" y="186237"/>
                  </a:cubicBezTo>
                  <a:cubicBezTo>
                    <a:pt x="-215493" y="198323"/>
                    <a:pt x="-197802" y="201580"/>
                    <a:pt x="-182377" y="190227"/>
                  </a:cubicBezTo>
                  <a:cubicBezTo>
                    <a:pt x="-167782" y="179485"/>
                    <a:pt x="-153187" y="168743"/>
                    <a:pt x="-138914" y="157677"/>
                  </a:cubicBezTo>
                  <a:cubicBezTo>
                    <a:pt x="-124641" y="146611"/>
                    <a:pt x="-110689" y="135221"/>
                    <a:pt x="-96916" y="123682"/>
                  </a:cubicBezTo>
                  <a:cubicBezTo>
                    <a:pt x="-83142" y="112144"/>
                    <a:pt x="-69546" y="100456"/>
                    <a:pt x="-56102" y="88655"/>
                  </a:cubicBezTo>
                  <a:cubicBezTo>
                    <a:pt x="-42658" y="76854"/>
                    <a:pt x="-29365" y="64939"/>
                    <a:pt x="-16161" y="52976"/>
                  </a:cubicBezTo>
                  <a:cubicBezTo>
                    <a:pt x="-2958" y="41013"/>
                    <a:pt x="10155" y="29002"/>
                    <a:pt x="23233" y="16998"/>
                  </a:cubicBezTo>
                  <a:cubicBezTo>
                    <a:pt x="36311" y="4994"/>
                    <a:pt x="49353" y="-7003"/>
                    <a:pt x="62416" y="-18937"/>
                  </a:cubicBezTo>
                  <a:cubicBezTo>
                    <a:pt x="75480" y="-30871"/>
                    <a:pt x="88563" y="-42741"/>
                    <a:pt x="101723" y="-54490"/>
                  </a:cubicBezTo>
                  <a:cubicBezTo>
                    <a:pt x="114883" y="-66239"/>
                    <a:pt x="128119" y="-77866"/>
                    <a:pt x="141485" y="-89310"/>
                  </a:cubicBezTo>
                  <a:cubicBezTo>
                    <a:pt x="154850" y="-100754"/>
                    <a:pt x="168345" y="-112014"/>
                    <a:pt x="182020" y="-123024"/>
                  </a:cubicBezTo>
                  <a:cubicBezTo>
                    <a:pt x="195694" y="-134034"/>
                    <a:pt x="209548" y="-144792"/>
                    <a:pt x="223626" y="-155227"/>
                  </a:cubicBezTo>
                  <a:cubicBezTo>
                    <a:pt x="237703" y="-165662"/>
                    <a:pt x="252004" y="-175773"/>
                    <a:pt x="266564" y="-185481"/>
                  </a:cubicBezTo>
                  <a:cubicBezTo>
                    <a:pt x="281124" y="-195189"/>
                    <a:pt x="295942" y="-204495"/>
                    <a:pt x="311037" y="-213317"/>
                  </a:cubicBezTo>
                  <a:cubicBezTo>
                    <a:pt x="326133" y="-222139"/>
                    <a:pt x="341505" y="-230479"/>
                    <a:pt x="357167" y="-238258"/>
                  </a:cubicBezTo>
                  <a:cubicBezTo>
                    <a:pt x="372829" y="-246037"/>
                    <a:pt x="388781" y="-253256"/>
                    <a:pt x="404969" y="-259847"/>
                  </a:cubicBezTo>
                  <a:cubicBezTo>
                    <a:pt x="421157" y="-266439"/>
                    <a:pt x="437581" y="-272403"/>
                    <a:pt x="454341" y="-277698"/>
                  </a:cubicBezTo>
                  <a:cubicBezTo>
                    <a:pt x="471100" y="-282993"/>
                    <a:pt x="488196" y="-287619"/>
                    <a:pt x="505069" y="-291535"/>
                  </a:cubicBezTo>
                  <a:cubicBezTo>
                    <a:pt x="521941" y="-295451"/>
                    <a:pt x="538591" y="-298658"/>
                    <a:pt x="556854" y="-301233"/>
                  </a:cubicBezTo>
                  <a:cubicBezTo>
                    <a:pt x="575117" y="-303809"/>
                    <a:pt x="594994" y="-305753"/>
                    <a:pt x="609360" y="-306822"/>
                  </a:cubicBezTo>
                  <a:cubicBezTo>
                    <a:pt x="623727" y="-307890"/>
                    <a:pt x="632583" y="-308083"/>
                    <a:pt x="641440" y="-308275"/>
                  </a:cubicBezTo>
                  <a:cubicBezTo>
                    <a:pt x="644175" y="-308334"/>
                    <a:pt x="646000" y="-309985"/>
                    <a:pt x="646000" y="-312075"/>
                  </a:cubicBezTo>
                  <a:cubicBezTo>
                    <a:pt x="646000" y="-314165"/>
                    <a:pt x="644175" y="-315808"/>
                    <a:pt x="641440" y="-315875"/>
                  </a:cubicBezTo>
                  <a:cubicBezTo>
                    <a:pt x="632493" y="-316093"/>
                    <a:pt x="623547" y="-316311"/>
                    <a:pt x="608955" y="-315900"/>
                  </a:cubicBezTo>
                  <a:cubicBezTo>
                    <a:pt x="594364" y="-315489"/>
                    <a:pt x="574127" y="-314448"/>
                    <a:pt x="555452" y="-312686"/>
                  </a:cubicBezTo>
                  <a:cubicBezTo>
                    <a:pt x="536777" y="-310924"/>
                    <a:pt x="519663" y="-308442"/>
                    <a:pt x="502258" y="-305239"/>
                  </a:cubicBezTo>
                  <a:cubicBezTo>
                    <a:pt x="484852" y="-302036"/>
                    <a:pt x="467155" y="-298112"/>
                    <a:pt x="449740" y="-293480"/>
                  </a:cubicBezTo>
                  <a:cubicBezTo>
                    <a:pt x="432326" y="-288849"/>
                    <a:pt x="415195" y="-283508"/>
                    <a:pt x="398261" y="-277506"/>
                  </a:cubicBezTo>
                  <a:cubicBezTo>
                    <a:pt x="381327" y="-271505"/>
                    <a:pt x="364590" y="-264841"/>
                    <a:pt x="348121" y="-257587"/>
                  </a:cubicBezTo>
                  <a:cubicBezTo>
                    <a:pt x="331651" y="-250332"/>
                    <a:pt x="315449" y="-242485"/>
                    <a:pt x="299516" y="-234133"/>
                  </a:cubicBezTo>
                  <a:cubicBezTo>
                    <a:pt x="283583" y="-225781"/>
                    <a:pt x="267919" y="-216922"/>
                    <a:pt x="252519" y="-207648"/>
                  </a:cubicBezTo>
                  <a:cubicBezTo>
                    <a:pt x="237118" y="-198375"/>
                    <a:pt x="221981" y="-188685"/>
                    <a:pt x="207081" y="-178670"/>
                  </a:cubicBezTo>
                  <a:cubicBezTo>
                    <a:pt x="192182" y="-168655"/>
                    <a:pt x="177519" y="-158314"/>
                    <a:pt x="163058" y="-147730"/>
                  </a:cubicBezTo>
                  <a:cubicBezTo>
                    <a:pt x="148597" y="-137147"/>
                    <a:pt x="134337" y="-126321"/>
                    <a:pt x="120233" y="-115329"/>
                  </a:cubicBezTo>
                  <a:cubicBezTo>
                    <a:pt x="106130" y="-104337"/>
                    <a:pt x="92184" y="-93180"/>
                    <a:pt x="78347" y="-81927"/>
                  </a:cubicBezTo>
                  <a:cubicBezTo>
                    <a:pt x="64510" y="-70675"/>
                    <a:pt x="50782" y="-59327"/>
                    <a:pt x="37115" y="-47951"/>
                  </a:cubicBezTo>
                  <a:cubicBezTo>
                    <a:pt x="23448" y="-36574"/>
                    <a:pt x="9841" y="-25168"/>
                    <a:pt x="-3754" y="-13796"/>
                  </a:cubicBezTo>
                  <a:cubicBezTo>
                    <a:pt x="-17350" y="-2425"/>
                    <a:pt x="-30934" y="8912"/>
                    <a:pt x="-44553" y="20154"/>
                  </a:cubicBezTo>
                  <a:cubicBezTo>
                    <a:pt x="-58172" y="31397"/>
                    <a:pt x="-71825" y="42544"/>
                    <a:pt x="-85562" y="53525"/>
                  </a:cubicBezTo>
                  <a:cubicBezTo>
                    <a:pt x="-99299" y="64505"/>
                    <a:pt x="-113119" y="75319"/>
                    <a:pt x="-127045" y="85933"/>
                  </a:cubicBezTo>
                  <a:cubicBezTo>
                    <a:pt x="-140972" y="96548"/>
                    <a:pt x="-155006" y="106963"/>
                    <a:pt x="-169242" y="116986"/>
                  </a:cubicBezTo>
                  <a:cubicBezTo>
                    <a:pt x="-183477" y="127010"/>
                    <a:pt x="-197915" y="136643"/>
                    <a:pt x="-212353" y="14627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11187" y="3091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固体压强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8501380" y="729615"/>
            <a:ext cx="772160" cy="1273810"/>
            <a:chOff x="13613" y="2083"/>
            <a:chExt cx="1216" cy="2006"/>
          </a:xfrm>
        </p:grpSpPr>
        <p:sp>
          <p:nvSpPr>
            <p:cNvPr id="297" name="MMConnector"/>
            <p:cNvSpPr/>
            <p:nvPr/>
          </p:nvSpPr>
          <p:spPr>
            <a:xfrm>
              <a:off x="13613" y="3201"/>
              <a:ext cx="604" cy="88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3915" y="208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8501380" y="1247775"/>
            <a:ext cx="772160" cy="495300"/>
            <a:chOff x="13613" y="2899"/>
            <a:chExt cx="1216" cy="780"/>
          </a:xfrm>
        </p:grpSpPr>
        <p:sp>
          <p:nvSpPr>
            <p:cNvPr id="392" name="MMConnector"/>
            <p:cNvSpPr/>
            <p:nvPr/>
          </p:nvSpPr>
          <p:spPr>
            <a:xfrm>
              <a:off x="13613" y="3609"/>
              <a:ext cx="604" cy="71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3915" y="2899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0">
            <a:off x="8501380" y="1766570"/>
            <a:ext cx="1288415" cy="665480"/>
            <a:chOff x="13613" y="3716"/>
            <a:chExt cx="2029" cy="1048"/>
          </a:xfrm>
        </p:grpSpPr>
        <p:sp>
          <p:nvSpPr>
            <p:cNvPr id="151" name="MMConnector"/>
            <p:cNvSpPr/>
            <p:nvPr/>
          </p:nvSpPr>
          <p:spPr>
            <a:xfrm>
              <a:off x="13613" y="4018"/>
              <a:ext cx="604" cy="746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3926" y="3716"/>
              <a:ext cx="1716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0">
            <a:off x="8501380" y="2217420"/>
            <a:ext cx="2204085" cy="991870"/>
            <a:chOff x="13613" y="4426"/>
            <a:chExt cx="3471" cy="1562"/>
          </a:xfrm>
        </p:grpSpPr>
        <p:sp>
          <p:nvSpPr>
            <p:cNvPr id="153" name="MMConnector"/>
            <p:cNvSpPr/>
            <p:nvPr/>
          </p:nvSpPr>
          <p:spPr>
            <a:xfrm>
              <a:off x="13613" y="4426"/>
              <a:ext cx="604" cy="156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3878" y="4533"/>
              <a:ext cx="3207" cy="675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改变压强的方法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12850" y="3373755"/>
            <a:ext cx="1528445" cy="1663065"/>
            <a:chOff x="1910" y="5473"/>
            <a:chExt cx="2407" cy="2619"/>
          </a:xfrm>
        </p:grpSpPr>
        <p:sp>
          <p:nvSpPr>
            <p:cNvPr id="155" name="MMConnector"/>
            <p:cNvSpPr/>
            <p:nvPr/>
          </p:nvSpPr>
          <p:spPr>
            <a:xfrm>
              <a:off x="3713" y="6796"/>
              <a:ext cx="604" cy="1296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910" y="5473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12850" y="3892550"/>
            <a:ext cx="1528445" cy="883920"/>
            <a:chOff x="1910" y="6290"/>
            <a:chExt cx="2407" cy="1392"/>
          </a:xfrm>
        </p:grpSpPr>
        <p:sp>
          <p:nvSpPr>
            <p:cNvPr id="158" name="MMConnector"/>
            <p:cNvSpPr/>
            <p:nvPr/>
          </p:nvSpPr>
          <p:spPr>
            <a:xfrm>
              <a:off x="3713" y="7204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910" y="6290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84960" y="4411345"/>
            <a:ext cx="1156335" cy="534035"/>
            <a:chOff x="2496" y="7107"/>
            <a:chExt cx="1821" cy="841"/>
          </a:xfrm>
        </p:grpSpPr>
        <p:sp>
          <p:nvSpPr>
            <p:cNvPr id="160" name="MMConnector"/>
            <p:cNvSpPr/>
            <p:nvPr/>
          </p:nvSpPr>
          <p:spPr>
            <a:xfrm>
              <a:off x="3713" y="7612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2496" y="7107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98905" y="5121275"/>
            <a:ext cx="1342390" cy="991870"/>
            <a:chOff x="2203" y="8225"/>
            <a:chExt cx="2114" cy="1562"/>
          </a:xfrm>
        </p:grpSpPr>
        <p:sp>
          <p:nvSpPr>
            <p:cNvPr id="162" name="MMConnector"/>
            <p:cNvSpPr/>
            <p:nvPr/>
          </p:nvSpPr>
          <p:spPr>
            <a:xfrm>
              <a:off x="3713" y="8225"/>
              <a:ext cx="604" cy="156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2203" y="8331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连通器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4340" y="4929505"/>
            <a:ext cx="1156335" cy="817245"/>
            <a:chOff x="684" y="7923"/>
            <a:chExt cx="1821" cy="1287"/>
          </a:xfrm>
        </p:grpSpPr>
        <p:sp>
          <p:nvSpPr>
            <p:cNvPr id="165" name="MMConnector"/>
            <p:cNvSpPr/>
            <p:nvPr/>
          </p:nvSpPr>
          <p:spPr>
            <a:xfrm>
              <a:off x="1901" y="8802"/>
              <a:ext cx="60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684" y="792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4340" y="5448300"/>
            <a:ext cx="1156335" cy="557530"/>
            <a:chOff x="684" y="8740"/>
            <a:chExt cx="1821" cy="878"/>
          </a:xfrm>
        </p:grpSpPr>
        <p:sp>
          <p:nvSpPr>
            <p:cNvPr id="167" name="MMConnector"/>
            <p:cNvSpPr/>
            <p:nvPr/>
          </p:nvSpPr>
          <p:spPr>
            <a:xfrm>
              <a:off x="1901" y="9210"/>
              <a:ext cx="60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684" y="8740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10325" y="3265170"/>
            <a:ext cx="1948815" cy="703580"/>
            <a:chOff x="10095" y="5189"/>
            <a:chExt cx="3069" cy="1108"/>
          </a:xfrm>
        </p:grpSpPr>
        <p:sp>
          <p:nvSpPr>
            <p:cNvPr id="105" name="MMConnector"/>
            <p:cNvSpPr/>
            <p:nvPr/>
          </p:nvSpPr>
          <p:spPr>
            <a:xfrm rot="20760000">
              <a:off x="10095" y="5511"/>
              <a:ext cx="1297" cy="490"/>
            </a:xfrm>
            <a:custGeom>
              <a:avLst/>
              <a:gdLst/>
              <a:ahLst/>
              <a:cxnLst/>
              <a:pathLst>
                <a:path w="807240" h="199031">
                  <a:moveTo>
                    <a:pt x="-158420" y="-89686"/>
                  </a:moveTo>
                  <a:cubicBezTo>
                    <a:pt x="-176633" y="-95612"/>
                    <a:pt x="-192408" y="-87042"/>
                    <a:pt x="-196467" y="-72986"/>
                  </a:cubicBezTo>
                  <a:cubicBezTo>
                    <a:pt x="-200526" y="-58931"/>
                    <a:pt x="-191688" y="-43498"/>
                    <a:pt x="-173180" y="-38575"/>
                  </a:cubicBezTo>
                  <a:cubicBezTo>
                    <a:pt x="-156213" y="-34062"/>
                    <a:pt x="-139246" y="-29549"/>
                    <a:pt x="-122308" y="-24824"/>
                  </a:cubicBezTo>
                  <a:cubicBezTo>
                    <a:pt x="-105369" y="-20100"/>
                    <a:pt x="-88459" y="-15163"/>
                    <a:pt x="-71558" y="-10121"/>
                  </a:cubicBezTo>
                  <a:cubicBezTo>
                    <a:pt x="-54658" y="-5079"/>
                    <a:pt x="-37768" y="68"/>
                    <a:pt x="-20878" y="5295"/>
                  </a:cubicBezTo>
                  <a:cubicBezTo>
                    <a:pt x="-3988" y="10522"/>
                    <a:pt x="12901" y="15828"/>
                    <a:pt x="29803" y="21160"/>
                  </a:cubicBezTo>
                  <a:cubicBezTo>
                    <a:pt x="46705" y="26492"/>
                    <a:pt x="63621" y="31851"/>
                    <a:pt x="80563" y="37186"/>
                  </a:cubicBezTo>
                  <a:cubicBezTo>
                    <a:pt x="97505" y="42521"/>
                    <a:pt x="114475" y="47833"/>
                    <a:pt x="131485" y="53068"/>
                  </a:cubicBezTo>
                  <a:cubicBezTo>
                    <a:pt x="148495" y="58304"/>
                    <a:pt x="165546" y="63462"/>
                    <a:pt x="182649" y="68489"/>
                  </a:cubicBezTo>
                  <a:cubicBezTo>
                    <a:pt x="199752" y="73516"/>
                    <a:pt x="216907" y="78411"/>
                    <a:pt x="234124" y="83121"/>
                  </a:cubicBezTo>
                  <a:cubicBezTo>
                    <a:pt x="251341" y="87831"/>
                    <a:pt x="268619" y="92355"/>
                    <a:pt x="285961" y="96641"/>
                  </a:cubicBezTo>
                  <a:cubicBezTo>
                    <a:pt x="303303" y="100926"/>
                    <a:pt x="320709" y="104974"/>
                    <a:pt x="338185" y="108733"/>
                  </a:cubicBezTo>
                  <a:cubicBezTo>
                    <a:pt x="355661" y="112493"/>
                    <a:pt x="373206" y="115966"/>
                    <a:pt x="390788" y="119109"/>
                  </a:cubicBezTo>
                  <a:cubicBezTo>
                    <a:pt x="408369" y="122251"/>
                    <a:pt x="425986" y="125064"/>
                    <a:pt x="443730" y="127512"/>
                  </a:cubicBezTo>
                  <a:cubicBezTo>
                    <a:pt x="461474" y="129959"/>
                    <a:pt x="479344" y="132041"/>
                    <a:pt x="496941" y="133736"/>
                  </a:cubicBezTo>
                  <a:cubicBezTo>
                    <a:pt x="514538" y="135431"/>
                    <a:pt x="531861" y="136739"/>
                    <a:pt x="550325" y="137634"/>
                  </a:cubicBezTo>
                  <a:cubicBezTo>
                    <a:pt x="568790" y="138529"/>
                    <a:pt x="588396" y="139010"/>
                    <a:pt x="603772" y="139119"/>
                  </a:cubicBezTo>
                  <a:cubicBezTo>
                    <a:pt x="619148" y="139228"/>
                    <a:pt x="630294" y="138964"/>
                    <a:pt x="641440" y="138700"/>
                  </a:cubicBezTo>
                  <a:cubicBezTo>
                    <a:pt x="644175" y="138635"/>
                    <a:pt x="646000" y="136990"/>
                    <a:pt x="646000" y="134900"/>
                  </a:cubicBezTo>
                  <a:cubicBezTo>
                    <a:pt x="646000" y="132810"/>
                    <a:pt x="644175" y="131185"/>
                    <a:pt x="641440" y="131100"/>
                  </a:cubicBezTo>
                  <a:cubicBezTo>
                    <a:pt x="630371" y="130758"/>
                    <a:pt x="619301" y="130415"/>
                    <a:pt x="604082" y="129476"/>
                  </a:cubicBezTo>
                  <a:cubicBezTo>
                    <a:pt x="588863" y="128537"/>
                    <a:pt x="569494" y="127001"/>
                    <a:pt x="551299" y="125120"/>
                  </a:cubicBezTo>
                  <a:cubicBezTo>
                    <a:pt x="533103" y="123240"/>
                    <a:pt x="516081" y="121015"/>
                    <a:pt x="498824" y="118396"/>
                  </a:cubicBezTo>
                  <a:cubicBezTo>
                    <a:pt x="481566" y="115778"/>
                    <a:pt x="464074" y="112765"/>
                    <a:pt x="446737" y="109401"/>
                  </a:cubicBezTo>
                  <a:cubicBezTo>
                    <a:pt x="429400" y="106038"/>
                    <a:pt x="412217" y="102323"/>
                    <a:pt x="395091" y="98287"/>
                  </a:cubicBezTo>
                  <a:cubicBezTo>
                    <a:pt x="377965" y="94251"/>
                    <a:pt x="360896" y="89893"/>
                    <a:pt x="343906" y="85255"/>
                  </a:cubicBezTo>
                  <a:cubicBezTo>
                    <a:pt x="326917" y="80618"/>
                    <a:pt x="310009" y="75700"/>
                    <a:pt x="293165" y="70548"/>
                  </a:cubicBezTo>
                  <a:cubicBezTo>
                    <a:pt x="276320" y="65396"/>
                    <a:pt x="259541" y="60009"/>
                    <a:pt x="242814" y="54436"/>
                  </a:cubicBezTo>
                  <a:cubicBezTo>
                    <a:pt x="226087" y="48864"/>
                    <a:pt x="209412" y="43105"/>
                    <a:pt x="192772" y="37211"/>
                  </a:cubicBezTo>
                  <a:cubicBezTo>
                    <a:pt x="176132" y="31316"/>
                    <a:pt x="159526" y="25286"/>
                    <a:pt x="142935" y="19171"/>
                  </a:cubicBezTo>
                  <a:cubicBezTo>
                    <a:pt x="126344" y="13056"/>
                    <a:pt x="109767" y="6855"/>
                    <a:pt x="93183" y="620"/>
                  </a:cubicBezTo>
                  <a:cubicBezTo>
                    <a:pt x="76599" y="-5615"/>
                    <a:pt x="60009" y="-11886"/>
                    <a:pt x="43391" y="-18144"/>
                  </a:cubicBezTo>
                  <a:cubicBezTo>
                    <a:pt x="26774" y="-24401"/>
                    <a:pt x="10130" y="-30647"/>
                    <a:pt x="-6562" y="-36828"/>
                  </a:cubicBezTo>
                  <a:cubicBezTo>
                    <a:pt x="-23254" y="-43010"/>
                    <a:pt x="-39993" y="-49128"/>
                    <a:pt x="-56789" y="-55154"/>
                  </a:cubicBezTo>
                  <a:cubicBezTo>
                    <a:pt x="-73585" y="-61181"/>
                    <a:pt x="-90436" y="-67116"/>
                    <a:pt x="-107384" y="-72856"/>
                  </a:cubicBezTo>
                  <a:cubicBezTo>
                    <a:pt x="-124332" y="-78596"/>
                    <a:pt x="-141376" y="-84141"/>
                    <a:pt x="-158420" y="-896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072" y="5189"/>
              <a:ext cx="2092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rot="0">
            <a:off x="8549005" y="2812415"/>
            <a:ext cx="3258820" cy="883920"/>
            <a:chOff x="13387" y="5832"/>
            <a:chExt cx="5208" cy="1392"/>
          </a:xfrm>
        </p:grpSpPr>
        <p:sp>
          <p:nvSpPr>
            <p:cNvPr id="177" name="MMConnector"/>
            <p:cNvSpPr/>
            <p:nvPr/>
          </p:nvSpPr>
          <p:spPr>
            <a:xfrm>
              <a:off x="13387" y="6746"/>
              <a:ext cx="604" cy="47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653" y="5832"/>
              <a:ext cx="4943" cy="675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证明大气压强存在的实验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0">
            <a:off x="8549005" y="3331210"/>
            <a:ext cx="2892425" cy="534035"/>
            <a:chOff x="13387" y="6649"/>
            <a:chExt cx="4622" cy="841"/>
          </a:xfrm>
        </p:grpSpPr>
        <p:sp>
          <p:nvSpPr>
            <p:cNvPr id="178" name="MMConnector"/>
            <p:cNvSpPr/>
            <p:nvPr/>
          </p:nvSpPr>
          <p:spPr>
            <a:xfrm>
              <a:off x="13387" y="7154"/>
              <a:ext cx="604" cy="337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653" y="6649"/>
              <a:ext cx="4357" cy="67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测量大气压强的实验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0">
            <a:off x="8549005" y="3849370"/>
            <a:ext cx="2405380" cy="795020"/>
            <a:chOff x="13387" y="7465"/>
            <a:chExt cx="3844" cy="1252"/>
          </a:xfrm>
        </p:grpSpPr>
        <p:sp>
          <p:nvSpPr>
            <p:cNvPr id="169" name="MMConnector"/>
            <p:cNvSpPr/>
            <p:nvPr/>
          </p:nvSpPr>
          <p:spPr>
            <a:xfrm>
              <a:off x="13387" y="7563"/>
              <a:ext cx="60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3653" y="7465"/>
              <a:ext cx="3579" cy="675"/>
            </a:xfrm>
            <a:custGeom>
              <a:avLst/>
              <a:gdLst>
                <a:gd name="rtl" fmla="*/ 54150 w 1048800"/>
                <a:gd name="rtt" fmla="*/ 26030 h 180500"/>
                <a:gd name="rtr" fmla="*/ 996550 w 1048800"/>
                <a:gd name="rtb" fmla="*/ 162830 h 180500"/>
              </a:gdLst>
              <a:ahLst/>
              <a:cxnLst/>
              <a:rect l="rtl" t="rtt" r="rtr" b="rtb"/>
              <a:pathLst>
                <a:path w="1048800" h="180500" stroke="0">
                  <a:moveTo>
                    <a:pt x="0" y="0"/>
                  </a:moveTo>
                  <a:lnTo>
                    <a:pt x="1048800" y="0"/>
                  </a:lnTo>
                  <a:lnTo>
                    <a:pt x="1048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048800" h="180500" fill="none">
                  <a:moveTo>
                    <a:pt x="0" y="180500"/>
                  </a:moveTo>
                  <a:lnTo>
                    <a:pt x="1048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标准大气压的值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49005" y="4154805"/>
            <a:ext cx="2893060" cy="1333500"/>
            <a:chOff x="13463" y="6703"/>
            <a:chExt cx="4556" cy="2100"/>
          </a:xfrm>
        </p:grpSpPr>
        <p:sp>
          <p:nvSpPr>
            <p:cNvPr id="27" name="MMConnector"/>
            <p:cNvSpPr/>
            <p:nvPr/>
          </p:nvSpPr>
          <p:spPr>
            <a:xfrm>
              <a:off x="13463" y="6703"/>
              <a:ext cx="604" cy="210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13728" y="6946"/>
              <a:ext cx="4291" cy="81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大气压与高度的关系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32495" y="4425315"/>
            <a:ext cx="2633345" cy="1813560"/>
            <a:chOff x="13437" y="7129"/>
            <a:chExt cx="4147" cy="2856"/>
          </a:xfrm>
        </p:grpSpPr>
        <p:sp>
          <p:nvSpPr>
            <p:cNvPr id="30" name="MMConnector"/>
            <p:cNvSpPr/>
            <p:nvPr/>
          </p:nvSpPr>
          <p:spPr>
            <a:xfrm>
              <a:off x="13437" y="7129"/>
              <a:ext cx="604" cy="2856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3702" y="7895"/>
              <a:ext cx="3882" cy="664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沸点与气压的关系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784034" y="1167130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8985" y="184848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09625" y="2844800"/>
            <a:ext cx="3860165" cy="532765"/>
            <a:chOff x="813" y="6035"/>
            <a:chExt cx="6079" cy="839"/>
          </a:xfrm>
        </p:grpSpPr>
        <p:grpSp>
          <p:nvGrpSpPr>
            <p:cNvPr id="19" name="组合 1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20" name="图片 19" descr="考点·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21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文本框 4"/>
            <p:cNvSpPr txBox="1"/>
            <p:nvPr/>
          </p:nvSpPr>
          <p:spPr>
            <a:xfrm>
              <a:off x="3262" y="6052"/>
              <a:ext cx="3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压强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6年4考)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3425" y="3554095"/>
            <a:ext cx="76657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作用在物体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的力叫做压力．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总是________物体表面，并指向被压物体．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等效作用点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：被压物体接触面的中心．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88540" y="4221480"/>
            <a:ext cx="1017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86350" y="4234180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84475" y="476758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09075" y="51409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8030" y="859790"/>
            <a:ext cx="2546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压力的示意图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55" descr="C:\Documents and Settings\Administrator\桌面\江西物理(JK)\N20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211195" y="1332865"/>
            <a:ext cx="5982335" cy="1626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48030" y="2934335"/>
            <a:ext cx="107759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[特别提醒]</a:t>
            </a:r>
            <a:r>
              <a:rPr lang="zh-CN" sz="2400" u="wavy">
                <a:ea typeface="宋体" panose="02010600030101010101" pitchFamily="2" charset="-122"/>
                <a:sym typeface="+mn-ea"/>
              </a:rPr>
              <a:t>压力不是重力</a:t>
            </a:r>
            <a:r>
              <a:rPr lang="zh-CN" sz="2400"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cs typeface="Times New Roman" panose="02020603050405020304" pitchFamily="18" charset="0"/>
              </a:rPr>
              <a:t>只有当物体处于水平面且在竖直方向上只受重力和支持力时，物体对水平面的压力大小、方向才跟重力的大小、方向相同．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压强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：物理学中，物体所受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的比叫做压强．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：压强是用来表示压力作用效果的物理量．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：帕斯卡，简称帕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(Pa)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帕＝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295" y="4718050"/>
            <a:ext cx="1880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压力的大小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3720" y="4718050"/>
            <a:ext cx="164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422765" y="57181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46480" y="891540"/>
            <a:ext cx="6520180" cy="3026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[2018.20(2)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2017.20(3)]__________       </a:t>
            </a:r>
            <a:r>
              <a:rPr lang="zh-CN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表示压力，单位为N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表示受力面积，单位为m</a:t>
            </a:r>
            <a:r>
              <a:rPr 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zh-CN" sz="2400" b="0" baseline="30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P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表示压强，单位是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 b="0" baseline="30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 b="0" baseline="30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5075" y="1543685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　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3405" y="1426210"/>
          <a:ext cx="336550" cy="695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90500" imgH="393700" progId="Equation.DSMT4">
                  <p:embed/>
                </p:oleObj>
              </mc:Choice>
              <mc:Fallback>
                <p:oleObj name="" r:id="rId1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3405" y="1426210"/>
                        <a:ext cx="336550" cy="695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64895" y="318897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增大或减小压强的办法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034415" y="3863340"/>
          <a:ext cx="10224135" cy="2416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1325"/>
                <a:gridCol w="4248150"/>
                <a:gridCol w="426466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681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增大压强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压力一定时，________力面积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刀斧、切削工具的刀刃都磨得很薄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钉子、针、锯齿、飞镖等的尖端都加工得很尖等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916295" y="273177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0290" y="5146675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2877185" y="1629410"/>
            <a:ext cx="280670" cy="1647825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28760" y="28873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48030" y="878205"/>
          <a:ext cx="1059942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3755"/>
                <a:gridCol w="5247005"/>
                <a:gridCol w="4518660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09728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增大压强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受力面积一定时，________压力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自行车刹车时必须用力握住车闸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压路机的碾子质量很大等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_______压力的同时_______受力面积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用铁锤用力钉钉子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减小压强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压力一定时，________受力面积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汽车的安全带做得较宽、铁轨下铺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有枕木、滑雪时穿上滑雪板等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受力面积一定时，________压力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现代建筑中常采用空心砖、车辆限载等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_______压力的同时________受力面积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在冰面行走时，丢弃一些负重并爬行等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4611370" y="178117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1500" y="260477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8460" y="340423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8660" y="259207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4870" y="453390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200" y="561213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9770" y="561213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90025" y="57918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1" grpId="1"/>
      <p:bldP spid="7" grpId="0"/>
      <p:bldP spid="7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22045" y="157734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1" name="文本框 100"/>
          <p:cNvSpPr txBox="1"/>
          <p:nvPr/>
        </p:nvSpPr>
        <p:spPr>
          <a:xfrm>
            <a:off x="1122045" y="2343785"/>
            <a:ext cx="68681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命题点：增大或减小压强的方法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如图所示，王爷爷不小心坐在了图钉上感到疼痛，而坐在椅子上不疼，这是由于坐在图钉上时的受力面积较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，人受到的压强较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造成的．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57" descr="C:\Documents and Settings\Administrator\桌面\江西物理(JK)\N20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015605" y="2905760"/>
            <a:ext cx="2949575" cy="1811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70570" y="4717415"/>
            <a:ext cx="22396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英国物理教材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P73)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8025" y="411734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2405" y="4698365"/>
            <a:ext cx="781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63270" y="1804670"/>
            <a:ext cx="59734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命题点：压力和压强大小的判断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如图，穿雪橇的小丽和穿运动鞋的小刚正在雪地行走，假设两人的体重相同，则小刚对雪地的压力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小丽对雪地的压力，小刚对雪地的压强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小丽对雪地的压强．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58" descr="C:\Documents and Settings\Administrator\桌面\江西物理(JK)\N20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800215" y="2256790"/>
            <a:ext cx="4712970" cy="2294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53400" y="4656455"/>
            <a:ext cx="20358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P29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0125" y="3582035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9915" y="416115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b38596a7-6c96-44ad-9c1e-500d7ea520f7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e68e76c9-02dc-4db3-864e-3f521f0442c3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4082</Words>
  <Application>WPS 演示</Application>
  <PresentationFormat>宽屏</PresentationFormat>
  <Paragraphs>387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黑体</vt:lpstr>
      <vt:lpstr>Times New Roman</vt:lpstr>
      <vt:lpstr>微软雅黑</vt:lpstr>
      <vt:lpstr>方正粗黑宋简体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