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2"/>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 id="4031" r:id="rId72"/>
    <p:sldId id="4032" r:id="rId73"/>
    <p:sldId id="4033" r:id="rId74"/>
    <p:sldId id="4034" r:id="rId75"/>
    <p:sldId id="4035" r:id="rId76"/>
    <p:sldId id="4036" r:id="rId77"/>
    <p:sldId id="4037" r:id="rId78"/>
    <p:sldId id="4038" r:id="rId79"/>
    <p:sldId id="4039" r:id="rId80"/>
    <p:sldId id="4040" r:id="rId81"/>
  </p:sldIdLst>
  <p:sldSz cx="9144000" cy="6858000" type="screen4x3"/>
  <p:notesSz cx="6858000" cy="9144000"/>
  <p:custDataLst>
    <p:tags r:id="rId86"/>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gs" Target="tags/tag1.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第二十章  电与磁</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319214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5. 地磁场</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（1）定义：在地球周围的空间里存在的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（2）磁极：地磁场的北极在地理的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附近，地磁场的南极在地理的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附近.</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（3）磁偏角：首先由我国宋代的科学家</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发现.</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6743065" y="19831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磁场</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6358255" y="25133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南极</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4966335" y="300418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北极</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571615" y="35350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沈括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017770" y="4451985"/>
            <a:ext cx="3477895" cy="1496060"/>
          </a:xfrm>
          <a:prstGeom prst="rect">
            <a:avLst/>
          </a:prstGeom>
        </p:spPr>
      </p:pic>
      <p:sp>
        <p:nvSpPr>
          <p:cNvPr id="3" name="文本框 2"/>
          <p:cNvSpPr txBox="1"/>
          <p:nvPr/>
        </p:nvSpPr>
        <p:spPr>
          <a:xfrm>
            <a:off x="670560" y="2155190"/>
            <a:ext cx="7895590" cy="422592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 奥斯特实验</a:t>
            </a:r>
            <a:r>
              <a:rPr lang="zh-CN" altLang="en-US" sz="2800">
                <a:latin typeface="宋体" panose="02010600030101010101" pitchFamily="2" charset="-122"/>
                <a:cs typeface="宋体" panose="02010600030101010101" pitchFamily="2" charset="-122"/>
              </a:rPr>
              <a:t>：通电导线的周围存在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，称为电流的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；且磁场方向与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该现象是丹麦物理学家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发现的.</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奥斯特实验说明</a:t>
            </a:r>
            <a:r>
              <a:rPr lang="zh-CN" altLang="en-US" sz="2800">
                <a:latin typeface="宋体" panose="02010600030101010101" pitchFamily="2" charset="-122"/>
                <a:cs typeface="宋体" panose="02010600030101010101" pitchFamily="2" charset="-122"/>
              </a:rPr>
              <a:t>：（1）通电导线周围存在磁场，如图1：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（2）电流周围磁场的方向</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的方向有关. 如图：</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三、电生磁</a:t>
            </a:r>
            <a:r>
              <a:rPr lang="zh-CN" altLang="en-US" sz="2800">
                <a:latin typeface="宋体" panose="02010600030101010101" pitchFamily="2" charset="-122"/>
                <a:cs typeface="宋体" panose="02010600030101010101" pitchFamily="2" charset="-122"/>
                <a:sym typeface="+mn-ea"/>
              </a:rPr>
              <a:t>（10年5考，2018、2017、2015、2014、2012年考）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6451600" y="21551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磁场</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2246630" y="268541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磁效应 </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6067425" y="267716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电流方向</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4329430" y="316801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奥斯特   </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1636395" y="420306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甲</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3281680" y="418973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乙</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867410" y="526415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电流 </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482600" y="576834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甲</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2047875" y="578612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 丙</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370903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2. 通电螺线管的磁场</a:t>
            </a:r>
            <a:r>
              <a:rPr sz="2800">
                <a:latin typeface="宋体" panose="02010600030101010101" pitchFamily="2" charset="-122"/>
                <a:cs typeface="宋体" panose="02010600030101010101" pitchFamily="2" charset="-122"/>
              </a:rPr>
              <a:t>：通电螺线管外部的磁场和</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的磁场相似.</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3. 通电螺线管的极性</a:t>
            </a:r>
            <a:r>
              <a:rPr sz="2800">
                <a:latin typeface="宋体" panose="02010600030101010101" pitchFamily="2" charset="-122"/>
                <a:cs typeface="宋体" panose="02010600030101010101" pitchFamily="2" charset="-122"/>
              </a:rPr>
              <a:t>：①安培定则：用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手握住通电螺线管，让四指弯向螺线管中</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的方向，则大拇指所指的那端就是螺线管的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极；②影响极性的因素：跟</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的方向有关.</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1472565" y="19964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条形磁铁 </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6743065" y="24612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右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6557645" y="30048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电流</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570980" y="34823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北</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4780915" y="40132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电流</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083435"/>
            <a:ext cx="7895590" cy="3709035"/>
          </a:xfrm>
          <a:prstGeom prst="rect">
            <a:avLst/>
          </a:prstGeom>
          <a:noFill/>
        </p:spPr>
        <p:txBody>
          <a:bodyPr wrap="square" rtlCol="0" anchor="t">
            <a:spAutoFit/>
          </a:bodyPr>
          <a:p>
            <a:pPr>
              <a:lnSpc>
                <a:spcPct val="120000"/>
              </a:lnSpc>
            </a:pPr>
            <a:r>
              <a:rPr lang="zh-CN" altLang="en-US" sz="2800">
                <a:latin typeface="宋体" panose="02010600030101010101" pitchFamily="2" charset="-122"/>
                <a:cs typeface="宋体" panose="02010600030101010101" pitchFamily="2" charset="-122"/>
              </a:rPr>
              <a:t> ①定义：内部插入</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的通电螺线管.</a:t>
            </a:r>
            <a:endParaRPr lang="zh-CN" altLang="en-US" sz="2800">
              <a:latin typeface="宋体" panose="02010600030101010101" pitchFamily="2" charset="-122"/>
              <a:cs typeface="宋体" panose="02010600030101010101" pitchFamily="2" charset="-122"/>
            </a:endParaRPr>
          </a:p>
          <a:p>
            <a:pPr indent="151130">
              <a:lnSpc>
                <a:spcPct val="120000"/>
              </a:lnSpc>
            </a:pPr>
            <a:r>
              <a:rPr lang="zh-CN" altLang="en-US" sz="2800">
                <a:latin typeface="宋体" panose="02010600030101010101" pitchFamily="2" charset="-122"/>
                <a:cs typeface="宋体" panose="02010600030101010101" pitchFamily="2" charset="-122"/>
              </a:rPr>
              <a:t>②工作原理：电流的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，通电螺线管插入铁芯后磁性</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③优点：磁性有无由</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来控制，磁极由</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来控制，磁性强弱由</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来控制.</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④应用：电磁起重机、电铃、电磁继电器等.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四、电磁铁</a:t>
            </a:r>
            <a:r>
              <a:rPr lang="zh-CN" altLang="en-US" sz="2800">
                <a:latin typeface="宋体" panose="02010600030101010101" pitchFamily="2" charset="-122"/>
                <a:cs typeface="宋体" panose="02010600030101010101" pitchFamily="2" charset="-122"/>
                <a:sym typeface="+mn-ea"/>
              </a:rPr>
              <a:t>（10年3考，2018、2016、2010年考）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4077970" y="208343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铁芯</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4237355" y="260096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磁效应</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3813175" y="309626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增强</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4330700" y="367665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通断电流</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1426210" y="414083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电流方向 </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6320790" y="419862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电流大小  </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829310" y="466280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线圈匝数 </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P spid="7" grpId="0"/>
      <p:bldP spid="7" grpId="1"/>
      <p:bldP spid="8" grpId="0"/>
      <p:bldP spid="8" grpId="1"/>
      <p:bldP spid="9" grpId="0"/>
      <p:bldP spid="9"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5734050" y="4474845"/>
            <a:ext cx="2386330" cy="1962150"/>
          </a:xfrm>
          <a:prstGeom prst="rect">
            <a:avLst/>
          </a:prstGeom>
        </p:spPr>
      </p:pic>
      <p:sp>
        <p:nvSpPr>
          <p:cNvPr id="11" name="文本框 10"/>
          <p:cNvSpPr txBox="1"/>
          <p:nvPr/>
        </p:nvSpPr>
        <p:spPr>
          <a:xfrm>
            <a:off x="624840" y="1986915"/>
            <a:ext cx="7894320" cy="319214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1. 结构</a:t>
            </a:r>
            <a:r>
              <a:rPr sz="2800">
                <a:latin typeface="宋体" panose="02010600030101010101" pitchFamily="2" charset="-122"/>
                <a:cs typeface="宋体" panose="02010600030101010101" pitchFamily="2" charset="-122"/>
              </a:rPr>
              <a:t>：如图2，它的基本组成部分是：A：</a:t>
            </a:r>
            <a:r>
              <a:rPr sz="2800" u="sng">
                <a:latin typeface="宋体" panose="02010600030101010101" pitchFamily="2" charset="-122"/>
                <a:cs typeface="宋体" panose="02010600030101010101" pitchFamily="2" charset="-122"/>
              </a:rPr>
              <a:t>　  </a:t>
            </a:r>
            <a:r>
              <a:rPr lang="en-US" sz="2800" u="sng">
                <a:solidFill>
                  <a:schemeClr val="bg1"/>
                </a:solidFill>
                <a:latin typeface="宋体" panose="02010600030101010101" pitchFamily="2" charset="-122"/>
                <a:cs typeface="宋体" panose="02010600030101010101" pitchFamily="2" charset="-122"/>
              </a:rPr>
              <a:t>.</a:t>
            </a:r>
            <a:endParaRPr lang="en-US" sz="2800" u="sng">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B：</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、弹簧、触点等组成. </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2. 工作原理</a:t>
            </a:r>
            <a:r>
              <a:rPr sz="2800">
                <a:latin typeface="宋体" panose="02010600030101010101" pitchFamily="2" charset="-122"/>
                <a:cs typeface="宋体" panose="02010600030101010101" pitchFamily="2" charset="-122"/>
              </a:rPr>
              <a:t>：电磁铁通电时，产生磁性，把</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吸下来，使动触点和静触点接触，工作电路闭合；电磁铁断电时，</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磁性，弹簧把衔铁拉起来，切断工作电路. </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574040" y="24079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电磁铁</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74040" y="1227455"/>
            <a:ext cx="448691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五、 电磁继电器</a:t>
            </a:r>
            <a:endParaRPr lang="zh-CN" altLang="en-US" sz="3200" b="1">
              <a:solidFill>
                <a:srgbClr val="FF0000"/>
              </a:solidFill>
              <a:latin typeface="宋体" panose="02010600030101010101" pitchFamily="2" charset="-122"/>
              <a:cs typeface="宋体" panose="02010600030101010101" pitchFamily="2" charset="-122"/>
              <a:sym typeface="+mn-ea"/>
            </a:endParaRPr>
          </a:p>
        </p:txBody>
      </p:sp>
      <p:sp>
        <p:nvSpPr>
          <p:cNvPr id="2" name="文本框 3"/>
          <p:cNvSpPr txBox="1"/>
          <p:nvPr/>
        </p:nvSpPr>
        <p:spPr>
          <a:xfrm>
            <a:off x="3284220" y="24079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衔铁</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74040" y="34290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衔铁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5189855" y="39598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失去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1770380"/>
          </a:xfrm>
          <a:prstGeom prst="rect">
            <a:avLst/>
          </a:prstGeom>
          <a:noFill/>
        </p:spPr>
        <p:txBody>
          <a:bodyPr wrap="square" rtlCol="0" anchor="t">
            <a:spAutoFit/>
          </a:bodyPr>
          <a:p>
            <a:pPr algn="just">
              <a:lnSpc>
                <a:spcPct val="130000"/>
              </a:lnSpc>
            </a:pPr>
            <a:r>
              <a:rPr sz="2800" b="1">
                <a:latin typeface="宋体" panose="02010600030101010101" pitchFamily="2" charset="-122"/>
                <a:cs typeface="宋体" panose="02010600030101010101" pitchFamily="2" charset="-122"/>
              </a:rPr>
              <a:t>3. 实质</a:t>
            </a:r>
            <a:r>
              <a:rPr sz="2800">
                <a:latin typeface="宋体" panose="02010600030101010101" pitchFamily="2" charset="-122"/>
                <a:cs typeface="宋体" panose="02010600030101010101" pitchFamily="2" charset="-122"/>
              </a:rPr>
              <a:t>：是由</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控制的开关. </a:t>
            </a:r>
            <a:endParaRPr sz="2800">
              <a:latin typeface="宋体" panose="02010600030101010101" pitchFamily="2" charset="-122"/>
              <a:cs typeface="宋体" panose="02010600030101010101" pitchFamily="2" charset="-122"/>
            </a:endParaRPr>
          </a:p>
          <a:p>
            <a:pPr algn="just">
              <a:lnSpc>
                <a:spcPct val="130000"/>
              </a:lnSpc>
            </a:pPr>
            <a:r>
              <a:rPr sz="2800" b="1">
                <a:latin typeface="宋体" panose="02010600030101010101" pitchFamily="2" charset="-122"/>
                <a:cs typeface="宋体" panose="02010600030101010101" pitchFamily="2" charset="-122"/>
              </a:rPr>
              <a:t>4. 作用</a:t>
            </a:r>
            <a:r>
              <a:rPr sz="2800">
                <a:latin typeface="宋体" panose="02010600030101010101" pitchFamily="2" charset="-122"/>
                <a:cs typeface="宋体" panose="02010600030101010101" pitchFamily="2" charset="-122"/>
              </a:rPr>
              <a:t>：用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控制</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，进行远距离操作和自动控制. </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3369310" y="15430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电磁铁</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2613660" y="2124075"/>
            <a:ext cx="253301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低电流弱电压</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890260" y="2124075"/>
            <a:ext cx="23863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高电流强电压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692140" y="4871720"/>
            <a:ext cx="2397760" cy="1518920"/>
          </a:xfrm>
          <a:prstGeom prst="rect">
            <a:avLst/>
          </a:prstGeom>
        </p:spPr>
      </p:pic>
      <p:sp>
        <p:nvSpPr>
          <p:cNvPr id="11" name="文本框 10"/>
          <p:cNvSpPr txBox="1"/>
          <p:nvPr/>
        </p:nvSpPr>
        <p:spPr>
          <a:xfrm>
            <a:off x="624840" y="2370455"/>
            <a:ext cx="7894320"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 通电导体在磁场中受到</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的作用，力的方向</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的方向和</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的方向都有关系. 当电流的方向或者磁感线的方向变得相反时，通电导体受力的方向</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（选填“不变”或“相反”）；当电流和磁感线的方向同时反向时，通电导体受力的方向</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（选填“不变”或“相反”）</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六、磁场对通电导体的作用、电动机</a:t>
            </a:r>
            <a:r>
              <a:rPr lang="zh-CN" altLang="en-US" sz="2800">
                <a:latin typeface="宋体" panose="02010600030101010101" pitchFamily="2" charset="-122"/>
                <a:cs typeface="宋体" panose="02010600030101010101" pitchFamily="2" charset="-122"/>
                <a:sym typeface="+mn-ea"/>
              </a:rPr>
              <a:t>（10年2考，2019、2013年考）</a:t>
            </a:r>
            <a:endParaRPr lang="zh-CN" altLang="en-US" sz="2800">
              <a:latin typeface="宋体" panose="02010600030101010101" pitchFamily="2" charset="-122"/>
              <a:cs typeface="宋体" panose="02010600030101010101" pitchFamily="2" charset="-122"/>
              <a:sym typeface="+mn-ea"/>
            </a:endParaRPr>
          </a:p>
        </p:txBody>
      </p:sp>
      <p:sp>
        <p:nvSpPr>
          <p:cNvPr id="6" name="文本框 3"/>
          <p:cNvSpPr txBox="1"/>
          <p:nvPr/>
        </p:nvSpPr>
        <p:spPr>
          <a:xfrm>
            <a:off x="4589145" y="22485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力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671195" y="27920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电流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350895" y="28562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磁场</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2900045" y="38379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相反</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072130" y="48717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不变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P spid="7" grpId="0"/>
      <p:bldP spid="7" grpId="1"/>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745990" y="4251960"/>
            <a:ext cx="2023745" cy="2054225"/>
          </a:xfrm>
          <a:prstGeom prst="rect">
            <a:avLst/>
          </a:prstGeom>
        </p:spPr>
      </p:pic>
      <p:sp>
        <p:nvSpPr>
          <p:cNvPr id="11" name="文本框 10"/>
          <p:cNvSpPr txBox="1"/>
          <p:nvPr/>
        </p:nvSpPr>
        <p:spPr>
          <a:xfrm>
            <a:off x="625475" y="1256030"/>
            <a:ext cx="7894320" cy="422592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2. 电动机</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（1）基本构造：电动机由能够转动的线圈（转子）和固定不动的磁体（定子）两部分组成.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（2）工作原理：利用磁场对</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有力的作用而使线圈转动起来.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（3）能量转化：电动机工作过程中把</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能转化成</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p:txBody>
      </p:sp>
      <p:sp>
        <p:nvSpPr>
          <p:cNvPr id="6" name="文本框 3"/>
          <p:cNvSpPr txBox="1"/>
          <p:nvPr/>
        </p:nvSpPr>
        <p:spPr>
          <a:xfrm>
            <a:off x="5398770" y="27000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通电导体</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6314440" y="37344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260475" y="42519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机械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2158365"/>
          </a:xfrm>
          <a:prstGeom prst="rect">
            <a:avLst/>
          </a:prstGeom>
          <a:noFill/>
        </p:spPr>
        <p:txBody>
          <a:bodyPr wrap="square" rtlCol="0" anchor="t">
            <a:spAutoFit/>
          </a:bodyPr>
          <a:p>
            <a:pPr algn="just">
              <a:lnSpc>
                <a:spcPct val="120000"/>
              </a:lnSpc>
            </a:pPr>
            <a:r>
              <a:rPr lang="zh-CN"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4）换向器的作用：每当线圈刚转过</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时，自动改变线圈中的</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方向，使线圈能持续转动. </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3. 扬声器</a:t>
            </a:r>
            <a:r>
              <a:rPr sz="2800">
                <a:latin typeface="宋体" panose="02010600030101010101" pitchFamily="2" charset="-122"/>
                <a:cs typeface="宋体" panose="02010600030101010101" pitchFamily="2" charset="-122"/>
              </a:rPr>
              <a:t>：是把</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信号转换成</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信号的一种装置.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6446520" y="14712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平衡位置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3106420" y="19831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电流</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3292475" y="24739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446520" y="24999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声</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565140" y="4571365"/>
            <a:ext cx="2505075" cy="1863090"/>
          </a:xfrm>
          <a:prstGeom prst="rect">
            <a:avLst/>
          </a:prstGeom>
        </p:spPr>
      </p:pic>
      <p:sp>
        <p:nvSpPr>
          <p:cNvPr id="2" name="文本框 1"/>
          <p:cNvSpPr txBox="1"/>
          <p:nvPr/>
        </p:nvSpPr>
        <p:spPr>
          <a:xfrm>
            <a:off x="624840" y="117602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七、电磁感应、发电机</a:t>
            </a:r>
            <a:r>
              <a:rPr lang="zh-CN" altLang="en-US" sz="2800">
                <a:latin typeface="宋体" panose="02010600030101010101" pitchFamily="2" charset="-122"/>
                <a:cs typeface="宋体" panose="02010600030101010101" pitchFamily="2" charset="-122"/>
                <a:sym typeface="+mn-ea"/>
              </a:rPr>
              <a:t>（10年6考，2017、2014、2013、2012、2011、2010年考）</a:t>
            </a:r>
            <a:endParaRPr lang="zh-CN" altLang="en-US" sz="2800">
              <a:latin typeface="宋体" panose="02010600030101010101" pitchFamily="2" charset="-122"/>
              <a:cs typeface="宋体" panose="02010600030101010101" pitchFamily="2" charset="-122"/>
              <a:sym typeface="+mn-ea"/>
            </a:endParaRPr>
          </a:p>
        </p:txBody>
      </p:sp>
      <p:sp>
        <p:nvSpPr>
          <p:cNvPr id="11" name="文本框 10"/>
          <p:cNvSpPr txBox="1"/>
          <p:nvPr/>
        </p:nvSpPr>
        <p:spPr>
          <a:xfrm>
            <a:off x="624840" y="2497455"/>
            <a:ext cx="7894320"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sym typeface="+mn-ea"/>
              </a:rPr>
              <a:t>1. 1831年，英国著名物理学家</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发现了电磁感应现象.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2.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电路的一部分导体在磁场中做 </a:t>
            </a:r>
            <a:endParaRPr sz="2800">
              <a:latin typeface="宋体" panose="02010600030101010101" pitchFamily="2" charset="-122"/>
              <a:cs typeface="宋体" panose="02010600030101010101" pitchFamily="2" charset="-122"/>
              <a:sym typeface="+mn-ea"/>
            </a:endParaRPr>
          </a:p>
          <a:p>
            <a:pPr algn="just">
              <a:lnSpc>
                <a:spcPct val="120000"/>
              </a:lnSpc>
            </a:pP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运动时，导体中就会产生电流，这就是电磁感应现象，产生的电流叫做</a:t>
            </a:r>
            <a:endParaRPr sz="2800">
              <a:latin typeface="宋体" panose="02010600030101010101" pitchFamily="2" charset="-122"/>
              <a:cs typeface="宋体" panose="02010600030101010101" pitchFamily="2" charset="-122"/>
              <a:sym typeface="+mn-ea"/>
            </a:endParaRPr>
          </a:p>
          <a:p>
            <a:pPr algn="just">
              <a:lnSpc>
                <a:spcPct val="120000"/>
              </a:lnSpc>
            </a:pP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5928995" y="24257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法拉第</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418590" y="34474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闭合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047115" y="3963670"/>
            <a:ext cx="229425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切割磁感线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1007745" y="4998720"/>
            <a:ext cx="229425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感应电流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109153"/>
            <a:ext cx="8170863" cy="4225925"/>
          </a:xfrm>
          <a:prstGeom prst="rect">
            <a:avLst/>
          </a:prstGeom>
          <a:noFill/>
          <a:ln w="9525">
            <a:noFill/>
          </a:ln>
        </p:spPr>
        <p:txBody>
          <a:bodyPr anchor="ctr" anchorCtr="0">
            <a:spAutoFit/>
          </a:bodyPr>
          <a:p>
            <a:pPr marL="1082040" indent="-1082040"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通过实验认识磁场. 知道地磁场.</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考点2.通过实验，了解电流周围存在磁场. 探究并了解通电螺线管外部磁场的方向.</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考点3.通过实验，了解通电导线在磁场中会受到力的作用，知道力的方向与哪些因素有关.</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考点4.通过实验，探究并了解导体在磁场中运动时产生感应电流的条件. 了解电磁感应在生产、生活中的应用.</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85629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4862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sym typeface="+mn-ea"/>
              </a:rPr>
              <a:t>（1）产生感应电流的条件：</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①电路要</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②导体做</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运动.</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（2）感应电流的方向：跟</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的方向和</a:t>
            </a:r>
            <a:endParaRPr sz="2800">
              <a:latin typeface="宋体" panose="02010600030101010101" pitchFamily="2" charset="-122"/>
              <a:cs typeface="宋体" panose="02010600030101010101" pitchFamily="2" charset="-122"/>
              <a:sym typeface="+mn-ea"/>
            </a:endParaRPr>
          </a:p>
          <a:p>
            <a:pPr algn="just">
              <a:lnSpc>
                <a:spcPct val="120000"/>
              </a:lnSpc>
            </a:pP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的方向有关. 若其中一个改变，则感应电流的方向</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；若两者同时改变，则感应电流的方向</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2519680" y="19888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闭合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2519680" y="2479675"/>
            <a:ext cx="214757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切割磁感线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039995" y="299656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磁场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768350" y="3545840"/>
            <a:ext cx="502666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导体切割磁感线运动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6207125" y="407098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sym typeface="+mn-ea"/>
              </a:rPr>
              <a:t>也改变</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432550" y="45224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不变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P spid="4" grpId="0"/>
      <p:bldP spid="4" grpId="1"/>
      <p:bldP spid="6" grpId="0"/>
      <p:bldP spid="6" grpId="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6019800" y="4235450"/>
            <a:ext cx="1959610" cy="2105025"/>
          </a:xfrm>
          <a:prstGeom prst="rect">
            <a:avLst/>
          </a:prstGeom>
        </p:spPr>
      </p:pic>
      <p:sp>
        <p:nvSpPr>
          <p:cNvPr id="11" name="文本框 10"/>
          <p:cNvSpPr txBox="1"/>
          <p:nvPr/>
        </p:nvSpPr>
        <p:spPr>
          <a:xfrm>
            <a:off x="625475" y="1184275"/>
            <a:ext cx="7894320" cy="370903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sym typeface="+mn-ea"/>
              </a:rPr>
              <a:t>3. 发电机</a:t>
            </a:r>
            <a:r>
              <a:rPr sz="2800">
                <a:latin typeface="宋体" panose="02010600030101010101" pitchFamily="2" charset="-122"/>
                <a:cs typeface="宋体" panose="02010600030101010101" pitchFamily="2" charset="-122"/>
                <a:sym typeface="+mn-ea"/>
              </a:rPr>
              <a:t>：（1）基本构造：转子和定子.</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（2）原理：利用</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的原理制成的.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（3）能量转化：它把</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能转化为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能.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4. 交流发电机发出的是大小和方向都发生周期性变化的电流，简称交流. 电池产生的电流方向不变，称为直流. 我国电网以交流电供电，频率是50Hz. </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3938905" y="16313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电磁感应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3899535" y="21615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机械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393180" y="21482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15890" y="4553585"/>
            <a:ext cx="2585720" cy="2001520"/>
          </a:xfrm>
          <a:prstGeom prst="rect">
            <a:avLst/>
          </a:prstGeom>
        </p:spPr>
      </p:pic>
      <p:sp>
        <p:nvSpPr>
          <p:cNvPr id="14" name="文本框 13"/>
          <p:cNvSpPr txBox="1"/>
          <p:nvPr/>
        </p:nvSpPr>
        <p:spPr>
          <a:xfrm>
            <a:off x="624205" y="1878330"/>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在探究“影响电磁铁磁性强弱的因素”实验中，小明制成简易电磁铁甲、乙，并设计了如图7所示的电路.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（1）电磁铁磁性的强弱是通过</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进行判断，这种研究方法称为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实验一：探究影响电磁铁磁性强弱的因素</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426710" y="3434080"/>
            <a:ext cx="280733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吸引铁钉的数量</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702937" y="3938270"/>
            <a:ext cx="161290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转换法</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04290"/>
            <a:ext cx="7895590" cy="4831080"/>
          </a:xfrm>
          <a:prstGeom prst="rect">
            <a:avLst/>
          </a:prstGeom>
          <a:noFill/>
        </p:spPr>
        <p:txBody>
          <a:bodyPr wrap="square" rtlCol="0" anchor="t">
            <a:spAutoFit/>
          </a:bodyPr>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（2）当滑动变阻器滑片向左移动时，电磁铁甲、乙吸引大头针的个数</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（选填“增加”或“减少”），说明电流越</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，电磁铁磁性越强.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（3）根据图7所示的情境可知，</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（选填“甲”或“乙”）的磁性强，说明</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，电磁铁磁性越强.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（4）根据右手螺旋定则，可判断出乙铁钉的上端是电磁铁的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极.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（5）电磁铁吸引的大头针下端分散的原因</a:t>
            </a:r>
            <a:r>
              <a:rPr lang="zh-CN" altLang="en-US" sz="2800" u="sng">
                <a:latin typeface="宋体" panose="02010600030101010101" pitchFamily="2" charset="-122"/>
                <a:cs typeface="宋体" panose="02010600030101010101" pitchFamily="2" charset="-122"/>
                <a:sym typeface="+mn-ea"/>
              </a:rPr>
              <a:t>      </a:t>
            </a:r>
            <a:r>
              <a:rPr lang="zh-CN" altLang="en-US"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en-US" altLang="zh-CN"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4623437" y="168338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增加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174299" y="210756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大</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5868354" y="29298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甲</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624205" y="3368040"/>
            <a:ext cx="780732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甲电流一定时，线圈匝数越多 </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3642045" y="4667885"/>
            <a:ext cx="38036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S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497205" y="5503545"/>
            <a:ext cx="8060055"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大头针被磁化，同名磁极相互排斥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699250" y="3205480"/>
            <a:ext cx="1758950" cy="1626870"/>
          </a:xfrm>
          <a:prstGeom prst="rect">
            <a:avLst/>
          </a:prstGeom>
        </p:spPr>
      </p:pic>
      <p:pic>
        <p:nvPicPr>
          <p:cNvPr id="5" name="图片 4"/>
          <p:cNvPicPr>
            <a:picLocks noChangeAspect="1"/>
          </p:cNvPicPr>
          <p:nvPr/>
        </p:nvPicPr>
        <p:blipFill>
          <a:blip r:embed="rId2"/>
          <a:stretch>
            <a:fillRect/>
          </a:stretch>
        </p:blipFill>
        <p:spPr>
          <a:xfrm>
            <a:off x="624205" y="4239895"/>
            <a:ext cx="6188710" cy="1543050"/>
          </a:xfrm>
          <a:prstGeom prst="rect">
            <a:avLst/>
          </a:prstGeom>
        </p:spPr>
      </p:pic>
      <p:sp>
        <p:nvSpPr>
          <p:cNvPr id="2" name="文本框 1"/>
          <p:cNvSpPr txBox="1"/>
          <p:nvPr/>
        </p:nvSpPr>
        <p:spPr>
          <a:xfrm>
            <a:off x="624840" y="1674495"/>
            <a:ext cx="7895590" cy="2158365"/>
          </a:xfrm>
          <a:prstGeom prst="rect">
            <a:avLst/>
          </a:prstGeom>
          <a:noFill/>
        </p:spPr>
        <p:txBody>
          <a:bodyPr wrap="square" rtlCol="0" anchor="t">
            <a:spAutoFit/>
          </a:bodyPr>
          <a:p>
            <a:pPr marL="0" indent="0" algn="just">
              <a:lnSpc>
                <a:spcPct val="120000"/>
              </a:lnSpc>
            </a:pPr>
            <a:r>
              <a:rPr lang="zh-CN" altLang="en-US" sz="2800">
                <a:latin typeface="宋体" panose="02010600030101010101" pitchFamily="2" charset="-122"/>
                <a:cs typeface="宋体" panose="02010600030101010101" pitchFamily="2" charset="-122"/>
                <a:sym typeface="+mn-ea"/>
              </a:rPr>
              <a:t>如图8是“探究导体在磁场中运动时产生感应电流的条件”的实验装置，闭合开关后，铜棒ab、电流表、开关组成闭合电路. 小明将实验中观察到的现象记录在下表中. </a:t>
            </a:r>
            <a:endParaRPr lang="zh-CN" altLang="en-US" sz="2800">
              <a:latin typeface="宋体" panose="02010600030101010101" pitchFamily="2" charset="-122"/>
              <a:cs typeface="宋体" panose="02010600030101010101" pitchFamily="2" charset="-122"/>
              <a:sym typeface="+mn-ea"/>
            </a:endParaRPr>
          </a:p>
        </p:txBody>
      </p:sp>
      <p:sp>
        <p:nvSpPr>
          <p:cNvPr id="8" name="TextBox 1"/>
          <p:cNvSpPr txBox="1"/>
          <p:nvPr/>
        </p:nvSpPr>
        <p:spPr>
          <a:xfrm>
            <a:off x="1150938" y="108045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实验二：探究感应电流产生的条件</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3743960"/>
            <a:ext cx="7895590" cy="112458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（1）实验中，通过观察</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solidFill>
                <a:schemeClr val="bg1"/>
              </a:solidFill>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来判断电路中是否有感应电流．</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624205" y="3773805"/>
            <a:ext cx="779399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灵敏电流表的指针是否偏转 </a:t>
            </a:r>
            <a:endParaRPr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1935480" y="2209800"/>
            <a:ext cx="5273040" cy="1390650"/>
          </a:xfrm>
          <a:prstGeom prst="rect">
            <a:avLst/>
          </a:prstGeom>
        </p:spPr>
      </p:pic>
      <p:sp>
        <p:nvSpPr>
          <p:cNvPr id="3" name="文本框 2"/>
          <p:cNvSpPr txBox="1"/>
          <p:nvPr/>
        </p:nvSpPr>
        <p:spPr>
          <a:xfrm>
            <a:off x="1209040" y="1472565"/>
            <a:ext cx="2540000" cy="521970"/>
          </a:xfrm>
          <a:prstGeom prst="rect">
            <a:avLst/>
          </a:prstGeom>
          <a:noFill/>
        </p:spPr>
        <p:txBody>
          <a:bodyPr wrap="square" rtlCol="0" anchor="t">
            <a:spAutoFit/>
          </a:bodyPr>
          <a:p>
            <a:r>
              <a:rPr lang="zh-CN" altLang="en-US" sz="2800" b="1">
                <a:latin typeface="宋体" panose="02010600030101010101" pitchFamily="2" charset="-122"/>
                <a:cs typeface="宋体" panose="02010600030101010101" pitchFamily="2" charset="-122"/>
              </a:rPr>
              <a:t>续表</a:t>
            </a:r>
            <a:endParaRPr lang="zh-CN" altLang="en-US" b="1"/>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376045"/>
            <a:ext cx="7985125"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（2）通过比较实验次数3和4（或7和8）可知：在磁场方向一定时，感应电流的方向与</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有关．</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（3）通过比较实验次数3和7（或4和8）可知：在导体切割磁感线运动方向不变时，感应电流的方向与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有关．</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（4）小明通过以上实验分析得出：闭合电路中的一部分导体在磁场里做</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时，导体中就会产生感应电流．</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989965" y="1846580"/>
            <a:ext cx="7619365"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导体切割磁感线运动方向</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2620645" y="3961130"/>
            <a:ext cx="326961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磁场方向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623435" y="4956175"/>
            <a:ext cx="326961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切割磁感线运动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267525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（5）针对这个实验，小明作了进一步的探究，他提出了“感应电流的大小可能与磁场的强弱有关”的猜想，为了验证小明的猜想，请你帮他设计主要的实验步骤，并对实验结果进行分析判断．</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168400" y="4044950"/>
            <a:ext cx="7351395" cy="103886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改用磁性更强的磁体进行上述实验，比较灵敏电流表的指针偏转的角度</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19555"/>
            <a:ext cx="7895590" cy="267525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（6）这个实验电路中，导体相当于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，此过程中能量的转化情况是</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zh-CN" altLang="en-US" sz="2800">
              <a:solidFill>
                <a:schemeClr val="bg1"/>
              </a:solidFill>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（7）如果将小量程电流表换成</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，可以观察磁场对通电导体的作用．</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6652262" y="151955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电源</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494792" y="2595880"/>
            <a:ext cx="304292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机械能转化为电能  </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6055362" y="311658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电源</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990600" y="4386580"/>
            <a:ext cx="7002780" cy="1349375"/>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54139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磁现象、磁场</a:t>
            </a:r>
            <a:endParaRPr lang="zh-CN" altLang="en-US" sz="3200" b="1">
              <a:solidFill>
                <a:srgbClr val="FF0000"/>
              </a:solidFill>
              <a:sym typeface="+mn-ea"/>
            </a:endParaRPr>
          </a:p>
        </p:txBody>
      </p:sp>
      <p:sp>
        <p:nvSpPr>
          <p:cNvPr id="14" name="文本框 13"/>
          <p:cNvSpPr txBox="1"/>
          <p:nvPr/>
        </p:nvSpPr>
        <p:spPr>
          <a:xfrm>
            <a:off x="624205" y="2745105"/>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为了判断一根铁棒是否具有磁性，小明进行了如下四个实验，根据实验现象不能确定该铁棒一定有磁性的是（　 　）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3302000" y="2227580"/>
            <a:ext cx="2540000" cy="521970"/>
          </a:xfrm>
          <a:prstGeom prst="rect">
            <a:avLst/>
          </a:prstGeom>
          <a:noFill/>
        </p:spPr>
        <p:txBody>
          <a:bodyPr wrap="square" rtlCol="0" anchor="t">
            <a:spAutoFit/>
          </a:bodyPr>
          <a:p>
            <a:r>
              <a:rPr lang="zh-CN" altLang="en-US" sz="2800" b="1">
                <a:latin typeface="宋体" panose="02010600030101010101" pitchFamily="2" charset="-122"/>
                <a:cs typeface="宋体" panose="02010600030101010101" pitchFamily="2" charset="-122"/>
              </a:rPr>
              <a:t>简单的磁现象</a:t>
            </a:r>
            <a:endParaRPr lang="zh-CN" altLang="en-US" sz="2800" b="1">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138680"/>
            <a:ext cx="7886065" cy="319214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 本章题型主要以填空、选择、作图及实验题的形式出现. 中考试题在本考点的命题多集中在磁体及磁极间的相互作用、磁体的性质、磁场方向、用安培定则判断通电螺线管外部磁场的方向、影响电磁铁磁性强弱的因素、电磁感应现象、电动机、发电机.</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23983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12290"/>
            <a:ext cx="7895590" cy="2158365"/>
          </a:xfrm>
          <a:prstGeom prst="rect">
            <a:avLst/>
          </a:prstGeom>
          <a:noFill/>
        </p:spPr>
        <p:txBody>
          <a:bodyPr wrap="square" rtlCol="0" anchor="t">
            <a:spAutoFit/>
          </a:bodyPr>
          <a:p>
            <a:pPr marL="0" indent="0" algn="just">
              <a:lnSpc>
                <a:spcPct val="120000"/>
              </a:lnSpc>
            </a:pPr>
            <a:r>
              <a:rPr sz="2800">
                <a:latin typeface="宋体" panose="02010600030101010101" pitchFamily="2" charset="-122"/>
                <a:cs typeface="宋体" panose="02010600030101010101" pitchFamily="2" charset="-122"/>
                <a:sym typeface="+mn-ea"/>
              </a:rPr>
              <a:t>A</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悬挂的铁棒转动起来后静止时指向南北    B．将铁棒一端靠近小磁针，相互排斥 </a:t>
            </a:r>
            <a:endParaRPr sz="2800">
              <a:latin typeface="宋体" panose="02010600030101010101" pitchFamily="2" charset="-122"/>
              <a:cs typeface="宋体" panose="02010600030101010101" pitchFamily="2" charset="-122"/>
              <a:sym typeface="+mn-ea"/>
            </a:endParaRPr>
          </a:p>
          <a:p>
            <a:pPr marL="0" indent="0" algn="just">
              <a:lnSpc>
                <a:spcPct val="120000"/>
              </a:lnSpc>
            </a:pPr>
            <a:r>
              <a:rPr sz="2800">
                <a:latin typeface="宋体" panose="02010600030101010101" pitchFamily="2" charset="-122"/>
                <a:cs typeface="宋体" panose="02010600030101010101" pitchFamily="2" charset="-122"/>
                <a:sym typeface="+mn-ea"/>
              </a:rPr>
              <a:t>C</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将铁棒一端靠近大头针，大头针被吸引    D．水平移动铁棒，测力计示数有变化</a:t>
            </a:r>
            <a:endParaRPr sz="2800">
              <a:latin typeface="宋体" panose="02010600030101010101" pitchFamily="2" charset="-122"/>
              <a:cs typeface="宋体" panose="02010600030101010101" pitchFamily="2" charset="-122"/>
              <a:sym typeface="+mn-ea"/>
            </a:endParaRPr>
          </a:p>
        </p:txBody>
      </p:sp>
      <p:sp>
        <p:nvSpPr>
          <p:cNvPr id="10" name="文本框 9"/>
          <p:cNvSpPr txBox="1"/>
          <p:nvPr/>
        </p:nvSpPr>
        <p:spPr>
          <a:xfrm>
            <a:off x="790575" y="4232275"/>
            <a:ext cx="1647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531620"/>
            <a:ext cx="7895590" cy="422592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熟记磁现象的基本知识是解决问题的关键：</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（1）磁体的指向性：磁体自由静止时，南极（S极）指南，北极（N极）指北. </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（2）磁极间的相互作用规律：同名磁极相互吸引，异名磁极相互排斥. 磁铁之所以吸引铁钉是因为铁钉被磁化后，铁钉与磁铁的接触部分间形成异名磁极，异名磁极相互吸引的结果.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75130"/>
            <a:ext cx="7895590" cy="2158365"/>
          </a:xfrm>
          <a:prstGeom prst="rect">
            <a:avLst/>
          </a:prstGeom>
          <a:noFill/>
        </p:spPr>
        <p:txBody>
          <a:bodyPr wrap="square" rtlCol="0" anchor="t">
            <a:spAutoFit/>
          </a:bodyPr>
          <a:p>
            <a:pPr>
              <a:lnSpc>
                <a:spcPct val="120000"/>
              </a:lnSpc>
            </a:pPr>
            <a:r>
              <a:rPr sz="2800">
                <a:latin typeface="宋体" panose="02010600030101010101" pitchFamily="2" charset="-122"/>
                <a:cs typeface="宋体" panose="02010600030101010101" pitchFamily="2" charset="-122"/>
              </a:rPr>
              <a:t>（3）磁体磁性的分布特点：磁极的磁性最强，中间最弱. </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（4）任何一个磁体都有两个磁极. 注意：磁体之所以指南北方向是由于受到地磁场的作用.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43295" y="4070985"/>
            <a:ext cx="2276475" cy="2080895"/>
          </a:xfrm>
          <a:prstGeom prst="rect">
            <a:avLst/>
          </a:prstGeom>
        </p:spPr>
      </p:pic>
      <p:sp>
        <p:nvSpPr>
          <p:cNvPr id="7" name="文本框 6"/>
          <p:cNvSpPr txBox="1"/>
          <p:nvPr/>
        </p:nvSpPr>
        <p:spPr>
          <a:xfrm>
            <a:off x="624205" y="1316355"/>
            <a:ext cx="7895590" cy="267525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：（2019·江西）如图9所示，是利用被磁化的缝衣针制成的简易指南针. 若静止时针尖指向地理位置的北方，则针尖是简易指南针的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 此时，将指南针底座逆时针旋转90°，针尖静止时将指向地理位置的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方.  </a:t>
            </a:r>
            <a:endParaRPr lang="zh-CN" altLang="en-US" sz="2800">
              <a:latin typeface="宋体" panose="02010600030101010101" pitchFamily="2" charset="-122"/>
              <a:cs typeface="宋体" panose="02010600030101010101" pitchFamily="2" charset="-122"/>
            </a:endParaRPr>
          </a:p>
        </p:txBody>
      </p:sp>
      <p:sp>
        <p:nvSpPr>
          <p:cNvPr id="10" name="文本框 9"/>
          <p:cNvSpPr txBox="1"/>
          <p:nvPr/>
        </p:nvSpPr>
        <p:spPr>
          <a:xfrm>
            <a:off x="869950" y="2878455"/>
            <a:ext cx="16478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北</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441440" y="3397885"/>
            <a:ext cx="16478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北</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19555"/>
            <a:ext cx="7895590" cy="4829810"/>
          </a:xfrm>
          <a:prstGeom prst="rect">
            <a:avLst/>
          </a:prstGeom>
          <a:noFill/>
        </p:spPr>
        <p:txBody>
          <a:bodyPr wrap="square" rtlCol="0" anchor="t">
            <a:spAutoFit/>
          </a:bodyPr>
          <a:p>
            <a:pPr marL="421640" indent="-421640" algn="just">
              <a:lnSpc>
                <a:spcPct val="11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（2017·烟台）小红梳理反思了“磁场和磁感线”相关知识，她归纳整理如下，其中正确的有（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①磁场看不见摸不着，但是可以借助小磁针感知它的存在</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②磁感线是磁体周围空间实际存在的曲线</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③磁感线是铁屑组成的</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④地磁场的磁感线是从地球南极附近发出回到北极附近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A. ①④   	B. ②③	 C. ①②   	D. ②④</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1736090" y="24136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3302000" y="935990"/>
            <a:ext cx="2540000" cy="521970"/>
          </a:xfrm>
          <a:prstGeom prst="rect">
            <a:avLst/>
          </a:prstGeom>
          <a:noFill/>
        </p:spPr>
        <p:txBody>
          <a:bodyPr wrap="square" rtlCol="0" anchor="t">
            <a:spAutoFit/>
          </a:bodyPr>
          <a:p>
            <a:r>
              <a:rPr lang="zh-CN" altLang="en-US" sz="2800" b="1">
                <a:latin typeface="宋体" panose="02010600030101010101" pitchFamily="2" charset="-122"/>
                <a:cs typeface="宋体" panose="02010600030101010101" pitchFamily="2" charset="-122"/>
              </a:rPr>
              <a:t>磁场和磁感线</a:t>
            </a:r>
            <a:endParaRPr lang="zh-CN" altLang="en-US" sz="2800" b="1">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230313"/>
            <a:ext cx="8251825"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（1）磁场看不见、摸不着，我们可以根据它所产生的作用来认识它. 这里使用的是转换法.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（2）关于磁感线的一些说明：①磁感线是为了直观、形象地描述磁场而引入的带方向的曲线，不是客观存在的. 但磁场客观存在. ②用磁感线描述磁场的方法叫建立理想模型法. ③磁感线是封闭的曲线. ④磁感线立体的分布在磁体周围，而不是平面的. ⑤磁感线不相交. ⑥磁感线的疏密程度表示磁场的强弱.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67080" y="3331210"/>
            <a:ext cx="7609840" cy="1721485"/>
          </a:xfrm>
          <a:prstGeom prst="rect">
            <a:avLst/>
          </a:prstGeom>
        </p:spPr>
      </p:pic>
      <p:sp>
        <p:nvSpPr>
          <p:cNvPr id="2" name="文本框 1"/>
          <p:cNvSpPr txBox="1"/>
          <p:nvPr/>
        </p:nvSpPr>
        <p:spPr>
          <a:xfrm>
            <a:off x="573723" y="1847215"/>
            <a:ext cx="7996555" cy="112458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：（2017·天津）如图中磁体两极间磁感线的画法，正确的是（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084320" y="237807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198235" y="3870960"/>
            <a:ext cx="1842135" cy="1718310"/>
          </a:xfrm>
          <a:prstGeom prst="rect">
            <a:avLst/>
          </a:prstGeom>
        </p:spPr>
      </p:pic>
      <p:sp>
        <p:nvSpPr>
          <p:cNvPr id="14" name="文本框 13"/>
          <p:cNvSpPr txBox="1"/>
          <p:nvPr/>
        </p:nvSpPr>
        <p:spPr>
          <a:xfrm>
            <a:off x="624205" y="1950085"/>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（2017·广东）螺线管通电后，小磁针静止时的指向如图10所示，则通电螺线管右端为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极，电源的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端为正极．</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1082040" y="297624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N</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671195" y="1227455"/>
            <a:ext cx="272478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安培定则</a:t>
            </a:r>
            <a:endParaRPr lang="zh-CN" altLang="en-US" sz="3200" b="1">
              <a:solidFill>
                <a:srgbClr val="FF0000"/>
              </a:solidFill>
              <a:sym typeface="+mn-ea"/>
            </a:endParaRPr>
          </a:p>
        </p:txBody>
      </p:sp>
      <p:sp>
        <p:nvSpPr>
          <p:cNvPr id="5" name="文本框 4"/>
          <p:cNvSpPr txBox="1"/>
          <p:nvPr/>
        </p:nvSpPr>
        <p:spPr>
          <a:xfrm>
            <a:off x="4690110" y="298958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右</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75130"/>
            <a:ext cx="7895590" cy="319214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 已知电源的极性，判断螺线管两端的极性的方法：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（1）标上螺线管上的电流方向；</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（2）用右手握住螺线管，四指弯向电流方向；（3）大拇指所指的一端就是螺线管的N极.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890395"/>
            <a:ext cx="7895590" cy="2675255"/>
          </a:xfrm>
          <a:prstGeom prst="rect">
            <a:avLst/>
          </a:prstGeom>
          <a:noFill/>
        </p:spPr>
        <p:txBody>
          <a:bodyPr wrap="square" rtlCol="0" anchor="t">
            <a:spAutoFit/>
          </a:bodyPr>
          <a:p>
            <a:pPr>
              <a:lnSpc>
                <a:spcPct val="120000"/>
              </a:lnSpc>
            </a:pPr>
            <a:r>
              <a:rPr lang="zh-CN" altLang="en-US" sz="2800">
                <a:latin typeface="宋体" panose="02010600030101010101" pitchFamily="2" charset="-122"/>
                <a:cs typeface="宋体" panose="02010600030101010101" pitchFamily="2" charset="-122"/>
              </a:rPr>
              <a:t>2. 已知螺线管的极性（或磁感线方向、螺线管周围小磁针的指向），判断导线中电流方向的方法：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（1）在螺线管的两端标出极性；</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（2）用右手握住螺线管，大拇指指向N极；</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（3）弯曲四指所指的方向就是电流方向.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424180" y="2042160"/>
            <a:ext cx="8296910" cy="273812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369560" y="4810125"/>
            <a:ext cx="2663825" cy="1638935"/>
          </a:xfrm>
          <a:prstGeom prst="rect">
            <a:avLst/>
          </a:prstGeom>
        </p:spPr>
      </p:pic>
      <p:sp>
        <p:nvSpPr>
          <p:cNvPr id="3" name="文本框 2"/>
          <p:cNvSpPr txBox="1"/>
          <p:nvPr/>
        </p:nvSpPr>
        <p:spPr>
          <a:xfrm>
            <a:off x="573723" y="1244600"/>
            <a:ext cx="7996555"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：（2018·德州）如图11所示，条形磁铁放在水平木桌上，电磁铁右端固定并与条形磁铁在同一水平面上，闭合开关S，当滑动变阻器的滑片P逐渐向右移动时，条形磁铁仍保持静止，此时电磁铁的左端为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极，条形磁铁受到的摩擦力</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（选填“变大”“变小”或“不变”），方向水平</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（选填“向左”或“向右”）.</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333750" y="33077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N</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946150" y="382524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变大</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1808480" y="435991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向左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1195" y="43954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71195" y="1155700"/>
            <a:ext cx="304101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三、电与磁作图</a:t>
            </a:r>
            <a:endParaRPr lang="zh-CN" altLang="en-US" sz="3200" b="1">
              <a:solidFill>
                <a:srgbClr val="FF0000"/>
              </a:solidFill>
              <a:sym typeface="+mn-ea"/>
            </a:endParaRPr>
          </a:p>
        </p:txBody>
      </p:sp>
      <p:sp>
        <p:nvSpPr>
          <p:cNvPr id="14" name="文本框 13"/>
          <p:cNvSpPr txBox="1"/>
          <p:nvPr/>
        </p:nvSpPr>
        <p:spPr>
          <a:xfrm>
            <a:off x="624205" y="2237105"/>
            <a:ext cx="7895590" cy="215836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（2018·自贡）如图12所示，小磁针放在两通电螺线管之间，静止时小磁针的N、S极处于如图12所示的状态，请完成螺线管的绕线，并标出电源的正、负极. </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3302000" y="1725295"/>
            <a:ext cx="2792095" cy="521970"/>
          </a:xfrm>
          <a:prstGeom prst="rect">
            <a:avLst/>
          </a:prstGeom>
          <a:noFill/>
        </p:spPr>
        <p:txBody>
          <a:bodyPr wrap="square" rtlCol="0" anchor="t">
            <a:spAutoFit/>
          </a:bodyPr>
          <a:p>
            <a:r>
              <a:rPr lang="zh-CN" altLang="en-US" sz="2800" b="1">
                <a:latin typeface="宋体" panose="02010600030101010101" pitchFamily="2" charset="-122"/>
                <a:cs typeface="宋体" panose="02010600030101010101" pitchFamily="2" charset="-122"/>
              </a:rPr>
              <a:t>通电螺线管作图</a:t>
            </a:r>
            <a:endParaRPr lang="zh-CN" altLang="en-US" sz="2800" b="1">
              <a:latin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5499735" y="4467225"/>
            <a:ext cx="2800350" cy="1750060"/>
          </a:xfrm>
          <a:prstGeom prst="rect">
            <a:avLst/>
          </a:prstGeom>
        </p:spPr>
      </p:pic>
      <p:pic>
        <p:nvPicPr>
          <p:cNvPr id="7" name="图片 6"/>
          <p:cNvPicPr>
            <a:picLocks noChangeAspect="1"/>
          </p:cNvPicPr>
          <p:nvPr/>
        </p:nvPicPr>
        <p:blipFill>
          <a:blip r:embed="rId2"/>
          <a:stretch>
            <a:fillRect/>
          </a:stretch>
        </p:blipFill>
        <p:spPr>
          <a:xfrm>
            <a:off x="2384425" y="4538980"/>
            <a:ext cx="3022600" cy="146621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84045"/>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5</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（2018·苏州）在图13中标出小磁针静止时的N极和A点处的磁感线方向.</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052195" y="30086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302000" y="1079500"/>
            <a:ext cx="2540000" cy="521970"/>
          </a:xfrm>
          <a:prstGeom prst="rect">
            <a:avLst/>
          </a:prstGeom>
          <a:noFill/>
        </p:spPr>
        <p:txBody>
          <a:bodyPr wrap="square" rtlCol="0" anchor="t">
            <a:spAutoFit/>
          </a:bodyPr>
          <a:p>
            <a:pPr algn="ctr"/>
            <a:r>
              <a:rPr lang="zh-CN" altLang="en-US" sz="2800" b="1">
                <a:latin typeface="宋体" panose="02010600030101010101" pitchFamily="2" charset="-122"/>
                <a:cs typeface="宋体" panose="02010600030101010101" pitchFamily="2" charset="-122"/>
              </a:rPr>
              <a:t>磁场作图</a:t>
            </a:r>
            <a:endParaRPr lang="zh-CN" altLang="en-US" sz="2800" b="1">
              <a:latin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5258435" y="3795395"/>
            <a:ext cx="2926080" cy="1682750"/>
          </a:xfrm>
          <a:prstGeom prst="rect">
            <a:avLst/>
          </a:prstGeom>
        </p:spPr>
      </p:pic>
      <p:pic>
        <p:nvPicPr>
          <p:cNvPr id="6" name="图片 5"/>
          <p:cNvPicPr>
            <a:picLocks noChangeAspect="1"/>
          </p:cNvPicPr>
          <p:nvPr/>
        </p:nvPicPr>
        <p:blipFill>
          <a:blip r:embed="rId2"/>
          <a:stretch>
            <a:fillRect/>
          </a:stretch>
        </p:blipFill>
        <p:spPr>
          <a:xfrm>
            <a:off x="1652905" y="3723640"/>
            <a:ext cx="3244215" cy="175450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16355"/>
            <a:ext cx="7895590" cy="112458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明确磁场、磁感线、通电螺线管磁场和磁极之间的关系是解题关键. </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121410" y="2633345"/>
            <a:ext cx="6901180" cy="2519045"/>
          </a:xfrm>
          <a:prstGeom prst="rect">
            <a:avLst/>
          </a:prstGeom>
        </p:spPr>
      </p:pic>
    </p:spTree>
  </p:cSld>
  <p:clrMapOvr>
    <a:masterClrMapping/>
  </p:clrMapOvr>
  <p:transition>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433060" y="3615055"/>
            <a:ext cx="2687955" cy="1776730"/>
          </a:xfrm>
          <a:prstGeom prst="rect">
            <a:avLst/>
          </a:prstGeom>
        </p:spPr>
      </p:pic>
      <p:sp>
        <p:nvSpPr>
          <p:cNvPr id="3" name="文本框 2"/>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：（1）（2018·东营）如图14所示，请根据小磁针静止后的指向及所标电流的方向，画出螺线管导线的绕法.</a:t>
            </a:r>
            <a:endParaRPr lang="zh-CN" altLang="en-US" sz="2800">
              <a:latin typeface="宋体" panose="02010600030101010101" pitchFamily="2" charset="-122"/>
              <a:cs typeface="宋体" panose="02010600030101010101" pitchFamily="2" charset="-122"/>
            </a:endParaRPr>
          </a:p>
        </p:txBody>
      </p:sp>
      <p:sp>
        <p:nvSpPr>
          <p:cNvPr id="2" name="文本框 1"/>
          <p:cNvSpPr txBox="1"/>
          <p:nvPr/>
        </p:nvSpPr>
        <p:spPr>
          <a:xfrm>
            <a:off x="1051560" y="28435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1799590" y="3324225"/>
            <a:ext cx="3293110" cy="206756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531620"/>
            <a:ext cx="7996555" cy="112458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（2）如图15，根据放在两个磁极间小磁针的指向，标出两个磁极的名称及a、b两条磁感线的方向. </a:t>
            </a:r>
            <a:endParaRPr sz="2800">
              <a:latin typeface="宋体" panose="02010600030101010101" pitchFamily="2" charset="-122"/>
              <a:cs typeface="宋体" panose="02010600030101010101" pitchFamily="2" charset="-122"/>
            </a:endParaRPr>
          </a:p>
        </p:txBody>
      </p:sp>
      <p:sp>
        <p:nvSpPr>
          <p:cNvPr id="2" name="文本框 1"/>
          <p:cNvSpPr txBox="1"/>
          <p:nvPr/>
        </p:nvSpPr>
        <p:spPr>
          <a:xfrm>
            <a:off x="908050" y="28435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5200015" y="3521075"/>
            <a:ext cx="3025775" cy="2231390"/>
          </a:xfrm>
          <a:prstGeom prst="rect">
            <a:avLst/>
          </a:prstGeom>
        </p:spPr>
      </p:pic>
      <p:pic>
        <p:nvPicPr>
          <p:cNvPr id="5" name="图片 4"/>
          <p:cNvPicPr>
            <a:picLocks noChangeAspect="1"/>
          </p:cNvPicPr>
          <p:nvPr/>
        </p:nvPicPr>
        <p:blipFill>
          <a:blip r:embed="rId2"/>
          <a:stretch>
            <a:fillRect/>
          </a:stretch>
        </p:blipFill>
        <p:spPr>
          <a:xfrm>
            <a:off x="1687830" y="3365500"/>
            <a:ext cx="3512185" cy="220218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3829050" y="4812665"/>
            <a:ext cx="4510405" cy="1482090"/>
          </a:xfrm>
          <a:prstGeom prst="rect">
            <a:avLst/>
          </a:prstGeom>
        </p:spPr>
      </p:pic>
      <p:sp>
        <p:nvSpPr>
          <p:cNvPr id="14" name="文本框 13"/>
          <p:cNvSpPr txBox="1"/>
          <p:nvPr/>
        </p:nvSpPr>
        <p:spPr>
          <a:xfrm>
            <a:off x="624205" y="170243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6</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（2019·毕节）关于如图16甲、乙所示的实验，下列说法错误的是（　 　）</a:t>
            </a:r>
            <a:endParaRPr lang="zh-CN" altLang="en-US" sz="2800">
              <a:latin typeface="宋体" panose="02010600030101010101" pitchFamily="2" charset="-122"/>
              <a:cs typeface="宋体" panose="02010600030101010101" pitchFamily="2" charset="-122"/>
              <a:sym typeface="+mn-ea"/>
            </a:endParaRPr>
          </a:p>
          <a:p>
            <a:pPr marL="0" indent="0" algn="just">
              <a:lnSpc>
                <a:spcPct val="120000"/>
              </a:lnSpc>
            </a:pPr>
            <a:r>
              <a:rPr lang="zh-CN" altLang="en-US" sz="2800">
                <a:latin typeface="宋体" panose="02010600030101010101" pitchFamily="2" charset="-122"/>
                <a:cs typeface="宋体" panose="02010600030101010101" pitchFamily="2" charset="-122"/>
                <a:sym typeface="+mn-ea"/>
              </a:rPr>
              <a:t>A</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甲实验可以研究电动机的工作原理 	       B．甲实验可以研究电磁感应现象	</a:t>
            </a:r>
            <a:endParaRPr lang="zh-CN" altLang="en-US" sz="2800">
              <a:latin typeface="宋体" panose="02010600030101010101" pitchFamily="2" charset="-122"/>
              <a:cs typeface="宋体" panose="02010600030101010101" pitchFamily="2" charset="-122"/>
              <a:sym typeface="+mn-ea"/>
            </a:endParaRPr>
          </a:p>
          <a:p>
            <a:pPr marL="0" indent="0" algn="just">
              <a:lnSpc>
                <a:spcPct val="120000"/>
              </a:lnSpc>
            </a:pPr>
            <a:r>
              <a:rPr lang="zh-CN" altLang="en-US" sz="2800">
                <a:latin typeface="宋体" panose="02010600030101010101" pitchFamily="2" charset="-122"/>
                <a:cs typeface="宋体" panose="02010600030101010101" pitchFamily="2" charset="-122"/>
                <a:sym typeface="+mn-ea"/>
              </a:rPr>
              <a:t>C．乙实验可以研究通电导体在磁场中受力情况D．乙实验的过程中，电能转化为机械能</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4503420" y="225107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671195" y="115570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四、电磁现象的辨识</a:t>
            </a:r>
            <a:endParaRPr lang="zh-CN" altLang="en-US" sz="3200" b="1">
              <a:solidFill>
                <a:srgbClr val="FF0000"/>
              </a:solidFill>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746885"/>
            <a:ext cx="7895590" cy="267525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解题关键是能够识别电磁现象，对所给题中的情景进行分析，找出关键词，分析是“电→动”还是“动→电”. 发电机的工作原理是电磁感应，实验图中没有电源；电动机的工作原理是通电导线在磁场中受力运动，实验图中有电源.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42950" y="4436745"/>
            <a:ext cx="7658735" cy="1527810"/>
          </a:xfrm>
          <a:prstGeom prst="rect">
            <a:avLst/>
          </a:prstGeom>
        </p:spPr>
      </p:pic>
      <p:sp>
        <p:nvSpPr>
          <p:cNvPr id="3" name="文本框 2"/>
          <p:cNvSpPr txBox="1"/>
          <p:nvPr/>
        </p:nvSpPr>
        <p:spPr>
          <a:xfrm>
            <a:off x="573723" y="1244600"/>
            <a:ext cx="7996555"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：（2019·咸宁）有一种佩戴在手腕上的“计步器”,其构造是在一段塑料管中密封一小块磁铁,管外缠绕着线圈. 运动时,磁铁在管中反复运动,线圈的输出电流随之不停地变化,显示出运动步数. “计步器”的基本原理与下列哪幅图相同（　 　）</a:t>
            </a:r>
            <a:endParaRPr lang="zh-CN" altLang="en-US" sz="2800">
              <a:latin typeface="宋体" panose="02010600030101010101" pitchFamily="2" charset="-122"/>
              <a:cs typeface="宋体" panose="02010600030101010101" pitchFamily="2" charset="-122"/>
            </a:endParaRPr>
          </a:p>
        </p:txBody>
      </p:sp>
      <p:sp>
        <p:nvSpPr>
          <p:cNvPr id="2" name="文本框 1"/>
          <p:cNvSpPr txBox="1"/>
          <p:nvPr/>
        </p:nvSpPr>
        <p:spPr>
          <a:xfrm>
            <a:off x="1224915" y="38119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23865" y="3625850"/>
            <a:ext cx="2050415" cy="186055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1.（2018·绵阳）指南针是我国四大发明之一，《论衡》记载：司南之杓，投之于地，其柢指南. 如图17所示的司南放在水平光滑的“地盘”上，静止时它的长柄指向南方. 司南长柄所指方向是（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地理南极，地磁北极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地理南极，地磁南极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地理北极，地磁北极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地理北极，地磁南极</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917575" y="33470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1939925"/>
            <a:ext cx="7895590" cy="422592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 磁性</a:t>
            </a:r>
            <a:r>
              <a:rPr lang="zh-CN" altLang="en-US" sz="2800">
                <a:latin typeface="宋体" panose="02010600030101010101" pitchFamily="2" charset="-122"/>
                <a:cs typeface="宋体" panose="02010600030101010101" pitchFamily="2" charset="-122"/>
              </a:rPr>
              <a:t>：磁铁能吸引</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等物质的性质（吸铁性）.</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 磁体</a:t>
            </a:r>
            <a:r>
              <a:rPr lang="zh-CN" altLang="en-US" sz="2800">
                <a:latin typeface="宋体" panose="02010600030101010101" pitchFamily="2" charset="-122"/>
                <a:cs typeface="宋体" panose="02010600030101010101" pitchFamily="2" charset="-122"/>
              </a:rPr>
              <a:t>：定义：具有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的物体.</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分类：永磁体分为天然磁体、人造磁体.</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 磁极</a:t>
            </a:r>
            <a:r>
              <a:rPr lang="zh-CN" altLang="en-US" sz="2800">
                <a:latin typeface="宋体" panose="02010600030101010101" pitchFamily="2" charset="-122"/>
                <a:cs typeface="宋体" panose="02010600030101010101" pitchFamily="2" charset="-122"/>
              </a:rPr>
              <a:t>：定义：磁体上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的部分叫磁极. （磁体两端磁性最强，中间最弱）</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种类：水平面自由转动的磁体，指南的磁极叫</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极，指北的磁极叫</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一、磁现象</a:t>
            </a:r>
            <a:r>
              <a:rPr lang="zh-CN" altLang="en-US" sz="2800">
                <a:latin typeface="宋体" panose="02010600030101010101" pitchFamily="2" charset="-122"/>
                <a:cs typeface="宋体" panose="02010600030101010101" pitchFamily="2" charset="-122"/>
                <a:sym typeface="+mn-ea"/>
              </a:rPr>
              <a:t>（10年2考，2018、2015年考）</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4783455" y="193992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铁、钴、镍</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3521710" y="300101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磁性</a:t>
            </a:r>
            <a:endParaRPr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4264660" y="400875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磁性最强</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179070" y="553466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南</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973195" y="553466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北</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P spid="6" grpId="0"/>
      <p:bldP spid="6" grpId="1"/>
      <p:bldP spid="7" grpId="0"/>
      <p:bldP spid="7"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2018·聊城）在“探究通电螺线管外部的磁场分布”的实验中，善于思考的小明同学用自己的方法总结出了通电螺线管的极性与电流方向之间的关系，如图18所示：如果电流沿着我右手臂弯曲所指的方向，那么我的前方即为通电螺线管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446530" y="388874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N</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935345" y="3994150"/>
            <a:ext cx="1943100" cy="202184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90065" y="2339975"/>
            <a:ext cx="5563870" cy="1052830"/>
          </a:xfrm>
          <a:prstGeom prst="rect">
            <a:avLst/>
          </a:prstGeom>
        </p:spPr>
      </p:pic>
      <p:sp>
        <p:nvSpPr>
          <p:cNvPr id="2" name="文本框 1"/>
          <p:cNvSpPr txBox="1"/>
          <p:nvPr/>
        </p:nvSpPr>
        <p:spPr>
          <a:xfrm>
            <a:off x="573723" y="130365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（2019·天水）如图所示，对下列图中现象解释不正确的是（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A．如图是利用安培定则判断通电螺线管的极性B．如图是发电机原理装置图</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C．如图是电动机原理装置图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D．如图中动圈式话筒是根据电流磁效应原理工作的</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750185" y="18180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877560" y="4384040"/>
            <a:ext cx="1936750" cy="2183765"/>
          </a:xfrm>
          <a:prstGeom prst="rect">
            <a:avLst/>
          </a:prstGeom>
        </p:spPr>
      </p:pic>
      <p:sp>
        <p:nvSpPr>
          <p:cNvPr id="2" name="文本框 1"/>
          <p:cNvSpPr txBox="1"/>
          <p:nvPr/>
        </p:nvSpPr>
        <p:spPr>
          <a:xfrm>
            <a:off x="573723" y="1159510"/>
            <a:ext cx="7996555" cy="3881755"/>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4.（2017·潍坊）同学们在制作电动机模型时，把一段粗漆包线烧成约3cm×2cm的矩形线圈，漆包线在线圈的两端各伸出约3cm. 然后，用小刀刮两端引线的漆皮. 用硬金属丝做两个支架，固定在硬纸板上. 两个支架分别与电池的两极相连. 把线圈放在支架上，线圈下放一块强磁铁，如图19所示. 给线圈通电并用手轻推一下，线圈就会不停的转下去.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74775"/>
            <a:ext cx="7996555" cy="435610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（1）在漆包线两端用小刀刮去引线的漆皮，刮线的要求是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（选填“A”或“B”）.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两端全刮掉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一端全部刮掉，另一端只刮半周</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（2）线圈在转动过程中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能转化为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（3）小华组装好实验装置，接通电源后，发现线圈不能转动，写出一条可能造成该现象的原因</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927225" y="18624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071110" y="32200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1132205" y="3676015"/>
            <a:ext cx="214122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机械（或动）</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786765" y="5108575"/>
            <a:ext cx="748792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电源电压较低</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5316220"/>
            <a:chOff x="210" y="803"/>
            <a:chExt cx="12594" cy="8372"/>
          </a:xfrm>
        </p:grpSpPr>
        <p:sp>
          <p:nvSpPr>
            <p:cNvPr id="2" name="文本框 1"/>
            <p:cNvSpPr txBox="1"/>
            <p:nvPr/>
          </p:nvSpPr>
          <p:spPr>
            <a:xfrm>
              <a:off x="211" y="1569"/>
              <a:ext cx="12593" cy="7606"/>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1.（2019·荆门）下列有关磁现象的说法正确的是（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A．电磁铁磁性的强弱与线圈的匝数、电流的大小都有关</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B．导体棒在磁场中运动就一定会产生感应电流</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C．地球周围存在地磁场，地磁场两极与地理两极重合</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D．放在磁感线上的小磁针会受到磁场力的作用，放在磁感线与磁感线之间的小磁针不会受到磁场力的作用</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7202"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磁体与磁场</a:t>
              </a:r>
              <a:endParaRPr lang="zh-CN" altLang="en-US" sz="2800" b="1">
                <a:solidFill>
                  <a:schemeClr val="tx1"/>
                </a:solidFill>
                <a:sym typeface="+mn-ea"/>
              </a:endParaRPr>
            </a:p>
          </p:txBody>
        </p:sp>
      </p:grpSp>
      <p:sp>
        <p:nvSpPr>
          <p:cNvPr id="4" name="文本框 3"/>
          <p:cNvSpPr txBox="1"/>
          <p:nvPr/>
        </p:nvSpPr>
        <p:spPr>
          <a:xfrm>
            <a:off x="1078865" y="21939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297940"/>
            <a:ext cx="762000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2.（2019·烟台）甲、乙为两个条形磁铁的两个磁极，根据如图20所示的小磁针静止时的指向，可以判断（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甲是N极，乙是S极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甲、乙都是N极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甲、乙都是S极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甲是S极，乙是N极</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321050" y="234632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364480" y="2796540"/>
            <a:ext cx="2500630" cy="190119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5680075" y="4438015"/>
            <a:ext cx="1887220" cy="1988820"/>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3.（2019·徐州）两个磁体之间有力的作用，同名磁极相</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；通电导线能使小磁针发生偏转，这是因为通电导线周围存在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；如图21所示，把通电导线放在两个磁极中间，磁极对导线的力垂直指向纸里，如果导线中电流方向相反，则磁极对导线的力垂直指向</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（选填“纸里”或“纸外”）．</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500630" y="1886585"/>
            <a:ext cx="12592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斥</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6414135" y="2377440"/>
            <a:ext cx="12592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磁场</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705600" y="3916045"/>
            <a:ext cx="12592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纸外</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947160" y="4544060"/>
            <a:ext cx="4248150" cy="1617980"/>
          </a:xfrm>
          <a:prstGeom prst="rect">
            <a:avLst/>
          </a:prstGeom>
        </p:spPr>
      </p:pic>
      <p:sp>
        <p:nvSpPr>
          <p:cNvPr id="2" name="文本框 1"/>
          <p:cNvSpPr txBox="1"/>
          <p:nvPr/>
        </p:nvSpPr>
        <p:spPr>
          <a:xfrm>
            <a:off x="573723" y="174688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4.（2019·北京）某同学研究电流产生的磁场，闭合开关前，小磁针的指向如图22甲所示；闭合开关，小磁针的偏转情况如图22乙中箭头所示；只改变电流方向，再次进行实验，小磁针的偏转情况如图22丙中箭头所示. 下列结论中合理的是（　 　）（多选题）</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27455"/>
            <a:ext cx="574675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电流的磁场与安培定则</a:t>
            </a:r>
            <a:endParaRPr lang="zh-CN" altLang="en-US" sz="2800" b="1">
              <a:sym typeface="+mn-ea"/>
            </a:endParaRPr>
          </a:p>
        </p:txBody>
      </p:sp>
    </p:spTree>
  </p:cSld>
  <p:clrMapOvr>
    <a:masterClrMapping/>
  </p:clrMapOvr>
  <p:transition>
    <p:push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由甲、乙两图可得电流可以产生磁场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由甲、乙两图可得电流产生的磁场的方向与电流方向有关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由乙、丙两图可得电流产生的磁场的强弱与电流大小有关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由乙、丙两图可得电流产生的磁场的方向与电流方向有关</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4040" y="5025390"/>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AD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32145" y="2834640"/>
            <a:ext cx="2429510" cy="2382520"/>
          </a:xfrm>
          <a:prstGeom prst="rect">
            <a:avLst/>
          </a:prstGeom>
        </p:spPr>
      </p:pic>
      <p:sp>
        <p:nvSpPr>
          <p:cNvPr id="2" name="文本框 1"/>
          <p:cNvSpPr txBox="1"/>
          <p:nvPr/>
        </p:nvSpPr>
        <p:spPr>
          <a:xfrm>
            <a:off x="573723" y="145986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5.（2019·自贡）有一小磁针静止在通电螺线管上方，如图23所示，则通电螺线管（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左侧为N极，a端为正极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左侧为S极，a端为正极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左侧为N极，b端为正极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左侧为S极，b端为正极</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001385" y="1981835"/>
            <a:ext cx="144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184275"/>
            <a:ext cx="7894320" cy="5259070"/>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作用规律</a:t>
            </a:r>
            <a:r>
              <a:rPr lang="zh-CN" altLang="en-US" sz="2800">
                <a:latin typeface="宋体" panose="02010600030101010101" pitchFamily="2" charset="-122"/>
                <a:cs typeface="宋体" panose="02010600030101010101" pitchFamily="2" charset="-122"/>
              </a:rPr>
              <a:t>：同名磁极相互</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，异名磁极相互</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说明</a:t>
            </a:r>
            <a:r>
              <a:rPr lang="zh-CN" altLang="en-US" sz="2800">
                <a:latin typeface="宋体" panose="02010600030101010101" pitchFamily="2" charset="-122"/>
                <a:cs typeface="宋体" panose="02010600030101010101" pitchFamily="2" charset="-122"/>
              </a:rPr>
              <a:t>：</a:t>
            </a:r>
            <a:r>
              <a:rPr lang="zh-CN" altLang="en-US" sz="2800">
                <a:latin typeface="楷体" panose="02010609060101010101" charset="-122"/>
                <a:ea typeface="楷体" panose="02010609060101010101" charset="-122"/>
                <a:cs typeface="楷体" panose="02010609060101010101" charset="-122"/>
              </a:rPr>
              <a:t>最早的指南针叫司南. 一个永磁体分成多部分后，每一部分仍存在两个磁极.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4. 磁化</a:t>
            </a:r>
            <a:r>
              <a:rPr lang="zh-CN" altLang="en-US" sz="2800">
                <a:latin typeface="宋体" panose="02010600030101010101" pitchFamily="2" charset="-122"/>
                <a:cs typeface="宋体" panose="02010600030101010101" pitchFamily="2" charset="-122"/>
              </a:rPr>
              <a:t>：一些原来没有磁性的物体在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的作用下会获得磁性的现象.</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钢和软铁的磁化：软铁被磁化后，磁性容易消失，称为软磁材料. 钢被磁化后，磁性能长期保持，称为硬磁性材料. 所以制造永磁体使用钢，制造电磁铁的铁芯使用软铁.</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5173345" y="10947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排斥</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2427605" y="16186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吸引</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459855" y="31972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磁体</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821690" y="36607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电流</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45735" y="4182110"/>
            <a:ext cx="2844800" cy="1805305"/>
          </a:xfrm>
          <a:prstGeom prst="rect">
            <a:avLst/>
          </a:prstGeom>
        </p:spPr>
      </p:pic>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6.（2019·昆明）如图24所示，用漆包线（导线表面涂有绝缘漆）绕在纸筒上做成了一个螺线管，用来研究螺线管磁性强弱与哪些因素有关. 闭合开关后，发现螺线管能够吸引一些铁钉，要使它能吸引更多铁钉的办法是（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在纸筒中插入一根铁芯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减少线圈匝数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使滑动触头P向右滑动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将电源正、负极互换</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540250" y="335534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58900"/>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 （2019·攀枝花）螺线管通电后小磁针静止时的情况如图25所示，请在图中标出电源的正、负极和磁感线的方向.</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74065" y="3000375"/>
            <a:ext cx="17360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 </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433060" y="3752850"/>
            <a:ext cx="3057525" cy="1980565"/>
          </a:xfrm>
          <a:prstGeom prst="rect">
            <a:avLst/>
          </a:prstGeom>
        </p:spPr>
      </p:pic>
      <p:pic>
        <p:nvPicPr>
          <p:cNvPr id="4" name="图片 3"/>
          <p:cNvPicPr>
            <a:picLocks noChangeAspect="1"/>
          </p:cNvPicPr>
          <p:nvPr/>
        </p:nvPicPr>
        <p:blipFill>
          <a:blip r:embed="rId2"/>
          <a:stretch>
            <a:fillRect/>
          </a:stretch>
        </p:blipFill>
        <p:spPr>
          <a:xfrm>
            <a:off x="1575435" y="3522345"/>
            <a:ext cx="3525520" cy="214884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6565" y="1244600"/>
            <a:ext cx="8230870"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（2019·威海）闭合开关S后小磁针的状态如图26所示（小磁针黑色一端表示N极），请在图中括号内标出通电螺线管的N、S极和电源的“+”“-”极.</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87020" y="2886075"/>
            <a:ext cx="25730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如图所示：</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303145" y="3505835"/>
            <a:ext cx="4563110" cy="2180590"/>
          </a:xfrm>
          <a:prstGeom prst="rect">
            <a:avLst/>
          </a:prstGeom>
        </p:spPr>
      </p:pic>
      <p:pic>
        <p:nvPicPr>
          <p:cNvPr id="4" name="图片 3"/>
          <p:cNvPicPr>
            <a:picLocks noChangeAspect="1"/>
          </p:cNvPicPr>
          <p:nvPr/>
        </p:nvPicPr>
        <p:blipFill>
          <a:blip r:embed="rId2"/>
          <a:stretch>
            <a:fillRect/>
          </a:stretch>
        </p:blipFill>
        <p:spPr>
          <a:xfrm>
            <a:off x="1856105" y="3315335"/>
            <a:ext cx="5155565" cy="201739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147695" y="3606800"/>
            <a:ext cx="3140075" cy="2766060"/>
          </a:xfrm>
          <a:prstGeom prst="rect">
            <a:avLst/>
          </a:prstGeom>
        </p:spPr>
      </p:pic>
      <p:sp>
        <p:nvSpPr>
          <p:cNvPr id="2" name="文本框 1"/>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 （2019·乐山）如图27所示，在螺线管上方用弹簧悬挂一根条形磁铁. 闭合开关S后，弹簧的伸长量减小，请在图中括号内分别标出螺线管A的N、S极和电源的“＋”“－”极.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80720" y="34747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  </a:t>
            </a:r>
            <a:endParaRPr lang="zh-CN" altLang="en-US"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147695" y="3474720"/>
            <a:ext cx="2951480" cy="26231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56580" y="4184650"/>
            <a:ext cx="2235200" cy="1938020"/>
          </a:xfrm>
          <a:prstGeom prst="rect">
            <a:avLst/>
          </a:prstGeom>
        </p:spPr>
      </p:pic>
      <p:sp>
        <p:nvSpPr>
          <p:cNvPr id="2" name="文本框 1"/>
          <p:cNvSpPr txBox="1"/>
          <p:nvPr/>
        </p:nvSpPr>
        <p:spPr>
          <a:xfrm>
            <a:off x="573723" y="1890395"/>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0.（2019·达州）如图28是研究电磁铁磁性的电路图，则电磁铁的S极为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（选填“A”或“B”）端. 当滑动变阻器的滑片P向右移动时，电磁铁的磁性变</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（选填“强”或“弱”）.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470400" y="244538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579945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电磁铁与电磁继电器</a:t>
            </a:r>
            <a:endParaRPr lang="zh-CN" altLang="en-US" sz="2800" b="1">
              <a:sym typeface="+mn-ea"/>
            </a:endParaRPr>
          </a:p>
        </p:txBody>
      </p:sp>
      <p:sp>
        <p:nvSpPr>
          <p:cNvPr id="4" name="文本框 3"/>
          <p:cNvSpPr txBox="1"/>
          <p:nvPr/>
        </p:nvSpPr>
        <p:spPr>
          <a:xfrm>
            <a:off x="2865120" y="34550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弱</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775200" y="4002405"/>
            <a:ext cx="2828290" cy="2280285"/>
          </a:xfrm>
          <a:prstGeom prst="rect">
            <a:avLst/>
          </a:prstGeom>
        </p:spPr>
      </p:pic>
      <p:sp>
        <p:nvSpPr>
          <p:cNvPr id="2" name="文本框 1"/>
          <p:cNvSpPr txBox="1"/>
          <p:nvPr/>
        </p:nvSpPr>
        <p:spPr>
          <a:xfrm>
            <a:off x="573723" y="145986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（2019·天水）如图29所示的电路，开关S接到a后，电磁铁左端为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极，小磁针静止时，A端是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极；将开关S由a拨到b，调节滑动变阻器，使电流表示数不变，则电磁铁的磁性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（选填“增强”“不变”或“减弱”）.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824605" y="19545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N</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1450340" y="25361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N</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574040" y="34804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减弱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P spid="8" grpId="0"/>
      <p:bldP spid="8"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074035" y="3105150"/>
            <a:ext cx="2174240" cy="2079625"/>
          </a:xfrm>
          <a:prstGeom prst="rect">
            <a:avLst/>
          </a:prstGeom>
        </p:spPr>
      </p:pic>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（2016·广东）如图30所示，开关闭合，小磁铁处于静止状态后，把滑动变阻器的滑片P缓慢向右移动，此时悬挂的小磁铁的运动情况是（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向下移动    		B． 向上移动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静止不动     		D． 无法确定</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7176770" y="2583180"/>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627370" y="4700905"/>
            <a:ext cx="2240280" cy="1780540"/>
          </a:xfrm>
          <a:prstGeom prst="rect">
            <a:avLst/>
          </a:prstGeom>
        </p:spPr>
      </p:pic>
      <p:sp>
        <p:nvSpPr>
          <p:cNvPr id="2" name="文本框 1"/>
          <p:cNvSpPr txBox="1"/>
          <p:nvPr/>
        </p:nvSpPr>
        <p:spPr>
          <a:xfrm>
            <a:off x="573723" y="1244600"/>
            <a:ext cx="7996555" cy="3538220"/>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13. （2019·黄冈）如图31所示是某车间自动除尘装置的简化电路图. 空气中尘埃量较少时，光源发出来的光被挡板挡住了. 当空气中尘埃量达到一定值时，由于尘埃的反射，部分光越过挡板射到光电阻上，光敏电阻的阻值</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，电路中的电流增大，电磁铁的磁性</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，在衔铁的作用下，开启自动除尘模式. 若图中a、b一个是除尘器，一个是指示灯，则</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是除尘器.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627370" y="292354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减小</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5295900" y="33210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增强</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203190" y="41789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 b</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059045" y="3726815"/>
            <a:ext cx="3114040" cy="2005330"/>
          </a:xfrm>
          <a:prstGeom prst="rect">
            <a:avLst/>
          </a:prstGeom>
        </p:spPr>
      </p:pic>
      <p:sp>
        <p:nvSpPr>
          <p:cNvPr id="2" name="文本框 1"/>
          <p:cNvSpPr txBox="1"/>
          <p:nvPr/>
        </p:nvSpPr>
        <p:spPr>
          <a:xfrm>
            <a:off x="573723" y="203390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.（2019·东营）如图32所示，研究磁场对通电导线作用的实验装置，当闭合开关，电流由 a 至 b 通过导线ab 时，导线 ab 向左运动. 下列说法正确的是（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99210"/>
            <a:ext cx="777494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通电导体在磁场中受力的作用和电动机</a:t>
            </a:r>
            <a:endParaRPr lang="zh-CN" altLang="en-US" sz="2800" b="1">
              <a:sym typeface="+mn-ea"/>
            </a:endParaRPr>
          </a:p>
        </p:txBody>
      </p:sp>
    </p:spTree>
  </p:cSld>
  <p:clrMapOvr>
    <a:masterClrMapping/>
  </p:clrMapOvr>
  <p:transition>
    <p:push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A．只改变电流方向时，导线 ab 向右运动，机械能转化为电能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B．只改变磁场方向时，导线 ab 向左运动，电能转化为机械能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C．电流方向和磁场方向同时改变时，导线 ab 向左运动，电能转化为机械能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D．电流方向和磁场方向同时改变时，导线 ab 向右运动，机械能转化为电能</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760730" y="53987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758315"/>
            <a:ext cx="7894320" cy="2675255"/>
          </a:xfrm>
          <a:prstGeom prst="rect">
            <a:avLst/>
          </a:prstGeom>
          <a:noFill/>
        </p:spPr>
        <p:txBody>
          <a:bodyPr wrap="square" rtlCol="0" anchor="t">
            <a:spAutoFit/>
          </a:bodyPr>
          <a:p>
            <a:pPr algn="just">
              <a:lnSpc>
                <a:spcPct val="120000"/>
              </a:lnSpc>
            </a:pPr>
            <a:r>
              <a:rPr lang="zh-CN" altLang="en-US" sz="2800" b="1"/>
              <a:t>5. 物体是否具有磁性的判断方法</a:t>
            </a:r>
            <a:r>
              <a:rPr lang="zh-CN" altLang="en-US" sz="2800"/>
              <a:t>：</a:t>
            </a:r>
            <a:endParaRPr lang="zh-CN" altLang="en-US" sz="2800"/>
          </a:p>
          <a:p>
            <a:pPr algn="just">
              <a:lnSpc>
                <a:spcPct val="120000"/>
              </a:lnSpc>
            </a:pPr>
            <a:r>
              <a:rPr lang="zh-CN" altLang="en-US" sz="2800"/>
              <a:t>①根据磁体的</a:t>
            </a:r>
            <a:r>
              <a:rPr lang="zh-CN" altLang="en-US" sz="2800" u="sng"/>
              <a:t>　　      　　                   </a:t>
            </a:r>
            <a:r>
              <a:rPr lang="zh-CN" altLang="en-US" sz="2800"/>
              <a:t>性判断；</a:t>
            </a:r>
            <a:endParaRPr lang="zh-CN" altLang="en-US" sz="2800"/>
          </a:p>
          <a:p>
            <a:pPr algn="just">
              <a:lnSpc>
                <a:spcPct val="120000"/>
              </a:lnSpc>
            </a:pPr>
            <a:r>
              <a:rPr lang="zh-CN" altLang="en-US" sz="2800"/>
              <a:t>②根据磁体的</a:t>
            </a:r>
            <a:r>
              <a:rPr lang="zh-CN" altLang="en-US" sz="2800" u="sng"/>
              <a:t>　　      　　                   </a:t>
            </a:r>
            <a:r>
              <a:rPr lang="zh-CN" altLang="en-US" sz="2800"/>
              <a:t>性判断；</a:t>
            </a:r>
            <a:endParaRPr lang="zh-CN" altLang="en-US" sz="2800"/>
          </a:p>
          <a:p>
            <a:pPr algn="just">
              <a:lnSpc>
                <a:spcPct val="120000"/>
              </a:lnSpc>
            </a:pPr>
            <a:r>
              <a:rPr lang="zh-CN" altLang="en-US" sz="2800"/>
              <a:t>③根据磁体</a:t>
            </a:r>
            <a:r>
              <a:rPr lang="zh-CN" altLang="en-US" sz="2800" u="sng"/>
              <a:t>　　      　                   　</a:t>
            </a:r>
            <a:r>
              <a:rPr lang="zh-CN" altLang="en-US" sz="2800"/>
              <a:t>规律判断；</a:t>
            </a:r>
            <a:endParaRPr lang="zh-CN" altLang="en-US" sz="2800"/>
          </a:p>
          <a:p>
            <a:pPr algn="just">
              <a:lnSpc>
                <a:spcPct val="120000"/>
              </a:lnSpc>
            </a:pPr>
            <a:r>
              <a:rPr lang="zh-CN" altLang="en-US" sz="2800"/>
              <a:t>④根据</a:t>
            </a:r>
            <a:r>
              <a:rPr lang="zh-CN" altLang="en-US" sz="2800" u="sng"/>
              <a:t>　　      　　               </a:t>
            </a:r>
            <a:r>
              <a:rPr lang="zh-CN" altLang="en-US" sz="2800"/>
              <a:t>的磁性最强判断.</a:t>
            </a:r>
            <a:endParaRPr lang="zh-CN" altLang="en-US" sz="2800"/>
          </a:p>
        </p:txBody>
      </p:sp>
      <p:sp>
        <p:nvSpPr>
          <p:cNvPr id="5" name="文本框 4"/>
          <p:cNvSpPr txBox="1"/>
          <p:nvPr/>
        </p:nvSpPr>
        <p:spPr>
          <a:xfrm>
            <a:off x="2817495" y="227965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吸铁</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2791460" y="283464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指南</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1983740" y="3312160"/>
            <a:ext cx="33801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磁极相互作用</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835785" y="380301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两端</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P spid="4" grpId="0"/>
      <p:bldP spid="4"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.（2019·北部湾）我国的新型航母将采用自行研制的电磁弹射器. 小明猜想它的工作原理如图33所示，电磁弹射器的弹射车与飞机前轮连接，并处于强磁场中，当弹射车内的导体通过强电流时，即可受到强大的推力. 小明的猜想与下列实验原理相同的是（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377815" y="3759200"/>
            <a:ext cx="2208530" cy="900430"/>
          </a:xfrm>
          <a:prstGeom prst="rect">
            <a:avLst/>
          </a:prstGeom>
        </p:spPr>
      </p:pic>
      <p:pic>
        <p:nvPicPr>
          <p:cNvPr id="5" name="图片 4"/>
          <p:cNvPicPr>
            <a:picLocks noChangeAspect="1"/>
          </p:cNvPicPr>
          <p:nvPr/>
        </p:nvPicPr>
        <p:blipFill>
          <a:blip r:embed="rId2"/>
          <a:stretch>
            <a:fillRect/>
          </a:stretch>
        </p:blipFill>
        <p:spPr>
          <a:xfrm>
            <a:off x="692785" y="4840605"/>
            <a:ext cx="4178300" cy="1452880"/>
          </a:xfrm>
          <a:prstGeom prst="rect">
            <a:avLst/>
          </a:prstGeom>
        </p:spPr>
      </p:pic>
      <p:pic>
        <p:nvPicPr>
          <p:cNvPr id="6" name="图片 5"/>
          <p:cNvPicPr>
            <a:picLocks noChangeAspect="1"/>
          </p:cNvPicPr>
          <p:nvPr/>
        </p:nvPicPr>
        <p:blipFill>
          <a:blip r:embed="rId3"/>
          <a:stretch>
            <a:fillRect/>
          </a:stretch>
        </p:blipFill>
        <p:spPr>
          <a:xfrm>
            <a:off x="4870450" y="4874895"/>
            <a:ext cx="3552190" cy="1384300"/>
          </a:xfrm>
          <a:prstGeom prst="rect">
            <a:avLst/>
          </a:prstGeom>
        </p:spPr>
      </p:pic>
      <p:sp>
        <p:nvSpPr>
          <p:cNvPr id="3" name="文本框 2"/>
          <p:cNvSpPr txBox="1"/>
          <p:nvPr/>
        </p:nvSpPr>
        <p:spPr>
          <a:xfrm>
            <a:off x="2967990" y="37592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62650" y="3902075"/>
            <a:ext cx="2484120" cy="2217420"/>
          </a:xfrm>
          <a:prstGeom prst="rect">
            <a:avLst/>
          </a:prstGeom>
        </p:spPr>
      </p:pic>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16.（2019·扬州）如图34为直流电动机的工作原理图，下列分析正确的是（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改变磁场方向可以改变线圈转动的方向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电动机通电后不转，一定是电路断路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电动机工作过程中，消耗的电能全部转化为机械能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线圈连续转动是靠电磁继电器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来实现的</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381500" y="183578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722495" y="4269740"/>
            <a:ext cx="3543300" cy="2048510"/>
          </a:xfrm>
          <a:prstGeom prst="rect">
            <a:avLst/>
          </a:prstGeom>
        </p:spPr>
      </p:pic>
      <p:sp>
        <p:nvSpPr>
          <p:cNvPr id="2" name="文本框 1"/>
          <p:cNvSpPr txBox="1"/>
          <p:nvPr/>
        </p:nvSpPr>
        <p:spPr>
          <a:xfrm>
            <a:off x="573723" y="117284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.（2019·广东）如图35所示，闭合开关，静止的导体棒ab在轨道上向右运动，说明了通电导体在磁场中受到</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 若只将电源的正、负极对调，则导体棒ab将向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（选填“左”或“右”）运动；若只将蹄形磁铁的N、S极对调，则导体棒ab将向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（选填“左”或“右”）运动.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165475" y="21932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力</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871210" y="27660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左</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4385945" y="37477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481830" y="3818255"/>
            <a:ext cx="3469640" cy="2167890"/>
          </a:xfrm>
          <a:prstGeom prst="rect">
            <a:avLst/>
          </a:prstGeom>
        </p:spPr>
      </p:pic>
      <p:sp>
        <p:nvSpPr>
          <p:cNvPr id="2" name="文本框 1"/>
          <p:cNvSpPr txBox="1"/>
          <p:nvPr/>
        </p:nvSpPr>
        <p:spPr>
          <a:xfrm>
            <a:off x="573723" y="210566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.（2019·淮安）如图36为“探究感应电流产生条件”的实验装置示意图，实验过程中磁体处于静止状态. 关于这个实验，下列说法正确的是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370965"/>
            <a:ext cx="777494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考点五  </a:t>
            </a:r>
            <a:r>
              <a:rPr lang="zh-CN" altLang="en-US" sz="2800" b="1">
                <a:sym typeface="+mn-ea"/>
              </a:rPr>
              <a:t> 探究感应电流产生的条件和发电机</a:t>
            </a:r>
            <a:endParaRPr lang="zh-CN" altLang="en-US" sz="2800" b="1">
              <a:sym typeface="+mn-ea"/>
            </a:endParaRPr>
          </a:p>
        </p:txBody>
      </p:sp>
    </p:spTree>
  </p:cSld>
  <p:clrMapOvr>
    <a:masterClrMapping/>
  </p:clrMapOvr>
  <p:transition>
    <p:push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 导体棒处于静止状态时，灵敏电流计的指针发生偏转</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 导体捧沿竖直方向向下运动时，灵敏电流计的指针发生偏转</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 导体棒沿水平方向左右运动时，灵敏电流计的指针发生偏转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 导体棒向右上方运动时，灵敏电流计的指针不发生偏转</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74040" y="53479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28590" y="4145915"/>
            <a:ext cx="2586355" cy="1910080"/>
          </a:xfrm>
          <a:prstGeom prst="rect">
            <a:avLst/>
          </a:prstGeom>
        </p:spPr>
      </p:pic>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.（2019·武威）新型智能手机无线充电技术主要是应用电磁感应原理，当交变电流通过充电底座中的线圈时，线圈产生磁场，带有金属线圈的智能手机靠近该磁场就能产生电流，通过“磁生电”来实现充电. 下列设备也是利用“磁生电”原理工作的是（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动圈式话筒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扬声器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电烙铁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电磁起重机</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644140" y="374586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748530" y="4538345"/>
            <a:ext cx="3176905" cy="1899920"/>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20</a:t>
            </a:r>
            <a:r>
              <a:rPr lang="zh-CN" altLang="en-US" sz="2800">
                <a:latin typeface="宋体" panose="02010600030101010101" pitchFamily="2" charset="-122"/>
                <a:cs typeface="宋体" panose="02010600030101010101" pitchFamily="2" charset="-122"/>
              </a:rPr>
              <a:t>.（2017·广东）如图38所示的实验装置中，当导体棒AB竖直向上运动时，灵敏电流计的指针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偏转，让导体棒AB水平向右运动，灵敏电流计的指针</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偏转（以上两空均选填“会”或“不会”）.</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（选填“电动机”或“发电机”）是应用电磁感应原理制成的.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4040" y="235331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不会</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620135" y="287528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会</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755015" y="38703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发电机</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735830" y="4426585"/>
            <a:ext cx="3577590" cy="2077720"/>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21</a:t>
            </a:r>
            <a:r>
              <a:rPr lang="zh-CN" altLang="en-US" sz="2800">
                <a:latin typeface="宋体" panose="02010600030101010101" pitchFamily="2" charset="-122"/>
                <a:cs typeface="宋体" panose="02010600030101010101" pitchFamily="2" charset="-122"/>
              </a:rPr>
              <a:t>.（2019·大庆）如图39所示实验装置中，磁体和导体棒均水平放置，断开S2、闭合S1，使导体棒水平向右运动，电流表G的指针向右偏，这是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现象，为使G的指针向左偏，可使导体棒向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运动，断开S1、闭合S2，导体棒能运动起来，依此可制成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（选填“电动机”或“发电机”）.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065530" y="29095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电磁感应</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2431415" y="34004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左</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5814060" y="390461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电动机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370455"/>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 定义</a:t>
            </a:r>
            <a:r>
              <a:rPr lang="zh-CN" altLang="en-US" sz="2800">
                <a:latin typeface="宋体" panose="02010600030101010101" pitchFamily="2" charset="-122"/>
                <a:cs typeface="宋体" panose="02010600030101010101" pitchFamily="2" charset="-122"/>
              </a:rPr>
              <a:t>：磁体周围存在着的物质，它是一种看不见、摸不着的特殊物质.</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 基本性质</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（1）对放入其中的磁体产生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的作用；（2）磁场有强弱，并且有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（3）磁体间的相互作用是通过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而发生的.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二、磁场、磁感线</a:t>
            </a:r>
            <a:r>
              <a:rPr lang="zh-CN" altLang="en-US" sz="2800">
                <a:latin typeface="宋体" panose="02010600030101010101" pitchFamily="2" charset="-122"/>
                <a:cs typeface="宋体" panose="02010600030101010101" pitchFamily="2" charset="-122"/>
                <a:sym typeface="+mn-ea"/>
              </a:rPr>
              <a:t>（10年3考，2015、2014、2012年考）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5338445" y="396367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力</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139690" y="44411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方向</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5683250" y="499808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磁场</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27785"/>
            <a:ext cx="7894320" cy="4831080"/>
          </a:xfrm>
          <a:prstGeom prst="rect">
            <a:avLst/>
          </a:prstGeom>
          <a:noFill/>
        </p:spPr>
        <p:txBody>
          <a:bodyPr wrap="square" rtlCol="0" anchor="t">
            <a:spAutoFit/>
          </a:bodyPr>
          <a:p>
            <a:pPr algn="just">
              <a:lnSpc>
                <a:spcPct val="100000"/>
              </a:lnSpc>
            </a:pPr>
            <a:r>
              <a:rPr lang="zh-CN" altLang="en-US" sz="2800" b="1">
                <a:latin typeface="宋体" panose="02010600030101010101" pitchFamily="2" charset="-122"/>
                <a:cs typeface="宋体" panose="02010600030101010101" pitchFamily="2" charset="-122"/>
              </a:rPr>
              <a:t>3. 方向规定</a:t>
            </a:r>
            <a:r>
              <a:rPr lang="zh-CN" altLang="en-US" sz="2800">
                <a:latin typeface="宋体" panose="02010600030101010101" pitchFamily="2" charset="-122"/>
                <a:cs typeface="宋体" panose="02010600030101010101" pitchFamily="2" charset="-122"/>
              </a:rPr>
              <a:t>：在磁场中的某一点，小磁针</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0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所指的方向（小磁针</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极所受磁力的方向）就是该点磁场的方向.</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b="1">
                <a:latin typeface="宋体" panose="02010600030101010101" pitchFamily="2" charset="-122"/>
                <a:cs typeface="宋体" panose="02010600030101010101" pitchFamily="2" charset="-122"/>
              </a:rPr>
              <a:t>4. 磁感线</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（1）定义：在磁场中画一些有方向的曲线. 任何一点的曲线方向都跟放在该点的磁针</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极所指的方向一致.</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（2）方向：磁体周围的磁感线都是从磁体的</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极出来，回到磁体的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极.</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磁感线是为了直观、形象地描述磁场而引入的带方向的曲线，不是客观存在的，但磁场客观存在.</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625475" y="1611630"/>
            <a:ext cx="201485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北（N）极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6178550" y="162496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北（N）</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273800" y="3381375"/>
            <a:ext cx="17900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北（N）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97230" y="466788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北（N）</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592445" y="46545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南（S）</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10408</Words>
  <Application>WPS 演示</Application>
  <PresentationFormat>自定义</PresentationFormat>
  <Paragraphs>671</Paragraphs>
  <Slides>78</Slides>
  <Notes>31</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78</vt:i4>
      </vt:variant>
    </vt:vector>
  </HeadingPairs>
  <TitlesOfParts>
    <vt:vector size="94"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楷体</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