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7" r:id="rId3"/>
    <p:sldId id="304" r:id="rId4"/>
    <p:sldId id="329" r:id="rId5"/>
    <p:sldId id="305" r:id="rId6"/>
    <p:sldId id="262" r:id="rId8"/>
    <p:sldId id="306" r:id="rId9"/>
    <p:sldId id="308" r:id="rId10"/>
    <p:sldId id="307" r:id="rId11"/>
    <p:sldId id="310" r:id="rId12"/>
    <p:sldId id="312" r:id="rId13"/>
    <p:sldId id="311" r:id="rId14"/>
    <p:sldId id="313" r:id="rId15"/>
    <p:sldId id="317" r:id="rId16"/>
    <p:sldId id="327" r:id="rId17"/>
    <p:sldId id="273" r:id="rId18"/>
    <p:sldId id="274" r:id="rId19"/>
    <p:sldId id="275" r:id="rId20"/>
    <p:sldId id="276" r:id="rId21"/>
    <p:sldId id="316" r:id="rId22"/>
    <p:sldId id="323" r:id="rId23"/>
    <p:sldId id="320" r:id="rId24"/>
    <p:sldId id="281" r:id="rId25"/>
    <p:sldId id="321" r:id="rId26"/>
    <p:sldId id="322" r:id="rId27"/>
    <p:sldId id="370" r:id="rId28"/>
    <p:sldId id="324" r:id="rId29"/>
    <p:sldId id="326" r:id="rId30"/>
    <p:sldId id="282" r:id="rId31"/>
    <p:sldId id="284" r:id="rId32"/>
    <p:sldId id="283" r:id="rId33"/>
    <p:sldId id="371" r:id="rId34"/>
    <p:sldId id="372" r:id="rId35"/>
    <p:sldId id="287" r:id="rId36"/>
    <p:sldId id="374" r:id="rId37"/>
    <p:sldId id="395" r:id="rId38"/>
    <p:sldId id="375" r:id="rId39"/>
    <p:sldId id="378" r:id="rId40"/>
    <p:sldId id="376" r:id="rId41"/>
    <p:sldId id="379" r:id="rId42"/>
    <p:sldId id="377" r:id="rId43"/>
    <p:sldId id="380" r:id="rId44"/>
    <p:sldId id="381" r:id="rId45"/>
    <p:sldId id="409" r:id="rId46"/>
    <p:sldId id="416" r:id="rId47"/>
    <p:sldId id="417" r:id="rId48"/>
    <p:sldId id="292" r:id="rId49"/>
    <p:sldId id="419" r:id="rId50"/>
    <p:sldId id="420" r:id="rId51"/>
    <p:sldId id="421" r:id="rId52"/>
    <p:sldId id="294" r:id="rId53"/>
    <p:sldId id="422" r:id="rId54"/>
    <p:sldId id="423" r:id="rId55"/>
    <p:sldId id="424" r:id="rId5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0" Type="http://schemas.openxmlformats.org/officeDocument/2006/relationships/commentAuthors" Target="commentAuthors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en-US" altLang="zh-CN" sz="1200" u="none" dirty="0">
                <a:latin typeface="Calibri" panose="020F0502020204030204" charset="0"/>
              </a:rPr>
            </a:fld>
            <a:endParaRPr lang="en-US" altLang="zh-CN" sz="1200" u="none" dirty="0">
              <a:latin typeface="Calibri" panose="020F0502020204030204" charset="0"/>
            </a:endParaRPr>
          </a:p>
        </p:txBody>
      </p:sp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5602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5603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indent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5604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7650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7651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indent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7652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>
            <a:alphaModFix amt="3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3.png"/><Relationship Id="rId3" Type="http://schemas.openxmlformats.org/officeDocument/2006/relationships/oleObject" Target="../embeddings/oleObject1.bin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wmf"/><Relationship Id="rId1" Type="http://schemas.openxmlformats.org/officeDocument/2006/relationships/control" Target="../activeX/activeX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41.jpeg"/><Relationship Id="rId1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jpeg"/><Relationship Id="rId1" Type="http://schemas.openxmlformats.org/officeDocument/2006/relationships/hyperlink" Target="http://hi.baidu.com/yinekamineko/album/item/b2281a0042fae19fe950cd50.html" TargetMode="Externa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9.jpeg"/><Relationship Id="rId3" Type="http://schemas.openxmlformats.org/officeDocument/2006/relationships/image" Target="../media/image20.png"/><Relationship Id="rId2" Type="http://schemas.openxmlformats.org/officeDocument/2006/relationships/hyperlink" Target="%5b&#20013;&#23398;&#32852;&#30431;%5d&#28246;&#21271;&#30465;&#27494;&#31348;&#24066;&#31532;&#19977;&#23454;&#39564;&#20013;&#23398;&#20154;&#25945;&#29256;&#20843;&#24180;&#32423;&#29289;&#29702;&#19979;&#20876;&#65306;9.4&#27969;&#20307;&#21387;&#24378;&#19982;&#27969;&#36895;&#30340;&#20851;&#31995;%20%20&#28779;&#36710;&#27668;&#27969;.f4v" TargetMode="External"/><Relationship Id="rId1" Type="http://schemas.openxmlformats.org/officeDocument/2006/relationships/image" Target="../media/image4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wmf"/><Relationship Id="rId1" Type="http://schemas.openxmlformats.org/officeDocument/2006/relationships/control" Target="../activeX/activeX2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54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5.png"/><Relationship Id="rId2" Type="http://schemas.microsoft.com/office/2007/relationships/media" Target="file:///C:\Users\tangzhijia\Desktop\9.4&#19978;&#35838;&#29992;\mda-heix544i2ihm2kri.wmv" TargetMode="External"/><Relationship Id="rId1" Type="http://schemas.openxmlformats.org/officeDocument/2006/relationships/video" Target="file:///C:\Users\tangzhijia\Desktop\9.4&#19978;&#35838;&#29992;\mda-heix544i2ihm2kri.wmv" TargetMode="Externa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57.jpeg"/><Relationship Id="rId1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1.jpeg"/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image" Target="../media/image5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3.png"/><Relationship Id="rId1" Type="http://schemas.openxmlformats.org/officeDocument/2006/relationships/image" Target="../media/image62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4.png"/><Relationship Id="rId2" Type="http://schemas.microsoft.com/office/2007/relationships/media" Target="file:///C:\Users\tangzhijia\Desktop\9.4&#19978;&#35838;&#29992;\&#36275;&#29699;&#39321;&#34121;&#29699;&#38598;&#38182;._clip.flv" TargetMode="External"/><Relationship Id="rId1" Type="http://schemas.openxmlformats.org/officeDocument/2006/relationships/video" Target="file:///C:\Users\tangzhijia\Desktop\9.4&#19978;&#35838;&#29992;\&#36275;&#29699;&#39321;&#34121;&#29699;&#38598;&#38182;._clip.flv" TargetMode="Externa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5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4.wav"/><Relationship Id="rId2" Type="http://schemas.openxmlformats.org/officeDocument/2006/relationships/image" Target="../media/image67.jpeg"/><Relationship Id="rId1" Type="http://schemas.openxmlformats.org/officeDocument/2006/relationships/image" Target="../media/image6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8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9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2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5.wav"/><Relationship Id="rId2" Type="http://schemas.openxmlformats.org/officeDocument/2006/relationships/image" Target="../media/image74.GIF"/><Relationship Id="rId1" Type="http://schemas.openxmlformats.org/officeDocument/2006/relationships/image" Target="../media/image73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5.jpe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6.wmf"/><Relationship Id="rId1" Type="http://schemas.openxmlformats.org/officeDocument/2006/relationships/control" Target="../activeX/activeX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9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microsoft.com/office/2007/relationships/media" Target="file:///C:\Users\tangzhijia\Desktop\9.4&#19978;&#35838;&#29992;\&#12304;&#28145;&#22323;&#21021;&#20013;&#29289;&#29702;&#24494;&#35838;&#12305;&#27969;&#20307;&#27969;&#36895;&#19982;&#21387;&#24378;&#30340;&#20851;&#31995;&#65288;&#20154;&#25945;&#29256;&#20843;&#19979;9.4&#65292;&#25191;&#25945;&#32773;&#65306;&#21335;&#23665;&#23454;&#39564;&#23398;&#26657;%20&#38472;&#26126;&#29020;&#65289;.flv" TargetMode="External"/><Relationship Id="rId1" Type="http://schemas.openxmlformats.org/officeDocument/2006/relationships/video" Target="file:///C:\Users\tangzhijia\Desktop\9.4&#19978;&#35838;&#29992;\&#12304;&#28145;&#22323;&#21021;&#20013;&#29289;&#29702;&#24494;&#35838;&#12305;&#27969;&#20307;&#27969;&#36895;&#19982;&#21387;&#24378;&#30340;&#20851;&#31995;&#65288;&#20154;&#25945;&#29256;&#20843;&#19979;9.4&#65292;&#25191;&#25945;&#32773;&#65306;&#21335;&#23665;&#23454;&#39564;&#23398;&#26657;%20&#38472;&#26126;&#29020;&#65289;.flv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microsoft.com/office/2007/relationships/media" Target="file:///C:\Users\tangzhijia\Desktop\9.4&#19978;&#35838;&#29992;\90&#27969;&#20307;&#30340;&#21387;&#24378;&#21644;&#27969;&#36895;&#26377;&#20851;.flv" TargetMode="External"/><Relationship Id="rId1" Type="http://schemas.openxmlformats.org/officeDocument/2006/relationships/video" Target="file:///C:\Users\tangzhijia\Desktop\9.4&#19978;&#35838;&#29992;\90&#27969;&#20307;&#30340;&#21387;&#24378;&#21644;&#27969;&#36895;&#26377;&#20851;.flv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0852" name="图片 59085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8670" cy="688022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529273" y="301625"/>
            <a:ext cx="11133455" cy="1577340"/>
          </a:xfrm>
        </p:spPr>
        <p:txBody>
          <a:bodyPr vert="horz" wrap="square" lIns="91440" tIns="45720" rIns="91440" bIns="45720" numCol="1" anchor="b" anchorCtr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9.4  </a:t>
            </a:r>
            <a:r>
              <a:rPr kumimoji="0" lang="zh-CN" altLang="en-US" sz="6600" b="1" i="0" u="none" strike="noStrike" kern="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流体压强与流速的关系</a:t>
            </a:r>
            <a:endParaRPr kumimoji="0" lang="zh-CN" altLang="en-US" sz="6600" b="1" i="0" u="none" strike="noStrike" kern="0" cap="none" spc="0" normalizeH="0" baseline="0" noProof="0" smtClean="0">
              <a:ln>
                <a:noFill/>
              </a:ln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A000220150318I73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90200" y="5158105"/>
            <a:ext cx="1716405" cy="1639570"/>
          </a:xfrm>
          <a:prstGeom prst="rect">
            <a:avLst/>
          </a:prstGeom>
        </p:spPr>
      </p:pic>
      <p:sp>
        <p:nvSpPr>
          <p:cNvPr id="102404" name="Text Box 4"/>
          <p:cNvSpPr txBox="1"/>
          <p:nvPr/>
        </p:nvSpPr>
        <p:spPr>
          <a:xfrm>
            <a:off x="327025" y="1906270"/>
            <a:ext cx="863981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5400" b="1" dirty="0">
                <a:solidFill>
                  <a:srgbClr val="FF0066"/>
                </a:solidFill>
                <a:latin typeface="Arial" panose="020B0604020202020204" pitchFamily="34" charset="0"/>
              </a:rPr>
              <a:t>原因：</a:t>
            </a:r>
            <a:r>
              <a:rPr lang="zh-CN" altLang="en-US" sz="4800" b="1" dirty="0">
                <a:solidFill>
                  <a:schemeClr val="tx2"/>
                </a:solidFill>
                <a:latin typeface="Arial" panose="020B0604020202020204" pitchFamily="34" charset="0"/>
              </a:rPr>
              <a:t>对着漏斗吹气，漏斗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上方</a:t>
            </a:r>
            <a:r>
              <a:rPr lang="zh-CN" altLang="en-US" sz="4800" b="1" dirty="0">
                <a:solidFill>
                  <a:schemeClr val="tx2"/>
                </a:solidFill>
                <a:latin typeface="Arial" panose="020B0604020202020204" pitchFamily="34" charset="0"/>
              </a:rPr>
              <a:t>空气流动速度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快</a:t>
            </a:r>
            <a:r>
              <a:rPr lang="zh-CN" altLang="en-US" sz="4800" b="1" dirty="0">
                <a:solidFill>
                  <a:schemeClr val="tx2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压强减小</a:t>
            </a:r>
            <a:r>
              <a:rPr lang="zh-CN" altLang="en-US" sz="4800" b="1" dirty="0">
                <a:solidFill>
                  <a:schemeClr val="tx2"/>
                </a:solidFill>
                <a:latin typeface="Arial" panose="020B0604020202020204" pitchFamily="34" charset="0"/>
              </a:rPr>
              <a:t>，乒乓球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下方气体</a:t>
            </a:r>
            <a:r>
              <a:rPr lang="zh-CN" altLang="en-US" sz="4800" b="1" dirty="0">
                <a:solidFill>
                  <a:schemeClr val="tx2"/>
                </a:solidFill>
                <a:latin typeface="Arial" panose="020B0604020202020204" pitchFamily="34" charset="0"/>
              </a:rPr>
              <a:t>流动速度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慢</a:t>
            </a:r>
            <a:r>
              <a:rPr lang="zh-CN" altLang="en-US" sz="4800" b="1" dirty="0">
                <a:solidFill>
                  <a:schemeClr val="tx2"/>
                </a:solidFill>
                <a:latin typeface="Arial" panose="020B0604020202020204" pitchFamily="34" charset="0"/>
              </a:rPr>
              <a:t>，压强增大，小球被吸上去了。</a:t>
            </a:r>
            <a:endParaRPr lang="zh-CN" altLang="en-US" sz="48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23557" name="AutoShape 6"/>
          <p:cNvSpPr/>
          <p:nvPr/>
        </p:nvSpPr>
        <p:spPr>
          <a:xfrm>
            <a:off x="9533890" y="1258888"/>
            <a:ext cx="1143000" cy="10668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E701"/>
              </a:gs>
              <a:gs pos="100000">
                <a:srgbClr val="FE3E02"/>
              </a:gs>
            </a:gsLst>
            <a:lin ang="5400000" scaled="1"/>
            <a:tileRect/>
          </a:gra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Front">
              <a:rot lat="20520000" lon="1080000" rev="0"/>
            </a:camera>
            <a:lightRig rig="legacyHarsh2" dir="b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wrap="none" anchor="ctr">
            <a:flatTx/>
          </a:bodyPr>
          <a:p>
            <a:pPr algn="ctr"/>
            <a:r>
              <a:rPr lang="en-US" altLang="zh-CN" dirty="0"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latin typeface="Arial" panose="020B0604020202020204" pitchFamily="34" charset="0"/>
              </a:rPr>
              <a:t>吹气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grpSp>
        <p:nvGrpSpPr>
          <p:cNvPr id="23558" name="Group 7"/>
          <p:cNvGrpSpPr/>
          <p:nvPr/>
        </p:nvGrpSpPr>
        <p:grpSpPr>
          <a:xfrm>
            <a:off x="9203690" y="2616518"/>
            <a:ext cx="1801813" cy="3384550"/>
            <a:chOff x="4014" y="300"/>
            <a:chExt cx="1134" cy="2132"/>
          </a:xfrm>
        </p:grpSpPr>
        <p:sp>
          <p:nvSpPr>
            <p:cNvPr id="23559" name="Oval 8"/>
            <p:cNvSpPr/>
            <p:nvPr/>
          </p:nvSpPr>
          <p:spPr>
            <a:xfrm>
              <a:off x="4287" y="1525"/>
              <a:ext cx="589" cy="544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81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60" name="Line 9"/>
            <p:cNvSpPr/>
            <p:nvPr/>
          </p:nvSpPr>
          <p:spPr>
            <a:xfrm>
              <a:off x="4513" y="300"/>
              <a:ext cx="0" cy="1134"/>
            </a:xfrm>
            <a:prstGeom prst="line">
              <a:avLst/>
            </a:prstGeom>
            <a:ln w="381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1" name="Line 10"/>
            <p:cNvSpPr/>
            <p:nvPr/>
          </p:nvSpPr>
          <p:spPr>
            <a:xfrm>
              <a:off x="4649" y="300"/>
              <a:ext cx="0" cy="1134"/>
            </a:xfrm>
            <a:prstGeom prst="line">
              <a:avLst/>
            </a:prstGeom>
            <a:ln w="381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2" name="Line 11"/>
            <p:cNvSpPr/>
            <p:nvPr/>
          </p:nvSpPr>
          <p:spPr>
            <a:xfrm flipH="1">
              <a:off x="4059" y="1434"/>
              <a:ext cx="454" cy="499"/>
            </a:xfrm>
            <a:prstGeom prst="line">
              <a:avLst/>
            </a:prstGeom>
            <a:ln w="381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3" name="Line 12"/>
            <p:cNvSpPr/>
            <p:nvPr/>
          </p:nvSpPr>
          <p:spPr>
            <a:xfrm>
              <a:off x="4649" y="1434"/>
              <a:ext cx="454" cy="499"/>
            </a:xfrm>
            <a:prstGeom prst="line">
              <a:avLst/>
            </a:prstGeom>
            <a:ln w="381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4" name="Line 13"/>
            <p:cNvSpPr/>
            <p:nvPr/>
          </p:nvSpPr>
          <p:spPr>
            <a:xfrm flipH="1">
              <a:off x="4014" y="1888"/>
              <a:ext cx="181" cy="317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5" name="Line 14"/>
            <p:cNvSpPr/>
            <p:nvPr/>
          </p:nvSpPr>
          <p:spPr>
            <a:xfrm flipH="1">
              <a:off x="4059" y="1933"/>
              <a:ext cx="182" cy="499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6" name="Line 15"/>
            <p:cNvSpPr/>
            <p:nvPr/>
          </p:nvSpPr>
          <p:spPr>
            <a:xfrm>
              <a:off x="4921" y="1933"/>
              <a:ext cx="182" cy="408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7" name="Line 16"/>
            <p:cNvSpPr/>
            <p:nvPr/>
          </p:nvSpPr>
          <p:spPr>
            <a:xfrm>
              <a:off x="4967" y="1888"/>
              <a:ext cx="181" cy="226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" name="WordArt 3"/>
          <p:cNvSpPr>
            <a:spLocks noTextEdit="1"/>
          </p:cNvSpPr>
          <p:nvPr/>
        </p:nvSpPr>
        <p:spPr>
          <a:xfrm>
            <a:off x="50800" y="0"/>
            <a:ext cx="2802255" cy="101092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sq" cmpd="sng">
                  <a:solidFill>
                    <a:srgbClr val="3366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分析（</a:t>
            </a:r>
            <a:r>
              <a:rPr lang="en-US" altLang="zh-CN" sz="3600" b="1">
                <a:ln w="12700" cap="sq" cmpd="sng">
                  <a:solidFill>
                    <a:srgbClr val="3366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3600" b="1">
                <a:ln w="12700" cap="sq" cmpd="sng">
                  <a:solidFill>
                    <a:srgbClr val="3366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600" b="1">
              <a:ln w="12700" cap="sq" cmpd="sng">
                <a:solidFill>
                  <a:srgbClr val="3366FF"/>
                </a:solidFill>
                <a:prstDash val="solid"/>
                <a:headEnd type="none" w="sm" len="sm"/>
                <a:tailEnd type="none" w="sm" len="sm"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Rectangle 2"/>
          <p:cNvSpPr/>
          <p:nvPr/>
        </p:nvSpPr>
        <p:spPr>
          <a:xfrm>
            <a:off x="339725" y="1657985"/>
            <a:ext cx="9112250" cy="3876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b="1" dirty="0">
                <a:latin typeface="Times New Roman" panose="02020603050405020304" pitchFamily="18" charset="0"/>
              </a:rPr>
              <a:t>　</a:t>
            </a: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分析</a:t>
            </a:r>
            <a:r>
              <a:rPr lang="zh-CN" altLang="en-US" sz="5400" b="1" dirty="0">
                <a:latin typeface="Times New Roman" panose="02020603050405020304" pitchFamily="18" charset="0"/>
              </a:rPr>
              <a:t>：</a:t>
            </a:r>
            <a:r>
              <a:rPr lang="zh-CN" altLang="en-US" sz="4800" b="1" dirty="0">
                <a:latin typeface="Times New Roman" panose="02020603050405020304" pitchFamily="18" charset="0"/>
                <a:ea typeface="华文行楷" pitchFamily="2" charset="-122"/>
              </a:rPr>
              <a:t>小孔处空气流速快，压强小，容器里液面上方的空气压强大，液体就沿着细管上升，从管口流出后，受气流的冲击，被喷雾状。</a:t>
            </a:r>
            <a:endParaRPr lang="en-US" altLang="zh-CN" sz="4800" b="1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grpSp>
        <p:nvGrpSpPr>
          <p:cNvPr id="21507" name="Group 3"/>
          <p:cNvGrpSpPr/>
          <p:nvPr/>
        </p:nvGrpSpPr>
        <p:grpSpPr>
          <a:xfrm>
            <a:off x="9066213" y="337503"/>
            <a:ext cx="2895600" cy="2590800"/>
            <a:chOff x="1920" y="720"/>
            <a:chExt cx="1824" cy="1632"/>
          </a:xfrm>
        </p:grpSpPr>
        <p:sp>
          <p:nvSpPr>
            <p:cNvPr id="21509" name="Freeform 4" descr="横虚线"/>
            <p:cNvSpPr/>
            <p:nvPr/>
          </p:nvSpPr>
          <p:spPr>
            <a:xfrm>
              <a:off x="2265" y="1462"/>
              <a:ext cx="1134" cy="890"/>
            </a:xfrm>
            <a:custGeom>
              <a:avLst/>
              <a:gdLst>
                <a:gd name="txL" fmla="*/ 0 w 1680"/>
                <a:gd name="txT" fmla="*/ 0 h 1248"/>
                <a:gd name="txR" fmla="*/ 1680 w 1680"/>
                <a:gd name="txB" fmla="*/ 1248 h 1248"/>
              </a:gdLst>
              <a:ahLst/>
              <a:cxnLst>
                <a:cxn ang="0">
                  <a:pos x="506" y="37"/>
                </a:cxn>
                <a:cxn ang="0">
                  <a:pos x="385" y="37"/>
                </a:cxn>
                <a:cxn ang="0">
                  <a:pos x="385" y="260"/>
                </a:cxn>
                <a:cxn ang="0">
                  <a:pos x="142" y="371"/>
                </a:cxn>
                <a:cxn ang="0">
                  <a:pos x="142" y="816"/>
                </a:cxn>
                <a:cxn ang="0">
                  <a:pos x="992" y="816"/>
                </a:cxn>
                <a:cxn ang="0">
                  <a:pos x="992" y="371"/>
                </a:cxn>
                <a:cxn ang="0">
                  <a:pos x="749" y="260"/>
                </a:cxn>
                <a:cxn ang="0">
                  <a:pos x="749" y="37"/>
                </a:cxn>
                <a:cxn ang="0">
                  <a:pos x="628" y="37"/>
                </a:cxn>
              </a:cxnLst>
              <a:rect l="txL" t="txT" r="txR" b="txB"/>
              <a:pathLst>
                <a:path w="1680" h="1248">
                  <a:moveTo>
                    <a:pt x="750" y="52"/>
                  </a:moveTo>
                  <a:cubicBezTo>
                    <a:pt x="675" y="26"/>
                    <a:pt x="600" y="0"/>
                    <a:pt x="570" y="52"/>
                  </a:cubicBezTo>
                  <a:cubicBezTo>
                    <a:pt x="540" y="104"/>
                    <a:pt x="630" y="286"/>
                    <a:pt x="570" y="364"/>
                  </a:cubicBezTo>
                  <a:cubicBezTo>
                    <a:pt x="510" y="442"/>
                    <a:pt x="270" y="390"/>
                    <a:pt x="210" y="520"/>
                  </a:cubicBezTo>
                  <a:cubicBezTo>
                    <a:pt x="150" y="650"/>
                    <a:pt x="0" y="1040"/>
                    <a:pt x="210" y="1144"/>
                  </a:cubicBezTo>
                  <a:cubicBezTo>
                    <a:pt x="420" y="1248"/>
                    <a:pt x="1260" y="1248"/>
                    <a:pt x="1470" y="1144"/>
                  </a:cubicBezTo>
                  <a:cubicBezTo>
                    <a:pt x="1680" y="1040"/>
                    <a:pt x="1530" y="650"/>
                    <a:pt x="1470" y="520"/>
                  </a:cubicBezTo>
                  <a:cubicBezTo>
                    <a:pt x="1410" y="390"/>
                    <a:pt x="1170" y="442"/>
                    <a:pt x="1110" y="364"/>
                  </a:cubicBezTo>
                  <a:cubicBezTo>
                    <a:pt x="1050" y="286"/>
                    <a:pt x="1140" y="104"/>
                    <a:pt x="1110" y="52"/>
                  </a:cubicBezTo>
                  <a:cubicBezTo>
                    <a:pt x="1080" y="0"/>
                    <a:pt x="960" y="52"/>
                    <a:pt x="930" y="52"/>
                  </a:cubicBezTo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510" name="Rectangle 5" descr="横虚线"/>
            <p:cNvSpPr/>
            <p:nvPr/>
          </p:nvSpPr>
          <p:spPr>
            <a:xfrm>
              <a:off x="2782" y="1327"/>
              <a:ext cx="121" cy="668"/>
            </a:xfrm>
            <a:prstGeom prst="rect">
              <a:avLst/>
            </a:prstGeom>
            <a:pattFill prst="dashHorz">
              <a:fgClr>
                <a:srgbClr val="000000"/>
              </a:fgClr>
              <a:bgClr>
                <a:srgbClr val="FFFFFF"/>
              </a:bgClr>
            </a:patt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511" name="Line 6"/>
            <p:cNvSpPr/>
            <p:nvPr/>
          </p:nvSpPr>
          <p:spPr>
            <a:xfrm flipH="1">
              <a:off x="2214" y="1334"/>
              <a:ext cx="608" cy="1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2" name="Line 7"/>
            <p:cNvSpPr/>
            <p:nvPr/>
          </p:nvSpPr>
          <p:spPr>
            <a:xfrm>
              <a:off x="2214" y="1248"/>
              <a:ext cx="608" cy="1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3" name="Line 8"/>
            <p:cNvSpPr/>
            <p:nvPr/>
          </p:nvSpPr>
          <p:spPr>
            <a:xfrm flipV="1">
              <a:off x="2893" y="1165"/>
              <a:ext cx="729" cy="111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1514" name="Line 9"/>
            <p:cNvSpPr/>
            <p:nvPr/>
          </p:nvSpPr>
          <p:spPr>
            <a:xfrm>
              <a:off x="2893" y="1276"/>
              <a:ext cx="729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1515" name="Line 10"/>
            <p:cNvSpPr/>
            <p:nvPr/>
          </p:nvSpPr>
          <p:spPr>
            <a:xfrm>
              <a:off x="2893" y="1387"/>
              <a:ext cx="0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6" name="Line 11"/>
            <p:cNvSpPr/>
            <p:nvPr/>
          </p:nvSpPr>
          <p:spPr>
            <a:xfrm>
              <a:off x="2893" y="1276"/>
              <a:ext cx="729" cy="111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1517" name="Line 12"/>
            <p:cNvSpPr/>
            <p:nvPr/>
          </p:nvSpPr>
          <p:spPr>
            <a:xfrm>
              <a:off x="2893" y="1276"/>
              <a:ext cx="729" cy="223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1518" name="Line 13"/>
            <p:cNvSpPr/>
            <p:nvPr/>
          </p:nvSpPr>
          <p:spPr>
            <a:xfrm>
              <a:off x="2406" y="1833"/>
              <a:ext cx="852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9" name="Line 14"/>
            <p:cNvSpPr/>
            <p:nvPr/>
          </p:nvSpPr>
          <p:spPr>
            <a:xfrm>
              <a:off x="2528" y="1944"/>
              <a:ext cx="122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0" name="Line 15"/>
            <p:cNvSpPr/>
            <p:nvPr/>
          </p:nvSpPr>
          <p:spPr>
            <a:xfrm>
              <a:off x="3014" y="1944"/>
              <a:ext cx="122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1" name="Line 16"/>
            <p:cNvSpPr/>
            <p:nvPr/>
          </p:nvSpPr>
          <p:spPr>
            <a:xfrm>
              <a:off x="3014" y="2167"/>
              <a:ext cx="122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2" name="Line 17"/>
            <p:cNvSpPr/>
            <p:nvPr/>
          </p:nvSpPr>
          <p:spPr>
            <a:xfrm>
              <a:off x="2771" y="2055"/>
              <a:ext cx="122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3" name="Line 18"/>
            <p:cNvSpPr/>
            <p:nvPr/>
          </p:nvSpPr>
          <p:spPr>
            <a:xfrm>
              <a:off x="2406" y="2167"/>
              <a:ext cx="122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4" name="Line 19"/>
            <p:cNvSpPr/>
            <p:nvPr/>
          </p:nvSpPr>
          <p:spPr>
            <a:xfrm>
              <a:off x="2650" y="2278"/>
              <a:ext cx="121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5" name="Line 20"/>
            <p:cNvSpPr/>
            <p:nvPr/>
          </p:nvSpPr>
          <p:spPr>
            <a:xfrm>
              <a:off x="2771" y="2167"/>
              <a:ext cx="0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6" name="Line 21"/>
            <p:cNvSpPr/>
            <p:nvPr/>
          </p:nvSpPr>
          <p:spPr>
            <a:xfrm>
              <a:off x="2528" y="2055"/>
              <a:ext cx="122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7" name="Line 22"/>
            <p:cNvSpPr/>
            <p:nvPr/>
          </p:nvSpPr>
          <p:spPr>
            <a:xfrm>
              <a:off x="2771" y="2167"/>
              <a:ext cx="122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8" name="Line 23"/>
            <p:cNvSpPr/>
            <p:nvPr/>
          </p:nvSpPr>
          <p:spPr>
            <a:xfrm>
              <a:off x="2893" y="2278"/>
              <a:ext cx="121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9" name="Line 24"/>
            <p:cNvSpPr/>
            <p:nvPr/>
          </p:nvSpPr>
          <p:spPr>
            <a:xfrm>
              <a:off x="3014" y="2055"/>
              <a:ext cx="122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0" name="Line 25"/>
            <p:cNvSpPr/>
            <p:nvPr/>
          </p:nvSpPr>
          <p:spPr>
            <a:xfrm>
              <a:off x="3258" y="2055"/>
              <a:ext cx="0" cy="112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1" name="Line 26"/>
            <p:cNvSpPr/>
            <p:nvPr/>
          </p:nvSpPr>
          <p:spPr>
            <a:xfrm>
              <a:off x="2406" y="1944"/>
              <a:ext cx="0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2" name="Line 27"/>
            <p:cNvSpPr/>
            <p:nvPr/>
          </p:nvSpPr>
          <p:spPr>
            <a:xfrm>
              <a:off x="3136" y="2278"/>
              <a:ext cx="0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3" name="Line 28"/>
            <p:cNvSpPr/>
            <p:nvPr/>
          </p:nvSpPr>
          <p:spPr>
            <a:xfrm>
              <a:off x="2650" y="2167"/>
              <a:ext cx="0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4" name="Freeform 29"/>
            <p:cNvSpPr/>
            <p:nvPr/>
          </p:nvSpPr>
          <p:spPr>
            <a:xfrm>
              <a:off x="2822" y="1227"/>
              <a:ext cx="41" cy="54"/>
            </a:xfrm>
            <a:custGeom>
              <a:avLst/>
              <a:gdLst>
                <a:gd name="txL" fmla="*/ 0 w 60"/>
                <a:gd name="txT" fmla="*/ 0 h 75"/>
                <a:gd name="txR" fmla="*/ 60 w 60"/>
                <a:gd name="txB" fmla="*/ 75 h 75"/>
              </a:gdLst>
              <a:ahLst/>
              <a:cxnLst>
                <a:cxn ang="0">
                  <a:pos x="0" y="0"/>
                </a:cxn>
                <a:cxn ang="0">
                  <a:pos x="41" y="54"/>
                </a:cxn>
              </a:cxnLst>
              <a:rect l="txL" t="txT" r="txR" b="txB"/>
              <a:pathLst>
                <a:path w="60" h="75">
                  <a:moveTo>
                    <a:pt x="0" y="0"/>
                  </a:moveTo>
                  <a:cubicBezTo>
                    <a:pt x="38" y="57"/>
                    <a:pt x="17" y="32"/>
                    <a:pt x="60" y="75"/>
                  </a:cubicBezTo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535" name="Freeform 30"/>
            <p:cNvSpPr/>
            <p:nvPr/>
          </p:nvSpPr>
          <p:spPr>
            <a:xfrm>
              <a:off x="2812" y="1291"/>
              <a:ext cx="51" cy="43"/>
            </a:xfrm>
            <a:custGeom>
              <a:avLst/>
              <a:gdLst>
                <a:gd name="txL" fmla="*/ 0 w 75"/>
                <a:gd name="txT" fmla="*/ 0 h 60"/>
                <a:gd name="txR" fmla="*/ 75 w 75"/>
                <a:gd name="txB" fmla="*/ 60 h 60"/>
              </a:gdLst>
              <a:ahLst/>
              <a:cxnLst>
                <a:cxn ang="0">
                  <a:pos x="0" y="43"/>
                </a:cxn>
                <a:cxn ang="0">
                  <a:pos x="20" y="11"/>
                </a:cxn>
                <a:cxn ang="0">
                  <a:pos x="51" y="0"/>
                </a:cxn>
              </a:cxnLst>
              <a:rect l="txL" t="txT" r="txR" b="txB"/>
              <a:pathLst>
                <a:path w="75" h="60">
                  <a:moveTo>
                    <a:pt x="0" y="60"/>
                  </a:moveTo>
                  <a:cubicBezTo>
                    <a:pt x="10" y="45"/>
                    <a:pt x="16" y="26"/>
                    <a:pt x="30" y="15"/>
                  </a:cubicBezTo>
                  <a:cubicBezTo>
                    <a:pt x="42" y="5"/>
                    <a:pt x="75" y="0"/>
                    <a:pt x="75" y="0"/>
                  </a:cubicBezTo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536" name="Line 31"/>
            <p:cNvSpPr/>
            <p:nvPr/>
          </p:nvSpPr>
          <p:spPr>
            <a:xfrm>
              <a:off x="1920" y="1276"/>
              <a:ext cx="243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37" name="Line 32"/>
            <p:cNvSpPr/>
            <p:nvPr/>
          </p:nvSpPr>
          <p:spPr>
            <a:xfrm flipH="1">
              <a:off x="2893" y="942"/>
              <a:ext cx="121" cy="223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38" name="Text Box 33"/>
            <p:cNvSpPr txBox="1"/>
            <p:nvPr/>
          </p:nvSpPr>
          <p:spPr>
            <a:xfrm>
              <a:off x="1920" y="831"/>
              <a:ext cx="608" cy="334"/>
            </a:xfrm>
            <a:prstGeom prst="rect">
              <a:avLst/>
            </a:prstGeom>
            <a:noFill/>
            <a:ln w="28575">
              <a:noFill/>
            </a:ln>
          </p:spPr>
          <p:txBody>
            <a:bodyPr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</a:rPr>
                <a:t>打气</a:t>
              </a:r>
              <a:endParaRPr lang="zh-CN" altLang="en-US" sz="2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1539" name="Text Box 34"/>
            <p:cNvSpPr txBox="1"/>
            <p:nvPr/>
          </p:nvSpPr>
          <p:spPr>
            <a:xfrm>
              <a:off x="3136" y="720"/>
              <a:ext cx="608" cy="333"/>
            </a:xfrm>
            <a:prstGeom prst="rect">
              <a:avLst/>
            </a:prstGeom>
            <a:noFill/>
            <a:ln w="28575">
              <a:noFill/>
            </a:ln>
          </p:spPr>
          <p:txBody>
            <a:bodyPr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</a:rPr>
                <a:t>小孔</a:t>
              </a:r>
              <a:endParaRPr lang="zh-CN" altLang="en-US" sz="2000" b="1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2" name="图片 1" descr="A000220150318I73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90200" y="5158105"/>
            <a:ext cx="1716405" cy="1639570"/>
          </a:xfrm>
          <a:prstGeom prst="rect">
            <a:avLst/>
          </a:prstGeom>
        </p:spPr>
      </p:pic>
      <p:sp>
        <p:nvSpPr>
          <p:cNvPr id="3" name="WordArt 3"/>
          <p:cNvSpPr>
            <a:spLocks noTextEdit="1"/>
          </p:cNvSpPr>
          <p:nvPr/>
        </p:nvSpPr>
        <p:spPr>
          <a:xfrm>
            <a:off x="50800" y="0"/>
            <a:ext cx="2802255" cy="101092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sq" cmpd="sng">
                  <a:solidFill>
                    <a:srgbClr val="3366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分析（</a:t>
            </a:r>
            <a:r>
              <a:rPr lang="en-US" altLang="zh-CN" sz="3600" b="1">
                <a:ln w="12700" cap="sq" cmpd="sng">
                  <a:solidFill>
                    <a:srgbClr val="3366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3600" b="1">
                <a:ln w="12700" cap="sq" cmpd="sng">
                  <a:solidFill>
                    <a:srgbClr val="3366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600" b="1">
              <a:ln w="12700" cap="sq" cmpd="sng">
                <a:solidFill>
                  <a:srgbClr val="3366FF"/>
                </a:solidFill>
                <a:prstDash val="solid"/>
                <a:headEnd type="none" w="sm" len="sm"/>
                <a:tailEnd type="none" w="sm" len="sm"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AutoShape 2"/>
          <p:cNvSpPr/>
          <p:nvPr>
            <p:ph type="title"/>
          </p:nvPr>
        </p:nvSpPr>
        <p:spPr>
          <a:xfrm>
            <a:off x="102870" y="81915"/>
            <a:ext cx="2730500" cy="1325880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p>
            <a:pPr eaLnBrk="1" hangingPunct="1"/>
            <a:r>
              <a:rPr lang="zh-CN" altLang="en-US" sz="8000" dirty="0">
                <a:solidFill>
                  <a:srgbClr val="FF0066"/>
                </a:solidFill>
              </a:rPr>
              <a:t>结论：</a:t>
            </a:r>
            <a:endParaRPr lang="zh-CN" altLang="en-US" sz="8000" dirty="0">
              <a:solidFill>
                <a:srgbClr val="FF0066"/>
              </a:solidFill>
            </a:endParaRPr>
          </a:p>
        </p:txBody>
      </p:sp>
      <p:sp>
        <p:nvSpPr>
          <p:cNvPr id="64515" name="Rectangle 3"/>
          <p:cNvSpPr/>
          <p:nvPr>
            <p:ph idx="1"/>
          </p:nvPr>
        </p:nvSpPr>
        <p:spPr>
          <a:xfrm>
            <a:off x="1154430" y="1513205"/>
            <a:ext cx="8491855" cy="1019175"/>
          </a:xfrm>
          <a:noFill/>
          <a:ln>
            <a:noFill/>
          </a:ln>
        </p:spPr>
        <p:txBody>
          <a:bodyPr>
            <a:noAutofit/>
          </a:bodyPr>
          <a:p>
            <a:pPr algn="just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rgbClr val="FF0066"/>
                </a:solidFill>
              </a:rPr>
              <a:t>流体压强与流速的关系：</a:t>
            </a:r>
            <a:endParaRPr lang="zh-CN" altLang="en-US" sz="6000" b="1" dirty="0">
              <a:solidFill>
                <a:srgbClr val="FF0066"/>
              </a:solidFill>
            </a:endParaRPr>
          </a:p>
        </p:txBody>
      </p:sp>
      <p:sp>
        <p:nvSpPr>
          <p:cNvPr id="64516" name="Text Box 4"/>
          <p:cNvSpPr txBox="1"/>
          <p:nvPr/>
        </p:nvSpPr>
        <p:spPr>
          <a:xfrm>
            <a:off x="756920" y="2637155"/>
            <a:ext cx="10965815" cy="2953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5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在流体（气体和液体）中，</a:t>
            </a:r>
            <a:endParaRPr lang="zh-CN" altLang="en-US" sz="5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sz="5400" b="1" dirty="0">
                <a:solidFill>
                  <a:srgbClr val="000000"/>
                </a:solidFill>
                <a:latin typeface="Arial" panose="020B0604020202020204" pitchFamily="34" charset="0"/>
              </a:rPr>
              <a:t>流速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</a:rPr>
              <a:t>大</a:t>
            </a:r>
            <a:r>
              <a:rPr lang="zh-CN" altLang="en-US" sz="5400" b="1" dirty="0">
                <a:solidFill>
                  <a:srgbClr val="000000"/>
                </a:solidFill>
                <a:latin typeface="Arial" panose="020B0604020202020204" pitchFamily="34" charset="0"/>
              </a:rPr>
              <a:t>的地方，压强</a:t>
            </a:r>
            <a:r>
              <a:rPr lang="zh-CN" altLang="en-US" sz="6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小</a:t>
            </a:r>
            <a:r>
              <a:rPr lang="zh-CN" altLang="en-US" sz="5400" b="1" dirty="0">
                <a:solidFill>
                  <a:srgbClr val="000000"/>
                </a:solidFill>
                <a:latin typeface="Arial" panose="020B0604020202020204" pitchFamily="34" charset="0"/>
              </a:rPr>
              <a:t>，流速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</a:rPr>
              <a:t>小</a:t>
            </a:r>
            <a:r>
              <a:rPr lang="zh-CN" altLang="en-US" sz="5400" b="1" dirty="0">
                <a:solidFill>
                  <a:srgbClr val="000000"/>
                </a:solidFill>
                <a:latin typeface="Arial" panose="020B0604020202020204" pitchFamily="34" charset="0"/>
              </a:rPr>
              <a:t>的地方，压强</a:t>
            </a:r>
            <a:r>
              <a:rPr lang="zh-CN" altLang="en-US" sz="6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大</a:t>
            </a:r>
            <a:r>
              <a:rPr lang="zh-CN" altLang="en-US" sz="5400" b="1" dirty="0">
                <a:solidFill>
                  <a:srgbClr val="000000"/>
                </a:solidFill>
                <a:latin typeface="Arial" panose="020B0604020202020204" pitchFamily="34" charset="0"/>
              </a:rPr>
              <a:t>。</a:t>
            </a:r>
            <a:endParaRPr lang="zh-CN" altLang="en-US" sz="5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517" name="Text Box 5"/>
          <p:cNvSpPr txBox="1"/>
          <p:nvPr/>
        </p:nvSpPr>
        <p:spPr>
          <a:xfrm>
            <a:off x="3627755" y="5590540"/>
            <a:ext cx="59493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6000" dirty="0">
                <a:latin typeface="Verdana" panose="020B0604030504040204" pitchFamily="34" charset="0"/>
              </a:rPr>
              <a:t>——</a:t>
            </a:r>
            <a:r>
              <a:rPr lang="zh-CN" altLang="en-US" sz="6000" dirty="0">
                <a:latin typeface="Verdana" panose="020B0604030504040204" pitchFamily="34" charset="0"/>
              </a:rPr>
              <a:t>伯努利原理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  <p:pic>
        <p:nvPicPr>
          <p:cNvPr id="2" name="图片 1" descr="A000220150318I73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3600" y="4528820"/>
            <a:ext cx="2438400" cy="232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6451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64" name="Picture 2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529"/>
          <a:stretch>
            <a:fillRect/>
          </a:stretch>
        </p:blipFill>
        <p:spPr>
          <a:xfrm>
            <a:off x="10155555" y="1408430"/>
            <a:ext cx="1995488" cy="274320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</p:pic>
      <p:sp>
        <p:nvSpPr>
          <p:cNvPr id="45058" name="标题 1"/>
          <p:cNvSpPr>
            <a:spLocks noGrp="1"/>
          </p:cNvSpPr>
          <p:nvPr>
            <p:ph type="title"/>
          </p:nvPr>
        </p:nvSpPr>
        <p:spPr>
          <a:xfrm>
            <a:off x="173355" y="-60960"/>
            <a:ext cx="10515600" cy="1092200"/>
          </a:xfrm>
        </p:spPr>
        <p:txBody>
          <a:bodyPr vert="horz" wrap="square" lIns="91440" tIns="45720" rIns="91440" bIns="45720" anchor="b"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题型一  关于流体压强与流速的关系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059" name="内容占位符 2"/>
          <p:cNvSpPr>
            <a:spLocks noGrp="1"/>
          </p:cNvSpPr>
          <p:nvPr>
            <p:ph idx="1"/>
          </p:nvPr>
        </p:nvSpPr>
        <p:spPr>
          <a:xfrm>
            <a:off x="173355" y="1133475"/>
            <a:ext cx="11700510" cy="5968365"/>
          </a:xfrm>
        </p:spPr>
        <p:txBody>
          <a:bodyPr vert="horz" wrap="square" lIns="91440" tIns="45720" rIns="91440" bIns="45720" anchor="t">
            <a:normAutofit fontScale="90000" lnSpcReduction="10000"/>
          </a:bodyPr>
          <a:p>
            <a:pPr marL="0" indent="0"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如图所示，能够说明流体压强与流速关系的（    ）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90000"/>
              </a:lnSpc>
              <a:buNone/>
            </a:pPr>
            <a:r>
              <a:rPr lang="en-US" altLang="zh-CN" sz="4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4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40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拦河坝设计成上窄下宽</a:t>
            </a:r>
            <a:r>
              <a:rPr lang="en-US" altLang="zh-CN" sz="40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90000"/>
              </a:lnSpc>
              <a:buNone/>
            </a:pPr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44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、用漏斗向下吹气，乒乓球不会掉落</a:t>
            </a:r>
            <a:endParaRPr lang="zh-CN" altLang="en-US" sz="44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90000"/>
              </a:lnSpc>
              <a:buNone/>
            </a:pPr>
            <a:r>
              <a:rPr lang="en-US" altLang="zh-CN" sz="4000" b="1" dirty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4400" b="1" dirty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、高压锅容易把食物煮熟</a:t>
            </a:r>
            <a:endParaRPr lang="zh-CN" altLang="en-US" sz="4400" b="1" dirty="0">
              <a:solidFill>
                <a:srgbClr val="FFC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90000"/>
              </a:lnSpc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、玻璃厂用吸盘搬运玻璃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5060" name="图片 3" descr="images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7285" y="1534160"/>
            <a:ext cx="2467610" cy="14185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1" name="图片 6" descr="images3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9685" y="4831715"/>
            <a:ext cx="2209800" cy="182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2" name="图片 5" descr="c71e5c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9485" y="4151630"/>
            <a:ext cx="2497138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0155555" y="1031240"/>
            <a:ext cx="533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2"/>
          <p:cNvSpPr/>
          <p:nvPr/>
        </p:nvSpPr>
        <p:spPr>
          <a:xfrm>
            <a:off x="157480" y="344170"/>
            <a:ext cx="11877040" cy="61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en-US" altLang="zh-CN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2.</a:t>
            </a: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刮大风的天气，我们在上学的路上如果迎风走路或骑车，一阵大风刮来时，我们</a:t>
            </a:r>
            <a:r>
              <a:rPr lang="zh-CN" altLang="en-U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无法用嘴或鼻子吸进空气，但可以向外吐气</a:t>
            </a: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，当一阵风过去又恢复了正常呼吸，其原因是（    ）</a:t>
            </a:r>
            <a:endParaRPr lang="zh-CN" altLang="en-US" sz="4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altLang="x-none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A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．风大时，脸上空气压强变大，压得人难以吸气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altLang="x-none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B</a:t>
            </a:r>
            <a:r>
              <a:rPr lang="zh-CN" altLang="en-US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．风大时，脸上空气压强变小，使人难以吸气</a:t>
            </a:r>
            <a:endParaRPr lang="zh-CN" altLang="en-US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altLang="x-none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C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．与气压没关系，是人缺乏锻炼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altLang="x-none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D</a:t>
            </a:r>
            <a:r>
              <a:rPr lang="zh-CN" alt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．风大时，脸前气压大，所以容易向外吐气</a:t>
            </a:r>
            <a:endParaRPr lang="zh-CN" alt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55" name="Text Box 3"/>
          <p:cNvSpPr txBox="1"/>
          <p:nvPr/>
        </p:nvSpPr>
        <p:spPr>
          <a:xfrm>
            <a:off x="9535160" y="2524760"/>
            <a:ext cx="9112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60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B</a:t>
            </a:r>
            <a:endParaRPr lang="en-US" altLang="x-none" sz="60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8675" name="Text Box 6"/>
          <p:cNvSpPr txBox="1"/>
          <p:nvPr/>
        </p:nvSpPr>
        <p:spPr>
          <a:xfrm>
            <a:off x="4511675" y="6381750"/>
            <a:ext cx="7207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4"/>
          <p:cNvSpPr>
            <a:spLocks noGrp="1"/>
          </p:cNvSpPr>
          <p:nvPr>
            <p:ph idx="1"/>
          </p:nvPr>
        </p:nvSpPr>
        <p:spPr>
          <a:xfrm>
            <a:off x="123825" y="741680"/>
            <a:ext cx="11944350" cy="4662170"/>
          </a:xfrm>
        </p:spPr>
        <p:txBody>
          <a:bodyPr vert="horz" wrap="square" lIns="91440" tIns="45720" rIns="91440" bIns="45720" anchor="t">
            <a:normAutofit fontScale="80000"/>
          </a:bodyPr>
          <a:p>
            <a:pPr eaLnBrk="1" hangingPunct="1">
              <a:lnSpc>
                <a:spcPct val="140000"/>
              </a:lnSpc>
              <a:buNone/>
            </a:pPr>
            <a:r>
              <a:rPr lang="zh-CN" altLang="en-US" sz="6600" b="1" dirty="0">
                <a:solidFill>
                  <a:srgbClr val="006600"/>
                </a:solidFill>
                <a:ea typeface="华文琥珀" pitchFamily="2" charset="-122"/>
              </a:rPr>
              <a:t>以上更多的实验结果表明：</a:t>
            </a:r>
            <a:endParaRPr lang="zh-CN" altLang="en-US" sz="6600" b="1" dirty="0">
              <a:solidFill>
                <a:srgbClr val="006600"/>
              </a:solidFill>
              <a:ea typeface="华文琥珀" pitchFamily="2" charset="-122"/>
            </a:endParaRPr>
          </a:p>
          <a:p>
            <a:pPr algn="l" eaLnBrk="1" hangingPunct="1">
              <a:lnSpc>
                <a:spcPct val="120000"/>
              </a:lnSpc>
              <a:buNone/>
            </a:pPr>
            <a:r>
              <a:rPr lang="zh-CN" altLang="en-US" sz="4000" b="1" dirty="0">
                <a:solidFill>
                  <a:srgbClr val="006600"/>
                </a:solidFill>
                <a:latin typeface="华文彩云" pitchFamily="2" charset="-122"/>
                <a:ea typeface="华文彩云" pitchFamily="2" charset="-122"/>
              </a:rPr>
              <a:t>          </a:t>
            </a:r>
            <a:r>
              <a:rPr lang="zh-CN" altLang="en-US" sz="6000" b="1" dirty="0">
                <a:solidFill>
                  <a:srgbClr val="000000"/>
                </a:solidFill>
                <a:latin typeface="华文彩云" pitchFamily="2" charset="-122"/>
                <a:ea typeface="华文彩云" pitchFamily="2" charset="-122"/>
              </a:rPr>
              <a:t>在气体和液体中，流速越</a:t>
            </a:r>
            <a:r>
              <a:rPr lang="zh-CN" altLang="en-US" sz="7200" b="1" dirty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大的位置</a:t>
            </a:r>
            <a:r>
              <a:rPr lang="zh-CN" altLang="en-US" sz="6000" b="1" dirty="0">
                <a:solidFill>
                  <a:srgbClr val="000000"/>
                </a:solidFill>
                <a:latin typeface="华文彩云" pitchFamily="2" charset="-122"/>
                <a:ea typeface="华文彩云" pitchFamily="2" charset="-122"/>
              </a:rPr>
              <a:t>压强越</a:t>
            </a:r>
            <a:r>
              <a:rPr lang="zh-CN" altLang="en-US" sz="7200" b="1" dirty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小</a:t>
            </a:r>
            <a:r>
              <a:rPr lang="zh-CN" altLang="en-US" sz="6000" b="1" dirty="0">
                <a:solidFill>
                  <a:srgbClr val="000000"/>
                </a:solidFill>
                <a:latin typeface="华文彩云" pitchFamily="2" charset="-122"/>
                <a:ea typeface="华文彩云" pitchFamily="2" charset="-122"/>
              </a:rPr>
              <a:t>。这个原理有哪方面的</a:t>
            </a:r>
            <a:r>
              <a:rPr lang="zh-CN" altLang="en-US" sz="6000" b="1" dirty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应用</a:t>
            </a:r>
            <a:r>
              <a:rPr lang="zh-CN" altLang="en-US" sz="6000" b="1" dirty="0">
                <a:solidFill>
                  <a:srgbClr val="000000"/>
                </a:solidFill>
                <a:latin typeface="华文彩云" pitchFamily="2" charset="-122"/>
                <a:ea typeface="华文彩云" pitchFamily="2" charset="-122"/>
              </a:rPr>
              <a:t>呢？</a:t>
            </a:r>
            <a:endParaRPr lang="zh-CN" altLang="en-US" sz="6000" b="1" dirty="0">
              <a:solidFill>
                <a:srgbClr val="000000"/>
              </a:solidFill>
              <a:latin typeface="华文彩云" pitchFamily="2" charset="-122"/>
              <a:ea typeface="华文彩云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7" descr="https://timgsa.baidu.com/timg?image&amp;quality=80&amp;size=b9999_10000&amp;sec=1488904886287&amp;di=cbd59967694055469752174ac278cc07&amp;imgtype=0&amp;src=http%3A%2F%2Fpic1.win4000.com%2Fwallpaper%2Fc%2F55ff6b40123b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02160" cy="69018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Picture 6" descr="2006110905194319183"/>
          <p:cNvPicPr>
            <a:picLocks noChangeAspect="1"/>
          </p:cNvPicPr>
          <p:nvPr/>
        </p:nvPicPr>
        <p:blipFill>
          <a:blip r:embed="rId2"/>
          <a:srcRect b="5882"/>
          <a:stretch>
            <a:fillRect/>
          </a:stretch>
        </p:blipFill>
        <p:spPr>
          <a:xfrm>
            <a:off x="0" y="0"/>
            <a:ext cx="12202160" cy="6907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10" descr="2006110214111651076"/>
          <p:cNvPicPr>
            <a:picLocks noChangeAspect="1"/>
          </p:cNvPicPr>
          <p:nvPr/>
        </p:nvPicPr>
        <p:blipFill>
          <a:blip r:embed="rId3"/>
          <a:srcRect t="21428" b="7143"/>
          <a:stretch>
            <a:fillRect/>
          </a:stretch>
        </p:blipFill>
        <p:spPr>
          <a:xfrm>
            <a:off x="0" y="0"/>
            <a:ext cx="12225020" cy="6907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6" descr="7558dc12155b3639dc540170"/>
          <p:cNvPicPr>
            <a:picLocks noChangeAspect="1"/>
          </p:cNvPicPr>
          <p:nvPr/>
        </p:nvPicPr>
        <p:blipFill>
          <a:blip r:embed="rId4"/>
          <a:srcRect t="4666" b="8667"/>
          <a:stretch>
            <a:fillRect/>
          </a:stretch>
        </p:blipFill>
        <p:spPr>
          <a:xfrm>
            <a:off x="-5080" y="0"/>
            <a:ext cx="12202160" cy="6904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281940" y="3117215"/>
            <a:ext cx="11358245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几十吨重的飞机为什么能腾空而起？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21510" name="Rectangle 4"/>
          <p:cNvSpPr/>
          <p:nvPr/>
        </p:nvSpPr>
        <p:spPr>
          <a:xfrm>
            <a:off x="0" y="0"/>
            <a:ext cx="7696200" cy="108839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006600"/>
                </a:solidFill>
                <a:latin typeface="Arial" panose="020B0604020202020204" pitchFamily="34" charset="0"/>
                <a:ea typeface="华文琥珀" pitchFamily="2" charset="-122"/>
              </a:rPr>
              <a:t>二、应用：飞机的升力</a:t>
            </a:r>
            <a:endParaRPr lang="zh-CN" altLang="en-US" sz="5400" b="1" dirty="0">
              <a:solidFill>
                <a:srgbClr val="006600"/>
              </a:solidFill>
              <a:latin typeface="Arial" panose="020B0604020202020204" pitchFamily="34" charset="0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68300" y="1821498"/>
            <a:ext cx="11455400" cy="3215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活动</a:t>
            </a:r>
            <a:r>
              <a:rPr lang="en-US" altLang="zh-CN" sz="115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2</a:t>
            </a:r>
            <a:r>
              <a:rPr lang="zh-CN" altLang="en-US" sz="8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请认真观察！想一想</a:t>
            </a:r>
            <a:r>
              <a:rPr lang="zh-CN" altLang="en-US" sz="8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机翼升起</a:t>
            </a:r>
            <a:r>
              <a:rPr lang="zh-CN" altLang="en-US" sz="8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的原理</a:t>
            </a:r>
            <a:endParaRPr lang="zh-CN" altLang="en-US" sz="8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3" name="图片 2" descr="A000220150322A21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57790" y="5290820"/>
            <a:ext cx="1934210" cy="15671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4" name="Picture 28" descr="飞机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3305" y="922020"/>
            <a:ext cx="6073775" cy="5953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17" descr="20061109051959191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2020"/>
            <a:ext cx="6122670" cy="595376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8"/>
          <p:cNvGrpSpPr/>
          <p:nvPr/>
        </p:nvGrpSpPr>
        <p:grpSpPr>
          <a:xfrm>
            <a:off x="6900545" y="1240790"/>
            <a:ext cx="4341495" cy="1854200"/>
            <a:chOff x="0" y="0"/>
            <a:chExt cx="1680" cy="528"/>
          </a:xfrm>
        </p:grpSpPr>
        <p:sp>
          <p:nvSpPr>
            <p:cNvPr id="1037" name="AutoShape 19"/>
            <p:cNvSpPr/>
            <p:nvPr/>
          </p:nvSpPr>
          <p:spPr>
            <a:xfrm>
              <a:off x="0" y="0"/>
              <a:ext cx="1680" cy="528"/>
            </a:xfrm>
            <a:prstGeom prst="wedgeRectCallout">
              <a:avLst>
                <a:gd name="adj1" fmla="val -63394"/>
                <a:gd name="adj2" fmla="val 131819"/>
              </a:avLst>
            </a:prstGeom>
            <a:noFill/>
            <a:ln w="38100" cap="sq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400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027" name="Object 20"/>
            <p:cNvGraphicFramePr>
              <a:graphicFrameLocks noChangeAspect="1"/>
            </p:cNvGraphicFramePr>
            <p:nvPr/>
          </p:nvGraphicFramePr>
          <p:xfrm>
            <a:off x="48" y="48"/>
            <a:ext cx="1632" cy="4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3" imgW="1524000" imgH="504825" progId="PBrush">
                    <p:embed/>
                  </p:oleObj>
                </mc:Choice>
                <mc:Fallback>
                  <p:oleObj name="" r:id="rId3" imgW="1524000" imgH="504825" progId="PBrush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8" y="48"/>
                          <a:ext cx="1632" cy="46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30" name="Text Box 24"/>
          <p:cNvSpPr txBox="1"/>
          <p:nvPr/>
        </p:nvSpPr>
        <p:spPr>
          <a:xfrm>
            <a:off x="2135188" y="5734050"/>
            <a:ext cx="41767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6649" name="Text Box 25"/>
          <p:cNvSpPr txBox="1"/>
          <p:nvPr/>
        </p:nvSpPr>
        <p:spPr>
          <a:xfrm>
            <a:off x="1300480" y="5150485"/>
            <a:ext cx="4573905" cy="922020"/>
          </a:xfrm>
          <a:prstGeom prst="rect">
            <a:avLst/>
          </a:prstGeom>
          <a:noFill/>
          <a:ln w="9525">
            <a:noFill/>
          </a:ln>
          <a:effectLst>
            <a:glow rad="406400">
              <a:schemeClr val="accent4">
                <a:alpha val="40000"/>
              </a:schemeClr>
            </a:glow>
          </a:effectLst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FF00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机翼的形状是：</a:t>
            </a:r>
            <a:r>
              <a:rPr lang="zh-CN" altLang="en-US" sz="4800" b="1" u="sng" dirty="0">
                <a:solidFill>
                  <a:schemeClr val="tx2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         </a:t>
            </a:r>
            <a:endParaRPr lang="zh-CN" altLang="en-US" sz="4800" b="1" u="sng" dirty="0">
              <a:solidFill>
                <a:schemeClr val="tx2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6650" name="Text Box 26"/>
          <p:cNvSpPr txBox="1"/>
          <p:nvPr/>
        </p:nvSpPr>
        <p:spPr>
          <a:xfrm>
            <a:off x="6123305" y="5150485"/>
            <a:ext cx="39192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000000"/>
                </a:solidFill>
                <a:effectLst>
                  <a:glow rad="406400">
                    <a:srgbClr val="FF00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上凸下平的</a:t>
            </a:r>
            <a:endParaRPr lang="zh-CN" altLang="en-US" sz="5400" b="1" dirty="0">
              <a:solidFill>
                <a:srgbClr val="000000"/>
              </a:solidFill>
              <a:effectLst>
                <a:glow rad="406400">
                  <a:srgbClr val="FF000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33" name="Rectangle 27"/>
          <p:cNvSpPr/>
          <p:nvPr/>
        </p:nvSpPr>
        <p:spPr>
          <a:xfrm>
            <a:off x="0" y="0"/>
            <a:ext cx="7072630" cy="9220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秘密在于：飞机的机翼</a:t>
            </a:r>
            <a:endParaRPr lang="zh-CN" altLang="en-US" sz="54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8" name="Group 18"/>
          <p:cNvGrpSpPr/>
          <p:nvPr/>
        </p:nvGrpSpPr>
        <p:grpSpPr>
          <a:xfrm>
            <a:off x="2197842" y="1114338"/>
            <a:ext cx="4341495" cy="1854200"/>
            <a:chOff x="146" y="-21"/>
            <a:chExt cx="1680" cy="528"/>
          </a:xfrm>
        </p:grpSpPr>
        <p:sp>
          <p:nvSpPr>
            <p:cNvPr id="9" name="AutoShape 19"/>
            <p:cNvSpPr/>
            <p:nvPr/>
          </p:nvSpPr>
          <p:spPr>
            <a:xfrm>
              <a:off x="146" y="-21"/>
              <a:ext cx="1680" cy="528"/>
            </a:xfrm>
            <a:prstGeom prst="wedgeRectCallout">
              <a:avLst>
                <a:gd name="adj1" fmla="val -63394"/>
                <a:gd name="adj2" fmla="val 131819"/>
              </a:avLst>
            </a:prstGeom>
            <a:noFill/>
            <a:ln w="38100" cap="sq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400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0" name="Object 20"/>
            <p:cNvGraphicFramePr>
              <a:graphicFrameLocks noChangeAspect="1"/>
            </p:cNvGraphicFramePr>
            <p:nvPr/>
          </p:nvGraphicFramePr>
          <p:xfrm>
            <a:off x="211" y="94"/>
            <a:ext cx="1306" cy="3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5" imgW="1219200" imgH="403860" progId="PBrush">
                    <p:embed/>
                  </p:oleObj>
                </mc:Choice>
                <mc:Fallback>
                  <p:oleObj name="" r:id="rId5" imgW="1219200" imgH="403860" progId="PBrush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11" y="94"/>
                          <a:ext cx="1306" cy="37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5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5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" name="" r:id="rId1" imgW="12158345" imgH="6848475"/>
        </mc:Choice>
        <mc:Fallback>
          <p:control name="" r:id="rId1" imgW="12158345" imgH="6848475">
            <p:pic>
              <p:nvPicPr>
                <p:cNvPr id="0" name="Host Control  4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175" y="-635"/>
                  <a:ext cx="12158345" cy="684847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矩形 2"/>
          <p:cNvSpPr/>
          <p:nvPr/>
        </p:nvSpPr>
        <p:spPr>
          <a:xfrm>
            <a:off x="72390" y="68580"/>
            <a:ext cx="774954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1905</a:t>
            </a:r>
            <a:r>
              <a:rPr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年冬天的一个早晨，俄国沙皇派往西伯利亚的一位</a:t>
            </a:r>
            <a:r>
              <a:rPr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钦差大臣</a:t>
            </a:r>
            <a:r>
              <a:rPr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，将要乘火车经过一个名叫</a:t>
            </a:r>
            <a:r>
              <a:rPr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鄂洛多克</a:t>
            </a:r>
            <a:r>
              <a:rPr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的小站。站长</a:t>
            </a:r>
            <a:r>
              <a:rPr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沃尔伦斯基</a:t>
            </a:r>
            <a:r>
              <a:rPr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，一大早就让部下把车站打扫得干干净净，身着笔挺的新制服，率领全站职工，手捧花束，</a:t>
            </a:r>
            <a:r>
              <a:rPr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排列在铁道两旁，恭候钦差大臣的到来</a:t>
            </a:r>
            <a:r>
              <a:rPr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。不多久，列车在汽笛声中风驰电掣般地冲进了由</a:t>
            </a:r>
            <a:r>
              <a:rPr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38</a:t>
            </a:r>
            <a:r>
              <a:rPr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名铁路员工组成的“人巷”。离列车很近的人们刚要举起手中的花束欢呼时，突然，所有的欢迎者都像是</a:t>
            </a:r>
            <a:r>
              <a:rPr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被人从背后猛推了一下</a:t>
            </a:r>
            <a:r>
              <a:rPr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，纷纷不由自主地</a:t>
            </a:r>
            <a:r>
              <a:rPr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向前仆倒</a:t>
            </a:r>
            <a:r>
              <a:rPr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下去……结果，</a:t>
            </a:r>
            <a:r>
              <a:rPr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这“魔鬼般的黑手”，造成了</a:t>
            </a:r>
            <a:r>
              <a:rPr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人终身残疾，</a:t>
            </a:r>
            <a:endParaRPr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6499" name="AutoShape 4" descr="http://t2.baidu.com/it/u=3469598503,344498169&amp;fm=23&amp;gp=0.jpg"/>
          <p:cNvSpPr>
            <a:spLocks noChangeAspect="1"/>
          </p:cNvSpPr>
          <p:nvPr/>
        </p:nvSpPr>
        <p:spPr>
          <a:xfrm>
            <a:off x="1679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pic>
        <p:nvPicPr>
          <p:cNvPr id="106500" name="Picture 6" descr="http://pic2.nipic.com/20090330/2220447_194528003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0475" y="0"/>
            <a:ext cx="4581525" cy="684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A000220150318I73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41535" y="4556125"/>
            <a:ext cx="2438400" cy="2329180"/>
          </a:xfrm>
          <a:prstGeom prst="rect">
            <a:avLst/>
          </a:prstGeom>
        </p:spPr>
      </p:pic>
      <p:sp>
        <p:nvSpPr>
          <p:cNvPr id="20482" name="矩形 1"/>
          <p:cNvSpPr/>
          <p:nvPr/>
        </p:nvSpPr>
        <p:spPr>
          <a:xfrm>
            <a:off x="43498" y="3100705"/>
            <a:ext cx="12105005" cy="3784600"/>
          </a:xfrm>
          <a:prstGeom prst="rect">
            <a:avLst/>
          </a:prstGeom>
          <a:noFill/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机翼上表面</a:t>
            </a:r>
            <a:r>
              <a:rPr lang="zh-CN" altLang="en-US" sz="40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下表面</a:t>
            </a:r>
            <a:r>
              <a:rPr lang="zh-CN" altLang="en-US" sz="40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在相同的时间机翼上方气流通过路程</a:t>
            </a:r>
            <a:r>
              <a:rPr lang="zh-CN" altLang="en-US" sz="40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因而速度较</a:t>
            </a:r>
            <a:r>
              <a:rPr lang="zh-CN" altLang="en-US" sz="40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，对机翼的压强较</a:t>
            </a:r>
            <a:r>
              <a:rPr lang="zh-CN" altLang="en-US" sz="40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；下方气流通过的路程较</a:t>
            </a:r>
            <a:r>
              <a:rPr lang="zh-CN" altLang="en-US" sz="40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，因而速度较</a:t>
            </a:r>
            <a:r>
              <a:rPr lang="zh-CN" altLang="en-US" sz="40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，对机翼的压强较</a:t>
            </a:r>
            <a:r>
              <a:rPr lang="zh-CN" altLang="en-US" sz="40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en-US" altLang="zh-CN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en-US" altLang="zh-CN" sz="4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3" name="任意多边形 36867"/>
          <p:cNvSpPr/>
          <p:nvPr/>
        </p:nvSpPr>
        <p:spPr>
          <a:xfrm>
            <a:off x="6852920" y="540385"/>
            <a:ext cx="2338705" cy="1046480"/>
          </a:xfrm>
          <a:custGeom>
            <a:avLst/>
            <a:gdLst>
              <a:gd name="txL" fmla="*/ 0 w 2776"/>
              <a:gd name="txT" fmla="*/ 0 h 576"/>
              <a:gd name="txR" fmla="*/ 2776 w 2776"/>
              <a:gd name="txB" fmla="*/ 576 h 57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776" h="576">
                <a:moveTo>
                  <a:pt x="88" y="456"/>
                </a:moveTo>
                <a:cubicBezTo>
                  <a:pt x="44" y="444"/>
                  <a:pt x="0" y="432"/>
                  <a:pt x="136" y="360"/>
                </a:cubicBezTo>
                <a:cubicBezTo>
                  <a:pt x="272" y="288"/>
                  <a:pt x="488" y="0"/>
                  <a:pt x="904" y="24"/>
                </a:cubicBezTo>
                <a:cubicBezTo>
                  <a:pt x="1320" y="48"/>
                  <a:pt x="2776" y="432"/>
                  <a:pt x="2632" y="504"/>
                </a:cubicBezTo>
                <a:cubicBezTo>
                  <a:pt x="2488" y="576"/>
                  <a:pt x="472" y="464"/>
                  <a:pt x="40" y="456"/>
                </a:cubicBezTo>
              </a:path>
            </a:pathLst>
          </a:custGeom>
          <a:solidFill>
            <a:srgbClr val="00B050"/>
          </a:solidFill>
          <a:ln w="9525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grpSp>
        <p:nvGrpSpPr>
          <p:cNvPr id="20484" name="组合 26"/>
          <p:cNvGrpSpPr/>
          <p:nvPr/>
        </p:nvGrpSpPr>
        <p:grpSpPr>
          <a:xfrm>
            <a:off x="20955" y="-29845"/>
            <a:ext cx="12150090" cy="2965450"/>
            <a:chOff x="395536" y="590321"/>
            <a:chExt cx="8496944" cy="2434353"/>
          </a:xfrm>
        </p:grpSpPr>
        <p:sp>
          <p:nvSpPr>
            <p:cNvPr id="20502" name="未知"/>
            <p:cNvSpPr/>
            <p:nvPr/>
          </p:nvSpPr>
          <p:spPr>
            <a:xfrm>
              <a:off x="4355976" y="1059049"/>
              <a:ext cx="3225573" cy="372130"/>
            </a:xfrm>
            <a:custGeom>
              <a:avLst/>
              <a:gdLst>
                <a:gd name="txL" fmla="*/ 0 w 2808"/>
                <a:gd name="txT" fmla="*/ 0 h 130"/>
                <a:gd name="txR" fmla="*/ 2808 w 2808"/>
                <a:gd name="txB" fmla="*/ 130 h 130"/>
              </a:gdLst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808" h="130">
                  <a:moveTo>
                    <a:pt x="0" y="63"/>
                  </a:moveTo>
                  <a:cubicBezTo>
                    <a:pt x="67" y="64"/>
                    <a:pt x="296" y="84"/>
                    <a:pt x="405" y="81"/>
                  </a:cubicBezTo>
                  <a:cubicBezTo>
                    <a:pt x="514" y="78"/>
                    <a:pt x="575" y="55"/>
                    <a:pt x="657" y="45"/>
                  </a:cubicBezTo>
                  <a:cubicBezTo>
                    <a:pt x="739" y="35"/>
                    <a:pt x="807" y="26"/>
                    <a:pt x="900" y="18"/>
                  </a:cubicBezTo>
                  <a:cubicBezTo>
                    <a:pt x="993" y="10"/>
                    <a:pt x="1103" y="0"/>
                    <a:pt x="1215" y="0"/>
                  </a:cubicBezTo>
                  <a:cubicBezTo>
                    <a:pt x="1327" y="0"/>
                    <a:pt x="1434" y="3"/>
                    <a:pt x="1575" y="18"/>
                  </a:cubicBezTo>
                  <a:cubicBezTo>
                    <a:pt x="1716" y="33"/>
                    <a:pt x="1922" y="72"/>
                    <a:pt x="2061" y="90"/>
                  </a:cubicBezTo>
                  <a:cubicBezTo>
                    <a:pt x="2200" y="108"/>
                    <a:pt x="2297" y="122"/>
                    <a:pt x="2412" y="126"/>
                  </a:cubicBezTo>
                  <a:cubicBezTo>
                    <a:pt x="2527" y="130"/>
                    <a:pt x="2700" y="119"/>
                    <a:pt x="2754" y="117"/>
                  </a:cubicBezTo>
                  <a:cubicBezTo>
                    <a:pt x="2808" y="115"/>
                    <a:pt x="2740" y="117"/>
                    <a:pt x="2736" y="117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/>
            <a:p>
              <a:endPara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endParaRPr>
            </a:p>
          </p:txBody>
        </p:sp>
        <p:sp>
          <p:nvSpPr>
            <p:cNvPr id="20503" name="文本框 12"/>
            <p:cNvSpPr txBox="1"/>
            <p:nvPr/>
          </p:nvSpPr>
          <p:spPr>
            <a:xfrm>
              <a:off x="6740045" y="634120"/>
              <a:ext cx="2047189" cy="4284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流速快，气压小</a:t>
              </a:r>
              <a:endPara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04" name="文本框 13"/>
            <p:cNvSpPr txBox="1"/>
            <p:nvPr/>
          </p:nvSpPr>
          <p:spPr>
            <a:xfrm>
              <a:off x="3527602" y="2237556"/>
              <a:ext cx="2168866" cy="4284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流速慢，气压大</a:t>
              </a:r>
              <a:endPara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05" name="上箭头 14"/>
            <p:cNvSpPr/>
            <p:nvPr/>
          </p:nvSpPr>
          <p:spPr>
            <a:xfrm>
              <a:off x="5596550" y="1954447"/>
              <a:ext cx="239801" cy="1070227"/>
            </a:xfrm>
            <a:prstGeom prst="upArrow">
              <a:avLst>
                <a:gd name="adj1" fmla="val 50000"/>
                <a:gd name="adj2" fmla="val 33326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/>
            <a:p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endParaRPr>
            </a:p>
          </p:txBody>
        </p:sp>
        <p:sp>
          <p:nvSpPr>
            <p:cNvPr id="20506" name="下箭头 15"/>
            <p:cNvSpPr/>
            <p:nvPr/>
          </p:nvSpPr>
          <p:spPr>
            <a:xfrm>
              <a:off x="5620281" y="634287"/>
              <a:ext cx="192759" cy="424521"/>
            </a:xfrm>
            <a:prstGeom prst="downArrow">
              <a:avLst>
                <a:gd name="adj1" fmla="val 50000"/>
                <a:gd name="adj2" fmla="val 62501"/>
              </a:avLst>
            </a:prstGeom>
            <a:solidFill>
              <a:srgbClr val="00FF00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endParaRPr>
            </a:p>
          </p:txBody>
        </p:sp>
        <p:pic>
          <p:nvPicPr>
            <p:cNvPr id="20507" name="图片 1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610" y="790275"/>
              <a:ext cx="2942043" cy="2088233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1" name="直接箭头连接符 20"/>
            <p:cNvCxnSpPr/>
            <p:nvPr/>
          </p:nvCxnSpPr>
          <p:spPr>
            <a:xfrm>
              <a:off x="4356649" y="1834475"/>
              <a:ext cx="3170477" cy="0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圆角矩形 23"/>
            <p:cNvSpPr/>
            <p:nvPr/>
          </p:nvSpPr>
          <p:spPr>
            <a:xfrm>
              <a:off x="395536" y="590321"/>
              <a:ext cx="8496944" cy="2434353"/>
            </a:xfrm>
            <a:prstGeom prst="roundRect">
              <a:avLst/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3069590" y="3275013"/>
            <a:ext cx="13004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凸起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729730" y="3275330"/>
            <a:ext cx="13004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平直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858385" y="4180840"/>
            <a:ext cx="7512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长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428990" y="4180840"/>
            <a:ext cx="7626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793875" y="5114290"/>
            <a:ext cx="7023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530590" y="5114290"/>
            <a:ext cx="762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短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07720" y="6015355"/>
            <a:ext cx="73215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906135" y="6015355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41" grpId="0"/>
      <p:bldP spid="45" grpId="0"/>
      <p:bldP spid="53" grpId="0"/>
      <p:bldP spid="54" grpId="0"/>
      <p:bldP spid="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5" descr="6289263216667be41b4cff4d"/>
          <p:cNvPicPr>
            <a:picLocks noChangeAspect="1"/>
          </p:cNvPicPr>
          <p:nvPr/>
        </p:nvPicPr>
        <p:blipFill>
          <a:blip r:embed="rId1"/>
          <a:srcRect l="18182" t="21213" r="13637" b="12122"/>
          <a:stretch>
            <a:fillRect/>
          </a:stretch>
        </p:blipFill>
        <p:spPr>
          <a:xfrm>
            <a:off x="0" y="0"/>
            <a:ext cx="6539865" cy="3437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7" descr="df4bd1dc83cf31f577c6381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8110" y="0"/>
            <a:ext cx="5724525" cy="3437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9" descr="8b3d994a19ccd2ea83025c1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37890"/>
            <a:ext cx="6540500" cy="34201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11" descr="2008617231045"/>
          <p:cNvPicPr>
            <a:picLocks noChangeAspect="1"/>
          </p:cNvPicPr>
          <p:nvPr/>
        </p:nvPicPr>
        <p:blipFill>
          <a:blip r:embed="rId4"/>
          <a:srcRect b="22034"/>
          <a:stretch>
            <a:fillRect/>
          </a:stretch>
        </p:blipFill>
        <p:spPr>
          <a:xfrm>
            <a:off x="6468110" y="3455670"/>
            <a:ext cx="5724525" cy="3402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Text Box 5"/>
          <p:cNvSpPr txBox="1"/>
          <p:nvPr/>
        </p:nvSpPr>
        <p:spPr>
          <a:xfrm>
            <a:off x="853440" y="2644775"/>
            <a:ext cx="104851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99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观察鸟翅膀的形状，解释为什么鸟在空中展翅滑翔时不会坠落下来？</a:t>
            </a:r>
            <a:endParaRPr lang="zh-CN" altLang="en-US" sz="4800" b="1" dirty="0">
              <a:solidFill>
                <a:srgbClr val="99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4335" y="4299585"/>
            <a:ext cx="11403330" cy="14452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fontAlgn="base"/>
            <a:r>
              <a:rPr lang="zh-CN" altLang="en-US" sz="8800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向大自然学习：仿生学</a:t>
            </a:r>
            <a:endParaRPr lang="zh-CN" altLang="en-US" sz="8800" b="1" strike="noStrike" noProof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Text Box 6"/>
          <p:cNvSpPr txBox="1"/>
          <p:nvPr/>
        </p:nvSpPr>
        <p:spPr>
          <a:xfrm>
            <a:off x="2285048" y="24606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7654" name="Picture 9" descr="11-1-3"/>
          <p:cNvPicPr>
            <a:picLocks noChangeAspect="1"/>
          </p:cNvPicPr>
          <p:nvPr/>
        </p:nvPicPr>
        <p:blipFill>
          <a:blip r:embed="rId1"/>
          <a:srcRect l="43639" t="22522" r="30016" b="22583"/>
          <a:stretch>
            <a:fillRect/>
          </a:stretch>
        </p:blipFill>
        <p:spPr>
          <a:xfrm>
            <a:off x="0" y="0"/>
            <a:ext cx="3215640" cy="42125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Picture 2" descr="11-1 鸟翼的特殊外形使得鸟获得飞翔需要的升力"/>
          <p:cNvPicPr>
            <a:picLocks noChangeAspect="1"/>
          </p:cNvPicPr>
          <p:nvPr/>
        </p:nvPicPr>
        <p:blipFill>
          <a:blip r:embed="rId2"/>
          <a:srcRect l="20161" t="29710" r="18504" b="36957"/>
          <a:stretch>
            <a:fillRect/>
          </a:stretch>
        </p:blipFill>
        <p:spPr>
          <a:xfrm>
            <a:off x="3215640" y="0"/>
            <a:ext cx="5761355" cy="42125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7" descr="11-1-4"/>
          <p:cNvPicPr>
            <a:picLocks noChangeAspect="1"/>
          </p:cNvPicPr>
          <p:nvPr/>
        </p:nvPicPr>
        <p:blipFill>
          <a:blip r:embed="rId3"/>
          <a:srcRect l="29819" t="20370" r="40469" b="30000"/>
          <a:stretch>
            <a:fillRect/>
          </a:stretch>
        </p:blipFill>
        <p:spPr>
          <a:xfrm>
            <a:off x="8976995" y="0"/>
            <a:ext cx="3215005" cy="4212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3" name="Text Box 7"/>
          <p:cNvSpPr txBox="1"/>
          <p:nvPr/>
        </p:nvSpPr>
        <p:spPr>
          <a:xfrm>
            <a:off x="96838" y="4468495"/>
            <a:ext cx="11998325" cy="216725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幼圆" pitchFamily="49" charset="-122"/>
              </a:rPr>
              <a:t>鸟翅膀展开后的截面是</a:t>
            </a:r>
            <a:r>
              <a:rPr lang="zh-CN" altLang="en-US" sz="4800" b="1" dirty="0">
                <a:solidFill>
                  <a:srgbClr val="C00000"/>
                </a:solidFill>
                <a:latin typeface="Arial" panose="020B0604020202020204" pitchFamily="34" charset="0"/>
                <a:ea typeface="幼圆" pitchFamily="49" charset="-122"/>
              </a:rPr>
              <a:t>上凸下凹</a:t>
            </a: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幼圆" pitchFamily="49" charset="-122"/>
              </a:rPr>
              <a:t>，气流流经翅膀，翅膀上下流速不同会形成</a:t>
            </a:r>
            <a:r>
              <a:rPr lang="zh-CN" altLang="en-US" sz="4800" b="1" dirty="0">
                <a:solidFill>
                  <a:srgbClr val="C00000"/>
                </a:solidFill>
                <a:latin typeface="Arial" panose="020B0604020202020204" pitchFamily="34" charset="0"/>
                <a:ea typeface="幼圆" pitchFamily="49" charset="-122"/>
              </a:rPr>
              <a:t>压力差</a:t>
            </a: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幼圆" pitchFamily="49" charset="-122"/>
              </a:rPr>
              <a:t>，产生向上的升力，使鸟在空中自由飞翔。</a:t>
            </a:r>
            <a:r>
              <a:rPr lang="zh-CN" altLang="en-US" sz="5400" b="1" dirty="0">
                <a:latin typeface="Arial" panose="020B0604020202020204" pitchFamily="34" charset="0"/>
              </a:rPr>
              <a:t> </a:t>
            </a:r>
            <a:endParaRPr lang="zh-CN" altLang="en-US" sz="5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045" y="-27940"/>
            <a:ext cx="12226290" cy="6913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1906" name="Text Box 4"/>
          <p:cNvSpPr txBox="1"/>
          <p:nvPr/>
        </p:nvSpPr>
        <p:spPr>
          <a:xfrm>
            <a:off x="659130" y="772795"/>
            <a:ext cx="113855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510" noProof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      </a:t>
            </a:r>
            <a:r>
              <a:rPr lang="zh-CN" altLang="en-US" sz="4000" b="1" noProof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这是一只生活在欧洲的灰雁，灰雁是世界上体积最大的野鹅，正在空中飞行。</a:t>
            </a:r>
            <a:endParaRPr lang="zh-CN" altLang="en-US" sz="4000" b="1" noProof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579" name="Text Box 6"/>
          <p:cNvSpPr txBox="1"/>
          <p:nvPr/>
        </p:nvSpPr>
        <p:spPr>
          <a:xfrm>
            <a:off x="2515083" y="4801241"/>
            <a:ext cx="7238327" cy="107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sz="11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1908" name="Text Box 7"/>
          <p:cNvSpPr txBox="1"/>
          <p:nvPr/>
        </p:nvSpPr>
        <p:spPr>
          <a:xfrm>
            <a:off x="-13017" y="4919980"/>
            <a:ext cx="1221803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10" noProof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      </a:t>
            </a:r>
            <a:r>
              <a:rPr lang="zh-CN" altLang="en-US" sz="4000" b="1" noProof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但此时的天气情况很恶劣，空气流动很大，且非常不稳定，它需要降低高度以摆脱这种不利的状况。请同学们帮它想想办法，它怎样才能迅速的降低高度呢？ </a:t>
            </a:r>
            <a:endParaRPr lang="zh-CN" altLang="en-US" sz="2800" b="1" noProof="1" dirty="0">
              <a:latin typeface="宋体" panose="0201060003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581" name="Rectangle 9"/>
          <p:cNvSpPr/>
          <p:nvPr/>
        </p:nvSpPr>
        <p:spPr>
          <a:xfrm>
            <a:off x="1524237" y="2917671"/>
            <a:ext cx="309880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zh-CN" sz="11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2" name="Rectangle 12"/>
          <p:cNvSpPr/>
          <p:nvPr/>
        </p:nvSpPr>
        <p:spPr>
          <a:xfrm>
            <a:off x="1524237" y="2917671"/>
            <a:ext cx="309880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zh-CN" sz="11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583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2470"/>
            <a:ext cx="12332335" cy="2892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1912" name="Text Box 15"/>
          <p:cNvSpPr txBox="1"/>
          <p:nvPr/>
        </p:nvSpPr>
        <p:spPr>
          <a:xfrm>
            <a:off x="0" y="0"/>
            <a:ext cx="11938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noProof="1" dirty="0">
                <a:solidFill>
                  <a:srgbClr val="FF99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情景分析 ：</a:t>
            </a:r>
            <a:r>
              <a:rPr lang="zh-CN" altLang="en-US" sz="4000" b="1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聪明的动物世界</a:t>
            </a:r>
            <a:r>
              <a:rPr lang="en-US" altLang="zh-CN" sz="4000" b="1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——</a:t>
            </a:r>
            <a:r>
              <a:rPr lang="zh-CN" altLang="en-US" sz="4000" b="1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灰雁巧胜大自然</a:t>
            </a:r>
            <a:r>
              <a:rPr lang="zh-CN" altLang="en-US" sz="3200" b="1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endParaRPr lang="zh-CN" altLang="en-US" sz="3200" b="1" noProof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8"/>
          <p:cNvSpPr/>
          <p:nvPr/>
        </p:nvSpPr>
        <p:spPr>
          <a:xfrm>
            <a:off x="1524237" y="2917671"/>
            <a:ext cx="309880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zh-CN" sz="11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Rectangle 15"/>
          <p:cNvSpPr/>
          <p:nvPr/>
        </p:nvSpPr>
        <p:spPr>
          <a:xfrm>
            <a:off x="1524237" y="2917671"/>
            <a:ext cx="309880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zh-CN" sz="11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6628" name="Picture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05335" cy="6846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1475" y="0"/>
            <a:ext cx="2943860" cy="3303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 Box 14"/>
          <p:cNvSpPr txBox="1"/>
          <p:nvPr/>
        </p:nvSpPr>
        <p:spPr>
          <a:xfrm>
            <a:off x="1523048" y="4757420"/>
            <a:ext cx="9145905" cy="18522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indent="0" algn="l" fontAlgn="auto">
              <a:lnSpc>
                <a:spcPct val="100000"/>
              </a:lnSpc>
              <a:buClr>
                <a:srgbClr val="000000"/>
              </a:buClr>
            </a:pPr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身体已完全翻转过来，呈倒立飞行姿势，高度很快就降下来了。</a:t>
            </a:r>
            <a:endParaRPr lang="zh-CN" altLang="en-US" sz="48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80985" y="631190"/>
            <a:ext cx="2341245" cy="2042160"/>
            <a:chOff x="12315" y="1084"/>
            <a:chExt cx="3687" cy="3216"/>
          </a:xfrm>
        </p:grpSpPr>
        <p:sp>
          <p:nvSpPr>
            <p:cNvPr id="4" name="椭圆形标注 3"/>
            <p:cNvSpPr/>
            <p:nvPr/>
          </p:nvSpPr>
          <p:spPr>
            <a:xfrm rot="16800000">
              <a:off x="12550" y="848"/>
              <a:ext cx="3216" cy="3687"/>
            </a:xfrm>
            <a:prstGeom prst="wedgeEllipseCallou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008" y="1917"/>
              <a:ext cx="2299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6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？！</a:t>
              </a:r>
              <a:endParaRPr lang="zh-CN" alt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32" descr="ba8040107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1970"/>
            <a:ext cx="12179300" cy="3796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2" name="Picture 2" descr="03迁移运用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25" y="0"/>
            <a:ext cx="204787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 Box 4"/>
          <p:cNvSpPr txBox="1">
            <a:spLocks noChangeArrowheads="1"/>
          </p:cNvSpPr>
          <p:nvPr/>
        </p:nvSpPr>
        <p:spPr bwMode="auto">
          <a:xfrm>
            <a:off x="1693863" y="1038225"/>
            <a:ext cx="880427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赛车尾部的</a:t>
            </a:r>
            <a:r>
              <a:rPr lang="zh-CN" altLang="en-US" sz="4000" b="1">
                <a:ea typeface="黑体" panose="02010609060101010101" pitchFamily="2" charset="-122"/>
              </a:rPr>
              <a:t>“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气流偏导器</a:t>
            </a:r>
            <a:r>
              <a:rPr lang="zh-CN" altLang="en-US" sz="4000" b="1">
                <a:ea typeface="黑体" panose="02010609060101010101" pitchFamily="2" charset="-122"/>
              </a:rPr>
              <a:t>”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有何作用？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64" name="Freeform 35"/>
          <p:cNvSpPr>
            <a:spLocks noChangeAspect="1" noChangeArrowheads="1"/>
          </p:cNvSpPr>
          <p:nvPr/>
        </p:nvSpPr>
        <p:spPr bwMode="auto">
          <a:xfrm>
            <a:off x="1941195" y="2342515"/>
            <a:ext cx="7362825" cy="521970"/>
          </a:xfrm>
          <a:custGeom>
            <a:avLst/>
            <a:gdLst>
              <a:gd name="T0" fmla="*/ 208 w 1912"/>
              <a:gd name="T1" fmla="*/ 32 h 392"/>
              <a:gd name="T2" fmla="*/ 1648 w 1912"/>
              <a:gd name="T3" fmla="*/ 32 h 392"/>
              <a:gd name="T4" fmla="*/ 1792 w 1912"/>
              <a:gd name="T5" fmla="*/ 32 h 392"/>
              <a:gd name="T6" fmla="*/ 1696 w 1912"/>
              <a:gd name="T7" fmla="*/ 224 h 392"/>
              <a:gd name="T8" fmla="*/ 1456 w 1912"/>
              <a:gd name="T9" fmla="*/ 368 h 392"/>
              <a:gd name="T10" fmla="*/ 1168 w 1912"/>
              <a:gd name="T11" fmla="*/ 368 h 392"/>
              <a:gd name="T12" fmla="*/ 736 w 1912"/>
              <a:gd name="T13" fmla="*/ 272 h 392"/>
              <a:gd name="T14" fmla="*/ 400 w 1912"/>
              <a:gd name="T15" fmla="*/ 128 h 392"/>
              <a:gd name="T16" fmla="*/ 208 w 1912"/>
              <a:gd name="T17" fmla="*/ 32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2" h="392">
                <a:moveTo>
                  <a:pt x="208" y="32"/>
                </a:moveTo>
                <a:cubicBezTo>
                  <a:pt x="416" y="16"/>
                  <a:pt x="1384" y="32"/>
                  <a:pt x="1648" y="32"/>
                </a:cubicBezTo>
                <a:cubicBezTo>
                  <a:pt x="1912" y="32"/>
                  <a:pt x="1784" y="0"/>
                  <a:pt x="1792" y="32"/>
                </a:cubicBezTo>
                <a:cubicBezTo>
                  <a:pt x="1800" y="64"/>
                  <a:pt x="1752" y="168"/>
                  <a:pt x="1696" y="224"/>
                </a:cubicBezTo>
                <a:cubicBezTo>
                  <a:pt x="1640" y="280"/>
                  <a:pt x="1544" y="344"/>
                  <a:pt x="1456" y="368"/>
                </a:cubicBezTo>
                <a:cubicBezTo>
                  <a:pt x="1368" y="392"/>
                  <a:pt x="1288" y="384"/>
                  <a:pt x="1168" y="368"/>
                </a:cubicBezTo>
                <a:cubicBezTo>
                  <a:pt x="1048" y="352"/>
                  <a:pt x="864" y="312"/>
                  <a:pt x="736" y="272"/>
                </a:cubicBezTo>
                <a:cubicBezTo>
                  <a:pt x="608" y="232"/>
                  <a:pt x="480" y="168"/>
                  <a:pt x="400" y="128"/>
                </a:cubicBezTo>
                <a:cubicBezTo>
                  <a:pt x="320" y="88"/>
                  <a:pt x="0" y="48"/>
                  <a:pt x="208" y="32"/>
                </a:cubicBezTo>
                <a:close/>
              </a:path>
            </a:pathLst>
          </a:custGeom>
          <a:solidFill>
            <a:srgbClr val="FF9900"/>
          </a:solidFill>
          <a:ln w="19050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66" name="矩形 570374"/>
          <p:cNvSpPr>
            <a:spLocks noChangeArrowheads="1" noChangeShapeType="1" noTextEdit="1"/>
          </p:cNvSpPr>
          <p:nvPr/>
        </p:nvSpPr>
        <p:spPr bwMode="auto">
          <a:xfrm>
            <a:off x="3295650" y="0"/>
            <a:ext cx="5600700" cy="78168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tailEnd type="none" w="lg" len="lg"/>
                </a:ln>
                <a:solidFill>
                  <a:srgbClr val="FF00FF"/>
                </a:solidFill>
                <a:latin typeface="宋体" panose="02010600030101010101" pitchFamily="2" charset="-122"/>
              </a:rPr>
              <a:t>流体压强与流速关系的应用</a:t>
            </a:r>
            <a:endParaRPr lang="zh-CN" altLang="en-US" sz="3600" b="1" kern="10">
              <a:ln w="9525">
                <a:solidFill>
                  <a:srgbClr val="FF0000"/>
                </a:solidFill>
                <a:round/>
                <a:tailEnd type="none" w="lg" len="lg"/>
              </a:ln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570376" name="左箭头 570375"/>
          <p:cNvSpPr>
            <a:spLocks noChangeArrowheads="1"/>
          </p:cNvSpPr>
          <p:nvPr/>
        </p:nvSpPr>
        <p:spPr bwMode="auto">
          <a:xfrm rot="5400000">
            <a:off x="5791200" y="2957195"/>
            <a:ext cx="381000" cy="228600"/>
          </a:xfrm>
          <a:prstGeom prst="leftArrow">
            <a:avLst>
              <a:gd name="adj1" fmla="val 50000"/>
              <a:gd name="adj2" fmla="val 41659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Tahoma" panose="020B0604030504040204" pitchFamily="34" charset="0"/>
            </a:endParaRPr>
          </a:p>
        </p:txBody>
      </p:sp>
      <p:sp>
        <p:nvSpPr>
          <p:cNvPr id="570377" name="左箭头 570376"/>
          <p:cNvSpPr>
            <a:spLocks noChangeArrowheads="1"/>
          </p:cNvSpPr>
          <p:nvPr/>
        </p:nvSpPr>
        <p:spPr bwMode="auto">
          <a:xfrm rot="16200000">
            <a:off x="5572125" y="1780540"/>
            <a:ext cx="819150" cy="304800"/>
          </a:xfrm>
          <a:prstGeom prst="leftArrow">
            <a:avLst>
              <a:gd name="adj1" fmla="val 50000"/>
              <a:gd name="adj2" fmla="val 437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Tahoma" panose="020B0604030504040204" pitchFamily="34" charset="0"/>
            </a:endParaRPr>
          </a:p>
        </p:txBody>
      </p:sp>
      <p:sp>
        <p:nvSpPr>
          <p:cNvPr id="40969" name="圆角矩形标注 570377"/>
          <p:cNvSpPr>
            <a:spLocks noChangeArrowheads="1"/>
          </p:cNvSpPr>
          <p:nvPr/>
        </p:nvSpPr>
        <p:spPr bwMode="auto">
          <a:xfrm>
            <a:off x="7904480" y="3915410"/>
            <a:ext cx="3098165" cy="1741805"/>
          </a:xfrm>
          <a:prstGeom prst="wedgeRoundRectCallout">
            <a:avLst>
              <a:gd name="adj1" fmla="val -147477"/>
              <a:gd name="adj2" fmla="val 0"/>
              <a:gd name="adj3" fmla="val 16667"/>
            </a:avLst>
          </a:prstGeom>
          <a:solidFill>
            <a:srgbClr val="FFFF00"/>
          </a:solidFill>
          <a:ln w="25400">
            <a:solidFill>
              <a:srgbClr val="FF9900"/>
            </a:solidFill>
            <a:miter lim="800000"/>
            <a:tailEnd type="none" w="lg" len="lg"/>
          </a:ln>
        </p:spPr>
        <p:txBody>
          <a:bodyPr/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气流偏</a:t>
            </a:r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导器</a:t>
            </a:r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1291590" y="3397885"/>
            <a:ext cx="960882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给车身一个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向下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的压力差，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增加了稳定性。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/>
      <p:bldP spid="40963" grpId="0"/>
      <p:bldP spid="40969" grpId="0" bldLvl="0" animBg="1"/>
      <p:bldP spid="4096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6" descr="u=1614962631,358650445&amp;fm=21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154420" cy="35134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Picture 7" descr="u=3906499591,692695883&amp;fm=21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4420" y="0"/>
            <a:ext cx="6037580" cy="35134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Picture 8" descr="u=1367178723,2795288062&amp;fm=21&amp;gp=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13455"/>
            <a:ext cx="6155055" cy="3344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Picture 9" descr="u=3853623694,2056609946&amp;fm=21&amp;gp=0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5055" y="3513455"/>
            <a:ext cx="6036945" cy="3344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Rectangle 6"/>
          <p:cNvSpPr/>
          <p:nvPr/>
        </p:nvSpPr>
        <p:spPr>
          <a:xfrm>
            <a:off x="0" y="0"/>
            <a:ext cx="8460105" cy="6739255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</a:ln>
        </p:spPr>
        <p:txBody>
          <a:bodyPr wrap="square">
            <a:spAutoFit/>
          </a:bodyPr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有些跑车在车尾安装了一种“气流偏导器”，如图所示，由于“气流偏导器”上表面平直，下表面呈弧形向下凸，当跑车高速行驶时，流过它上方的空气速度比下方空气速度</a:t>
            </a:r>
            <a:r>
              <a:rPr lang="zh-CN" altLang="en-US" sz="4000" b="1" u="sng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40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（选填“大或小”），此时，上方空气压强比下方空气压强 </a:t>
            </a:r>
            <a:r>
              <a:rPr lang="zh-CN" altLang="en-US" sz="4000" b="1" u="sng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    </a:t>
            </a:r>
            <a:r>
              <a:rPr lang="zh-CN" altLang="en-US" sz="40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（选填“大或小”），这样，“气流偏导器”受到一个向</a:t>
            </a:r>
            <a:r>
              <a:rPr lang="zh-CN" altLang="en-US" sz="4000" b="1" u="sng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    </a:t>
            </a:r>
            <a:r>
              <a:rPr lang="zh-CN" altLang="en-US" sz="40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（选填“上或下”）的压力，从而使车对地面的压力增大,摩擦力也随之增大,提高了车轮的着地性能。</a:t>
            </a:r>
            <a:r>
              <a:rPr lang="zh-CN" altLang="en-US" sz="4000" b="1" u="sng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    </a:t>
            </a:r>
            <a:endParaRPr lang="zh-CN" altLang="en-US" sz="4000" b="1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4279" name="Text Box 7"/>
          <p:cNvSpPr txBox="1"/>
          <p:nvPr/>
        </p:nvSpPr>
        <p:spPr>
          <a:xfrm>
            <a:off x="6357462" y="1985645"/>
            <a:ext cx="74422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</a:rPr>
              <a:t>小</a:t>
            </a:r>
            <a:endParaRPr lang="zh-CN" altLang="en-US" sz="44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54280" name="Text Box 8"/>
          <p:cNvSpPr txBox="1"/>
          <p:nvPr/>
        </p:nvSpPr>
        <p:spPr>
          <a:xfrm>
            <a:off x="4593590" y="3130550"/>
            <a:ext cx="60134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</a:rPr>
              <a:t>大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54281" name="Text Box 9"/>
          <p:cNvSpPr txBox="1"/>
          <p:nvPr/>
        </p:nvSpPr>
        <p:spPr>
          <a:xfrm>
            <a:off x="2381250" y="4218940"/>
            <a:ext cx="4921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</a:rPr>
              <a:t>下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pic>
        <p:nvPicPr>
          <p:cNvPr id="17411" name="Picture 6" descr="200632120212647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460105" y="0"/>
            <a:ext cx="3731895" cy="24688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Picture 7" descr="u=3906499591,692695883&amp;fm=21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131175" y="2797175"/>
            <a:ext cx="4389755" cy="37318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9" grpId="0"/>
      <p:bldP spid="54280" grpId="0"/>
      <p:bldP spid="5428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4"/>
          <p:cNvSpPr/>
          <p:nvPr/>
        </p:nvSpPr>
        <p:spPr>
          <a:xfrm>
            <a:off x="0" y="-73660"/>
            <a:ext cx="12117705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6600"/>
                </a:solidFill>
                <a:latin typeface="Arial" panose="020B0604020202020204" pitchFamily="34" charset="0"/>
                <a:ea typeface="华文琥珀" pitchFamily="2" charset="-122"/>
              </a:rPr>
              <a:t>揭秘：鄂洛多克惨案的幕后黑手是谁？</a:t>
            </a:r>
            <a:endParaRPr lang="zh-CN" altLang="en-US" sz="4800" b="1" dirty="0">
              <a:solidFill>
                <a:srgbClr val="006600"/>
              </a:solidFill>
              <a:latin typeface="Arial" panose="020B0604020202020204" pitchFamily="34" charset="0"/>
              <a:ea typeface="华文琥珀" pitchFamily="2" charset="-122"/>
            </a:endParaRPr>
          </a:p>
        </p:txBody>
      </p:sp>
      <p:pic>
        <p:nvPicPr>
          <p:cNvPr id="35846" name="Picture 6" descr="b2281a0042fae19fe950cd5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1710" y="832485"/>
            <a:ext cx="7400290" cy="6025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445770" y="1905635"/>
            <a:ext cx="3886835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1" lang="zh-CN" altLang="en-US" sz="4800" b="1" kern="1200" cap="none" spc="0" normalizeH="0" baseline="0" noProof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为什么火车和地铁的站台上要画一条安全线</a:t>
            </a:r>
            <a:r>
              <a:rPr kumimoji="1" lang="en-US" altLang="zh-CN" sz="4800" b="1" kern="1200" cap="none" spc="0" normalizeH="0" baseline="0" noProof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?</a:t>
            </a:r>
            <a:endParaRPr kumimoji="1" lang="en-US" altLang="zh-CN" sz="4800" b="1" kern="1200" cap="none" spc="0" normalizeH="0" baseline="0" noProof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7892" name="Picture 9" descr="铁路站台上的安全线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6433185" cy="69234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Picture 5" descr="地铁站台上的安全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3185" y="0"/>
            <a:ext cx="5758815" cy="68491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505" y="26670"/>
            <a:ext cx="7153275" cy="6842760"/>
          </a:xfrm>
        </p:spPr>
        <p:txBody>
          <a:bodyPr>
            <a:noAutofit/>
          </a:bodyPr>
          <a:p>
            <a:pPr marL="0" indent="0">
              <a:lnSpc>
                <a:spcPct val="90000"/>
              </a:lnSpc>
              <a:buNone/>
            </a:pPr>
            <a:r>
              <a:rPr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而包括站长在内的其余</a:t>
            </a:r>
            <a:r>
              <a:rPr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34</a:t>
            </a:r>
            <a:r>
              <a:rPr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人全都成了滚滚车轮下的冤魂！奇特的惨案发生后，地方法院开始调查案事件真相。然而，机车状况良好，司机和员工都没有违章操作。反复调查</a:t>
            </a:r>
            <a:r>
              <a:rPr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毫无结果</a:t>
            </a:r>
            <a:r>
              <a:rPr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，法官只好在判决书上写下了《圣经》上的一句话：“每个人都是上帝的羔羊，迟早要回到上帝的跟前！”著名的俄国科学家齐秋奥尔科夫斯基知道这一“判决”结果后，哀叹道：“可惜法官不懂伯</a:t>
            </a:r>
            <a:r>
              <a:rPr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努利定理</a:t>
            </a:r>
            <a:r>
              <a:rPr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……”]（那么这个幕后的“黑手”到底是谁？什么是伯努利定律呢? 今天我们就一起来学习《</a:t>
            </a:r>
            <a:r>
              <a:rPr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流体压强与流速的关系</a:t>
            </a:r>
            <a:r>
              <a:rPr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》，做一名科学的名侦探</a:t>
            </a:r>
            <a:r>
              <a:rPr 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来追踪凶手！</a:t>
            </a:r>
            <a:endParaRPr lang="zh-CN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lnSpc>
                <a:spcPct val="90000"/>
              </a:lnSpc>
              <a:buNone/>
            </a:pP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22531" name="图片 22530" descr="u=3709838465,1099869781&amp;fm=23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6145" y="26670"/>
            <a:ext cx="4916805" cy="6842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Group 7"/>
          <p:cNvGrpSpPr/>
          <p:nvPr/>
        </p:nvGrpSpPr>
        <p:grpSpPr>
          <a:xfrm>
            <a:off x="0" y="0"/>
            <a:ext cx="12182475" cy="6859725"/>
            <a:chOff x="230" y="1822"/>
            <a:chExt cx="3986" cy="3033"/>
          </a:xfrm>
        </p:grpSpPr>
        <p:pic>
          <p:nvPicPr>
            <p:cNvPr id="29702" name="Picture 8" descr="地铁站台的安全线和安全门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" y="1822"/>
              <a:ext cx="3986" cy="3033"/>
            </a:xfrm>
            <a:prstGeom prst="rect">
              <a:avLst/>
            </a:prstGeom>
            <a:noFill/>
            <a:ln w="381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9703" name="Text Box 9"/>
            <p:cNvSpPr txBox="1"/>
            <p:nvPr/>
          </p:nvSpPr>
          <p:spPr>
            <a:xfrm>
              <a:off x="932" y="3094"/>
              <a:ext cx="2586" cy="489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6600" b="1" dirty="0">
                  <a:solidFill>
                    <a:srgbClr val="9900CC"/>
                  </a:solidFill>
                  <a:latin typeface="Arial" panose="020B0604020202020204" pitchFamily="34" charset="0"/>
                </a:rPr>
                <a:t>地铁站台安装屏蔽门</a:t>
              </a:r>
              <a:endParaRPr lang="zh-CN" altLang="en-US" sz="6600" b="1" dirty="0">
                <a:solidFill>
                  <a:srgbClr val="9900CC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3" name="图片 2" descr="A000220150322A21PPIC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7790" y="5290820"/>
            <a:ext cx="1934210" cy="1567180"/>
          </a:xfrm>
          <a:prstGeom prst="rect">
            <a:avLst/>
          </a:prstGeom>
        </p:spPr>
      </p:pic>
      <p:grpSp>
        <p:nvGrpSpPr>
          <p:cNvPr id="29699" name="Group 4"/>
          <p:cNvGrpSpPr/>
          <p:nvPr/>
        </p:nvGrpSpPr>
        <p:grpSpPr>
          <a:xfrm>
            <a:off x="-1275" y="992"/>
            <a:ext cx="12079605" cy="6872605"/>
            <a:chOff x="-1013" y="-489"/>
            <a:chExt cx="3900" cy="2928"/>
          </a:xfrm>
        </p:grpSpPr>
        <p:pic>
          <p:nvPicPr>
            <p:cNvPr id="29700" name="Picture 5" descr="铁路防护网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013" y="-489"/>
              <a:ext cx="3900" cy="2928"/>
            </a:xfrm>
            <a:prstGeom prst="rect">
              <a:avLst/>
            </a:prstGeom>
            <a:noFill/>
            <a:ln w="381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9701" name="Text Box 6"/>
            <p:cNvSpPr txBox="1"/>
            <p:nvPr/>
          </p:nvSpPr>
          <p:spPr>
            <a:xfrm>
              <a:off x="-70" y="735"/>
              <a:ext cx="2051" cy="472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6600" b="1" dirty="0">
                  <a:solidFill>
                    <a:srgbClr val="9900CC"/>
                  </a:solidFill>
                  <a:latin typeface="宋体" panose="02010600030101010101" pitchFamily="2" charset="-122"/>
                </a:rPr>
                <a:t>铁路旁有防护网</a:t>
              </a:r>
              <a:endParaRPr lang="zh-CN" altLang="en-US" sz="6600" b="1" dirty="0">
                <a:solidFill>
                  <a:srgbClr val="9900CC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1"/>
          <a:srcRect r="2100" b="7990"/>
          <a:stretch>
            <a:fillRect/>
          </a:stretch>
        </p:blipFill>
        <p:spPr bwMode="auto">
          <a:xfrm>
            <a:off x="4852035" y="10160"/>
            <a:ext cx="7318375" cy="682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7" descr="草原犬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4475" cy="6835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155950" y="493395"/>
            <a:ext cx="216852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犬鼠洞穴</a:t>
            </a:r>
            <a:endParaRPr lang="zh-CN" altLang="zh-CN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4"/>
          <p:cNvSpPr txBox="1">
            <a:spLocks noChangeArrowheads="1"/>
          </p:cNvSpPr>
          <p:nvPr/>
        </p:nvSpPr>
        <p:spPr bwMode="auto">
          <a:xfrm>
            <a:off x="9653588" y="4151313"/>
            <a:ext cx="5349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grpSp>
        <p:nvGrpSpPr>
          <p:cNvPr id="17410" name="组合 18"/>
          <p:cNvGrpSpPr/>
          <p:nvPr/>
        </p:nvGrpSpPr>
        <p:grpSpPr bwMode="auto">
          <a:xfrm>
            <a:off x="-9525" y="25163"/>
            <a:ext cx="12211050" cy="6921265"/>
            <a:chOff x="3181" y="3168"/>
            <a:chExt cx="7863" cy="5599"/>
          </a:xfrm>
        </p:grpSpPr>
        <p:pic>
          <p:nvPicPr>
            <p:cNvPr id="17428" name="图片 2560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81" y="3168"/>
              <a:ext cx="7863" cy="5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33" name="文本框 11"/>
            <p:cNvSpPr txBox="1">
              <a:spLocks noChangeArrowheads="1"/>
            </p:cNvSpPr>
            <p:nvPr/>
          </p:nvSpPr>
          <p:spPr bwMode="auto">
            <a:xfrm>
              <a:off x="5447" y="7165"/>
              <a:ext cx="2320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endParaRPr lang="zh-CN" altLang="en-US" sz="800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0" y="0"/>
            <a:ext cx="878840" cy="212280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自然风</a:t>
            </a:r>
            <a:endParaRPr lang="zh-CN" altLang="en-US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451" name="Group 43"/>
          <p:cNvGrpSpPr/>
          <p:nvPr/>
        </p:nvGrpSpPr>
        <p:grpSpPr bwMode="auto">
          <a:xfrm>
            <a:off x="8219758" y="4142423"/>
            <a:ext cx="2808287" cy="644525"/>
            <a:chOff x="3379" y="2523"/>
            <a:chExt cx="1769" cy="406"/>
          </a:xfrm>
        </p:grpSpPr>
        <p:sp>
          <p:nvSpPr>
            <p:cNvPr id="17449" name="AutoShape 41"/>
            <p:cNvSpPr>
              <a:spLocks noChangeArrowheads="1"/>
            </p:cNvSpPr>
            <p:nvPr/>
          </p:nvSpPr>
          <p:spPr bwMode="auto">
            <a:xfrm>
              <a:off x="3379" y="2614"/>
              <a:ext cx="816" cy="227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0" name="Text Box 42"/>
            <p:cNvSpPr txBox="1">
              <a:spLocks noChangeArrowheads="1"/>
            </p:cNvSpPr>
            <p:nvPr/>
          </p:nvSpPr>
          <p:spPr bwMode="auto">
            <a:xfrm>
              <a:off x="4286" y="2523"/>
              <a:ext cx="862" cy="40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solidFill>
                    <a:srgbClr val="FF0000"/>
                  </a:solidFill>
                </a:rPr>
                <a:t>“</a:t>
              </a:r>
              <a:r>
                <a:rPr lang="zh-CN" altLang="en-US" sz="3600" b="1">
                  <a:solidFill>
                    <a:srgbClr val="FF0000"/>
                  </a:solidFill>
                </a:rPr>
                <a:t>空调”</a:t>
              </a:r>
              <a:endParaRPr lang="zh-CN" altLang="en-US" sz="36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089765" cy="1905000"/>
          </a:xfrm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华文中宋" pitchFamily="2" charset="-122"/>
                <a:cs typeface="+mj-cs"/>
              </a:rPr>
              <a:t>杜甫在</a:t>
            </a:r>
            <a:r>
              <a:rPr kumimoji="0" lang="en-US" altLang="zh-CN" sz="5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华文中宋" pitchFamily="2" charset="-122"/>
                <a:cs typeface="+mj-cs"/>
              </a:rPr>
              <a:t>《</a:t>
            </a:r>
            <a:r>
              <a:rPr kumimoji="0" lang="zh-CN" altLang="en-US" sz="5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华文中宋" pitchFamily="2" charset="-122"/>
                <a:cs typeface="+mj-cs"/>
              </a:rPr>
              <a:t>茅屋为秋风所破歌</a:t>
            </a:r>
            <a:r>
              <a:rPr kumimoji="0" lang="en-US" altLang="zh-CN" sz="5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华文中宋" pitchFamily="2" charset="-122"/>
                <a:cs typeface="+mj-cs"/>
              </a:rPr>
              <a:t>》</a:t>
            </a:r>
            <a:r>
              <a:rPr kumimoji="0" lang="zh-CN" altLang="en-US" sz="5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华文中宋" pitchFamily="2" charset="-122"/>
                <a:cs typeface="+mj-cs"/>
              </a:rPr>
              <a:t>当中写道</a:t>
            </a:r>
            <a:r>
              <a:rPr kumimoji="0" lang="zh-CN" altLang="en-US" sz="5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/>
                <a:ea typeface="华文中宋" pitchFamily="2" charset="-122"/>
                <a:cs typeface="+mj-cs"/>
              </a:rPr>
              <a:t>“</a:t>
            </a:r>
            <a:r>
              <a:rPr kumimoji="0" lang="zh-CN" altLang="en-US" sz="54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华文中宋" pitchFamily="2" charset="-122"/>
                <a:cs typeface="+mj-cs"/>
              </a:rPr>
              <a:t>八月秋高风怒号，卷我屋上三重茅</a:t>
            </a:r>
            <a:r>
              <a:rPr kumimoji="0" lang="zh-CN" altLang="en-US" sz="5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/>
                <a:ea typeface="华文中宋" pitchFamily="2" charset="-122"/>
                <a:cs typeface="+mj-cs"/>
              </a:rPr>
              <a:t>”</a:t>
            </a:r>
            <a:r>
              <a:rPr kumimoji="0" lang="zh-CN" altLang="en-US" sz="5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华文中宋" pitchFamily="2" charset="-122"/>
                <a:cs typeface="+mj-cs"/>
              </a:rPr>
              <a:t>。</a:t>
            </a:r>
            <a:endParaRPr kumimoji="0" lang="zh-CN" altLang="en-US" sz="5400" b="0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华文中宋" pitchFamily="2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8935" y="2172335"/>
            <a:ext cx="4368800" cy="4079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marR="0" lvl="0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7200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华文中宋" pitchFamily="2" charset="-122"/>
                <a:cs typeface="+mj-cs"/>
                <a:sym typeface="+mn-ea"/>
              </a:rPr>
              <a:t>请你想一想诗中包含的</a:t>
            </a:r>
            <a:r>
              <a:rPr lang="zh-CN" altLang="en-US" sz="7200" kern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华文中宋" pitchFamily="2" charset="-122"/>
                <a:cs typeface="+mj-cs"/>
                <a:sym typeface="+mn-ea"/>
              </a:rPr>
              <a:t>物理道理</a:t>
            </a:r>
            <a:r>
              <a:rPr lang="zh-CN" altLang="en-US" sz="7200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华文中宋" pitchFamily="2" charset="-122"/>
                <a:cs typeface="+mj-cs"/>
                <a:sym typeface="+mn-ea"/>
              </a:rPr>
              <a:t>。</a:t>
            </a:r>
            <a:endParaRPr lang="zh-CN" altLang="en-US" sz="7200" kern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华文中宋" pitchFamily="2" charset="-122"/>
              <a:cs typeface="+mj-cs"/>
              <a:sym typeface="+mn-ea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49" name="" r:id="rId1" imgW="6861810" imgH="4966335"/>
        </mc:Choice>
        <mc:Fallback>
          <p:control name="" r:id="rId1" imgW="6861810" imgH="4966335">
            <p:pic>
              <p:nvPicPr>
                <p:cNvPr id="0" name="Host Control  2048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330190" y="1891665"/>
                  <a:ext cx="6861810" cy="49663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5" name="图片 23554" descr="marriage906f589c4759b3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" y="-27940"/>
            <a:ext cx="12169140" cy="6913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上箭头 23555"/>
          <p:cNvSpPr/>
          <p:nvPr/>
        </p:nvSpPr>
        <p:spPr>
          <a:xfrm>
            <a:off x="5269865" y="2625725"/>
            <a:ext cx="609600" cy="1981200"/>
          </a:xfrm>
          <a:prstGeom prst="upArrow">
            <a:avLst>
              <a:gd name="adj1" fmla="val 50000"/>
              <a:gd name="adj2" fmla="val 81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23557" name="下箭头 23556"/>
          <p:cNvSpPr/>
          <p:nvPr/>
        </p:nvSpPr>
        <p:spPr>
          <a:xfrm>
            <a:off x="5269865" y="319405"/>
            <a:ext cx="533400" cy="762000"/>
          </a:xfrm>
          <a:prstGeom prst="downArrow">
            <a:avLst>
              <a:gd name="adj1" fmla="val 50000"/>
              <a:gd name="adj2" fmla="val 3571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23558" name="右箭头 23557"/>
          <p:cNvSpPr/>
          <p:nvPr/>
        </p:nvSpPr>
        <p:spPr>
          <a:xfrm>
            <a:off x="860425" y="1521460"/>
            <a:ext cx="2286000" cy="7620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23559" name="文本框 23558"/>
          <p:cNvSpPr txBox="1"/>
          <p:nvPr/>
        </p:nvSpPr>
        <p:spPr>
          <a:xfrm>
            <a:off x="1413510" y="2385695"/>
            <a:ext cx="914400" cy="92202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风</a:t>
            </a:r>
            <a:endParaRPr lang="zh-CN" altLang="en-US" sz="54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93" name="文本框 97292"/>
          <p:cNvSpPr txBox="1"/>
          <p:nvPr/>
        </p:nvSpPr>
        <p:spPr>
          <a:xfrm>
            <a:off x="91440" y="4709160"/>
            <a:ext cx="1184592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>
              <a:lnSpc>
                <a:spcPct val="150000"/>
              </a:lnSpc>
            </a:pPr>
            <a:r>
              <a:rPr lang="zh-CN" altLang="en-US" sz="4400" b="1" dirty="0">
                <a:solidFill>
                  <a:srgbClr val="0000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茅草上面的空气压强压力</a:t>
            </a:r>
            <a:r>
              <a:rPr lang="zh-CN" altLang="en-US" sz="4400" b="1" dirty="0"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zh-CN" altLang="en-US" sz="4400" b="1" dirty="0">
                <a:solidFill>
                  <a:srgbClr val="0000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，而下面的压强压力</a:t>
            </a:r>
            <a:r>
              <a:rPr lang="zh-CN" altLang="en-US" sz="4400" b="1" dirty="0"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大</a:t>
            </a:r>
            <a:r>
              <a:rPr lang="zh-CN" altLang="en-US" sz="4400" b="1" dirty="0">
                <a:solidFill>
                  <a:srgbClr val="0000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，对茅草产生了向上的升力使它飞走了。</a:t>
            </a:r>
            <a:endParaRPr lang="zh-CN" altLang="en-US" sz="4400" b="1" dirty="0">
              <a:solidFill>
                <a:srgbClr val="0000CC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7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7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bldLvl="0" animBg="1"/>
      <p:bldP spid="9729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mda-heix544i2ihm2kri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55805" cy="687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075180" cy="2028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7410"/>
          <p:cNvSpPr txBox="1"/>
          <p:nvPr/>
        </p:nvSpPr>
        <p:spPr>
          <a:xfrm>
            <a:off x="234315" y="90170"/>
            <a:ext cx="1173162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 刮大风的时候，虽然风向与墙面平行，但挂在窗内的窗帘却会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向外飘出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，如图所示。你能够解释这一现象吗？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7412" name="图片 17411" descr="66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8140" y="1385570"/>
            <a:ext cx="6753225" cy="5463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文本框 17412"/>
          <p:cNvSpPr txBox="1"/>
          <p:nvPr/>
        </p:nvSpPr>
        <p:spPr>
          <a:xfrm>
            <a:off x="234315" y="2454910"/>
            <a:ext cx="5203825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窗外刮大风，流速</a:t>
            </a:r>
            <a:r>
              <a:rPr lang="zh-CN" altLang="en-US" sz="4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大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，压强</a:t>
            </a:r>
            <a:r>
              <a:rPr lang="zh-CN" altLang="en-US" sz="4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小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。窗内的压强</a:t>
            </a:r>
            <a:r>
              <a:rPr lang="zh-CN" altLang="en-US" sz="4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大于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窗外的压强，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窗内的窗帘就会向外飘出。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/>
      <p:bldP spid="17413" grpId="0" bldLvl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4" descr="1274919870_WVOK6B_small_min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41415" cy="369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Picture 5" descr="1274920050_IU7S1U_small_m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415" y="0"/>
            <a:ext cx="5950585" cy="369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Picture 6" descr="1274920047_KQBuMA_small_m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050" y="3693160"/>
            <a:ext cx="5949950" cy="316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8" name="Picture 7" descr="1275137969_ssGA6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93160"/>
            <a:ext cx="6241415" cy="316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300220" y="1851025"/>
            <a:ext cx="4040505" cy="3761740"/>
            <a:chOff x="7053" y="3395"/>
            <a:chExt cx="5094" cy="5268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 rot="2625624">
              <a:off x="7053" y="3395"/>
              <a:ext cx="5094" cy="5268"/>
            </a:xfrm>
            <a:custGeom>
              <a:avLst/>
              <a:gdLst>
                <a:gd name="T0" fmla="*/ 5421 w 21600"/>
                <a:gd name="T1" fmla="*/ 5421 h 21600"/>
                <a:gd name="T2" fmla="*/ 9450 w 21600"/>
                <a:gd name="T3" fmla="*/ 5421 h 21600"/>
                <a:gd name="T4" fmla="*/ 9450 w 21600"/>
                <a:gd name="T5" fmla="*/ 2700 h 21600"/>
                <a:gd name="T6" fmla="*/ 8100 w 21600"/>
                <a:gd name="T7" fmla="*/ 2700 h 21600"/>
                <a:gd name="T8" fmla="*/ 10800 w 21600"/>
                <a:gd name="T9" fmla="*/ 0 h 21600"/>
                <a:gd name="T10" fmla="*/ 13500 w 21600"/>
                <a:gd name="T11" fmla="*/ 2700 h 21600"/>
                <a:gd name="T12" fmla="*/ 12150 w 21600"/>
                <a:gd name="T13" fmla="*/ 2700 h 21600"/>
                <a:gd name="T14" fmla="*/ 12150 w 21600"/>
                <a:gd name="T15" fmla="*/ 5421 h 21600"/>
                <a:gd name="T16" fmla="*/ 16179 w 21600"/>
                <a:gd name="T17" fmla="*/ 5421 h 21600"/>
                <a:gd name="T18" fmla="*/ 16179 w 21600"/>
                <a:gd name="T19" fmla="*/ 9450 h 21600"/>
                <a:gd name="T20" fmla="*/ 18900 w 21600"/>
                <a:gd name="T21" fmla="*/ 9450 h 21600"/>
                <a:gd name="T22" fmla="*/ 18900 w 21600"/>
                <a:gd name="T23" fmla="*/ 8100 h 21600"/>
                <a:gd name="T24" fmla="*/ 21600 w 21600"/>
                <a:gd name="T25" fmla="*/ 10800 h 21600"/>
                <a:gd name="T26" fmla="*/ 18900 w 21600"/>
                <a:gd name="T27" fmla="*/ 13500 h 21600"/>
                <a:gd name="T28" fmla="*/ 18900 w 21600"/>
                <a:gd name="T29" fmla="*/ 12150 h 21600"/>
                <a:gd name="T30" fmla="*/ 16179 w 21600"/>
                <a:gd name="T31" fmla="*/ 12150 h 21600"/>
                <a:gd name="T32" fmla="*/ 16179 w 21600"/>
                <a:gd name="T33" fmla="*/ 16179 h 21600"/>
                <a:gd name="T34" fmla="*/ 12150 w 21600"/>
                <a:gd name="T35" fmla="*/ 16179 h 21600"/>
                <a:gd name="T36" fmla="*/ 12150 w 21600"/>
                <a:gd name="T37" fmla="*/ 18900 h 21600"/>
                <a:gd name="T38" fmla="*/ 13500 w 21600"/>
                <a:gd name="T39" fmla="*/ 18900 h 21600"/>
                <a:gd name="T40" fmla="*/ 10800 w 21600"/>
                <a:gd name="T41" fmla="*/ 21600 h 21600"/>
                <a:gd name="T42" fmla="*/ 8100 w 21600"/>
                <a:gd name="T43" fmla="*/ 18900 h 21600"/>
                <a:gd name="T44" fmla="*/ 9450 w 21600"/>
                <a:gd name="T45" fmla="*/ 18900 h 21600"/>
                <a:gd name="T46" fmla="*/ 9450 w 21600"/>
                <a:gd name="T47" fmla="*/ 16179 h 21600"/>
                <a:gd name="T48" fmla="*/ 5421 w 21600"/>
                <a:gd name="T49" fmla="*/ 16179 h 21600"/>
                <a:gd name="T50" fmla="*/ 5421 w 21600"/>
                <a:gd name="T51" fmla="*/ 12150 h 21600"/>
                <a:gd name="T52" fmla="*/ 2700 w 21600"/>
                <a:gd name="T53" fmla="*/ 12150 h 21600"/>
                <a:gd name="T54" fmla="*/ 2700 w 21600"/>
                <a:gd name="T55" fmla="*/ 13500 h 21600"/>
                <a:gd name="T56" fmla="*/ 0 w 21600"/>
                <a:gd name="T57" fmla="*/ 10800 h 21600"/>
                <a:gd name="T58" fmla="*/ 2700 w 21600"/>
                <a:gd name="T59" fmla="*/ 8100 h 21600"/>
                <a:gd name="T60" fmla="*/ 2700 w 21600"/>
                <a:gd name="T61" fmla="*/ 9450 h 21600"/>
                <a:gd name="T62" fmla="*/ 5421 w 21600"/>
                <a:gd name="T63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5421" y="5421"/>
                  </a:moveTo>
                  <a:lnTo>
                    <a:pt x="9450" y="5421"/>
                  </a:lnTo>
                  <a:lnTo>
                    <a:pt x="9450" y="2700"/>
                  </a:lnTo>
                  <a:lnTo>
                    <a:pt x="8100" y="2700"/>
                  </a:lnTo>
                  <a:lnTo>
                    <a:pt x="10800" y="0"/>
                  </a:lnTo>
                  <a:lnTo>
                    <a:pt x="13500" y="2700"/>
                  </a:lnTo>
                  <a:lnTo>
                    <a:pt x="12150" y="2700"/>
                  </a:lnTo>
                  <a:lnTo>
                    <a:pt x="12150" y="5421"/>
                  </a:lnTo>
                  <a:lnTo>
                    <a:pt x="16179" y="5421"/>
                  </a:lnTo>
                  <a:lnTo>
                    <a:pt x="16179" y="9450"/>
                  </a:lnTo>
                  <a:lnTo>
                    <a:pt x="18900" y="9450"/>
                  </a:lnTo>
                  <a:lnTo>
                    <a:pt x="18900" y="8100"/>
                  </a:lnTo>
                  <a:lnTo>
                    <a:pt x="21600" y="10800"/>
                  </a:lnTo>
                  <a:lnTo>
                    <a:pt x="18900" y="13500"/>
                  </a:lnTo>
                  <a:lnTo>
                    <a:pt x="18900" y="12150"/>
                  </a:lnTo>
                  <a:lnTo>
                    <a:pt x="16179" y="12150"/>
                  </a:lnTo>
                  <a:lnTo>
                    <a:pt x="16179" y="16179"/>
                  </a:lnTo>
                  <a:lnTo>
                    <a:pt x="12150" y="16179"/>
                  </a:lnTo>
                  <a:lnTo>
                    <a:pt x="12150" y="18900"/>
                  </a:lnTo>
                  <a:lnTo>
                    <a:pt x="13500" y="18900"/>
                  </a:lnTo>
                  <a:lnTo>
                    <a:pt x="10800" y="21600"/>
                  </a:lnTo>
                  <a:lnTo>
                    <a:pt x="8100" y="18900"/>
                  </a:lnTo>
                  <a:lnTo>
                    <a:pt x="9450" y="18900"/>
                  </a:lnTo>
                  <a:lnTo>
                    <a:pt x="9450" y="16179"/>
                  </a:lnTo>
                  <a:lnTo>
                    <a:pt x="5421" y="16179"/>
                  </a:lnTo>
                  <a:lnTo>
                    <a:pt x="5421" y="12150"/>
                  </a:lnTo>
                  <a:lnTo>
                    <a:pt x="2700" y="12150"/>
                  </a:lnTo>
                  <a:lnTo>
                    <a:pt x="2700" y="13500"/>
                  </a:lnTo>
                  <a:lnTo>
                    <a:pt x="0" y="10800"/>
                  </a:lnTo>
                  <a:lnTo>
                    <a:pt x="2700" y="8100"/>
                  </a:lnTo>
                  <a:lnTo>
                    <a:pt x="2700" y="9450"/>
                  </a:lnTo>
                  <a:lnTo>
                    <a:pt x="5421" y="9450"/>
                  </a:lnTo>
                  <a:close/>
                </a:path>
              </a:pathLst>
            </a:custGeom>
            <a:solidFill>
              <a:srgbClr val="3399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p>
              <a:pPr algn="ctr"/>
              <a:endParaRPr lang="zh-CN" altLang="zh-CN"/>
            </a:p>
          </p:txBody>
        </p:sp>
        <p:sp>
          <p:nvSpPr>
            <p:cNvPr id="7" name="Text Box 10"/>
            <p:cNvSpPr txBox="1">
              <a:spLocks noChangeArrowheads="1"/>
            </p:cNvSpPr>
            <p:nvPr/>
          </p:nvSpPr>
          <p:spPr bwMode="auto">
            <a:xfrm>
              <a:off x="8680" y="4835"/>
              <a:ext cx="1911" cy="2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p>
              <a:r>
                <a:rPr lang="zh-CN" altLang="en-US" sz="9600" b="1">
                  <a:solidFill>
                    <a:srgbClr val="FF0000"/>
                  </a:solidFill>
                  <a:ea typeface="隶书" pitchFamily="49" charset="-122"/>
                </a:rPr>
                <a:t>旋</a:t>
              </a:r>
              <a:endParaRPr lang="zh-CN" altLang="en-US" sz="9600" b="1">
                <a:solidFill>
                  <a:srgbClr val="FF0000"/>
                </a:solidFill>
                <a:ea typeface="隶书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4"/>
          <p:cNvSpPr/>
          <p:nvPr/>
        </p:nvSpPr>
        <p:spPr>
          <a:xfrm>
            <a:off x="4605338" y="2447925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222105" cy="99060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华文中宋" pitchFamily="2" charset="-122"/>
                <a:cs typeface="+mj-cs"/>
              </a:rPr>
              <a:t>分析：</a:t>
            </a:r>
            <a:r>
              <a:rPr kumimoji="0" lang="zh-CN" altLang="en-US" sz="4800" b="1" i="0" u="none" strike="noStrike" kern="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/>
                <a:ea typeface="华文中宋" pitchFamily="2" charset="-122"/>
                <a:cs typeface="+mj-cs"/>
              </a:rPr>
              <a:t>“</a:t>
            </a:r>
            <a:r>
              <a:rPr kumimoji="0" lang="zh-CN" altLang="en-US" sz="4800" b="1" i="0" u="none" strike="noStrike" kern="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华文中宋" pitchFamily="2" charset="-122"/>
                <a:cs typeface="+mj-cs"/>
              </a:rPr>
              <a:t>香蕉球</a:t>
            </a:r>
            <a:r>
              <a:rPr kumimoji="0" lang="zh-CN" altLang="en-US" sz="4800" b="1" i="0" u="none" strike="noStrike" kern="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/>
                <a:ea typeface="华文中宋" pitchFamily="2" charset="-122"/>
                <a:cs typeface="+mj-cs"/>
              </a:rPr>
              <a:t>”</a:t>
            </a:r>
            <a:r>
              <a:rPr kumimoji="0" lang="zh-CN" altLang="en-US" sz="4800" b="1" i="0" u="none" strike="noStrike" kern="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华文中宋" pitchFamily="2" charset="-122"/>
                <a:cs typeface="+mj-cs"/>
              </a:rPr>
              <a:t>为什么会拐弯？</a:t>
            </a:r>
            <a:endParaRPr kumimoji="0" lang="zh-CN" altLang="en-US" sz="4800" b="1" i="0" u="none" strike="noStrike" kern="0" cap="none" spc="0" normalizeH="0" baseline="0" noProof="0" smtClean="0">
              <a:ln>
                <a:noFill/>
              </a:ln>
              <a:solidFill>
                <a:srgbClr val="99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华文中宋" pitchFamily="2" charset="-122"/>
              <a:cs typeface="+mj-cs"/>
            </a:endParaRPr>
          </a:p>
        </p:txBody>
      </p:sp>
      <p:pic>
        <p:nvPicPr>
          <p:cNvPr id="26628" name="Picture 4" descr="2007741330372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98920" y="991870"/>
            <a:ext cx="5593080" cy="5866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0600"/>
            <a:ext cx="6598920" cy="58661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足球香蕉球集锦._clip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7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0940" y="0"/>
            <a:ext cx="5941060" cy="3431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249035" cy="3436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7" descr="2008120705532677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6460"/>
            <a:ext cx="6249035" cy="3431540"/>
          </a:xfrm>
          <a:prstGeom prst="rect">
            <a:avLst/>
          </a:prstGeom>
        </p:spPr>
      </p:pic>
      <p:pic>
        <p:nvPicPr>
          <p:cNvPr id="5121" name="Picture 2" descr="风吹麦浪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1575" y="3433445"/>
            <a:ext cx="5940425" cy="3424555"/>
          </a:xfrm>
          <a:prstGeom prst="rect">
            <a:avLst/>
          </a:prstGeom>
        </p:spPr>
      </p:pic>
      <p:sp>
        <p:nvSpPr>
          <p:cNvPr id="8193" name="Rectangle 36"/>
          <p:cNvSpPr/>
          <p:nvPr/>
        </p:nvSpPr>
        <p:spPr>
          <a:xfrm>
            <a:off x="133985" y="2509520"/>
            <a:ext cx="11923395" cy="23247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10000"/>
              </a:lnSpc>
            </a:pPr>
            <a:r>
              <a:rPr lang="zh-CN" altLang="en-US" sz="4400" b="1" u="none" dirty="0">
                <a:solidFill>
                  <a:srgbClr val="000000"/>
                </a:solidFill>
                <a:effectLst>
                  <a:glow rad="330200">
                    <a:schemeClr val="bg1">
                      <a:alpha val="69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水、空气等都</a:t>
            </a:r>
            <a:r>
              <a:rPr lang="zh-CN" altLang="en-US" sz="4400" b="1" u="none" dirty="0">
                <a:effectLst>
                  <a:glow rad="330200">
                    <a:schemeClr val="bg1">
                      <a:alpha val="69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具有</a:t>
            </a:r>
            <a:r>
              <a:rPr lang="zh-CN" altLang="en-US" sz="4400" b="1" u="sng" dirty="0">
                <a:effectLst>
                  <a:glow rad="330200">
                    <a:schemeClr val="bg1">
                      <a:alpha val="69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           </a:t>
            </a:r>
            <a:r>
              <a:rPr lang="zh-CN" altLang="en-US" sz="4400" b="1" u="none" dirty="0">
                <a:solidFill>
                  <a:srgbClr val="000000"/>
                </a:solidFill>
                <a:effectLst>
                  <a:glow rad="330200">
                    <a:schemeClr val="bg1">
                      <a:alpha val="69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，统称为</a:t>
            </a:r>
            <a:r>
              <a:rPr lang="zh-CN" altLang="en-US" sz="4400" b="1" u="sng" dirty="0">
                <a:solidFill>
                  <a:srgbClr val="000000"/>
                </a:solidFill>
                <a:effectLst>
                  <a:glow rad="330200">
                    <a:schemeClr val="bg1">
                      <a:alpha val="69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           </a:t>
            </a:r>
            <a:r>
              <a:rPr lang="zh-CN" altLang="en-US" sz="4400" b="1" u="none" dirty="0">
                <a:solidFill>
                  <a:srgbClr val="000000"/>
                </a:solidFill>
                <a:effectLst>
                  <a:glow rad="330200">
                    <a:schemeClr val="bg1">
                      <a:alpha val="69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。流体流动时，流速不同的地方会表现出奇妙的特性。</a:t>
            </a:r>
            <a:endParaRPr lang="zh-CN" altLang="en-US" sz="4400" b="1" u="none" dirty="0">
              <a:solidFill>
                <a:srgbClr val="000000"/>
              </a:solidFill>
              <a:effectLst>
                <a:glow rad="330200">
                  <a:schemeClr val="bg1">
                    <a:alpha val="69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6871" name="Rectangle 7"/>
          <p:cNvSpPr/>
          <p:nvPr/>
        </p:nvSpPr>
        <p:spPr>
          <a:xfrm>
            <a:off x="4625340" y="2393315"/>
            <a:ext cx="201930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4800" b="1" u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流动性</a:t>
            </a:r>
            <a:endParaRPr lang="zh-CN" altLang="en-US" sz="4800" b="1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6873" name="Rectangle 9"/>
          <p:cNvSpPr/>
          <p:nvPr/>
        </p:nvSpPr>
        <p:spPr>
          <a:xfrm>
            <a:off x="8958580" y="2393315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4800" b="1" u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流体</a:t>
            </a:r>
            <a:endParaRPr lang="zh-CN" altLang="en-US" sz="4800" b="1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198" name="圆角矩形 34"/>
          <p:cNvSpPr/>
          <p:nvPr/>
        </p:nvSpPr>
        <p:spPr>
          <a:xfrm>
            <a:off x="339725" y="109855"/>
            <a:ext cx="2110105" cy="714962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600" u="none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基础知识</a:t>
            </a:r>
            <a:endParaRPr lang="zh-CN" altLang="en-US" sz="3600" u="none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36871" grpId="0"/>
      <p:bldP spid="3687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8" descr="image014"/>
          <p:cNvPicPr>
            <a:picLocks noChangeAspect="1"/>
          </p:cNvPicPr>
          <p:nvPr/>
        </p:nvPicPr>
        <p:blipFill>
          <a:blip r:embed="rId1"/>
          <a:srcRect b="18382"/>
          <a:stretch>
            <a:fillRect/>
          </a:stretch>
        </p:blipFill>
        <p:spPr>
          <a:xfrm>
            <a:off x="10795" y="26035"/>
            <a:ext cx="1208913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4"/>
          <p:cNvSpPr/>
          <p:nvPr/>
        </p:nvSpPr>
        <p:spPr>
          <a:xfrm>
            <a:off x="255905" y="4707255"/>
            <a:ext cx="11352530" cy="1814830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比较不转球和旋转球周围空气的流线。旋转球跟不转球相比，飞行轨迹会向</a:t>
            </a:r>
            <a:r>
              <a:rPr lang="zh-CN" alt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           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弯曲。 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81495" y="5691505"/>
            <a:ext cx="5924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下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2" name="Picture 12" descr="e19fd2561df410bf4623ba3eeec489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18175" cy="685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Picture 13" descr="e815acd26221583fd8f896eb241217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8175" y="0"/>
            <a:ext cx="6473825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0" y="0"/>
            <a:ext cx="3380105" cy="10147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6000"/>
              <a:t>狂风吹伞</a:t>
            </a:r>
            <a:endParaRPr lang="zh-CN" altLang="en-US" sz="6000"/>
          </a:p>
        </p:txBody>
      </p:sp>
    </p:spTree>
  </p:cSld>
  <p:clrMapOvr>
    <a:masterClrMapping/>
  </p:clrMapOvr>
  <p:transition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5" name="Picture 5" descr="菁优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45995"/>
            <a:ext cx="12184380" cy="4561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矩形 3"/>
          <p:cNvSpPr/>
          <p:nvPr/>
        </p:nvSpPr>
        <p:spPr>
          <a:xfrm>
            <a:off x="0" y="0"/>
            <a:ext cx="12087860" cy="68237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zh-CN" altLang="en-US" sz="4800" b="1" dirty="0">
                <a:latin typeface="宋体" panose="02010600030101010101" pitchFamily="2" charset="-122"/>
              </a:rPr>
              <a:t>例：如下图</a:t>
            </a:r>
            <a:r>
              <a:rPr lang="en-US" altLang="zh-CN" sz="4800" b="1" dirty="0">
                <a:latin typeface="宋体" panose="02010600030101010101" pitchFamily="2" charset="-122"/>
              </a:rPr>
              <a:t>1</a:t>
            </a:r>
            <a:r>
              <a:rPr lang="zh-CN" altLang="en-US" sz="4800" b="1" dirty="0">
                <a:latin typeface="宋体" panose="02010600030101010101" pitchFamily="2" charset="-122"/>
              </a:rPr>
              <a:t>所示，一把太阳伞固定在地面上，一阵大风吹来，伞面被“吸”，严重形．下列有关这一现象，正确的是（　　）</a:t>
            </a:r>
            <a:endParaRPr lang="zh-CN" altLang="en-US" sz="48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</a:rPr>
              <a:t>A</a:t>
            </a:r>
            <a:r>
              <a:rPr lang="zh-CN" altLang="en-US" sz="4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</a:rPr>
              <a:t>、伞面被向下“吸”，伞上方的空气流速大于下方</a:t>
            </a:r>
            <a:endParaRPr lang="zh-CN" altLang="en-US" sz="40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B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、伞面被向上“吸”，伞上方的空气流速大于下方 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宋体" panose="02010600030101010101" pitchFamily="2" charset="-122"/>
              </a:rPr>
              <a:t>C</a:t>
            </a:r>
            <a:r>
              <a:rPr lang="zh-CN" altLang="en-US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宋体" panose="02010600030101010101" pitchFamily="2" charset="-122"/>
              </a:rPr>
              <a:t>、伞面被向下“吸”，伞上方的空气流速小于下方 </a:t>
            </a:r>
            <a:endParaRPr lang="zh-CN" altLang="en-US" sz="4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D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、伞面被向上“吸”，伞上方的空气流速小于下方</a:t>
            </a:r>
            <a:r>
              <a:rPr lang="zh-CN" altLang="en-US" sz="4000" b="1" dirty="0">
                <a:latin typeface="宋体" panose="02010600030101010101" pitchFamily="2" charset="-122"/>
              </a:rPr>
              <a:t> 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13328" y="995998"/>
            <a:ext cx="85725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8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endParaRPr lang="en-US" altLang="zh-CN" sz="8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9525"/>
            <a:ext cx="12190095" cy="68776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0" y="0"/>
            <a:ext cx="5451475" cy="82994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p>
            <a:r>
              <a:rPr lang="zh-CN" altLang="en-US" sz="4800"/>
              <a:t>建筑设计之风水篇</a:t>
            </a:r>
            <a:endParaRPr lang="zh-CN" altLang="en-US" sz="480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67235" cy="6884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83745" cy="68719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0"/>
            <a:ext cx="12156440" cy="3476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1912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年秋天，远洋航轮“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奥林匹克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”号与较小的铁甲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巡洋舰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同向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航行，但是当二船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平行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的时候，突然小船竟然扭头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几乎笔直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地向大船冲来，结果小船把“奥林匹克”的船舷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撞了一个大洞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。是什么力量驱使两船相撞呢？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506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315335"/>
            <a:ext cx="12156440" cy="3542665"/>
          </a:xfrm>
          <a:prstGeom prst="rect">
            <a:avLst/>
          </a:prstGeom>
          <a:noFill/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2391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-29845"/>
            <a:ext cx="12195175" cy="68878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3" name="Picture 7" descr="B_0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5588" y="328930"/>
            <a:ext cx="3268662" cy="254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4" name="Picture 8" descr="B_0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3644900"/>
            <a:ext cx="3268663" cy="254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5" name="AutoShape 9"/>
          <p:cNvSpPr/>
          <p:nvPr/>
        </p:nvSpPr>
        <p:spPr>
          <a:xfrm>
            <a:off x="217805" y="2298065"/>
            <a:ext cx="2016125" cy="2232025"/>
          </a:xfrm>
          <a:prstGeom prst="irregularSeal2">
            <a:avLst/>
          </a:prstGeom>
          <a:solidFill>
            <a:srgbClr val="ED320D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060 0.096549 L -0.116310 0.096549 L -0.116310 0.126379 L -0.221000 0.126379 L -0.221000 0.158288 L -0.325340 0.158288 L -0.325340 0.189269 L -0.430200 0.189269 L -0.430200 0.220949 L -0.534720 0.220949 L -0.534720 0.252619 L -0.639060 0.252619 L -0.639060 0.284068 L -0.742530 0.284068 L -0.742530 0.316899 " pathEditMode="relative" rAng="0" ptsTypes="FFFFFFFFFFFFFFF">
                                      <p:cBhvr>
                                        <p:cTn id="6" dur="50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" y="110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6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459 0.06705 L -0.18212 0.06705 L -0.18212 0.02451 L -0.29844 0.02451 L -0.29844 -0.01734 L -0.41493 -0.01734 L -0.41493 -0.06012 L -0.53143 -0.06012 L -0.53143 -0.1015 L -0.64792 -0.1015 L -0.64792 -0.14405 L -0.76407 -0.14405 L -0.76407 -0.18544 L -0.87952 -0.18544 L -0.87952 -0.22682 " pathEditMode="relative" rAng="0" ptsTypes="FFFFFFFFFFFFFFF">
                                      <p:cBhvr>
                                        <p:cTn id="8" dur="50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700" y="-14700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6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706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爆炸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3" name="图片 12292" descr="68_1"/>
          <p:cNvPicPr>
            <a:picLocks noChangeAspect="1"/>
          </p:cNvPicPr>
          <p:nvPr/>
        </p:nvPicPr>
        <p:blipFill>
          <a:blip r:embed="rId1"/>
          <a:srcRect l="3624" r="2361"/>
          <a:stretch>
            <a:fillRect/>
          </a:stretch>
        </p:blipFill>
        <p:spPr>
          <a:xfrm>
            <a:off x="-635" y="0"/>
            <a:ext cx="12176760" cy="6852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51" name="Text Box 19"/>
          <p:cNvSpPr txBox="1"/>
          <p:nvPr/>
        </p:nvSpPr>
        <p:spPr>
          <a:xfrm>
            <a:off x="0" y="0"/>
            <a:ext cx="12176125" cy="70675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7030A0"/>
                </a:solidFill>
                <a:latin typeface="Times New Roman" panose="02020603050405020304" pitchFamily="18" charset="0"/>
                <a:ea typeface="隶书" pitchFamily="49" charset="-122"/>
              </a:rPr>
              <a:t>  </a:t>
            </a:r>
            <a:r>
              <a:rPr lang="zh-CN" altLang="en-US" sz="4000" dirty="0">
                <a:solidFill>
                  <a:srgbClr val="7030A0"/>
                </a:solidFill>
                <a:latin typeface="Times New Roman" panose="02020603050405020304" pitchFamily="18" charset="0"/>
                <a:ea typeface="隶书" pitchFamily="49" charset="-122"/>
              </a:rPr>
              <a:t>液体在流速大的地方压强小，在流速小的地方压强大</a:t>
            </a:r>
            <a:endParaRPr lang="zh-CN" altLang="en-US" sz="4000" dirty="0">
              <a:solidFill>
                <a:srgbClr val="7030A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51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4" name="" r:id="rId1" imgW="12148820" imgH="6835775"/>
        </mc:Choice>
        <mc:Fallback>
          <p:control name="" r:id="rId1" imgW="12148820" imgH="6835775">
            <p:pic>
              <p:nvPicPr>
                <p:cNvPr id="0" name="Host Control  3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350" y="10795"/>
                  <a:ext cx="12148820" cy="683577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4"/>
          <p:cNvSpPr/>
          <p:nvPr/>
        </p:nvSpPr>
        <p:spPr>
          <a:xfrm>
            <a:off x="132715" y="79375"/>
            <a:ext cx="8630920" cy="10883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006600"/>
                </a:solidFill>
                <a:latin typeface="Arial" panose="020B0604020202020204" pitchFamily="34" charset="0"/>
                <a:ea typeface="华文琥珀" pitchFamily="2" charset="-122"/>
              </a:rPr>
              <a:t>一、流体压强与流速的关系</a:t>
            </a:r>
            <a:endParaRPr lang="zh-CN" altLang="en-US" sz="5400" b="1" dirty="0">
              <a:solidFill>
                <a:srgbClr val="006600"/>
              </a:solidFill>
              <a:latin typeface="Arial" panose="020B0604020202020204" pitchFamily="34" charset="0"/>
              <a:ea typeface="华文琥珀" pitchFamily="2" charset="-122"/>
            </a:endParaRPr>
          </a:p>
        </p:txBody>
      </p:sp>
      <p:sp>
        <p:nvSpPr>
          <p:cNvPr id="28675" name="AutoShape 17"/>
          <p:cNvSpPr/>
          <p:nvPr/>
        </p:nvSpPr>
        <p:spPr>
          <a:xfrm flipH="1">
            <a:off x="3934460" y="2319655"/>
            <a:ext cx="704215" cy="2219325"/>
          </a:xfrm>
          <a:prstGeom prst="leftBrace">
            <a:avLst>
              <a:gd name="adj1" fmla="val 24120"/>
              <a:gd name="adj2" fmla="val 48948"/>
            </a:avLst>
          </a:prstGeom>
          <a:noFill/>
          <a:ln w="762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eaLnBrk="1" hangingPunct="1">
              <a:buFont typeface="Arial" panose="020B0604020202020204" pitchFamily="34" charset="0"/>
              <a:buNone/>
            </a:pPr>
            <a:endParaRPr lang="zh-CN" altLang="zh-CN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8676" name="Text Box 34"/>
          <p:cNvSpPr txBox="1"/>
          <p:nvPr/>
        </p:nvSpPr>
        <p:spPr>
          <a:xfrm>
            <a:off x="4872355" y="2829560"/>
            <a:ext cx="30587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向各个方向都有压强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677" name="AutoShape 41"/>
          <p:cNvSpPr/>
          <p:nvPr/>
        </p:nvSpPr>
        <p:spPr>
          <a:xfrm rot="-5400000">
            <a:off x="8500745" y="2337435"/>
            <a:ext cx="1232535" cy="2066290"/>
          </a:xfrm>
          <a:prstGeom prst="downArrow">
            <a:avLst>
              <a:gd name="adj1" fmla="val 50000"/>
              <a:gd name="adj2" fmla="val 34758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eaLnBrk="1" hangingPunct="1">
              <a:buFont typeface="Arial" panose="020B0604020202020204" pitchFamily="34" charset="0"/>
              <a:buNone/>
            </a:pPr>
            <a:endParaRPr lang="zh-CN" altLang="zh-CN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8678" name="Text Box 42"/>
          <p:cNvSpPr txBox="1">
            <a:spLocks noChangeArrowheads="1"/>
          </p:cNvSpPr>
          <p:nvPr/>
        </p:nvSpPr>
        <p:spPr bwMode="auto">
          <a:xfrm>
            <a:off x="10149840" y="3078480"/>
            <a:ext cx="19538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流动性</a:t>
            </a:r>
            <a:endParaRPr kumimoji="0" lang="zh-CN" altLang="en-US" sz="3600" b="1" kern="1200" cap="none" spc="0" normalizeH="0" baseline="0" noProof="0">
              <a:solidFill>
                <a:srgbClr val="99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9" name="Rectangle 4"/>
          <p:cNvSpPr>
            <a:spLocks noChangeArrowheads="1"/>
          </p:cNvSpPr>
          <p:nvPr/>
        </p:nvSpPr>
        <p:spPr bwMode="auto">
          <a:xfrm>
            <a:off x="1219200" y="1172528"/>
            <a:ext cx="9738360" cy="903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中宋" pitchFamily="2" charset="-122"/>
                <a:cs typeface="+mn-cs"/>
              </a:rPr>
              <a:t>气体和液体都具有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中宋" pitchFamily="2" charset="-122"/>
                <a:cs typeface="+mn-cs"/>
              </a:rPr>
              <a:t>流动性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中宋" pitchFamily="2" charset="-122"/>
                <a:cs typeface="+mn-cs"/>
              </a:rPr>
              <a:t>，统称为流体。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华文中宋" pitchFamily="2" charset="-122"/>
              <a:cs typeface="+mn-cs"/>
            </a:endParaRPr>
          </a:p>
        </p:txBody>
      </p:sp>
      <p:sp>
        <p:nvSpPr>
          <p:cNvPr id="28680" name="Rectangle 4"/>
          <p:cNvSpPr/>
          <p:nvPr/>
        </p:nvSpPr>
        <p:spPr>
          <a:xfrm>
            <a:off x="1219200" y="2076450"/>
            <a:ext cx="2639060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液体有压强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681" name="Rectangle 4"/>
          <p:cNvSpPr/>
          <p:nvPr/>
        </p:nvSpPr>
        <p:spPr>
          <a:xfrm>
            <a:off x="1219200" y="3783330"/>
            <a:ext cx="2495550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气体有压强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682" name="Text Box 10"/>
          <p:cNvSpPr txBox="1"/>
          <p:nvPr/>
        </p:nvSpPr>
        <p:spPr>
          <a:xfrm>
            <a:off x="862965" y="4879340"/>
            <a:ext cx="10594340" cy="1876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液体、气体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静止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时的压强前面我们已经研究过了；当液体、气体处于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流动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时压强又是怎样的呢？与什么因素有关呢？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 animBg="1"/>
      <p:bldP spid="28676" grpId="0"/>
      <p:bldP spid="28677" grpId="0" bldLvl="0" animBg="1"/>
      <p:bldP spid="28678" grpId="0"/>
      <p:bldP spid="28680" grpId="0"/>
      <p:bldP spid="28681" grpId="0"/>
      <p:bldP spid="28682" grpId="0" bldLvl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60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64060" cy="6828155"/>
          </a:xfrm>
          <a:prstGeom prst="rect">
            <a:avLst/>
          </a:prstGeom>
          <a:noFill/>
          <a:ln w="2857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0964" name="Rectangle 6"/>
          <p:cNvSpPr>
            <a:spLocks noChangeArrowheads="1"/>
          </p:cNvSpPr>
          <p:nvPr/>
        </p:nvSpPr>
        <p:spPr bwMode="auto">
          <a:xfrm>
            <a:off x="671830" y="3044825"/>
            <a:ext cx="1084834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C0A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航海规则规定两艘轮船不能近距离同向航行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EC0A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17040" y="3002915"/>
            <a:ext cx="85363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/>
              <a:t>同学们有什么好的建议？</a:t>
            </a:r>
            <a:endParaRPr lang="zh-CN" altLang="en-US" sz="6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3" name="图片 4301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4029075"/>
            <a:ext cx="12190730" cy="282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6" name="矩形 43015"/>
          <p:cNvSpPr/>
          <p:nvPr/>
        </p:nvSpPr>
        <p:spPr>
          <a:xfrm>
            <a:off x="0" y="0"/>
            <a:ext cx="12045950" cy="4153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例：如图所示</a:t>
            </a:r>
            <a:r>
              <a:rPr lang="en-US" altLang="zh-CN" sz="4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是我国海军舰艇赴亚丁湾护航时的情景。护航编队一般采用前后护航形式，而不采用“</a:t>
            </a:r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并排</a:t>
            </a:r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”护航，这是因为流体流速大的地方</a:t>
            </a:r>
            <a:r>
              <a:rPr lang="zh-CN" altLang="en-US" sz="4800" b="1" u="sng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小，当两船高速并排行驶时，容易发生</a:t>
            </a:r>
            <a:r>
              <a:rPr lang="zh-CN" altLang="en-US" sz="4800" b="1" u="sng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事故。</a:t>
            </a:r>
            <a:endParaRPr lang="zh-CN" altLang="en-US" sz="4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7" name="文本框 43016"/>
          <p:cNvSpPr txBox="1"/>
          <p:nvPr/>
        </p:nvSpPr>
        <p:spPr>
          <a:xfrm>
            <a:off x="3700780" y="2430780"/>
            <a:ext cx="16319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压强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8" name="文本框 43017"/>
          <p:cNvSpPr txBox="1"/>
          <p:nvPr/>
        </p:nvSpPr>
        <p:spPr>
          <a:xfrm>
            <a:off x="3700780" y="3199130"/>
            <a:ext cx="16313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相撞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7" grpId="0"/>
      <p:bldP spid="4301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4[UA[2MFDRO3OXO3QYY4G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985" cy="68713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9708" y="346075"/>
            <a:ext cx="11792585" cy="2461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>
                  <a:glow rad="381000">
                    <a:schemeClr val="accent4">
                      <a:satMod val="175000"/>
                      <a:alpha val="34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本节寄语：</a:t>
            </a:r>
            <a:r>
              <a:rPr lang="zh-CN" altLang="en-US" sz="66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381000">
                    <a:schemeClr val="accent4">
                      <a:satMod val="175000"/>
                      <a:alpha val="34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人生重要的不是所站的位置，而是所朝的方向！</a:t>
            </a:r>
            <a:endParaRPr lang="zh-CN" altLang="en-US" sz="66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381000">
                  <a:schemeClr val="accent4">
                    <a:satMod val="175000"/>
                    <a:alpha val="34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025" y="2886710"/>
            <a:ext cx="11884025" cy="3984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作业：</a:t>
            </a:r>
            <a:r>
              <a:rPr lang="zh-CN" altLang="en-US" sz="88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课本</a:t>
            </a:r>
            <a:r>
              <a:rPr lang="en-US" altLang="zh-CN" sz="115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101</a:t>
            </a:r>
            <a:r>
              <a:rPr lang="zh-CN" altLang="en-US" sz="88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页，同步</a:t>
            </a:r>
            <a:r>
              <a:rPr lang="en-US" altLang="zh-CN" sz="115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57</a:t>
            </a:r>
            <a:r>
              <a:rPr lang="zh-CN" altLang="en-US" sz="115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sz="115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58</a:t>
            </a:r>
            <a:r>
              <a:rPr lang="zh-CN" altLang="en-US" sz="88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zh-CN" altLang="en-US" sz="8800" b="1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0655" y="336868"/>
            <a:ext cx="11940540" cy="6184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20000"/>
              </a:lnSpc>
            </a:pPr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9.4</a:t>
            </a:r>
            <a:r>
              <a:rPr lang="zh-CN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流体压强与流速的关系</a:t>
            </a:r>
            <a:endParaRPr lang="zh-CN" altLang="en-US" sz="6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lnSpc>
                <a:spcPct val="120000"/>
              </a:lnSpc>
            </a:pPr>
            <a:r>
              <a:rPr lang="zh-CN" altLang="en-US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一、 </a:t>
            </a:r>
            <a:r>
              <a:rPr lang="zh-CN" altLang="en-US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流体    液体、气体</a:t>
            </a:r>
            <a:endParaRPr lang="zh-CN" altLang="en-US" sz="5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lnSpc>
                <a:spcPct val="120000"/>
              </a:lnSpc>
            </a:pPr>
            <a:r>
              <a:rPr lang="zh-CN" altLang="en-US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二、 </a:t>
            </a:r>
            <a:r>
              <a:rPr lang="zh-CN" altLang="en-US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流体压强与流速的关系：在气体和液体中，流速越大的位置，压强越小</a:t>
            </a:r>
            <a:endParaRPr lang="zh-CN" altLang="en-US" sz="5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>
              <a:lnSpc>
                <a:spcPct val="120000"/>
              </a:lnSpc>
            </a:pPr>
            <a:r>
              <a:rPr lang="zh-CN" altLang="en-US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三、 </a:t>
            </a:r>
            <a:r>
              <a:rPr lang="zh-CN" altLang="en-US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应用</a:t>
            </a:r>
            <a:endParaRPr lang="zh-CN" altLang="en-US" sz="4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510790"/>
            <a:ext cx="10515600" cy="1836420"/>
          </a:xfrm>
        </p:spPr>
        <p:txBody>
          <a:bodyPr>
            <a:noAutofit/>
          </a:bodyPr>
          <a:p>
            <a:r>
              <a:rPr lang="zh-CN" altLang="en-US"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课本</a:t>
            </a:r>
            <a:r>
              <a:rPr lang="en-US" altLang="zh-CN" sz="8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98</a:t>
            </a:r>
            <a:r>
              <a:rPr lang="zh-CN" altLang="en-US"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页</a:t>
            </a:r>
            <a:r>
              <a:rPr lang="zh-CN" altLang="en-US" sz="8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活动</a:t>
            </a:r>
            <a:r>
              <a:rPr lang="en-US" altLang="zh-CN" sz="8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，请两位同学上来做实验，并观看视频。</a:t>
            </a:r>
            <a:endParaRPr lang="zh-CN" altLang="en-US" sz="6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【深圳初中物理微课】流体流速与压强的关系（人教版八下9.4，执教者：南山实验学校 陈明煜）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6920" cy="685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90流体的压强和流速有关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9460" cy="6866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A000220150318I73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6930" y="4460875"/>
            <a:ext cx="2438400" cy="2329180"/>
          </a:xfrm>
          <a:prstGeom prst="rect">
            <a:avLst/>
          </a:prstGeom>
        </p:spPr>
      </p:pic>
      <p:sp>
        <p:nvSpPr>
          <p:cNvPr id="40962" name="Rectangle 2"/>
          <p:cNvSpPr/>
          <p:nvPr/>
        </p:nvSpPr>
        <p:spPr>
          <a:xfrm>
            <a:off x="50800" y="1112520"/>
            <a:ext cx="12012930" cy="535432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latin typeface="隶书" pitchFamily="49" charset="-122"/>
                <a:ea typeface="隶书" pitchFamily="49" charset="-122"/>
              </a:rPr>
              <a:t>　　</a:t>
            </a:r>
            <a:r>
              <a:rPr lang="zh-CN" altLang="en-US" sz="4800" b="1" dirty="0">
                <a:latin typeface="隶书" pitchFamily="49" charset="-122"/>
                <a:ea typeface="隶书" pitchFamily="49" charset="-122"/>
              </a:rPr>
              <a:t>不吹气时，纸条两侧空气可近似看作静止，两侧空气对纸条作用的压强相等，气压不会引起纸条运动．</a:t>
            </a:r>
            <a:endParaRPr lang="zh-CN" altLang="en-US" sz="4800" b="1" dirty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4800" b="1" dirty="0">
                <a:latin typeface="隶书" pitchFamily="49" charset="-122"/>
                <a:ea typeface="隶书" pitchFamily="49" charset="-122"/>
              </a:rPr>
              <a:t>　　</a:t>
            </a:r>
            <a:r>
              <a:rPr lang="zh-CN" altLang="en-US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（</a:t>
            </a:r>
            <a:r>
              <a:rPr lang="zh-CN" altLang="en-US" sz="5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请做笔记）</a:t>
            </a:r>
            <a:r>
              <a:rPr lang="zh-CN" altLang="en-US" sz="4800" b="1" dirty="0">
                <a:latin typeface="隶书" pitchFamily="49" charset="-122"/>
                <a:ea typeface="隶书" pitchFamily="49" charset="-122"/>
              </a:rPr>
              <a:t>吹气时，纸条接触气流的一侧受到的气压比静止空气的气压小，结果纸条在两侧气压差的作用下，向气压小的一侧（有气流的一侧）运动．</a:t>
            </a:r>
            <a:r>
              <a:rPr lang="zh-CN" altLang="en-US" sz="4000" b="1" dirty="0"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40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WordArt 3"/>
          <p:cNvSpPr>
            <a:spLocks noTextEdit="1"/>
          </p:cNvSpPr>
          <p:nvPr/>
        </p:nvSpPr>
        <p:spPr>
          <a:xfrm>
            <a:off x="50800" y="0"/>
            <a:ext cx="2802255" cy="101092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sq" cmpd="sng">
                  <a:solidFill>
                    <a:srgbClr val="3366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分析（</a:t>
            </a:r>
            <a:r>
              <a:rPr lang="en-US" altLang="zh-CN" sz="3600" b="1">
                <a:ln w="12700" cap="sq" cmpd="sng">
                  <a:solidFill>
                    <a:srgbClr val="3366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600" b="1">
                <a:ln w="12700" cap="sq" cmpd="sng">
                  <a:solidFill>
                    <a:srgbClr val="3366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600" b="1">
              <a:ln w="12700" cap="sq" cmpd="sng">
                <a:solidFill>
                  <a:srgbClr val="3366FF"/>
                </a:solidFill>
                <a:prstDash val="solid"/>
                <a:headEnd type="none" w="sm" len="sm"/>
                <a:tailEnd type="none" w="sm" len="sm"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46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2899</Words>
  <Application>WPS 演示</Application>
  <PresentationFormat>宽屏</PresentationFormat>
  <Paragraphs>219</Paragraphs>
  <Slides>53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53</vt:i4>
      </vt:variant>
    </vt:vector>
  </HeadingPairs>
  <TitlesOfParts>
    <vt:vector size="77" baseType="lpstr">
      <vt:lpstr>Arial</vt:lpstr>
      <vt:lpstr>宋体</vt:lpstr>
      <vt:lpstr>Wingdings</vt:lpstr>
      <vt:lpstr>黑体</vt:lpstr>
      <vt:lpstr>Calibri</vt:lpstr>
      <vt:lpstr>Times New Roman</vt:lpstr>
      <vt:lpstr>华文琥珀</vt:lpstr>
      <vt:lpstr>华文中宋</vt:lpstr>
      <vt:lpstr>隶书</vt:lpstr>
      <vt:lpstr>Calibri Light</vt:lpstr>
      <vt:lpstr>微软雅黑</vt:lpstr>
      <vt:lpstr>Arial Unicode MS</vt:lpstr>
      <vt:lpstr>华文行楷</vt:lpstr>
      <vt:lpstr>Verdana</vt:lpstr>
      <vt:lpstr>华文彩云</vt:lpstr>
      <vt:lpstr>楷体_GB2312</vt:lpstr>
      <vt:lpstr>楷体</vt:lpstr>
      <vt:lpstr>幼圆</vt:lpstr>
      <vt:lpstr>Tahoma</vt:lpstr>
      <vt:lpstr>华文中宋</vt:lpstr>
      <vt:lpstr>新宋体</vt:lpstr>
      <vt:lpstr>Office 主题</vt:lpstr>
      <vt:lpstr>PBrush</vt:lpstr>
      <vt:lpstr>PBrush</vt:lpstr>
      <vt:lpstr>9.4  流体压强与流速的关系</vt:lpstr>
      <vt:lpstr>PowerPoint 演示文稿</vt:lpstr>
      <vt:lpstr>PowerPoint 演示文稿</vt:lpstr>
      <vt:lpstr>PowerPoint 演示文稿</vt:lpstr>
      <vt:lpstr>PowerPoint 演示文稿</vt:lpstr>
      <vt:lpstr>课本98页活动1，请两位同学上来做实验，并观看视频。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结论：</vt:lpstr>
      <vt:lpstr>题型一  关于流体压强与流速的关系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杜甫在《茅屋为秋风所破歌》当中写道“八月秋高风怒号，卷我屋上三重茅”。</vt:lpstr>
      <vt:lpstr>PowerPoint 演示文稿</vt:lpstr>
      <vt:lpstr>PowerPoint 演示文稿</vt:lpstr>
      <vt:lpstr>PowerPoint 演示文稿</vt:lpstr>
      <vt:lpstr>PowerPoint 演示文稿</vt:lpstr>
      <vt:lpstr>分析：“香蕉球”为什么会拐弯？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tangzhijia</dc:creator>
  <cp:lastModifiedBy>有志者事竟成</cp:lastModifiedBy>
  <cp:revision>83</cp:revision>
  <dcterms:created xsi:type="dcterms:W3CDTF">2018-06-13T13:53:00Z</dcterms:created>
  <dcterms:modified xsi:type="dcterms:W3CDTF">2018-06-18T06:36:16Z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