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29"/>
  </p:notesMasterIdLst>
  <p:handoutMasterIdLst>
    <p:handoutMasterId r:id="rId30"/>
  </p:handoutMasterIdLst>
  <p:sldIdLst>
    <p:sldId id="483" r:id="rId4"/>
    <p:sldId id="258" r:id="rId5"/>
    <p:sldId id="342" r:id="rId6"/>
    <p:sldId id="289" r:id="rId7"/>
    <p:sldId id="373" r:id="rId8"/>
    <p:sldId id="404" r:id="rId9"/>
    <p:sldId id="486" r:id="rId10"/>
    <p:sldId id="487" r:id="rId11"/>
    <p:sldId id="290" r:id="rId12"/>
    <p:sldId id="407" r:id="rId13"/>
    <p:sldId id="311" r:id="rId14"/>
    <p:sldId id="488" r:id="rId15"/>
    <p:sldId id="464" r:id="rId16"/>
    <p:sldId id="484" r:id="rId17"/>
    <p:sldId id="485" r:id="rId18"/>
    <p:sldId id="436" r:id="rId19"/>
    <p:sldId id="467" r:id="rId20"/>
    <p:sldId id="468" r:id="rId21"/>
    <p:sldId id="283" r:id="rId22"/>
    <p:sldId id="334" r:id="rId23"/>
    <p:sldId id="320" r:id="rId24"/>
    <p:sldId id="402" r:id="rId25"/>
    <p:sldId id="284" r:id="rId26"/>
    <p:sldId id="270" r:id="rId27"/>
    <p:sldId id="339" r:id="rId28"/>
  </p:sldIdLst>
  <p:sldSz cx="9144000" cy="5143500" type="screen16x9"/>
  <p:notesSz cx="9947275" cy="6858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CC0000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31" d="100"/>
          <a:sy n="131" d="100"/>
        </p:scale>
        <p:origin x="-384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20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077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48279001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2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19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385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34121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3493597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79291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971233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28109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565538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47024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183036057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479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098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451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36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20201286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186146774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57168281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64440302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20033894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55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54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266380" y="34469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二力平衡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58055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266380" y="34469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二力平衡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9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36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&#20108;&#21147;&#24179;&#34913;&#30340;&#26465;&#20214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8688" y="1464310"/>
            <a:ext cx="7772400" cy="221488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第八</a:t>
            </a:r>
            <a:r>
              <a:rPr lang="zh-CN" altLang="en-US" sz="4400" b="1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章 运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动和力</a:t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二力平衡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9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74" name="表格 8273"/>
          <p:cNvGraphicFramePr/>
          <p:nvPr>
            <p:extLst>
              <p:ext uri="{D42A27DB-BD31-4B8C-83A1-F6EECF244321}">
                <p14:modId xmlns:p14="http://schemas.microsoft.com/office/powerpoint/2010/main" val="2633420655"/>
              </p:ext>
            </p:extLst>
          </p:nvPr>
        </p:nvGraphicFramePr>
        <p:xfrm>
          <a:off x="81439" y="3122745"/>
          <a:ext cx="8976995" cy="19386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1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823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630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688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一对作用力和反作用力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一对平衡力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受力物体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601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力的变化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220" name="文本框 8219"/>
          <p:cNvSpPr txBox="1"/>
          <p:nvPr/>
        </p:nvSpPr>
        <p:spPr>
          <a:xfrm>
            <a:off x="1379696" y="3508092"/>
            <a:ext cx="3596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不同的两个物体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</a:p>
        </p:txBody>
      </p:sp>
      <p:sp>
        <p:nvSpPr>
          <p:cNvPr id="8222" name="文本框 8221"/>
          <p:cNvSpPr txBox="1"/>
          <p:nvPr/>
        </p:nvSpPr>
        <p:spPr>
          <a:xfrm>
            <a:off x="1573054" y="4053337"/>
            <a:ext cx="31165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同时产生、同时变化、同时消失</a:t>
            </a:r>
          </a:p>
        </p:txBody>
      </p:sp>
      <p:sp>
        <p:nvSpPr>
          <p:cNvPr id="8223" name="文本框 8222"/>
          <p:cNvSpPr txBox="1"/>
          <p:nvPr/>
        </p:nvSpPr>
        <p:spPr>
          <a:xfrm>
            <a:off x="5318760" y="3508092"/>
            <a:ext cx="266652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同一物体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</a:p>
        </p:txBody>
      </p:sp>
      <p:sp>
        <p:nvSpPr>
          <p:cNvPr id="8225" name="文本框 8224"/>
          <p:cNvSpPr txBox="1"/>
          <p:nvPr/>
        </p:nvSpPr>
        <p:spPr>
          <a:xfrm>
            <a:off x="5040630" y="4053337"/>
            <a:ext cx="3870484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一个力变化（增大、减小），另一个力不一定变化</a:t>
            </a:r>
          </a:p>
        </p:txBody>
      </p:sp>
      <p:sp>
        <p:nvSpPr>
          <p:cNvPr id="8254" name="文本框 8253"/>
          <p:cNvSpPr txBox="1"/>
          <p:nvPr/>
        </p:nvSpPr>
        <p:spPr>
          <a:xfrm>
            <a:off x="218758" y="981912"/>
            <a:ext cx="8554879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某人用绳提着一条鱼静止不动，此时鱼受到的平衡力是</a:t>
            </a:r>
            <a:r>
              <a:rPr lang="en-US" altLang="zh-CN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。而绳子拉鱼的力和鱼拉绳子的力是一对</a:t>
            </a:r>
            <a:r>
              <a:rPr lang="en-US" altLang="zh-CN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8275" name="文本框 8274"/>
          <p:cNvSpPr txBox="1"/>
          <p:nvPr/>
        </p:nvSpPr>
        <p:spPr>
          <a:xfrm>
            <a:off x="477361" y="1485397"/>
            <a:ext cx="175212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绳子的拉力</a:t>
            </a:r>
          </a:p>
        </p:txBody>
      </p:sp>
      <p:sp>
        <p:nvSpPr>
          <p:cNvPr id="8276" name="文本框 8275"/>
          <p:cNvSpPr txBox="1"/>
          <p:nvPr/>
        </p:nvSpPr>
        <p:spPr>
          <a:xfrm>
            <a:off x="2995771" y="1485397"/>
            <a:ext cx="984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重力</a:t>
            </a:r>
          </a:p>
        </p:txBody>
      </p:sp>
      <p:sp>
        <p:nvSpPr>
          <p:cNvPr id="8277" name="矩形 8276"/>
          <p:cNvSpPr/>
          <p:nvPr/>
        </p:nvSpPr>
        <p:spPr>
          <a:xfrm>
            <a:off x="1736090" y="2039276"/>
            <a:ext cx="1936909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相互作用力</a:t>
            </a:r>
          </a:p>
        </p:txBody>
      </p:sp>
      <p:sp>
        <p:nvSpPr>
          <p:cNvPr id="8279" name="文本框 8278"/>
          <p:cNvSpPr txBox="1"/>
          <p:nvPr/>
        </p:nvSpPr>
        <p:spPr>
          <a:xfrm>
            <a:off x="2668905" y="2592792"/>
            <a:ext cx="404145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相互作用力与平衡力的区别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27443" y="52153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平衡力和相互作用力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0" grpId="0"/>
      <p:bldP spid="8222" grpId="0"/>
      <p:bldP spid="8223" grpId="0"/>
      <p:bldP spid="8225" grpId="0"/>
      <p:bldP spid="8275" grpId="0"/>
      <p:bldP spid="8276" grpId="0"/>
      <p:bldP spid="8277" grpId="0"/>
      <p:bldP spid="82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67439" y="489083"/>
            <a:ext cx="4633442" cy="481965"/>
            <a:chOff x="6051" y="1015"/>
            <a:chExt cx="9729" cy="1012"/>
          </a:xfrm>
        </p:grpSpPr>
        <p:grpSp>
          <p:nvGrpSpPr>
            <p:cNvPr id="9" name="组合 18"/>
            <p:cNvGrpSpPr/>
            <p:nvPr/>
          </p:nvGrpSpPr>
          <p:grpSpPr bwMode="auto">
            <a:xfrm>
              <a:off x="6051" y="1138"/>
              <a:ext cx="2898" cy="889"/>
              <a:chOff x="2174498" y="684066"/>
              <a:chExt cx="1839701" cy="564901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2212978" y="684066"/>
                <a:ext cx="1801221" cy="56490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129" y="1015"/>
              <a:ext cx="66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二力平衡条件的应用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8674" name="Picture 12" descr="5"/>
          <p:cNvPicPr>
            <a:picLocks noChangeAspect="1"/>
          </p:cNvPicPr>
          <p:nvPr/>
        </p:nvPicPr>
        <p:blipFill>
          <a:blip r:embed="rId2"/>
          <a:srcRect b="26563"/>
          <a:stretch>
            <a:fillRect/>
          </a:stretch>
        </p:blipFill>
        <p:spPr>
          <a:xfrm>
            <a:off x="1093709" y="1108108"/>
            <a:ext cx="682228" cy="251817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" name="Group 18"/>
          <p:cNvGrpSpPr/>
          <p:nvPr/>
        </p:nvGrpSpPr>
        <p:grpSpPr>
          <a:xfrm>
            <a:off x="1403271" y="3411967"/>
            <a:ext cx="601266" cy="1275159"/>
            <a:chOff x="3959" y="2388"/>
            <a:chExt cx="505" cy="1071"/>
          </a:xfrm>
        </p:grpSpPr>
        <p:sp>
          <p:nvSpPr>
            <p:cNvPr id="28687" name="Oval 19"/>
            <p:cNvSpPr/>
            <p:nvPr/>
          </p:nvSpPr>
          <p:spPr>
            <a:xfrm>
              <a:off x="3959" y="2388"/>
              <a:ext cx="54" cy="60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688" name="Group 20"/>
            <p:cNvGrpSpPr/>
            <p:nvPr/>
          </p:nvGrpSpPr>
          <p:grpSpPr>
            <a:xfrm>
              <a:off x="3984" y="2448"/>
              <a:ext cx="480" cy="1011"/>
              <a:chOff x="3696" y="2784"/>
              <a:chExt cx="480" cy="1011"/>
            </a:xfrm>
          </p:grpSpPr>
          <p:sp>
            <p:nvSpPr>
              <p:cNvPr id="28689" name="Line 21"/>
              <p:cNvSpPr/>
              <p:nvPr/>
            </p:nvSpPr>
            <p:spPr>
              <a:xfrm>
                <a:off x="3696" y="2784"/>
                <a:ext cx="0" cy="912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headEnd type="none" w="med" len="med"/>
                <a:tailEnd type="stealth" w="lg" len="lg"/>
              </a:ln>
            </p:spPr>
          </p:sp>
          <p:sp>
            <p:nvSpPr>
              <p:cNvPr id="28690" name="Text Box 22"/>
              <p:cNvSpPr txBox="1"/>
              <p:nvPr/>
            </p:nvSpPr>
            <p:spPr>
              <a:xfrm>
                <a:off x="3744" y="3408"/>
                <a:ext cx="432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CC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</p:grpSp>
      </p:grpSp>
      <p:grpSp>
        <p:nvGrpSpPr>
          <p:cNvPr id="34" name="Group 23"/>
          <p:cNvGrpSpPr/>
          <p:nvPr/>
        </p:nvGrpSpPr>
        <p:grpSpPr>
          <a:xfrm>
            <a:off x="1433036" y="2340405"/>
            <a:ext cx="400050" cy="1200150"/>
            <a:chOff x="3696" y="1824"/>
            <a:chExt cx="336" cy="1008"/>
          </a:xfrm>
        </p:grpSpPr>
        <p:sp>
          <p:nvSpPr>
            <p:cNvPr id="28685" name="Line 24"/>
            <p:cNvSpPr/>
            <p:nvPr/>
          </p:nvSpPr>
          <p:spPr>
            <a:xfrm flipV="1">
              <a:off x="3696" y="1920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8686" name="Text Box 25"/>
            <p:cNvSpPr txBox="1"/>
            <p:nvPr/>
          </p:nvSpPr>
          <p:spPr>
            <a:xfrm>
              <a:off x="3744" y="1824"/>
              <a:ext cx="28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F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2467451" y="2170292"/>
            <a:ext cx="2163604" cy="37528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已知物体受力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71261" y="1275735"/>
            <a:ext cx="2163604" cy="4603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已知物体状态</a:t>
            </a:r>
          </a:p>
        </p:txBody>
      </p:sp>
      <p:sp>
        <p:nvSpPr>
          <p:cNvPr id="28683" name="TextBox 39"/>
          <p:cNvSpPr txBox="1"/>
          <p:nvPr/>
        </p:nvSpPr>
        <p:spPr>
          <a:xfrm>
            <a:off x="2456559" y="3243891"/>
            <a:ext cx="4363879" cy="1198880"/>
          </a:xfrm>
          <a:prstGeom prst="rect">
            <a:avLst/>
          </a:prstGeom>
          <a:noFill/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测力计对砝码的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和砝码对弹簧的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是一对相互作用力，二者相等，即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F=F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＇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8" name="TextBox 41"/>
          <p:cNvSpPr txBox="1"/>
          <p:nvPr/>
        </p:nvSpPr>
        <p:spPr>
          <a:xfrm>
            <a:off x="7678103" y="3596297"/>
            <a:ext cx="1086485" cy="460375"/>
          </a:xfrm>
          <a:prstGeom prst="rect">
            <a:avLst/>
          </a:prstGeom>
          <a:noFill/>
          <a:ln w="38100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G=F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＇</a:t>
            </a:r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TextBox 43"/>
          <p:cNvSpPr txBox="1"/>
          <p:nvPr/>
        </p:nvSpPr>
        <p:spPr>
          <a:xfrm>
            <a:off x="549473" y="1799147"/>
            <a:ext cx="553998" cy="2213106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测量物体的重力</a:t>
            </a:r>
          </a:p>
        </p:txBody>
      </p:sp>
      <p:sp>
        <p:nvSpPr>
          <p:cNvPr id="18" name="Line 21"/>
          <p:cNvSpPr/>
          <p:nvPr/>
        </p:nvSpPr>
        <p:spPr>
          <a:xfrm>
            <a:off x="1435895" y="3470096"/>
            <a:ext cx="0" cy="1085850"/>
          </a:xfrm>
          <a:prstGeom prst="line">
            <a:avLst/>
          </a:prstGeom>
          <a:ln w="38100" cap="flat" cmpd="sng">
            <a:solidFill>
              <a:srgbClr val="0FB62A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" name="Text Box 22"/>
          <p:cNvSpPr txBox="1"/>
          <p:nvPr/>
        </p:nvSpPr>
        <p:spPr>
          <a:xfrm>
            <a:off x="1574006" y="3788681"/>
            <a:ext cx="73390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i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＇</a:t>
            </a:r>
          </a:p>
        </p:txBody>
      </p:sp>
      <p:sp>
        <p:nvSpPr>
          <p:cNvPr id="20" name="左右箭头 19"/>
          <p:cNvSpPr/>
          <p:nvPr/>
        </p:nvSpPr>
        <p:spPr>
          <a:xfrm>
            <a:off x="4634865" y="1275735"/>
            <a:ext cx="2973229" cy="49625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砝码静止</a:t>
            </a:r>
          </a:p>
        </p:txBody>
      </p:sp>
      <p:sp>
        <p:nvSpPr>
          <p:cNvPr id="23" name="左右箭头 22"/>
          <p:cNvSpPr/>
          <p:nvPr/>
        </p:nvSpPr>
        <p:spPr>
          <a:xfrm>
            <a:off x="4631055" y="2099331"/>
            <a:ext cx="2906078" cy="51768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受重力</a:t>
            </a:r>
            <a:r>
              <a:rPr lang="en-US" altLang="zh-CN" sz="2400" i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和拉力</a:t>
            </a:r>
            <a:r>
              <a:rPr lang="en-US" altLang="zh-CN" sz="2400" i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6816804" y="3651303"/>
            <a:ext cx="861536" cy="371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8212693" y="2454705"/>
            <a:ext cx="370523" cy="957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7133" y="1528228"/>
            <a:ext cx="14739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二力平衡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G=F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9" grpId="0" bldLvl="0" animBg="1"/>
      <p:bldP spid="28683" grpId="0" bldLvl="0" animBg="1"/>
      <p:bldP spid="28678" grpId="1" bldLvl="0" animBg="1"/>
      <p:bldP spid="17" grpId="0"/>
      <p:bldP spid="19" grpId="0"/>
      <p:bldP spid="20" grpId="0" bldLvl="0" animBg="1"/>
      <p:bldP spid="23" grpId="0" bldLvl="0" animBg="1"/>
      <p:bldP spid="24" grpId="0" bldLvl="0" animBg="1"/>
      <p:bldP spid="25" grpId="0" bldLvl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814314" y="815936"/>
            <a:ext cx="7734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1m/s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的速度匀速向上拉动测力计，示数会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；若速度为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2m/s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；若匀速下降时，示数会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；若匀速水平移动时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；若匀速斜向上移动时，示数会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2085145" y="3246540"/>
            <a:ext cx="5871686" cy="12815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/>
            <a:r>
              <a:rPr lang="zh-CN" altLang="en-US" sz="2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都不变</a:t>
            </a:r>
            <a:endParaRPr lang="en-US" altLang="zh-CN" sz="27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0474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23" y="1337760"/>
            <a:ext cx="1605915" cy="1577340"/>
          </a:xfrm>
          <a:prstGeom prst="rect">
            <a:avLst/>
          </a:prstGeom>
        </p:spPr>
      </p:pic>
      <p:sp>
        <p:nvSpPr>
          <p:cNvPr id="13322" name="椭圆 13321"/>
          <p:cNvSpPr/>
          <p:nvPr/>
        </p:nvSpPr>
        <p:spPr>
          <a:xfrm>
            <a:off x="1378506" y="2168816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323" name="直接连接符 13322"/>
          <p:cNvSpPr/>
          <p:nvPr/>
        </p:nvSpPr>
        <p:spPr>
          <a:xfrm flipV="1">
            <a:off x="1435656" y="988669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3324" name="直接连接符 13323"/>
          <p:cNvSpPr/>
          <p:nvPr/>
        </p:nvSpPr>
        <p:spPr>
          <a:xfrm>
            <a:off x="1435656" y="2230729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3325" name="文本框 13324"/>
          <p:cNvSpPr txBox="1"/>
          <p:nvPr/>
        </p:nvSpPr>
        <p:spPr>
          <a:xfrm>
            <a:off x="1501140" y="690060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13326" name="文本框 13325"/>
          <p:cNvSpPr txBox="1"/>
          <p:nvPr/>
        </p:nvSpPr>
        <p:spPr>
          <a:xfrm>
            <a:off x="1501140" y="3174895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t="9375" r="41600" b="11932"/>
          <a:stretch>
            <a:fillRect/>
          </a:stretch>
        </p:blipFill>
        <p:spPr>
          <a:xfrm>
            <a:off x="3271361" y="1220126"/>
            <a:ext cx="1561624" cy="1481614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561761" y="2059755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直接连接符 28"/>
          <p:cNvSpPr/>
          <p:nvPr/>
        </p:nvSpPr>
        <p:spPr>
          <a:xfrm flipV="1">
            <a:off x="4618911" y="879607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0" name="直接连接符 29"/>
          <p:cNvSpPr/>
          <p:nvPr/>
        </p:nvSpPr>
        <p:spPr>
          <a:xfrm>
            <a:off x="4618911" y="2121667"/>
            <a:ext cx="0" cy="12418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1" name="文本框 30"/>
          <p:cNvSpPr txBox="1"/>
          <p:nvPr/>
        </p:nvSpPr>
        <p:spPr>
          <a:xfrm>
            <a:off x="4832985" y="799121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684395" y="3065833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8163" y="3559466"/>
            <a:ext cx="1743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静止的茶杯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19438" y="3549941"/>
            <a:ext cx="24569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匀速升高的货物</a:t>
            </a:r>
          </a:p>
        </p:txBody>
      </p:sp>
      <p:pic>
        <p:nvPicPr>
          <p:cNvPr id="20" name="图片 19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861" y="988669"/>
            <a:ext cx="2860358" cy="228838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814661" y="2766034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07568" y="1250130"/>
            <a:ext cx="571500" cy="700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267926" y="2136431"/>
            <a:ext cx="5967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牵</a:t>
            </a:r>
          </a:p>
        </p:txBody>
      </p:sp>
      <p:sp>
        <p:nvSpPr>
          <p:cNvPr id="36" name="文本框 35"/>
          <p:cNvSpPr txBox="1"/>
          <p:nvPr/>
        </p:nvSpPr>
        <p:spPr>
          <a:xfrm rot="21482934">
            <a:off x="7730014" y="1971172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64568" y="3559466"/>
            <a:ext cx="23464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匀速行驶的汽车</a:t>
            </a:r>
          </a:p>
        </p:txBody>
      </p:sp>
      <p:sp>
        <p:nvSpPr>
          <p:cNvPr id="38" name="椭圆 37"/>
          <p:cNvSpPr/>
          <p:nvPr/>
        </p:nvSpPr>
        <p:spPr>
          <a:xfrm rot="5282934">
            <a:off x="7149465" y="2225490"/>
            <a:ext cx="57150" cy="57150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9" name="直接连接符 38"/>
          <p:cNvSpPr/>
          <p:nvPr/>
        </p:nvSpPr>
        <p:spPr>
          <a:xfrm>
            <a:off x="7178040" y="2233586"/>
            <a:ext cx="0" cy="91440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0" name="直接连接符 39"/>
          <p:cNvSpPr/>
          <p:nvPr/>
        </p:nvSpPr>
        <p:spPr>
          <a:xfrm flipV="1">
            <a:off x="7178040" y="1387290"/>
            <a:ext cx="0" cy="850106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1" name="直接连接符 40"/>
          <p:cNvSpPr/>
          <p:nvPr/>
        </p:nvSpPr>
        <p:spPr>
          <a:xfrm rot="5282934" flipV="1">
            <a:off x="7430929" y="1993080"/>
            <a:ext cx="6191" cy="511969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2" name="直接连接符 41"/>
          <p:cNvSpPr/>
          <p:nvPr/>
        </p:nvSpPr>
        <p:spPr>
          <a:xfrm rot="5400000">
            <a:off x="6909911" y="1985936"/>
            <a:ext cx="0" cy="535781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4" name="文本框 43"/>
          <p:cNvSpPr txBox="1"/>
          <p:nvPr/>
        </p:nvSpPr>
        <p:spPr>
          <a:xfrm>
            <a:off x="538163" y="4051432"/>
            <a:ext cx="14739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二力平衡</a:t>
            </a:r>
          </a:p>
          <a:p>
            <a:pPr algn="ctr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G=F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71361" y="4051432"/>
            <a:ext cx="14739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二力平衡</a:t>
            </a:r>
          </a:p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G=F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608378" y="4100962"/>
            <a:ext cx="3139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竖直方向：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G=F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支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水平方向：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牵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13326" grpId="0"/>
      <p:bldP spid="31" grpId="0"/>
      <p:bldP spid="32" grpId="0"/>
      <p:bldP spid="25" grpId="0" bldLvl="0"/>
      <p:bldP spid="27" grpId="0" bldLvl="0"/>
      <p:bldP spid="22" grpId="0"/>
      <p:bldP spid="34" grpId="0"/>
      <p:bldP spid="35" grpId="0"/>
      <p:bldP spid="36" grpId="0"/>
      <p:bldP spid="37" grpId="0" bldLvl="0"/>
      <p:bldP spid="38" grpId="0" bldLvl="0" animBg="1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41945" y="1114021"/>
            <a:ext cx="9031605" cy="40072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（2018•益阳）下列情景中，处于平衡状态的是（　　）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A．绕地球匀速运行的卫星       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B．加速追赶猎物的猎豹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C．下落的皮球                  </a:t>
            </a:r>
          </a:p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D．匀速下降的跳伞运动员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11092" y="1114021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pic>
        <p:nvPicPr>
          <p:cNvPr id="3" name="图片 2" descr="t0184ac999de73fd6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4" y="1662403"/>
            <a:ext cx="1677353" cy="1258253"/>
          </a:xfrm>
          <a:prstGeom prst="rect">
            <a:avLst/>
          </a:prstGeom>
        </p:spPr>
      </p:pic>
      <p:pic>
        <p:nvPicPr>
          <p:cNvPr id="4" name="图片 3" descr="u=2056847363,42747864&amp;fm=214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757" y="1662403"/>
            <a:ext cx="1750695" cy="1258253"/>
          </a:xfrm>
          <a:prstGeom prst="rect">
            <a:avLst/>
          </a:prstGeom>
        </p:spPr>
      </p:pic>
      <p:pic>
        <p:nvPicPr>
          <p:cNvPr id="5" name="图片 4" descr="01534f59736908a8012193a3267ac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362" y="1662403"/>
            <a:ext cx="1724978" cy="1257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l="16475" b="5898"/>
          <a:stretch>
            <a:fillRect/>
          </a:stretch>
        </p:blipFill>
        <p:spPr>
          <a:xfrm>
            <a:off x="6998255" y="1662403"/>
            <a:ext cx="1747361" cy="1258253"/>
          </a:xfrm>
          <a:prstGeom prst="rect">
            <a:avLst/>
          </a:prstGeom>
        </p:spPr>
      </p:pic>
      <p:sp>
        <p:nvSpPr>
          <p:cNvPr id="30" name="TextBox 4"/>
          <p:cNvSpPr txBox="1"/>
          <p:nvPr/>
        </p:nvSpPr>
        <p:spPr>
          <a:xfrm>
            <a:off x="4167755" y="3037539"/>
            <a:ext cx="263144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运动方向不断改变</a:t>
            </a:r>
          </a:p>
        </p:txBody>
      </p:sp>
      <p:sp>
        <p:nvSpPr>
          <p:cNvPr id="27" name="TextBox 4"/>
          <p:cNvSpPr txBox="1"/>
          <p:nvPr/>
        </p:nvSpPr>
        <p:spPr>
          <a:xfrm>
            <a:off x="3846613" y="3522813"/>
            <a:ext cx="263144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速度大小不断改变</a:t>
            </a:r>
          </a:p>
        </p:txBody>
      </p:sp>
      <p:sp>
        <p:nvSpPr>
          <p:cNvPr id="29" name="TextBox 4"/>
          <p:cNvSpPr txBox="1"/>
          <p:nvPr/>
        </p:nvSpPr>
        <p:spPr>
          <a:xfrm>
            <a:off x="2620407" y="4015215"/>
            <a:ext cx="263144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速度大小不断改变</a:t>
            </a:r>
          </a:p>
        </p:txBody>
      </p:sp>
      <p:sp>
        <p:nvSpPr>
          <p:cNvPr id="32" name="TextBox 4"/>
          <p:cNvSpPr txBox="1"/>
          <p:nvPr/>
        </p:nvSpPr>
        <p:spPr>
          <a:xfrm>
            <a:off x="4092728" y="4485535"/>
            <a:ext cx="385572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速度大小和运动方向都不变</a:t>
            </a:r>
          </a:p>
        </p:txBody>
      </p:sp>
      <p:grpSp>
        <p:nvGrpSpPr>
          <p:cNvPr id="36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09394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 bldLvl="0" animBg="1"/>
      <p:bldP spid="27" grpId="0" bldLvl="0" animBg="1"/>
      <p:bldP spid="29" grpId="0" bldLvl="0" animBg="1"/>
      <p:bldP spid="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996" y="2769765"/>
            <a:ext cx="2283571" cy="22123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6141" y="972902"/>
            <a:ext cx="8929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（2018•宿迁）如图所示，在“探究二力平衡的条件”实验中。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（1）实验中定滑轮的作用是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（2）选择轻质卡片的目的是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（3）用手将卡片转过一个角度，使卡片受到的大小相等、方向相反的两个拉力不在同一条直线上，然后由静止释放卡片，根据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（选填字母）状态，能够说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拉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力不是一对平衡力。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A．松手前卡片静止  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B．松手瞬间卡片旋转  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C．松手后卡片达到静止</a:t>
            </a:r>
            <a:endParaRPr lang="en-US" altLang="zh-CN" sz="4050" b="1" baseline="-250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2197" y="1331599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改变力的方向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26706" y="1701372"/>
            <a:ext cx="47739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消除或忽略卡片重力对实验的影响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988" y="2769765"/>
            <a:ext cx="38985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71850" y="459278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7948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441" y="3011696"/>
            <a:ext cx="1928813" cy="985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280" y="937971"/>
            <a:ext cx="91166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•桂林）骑自行车出行郊游，是一种时尚、环保的生活方式。当我们在平直路面上匀速向前骑行时，以下说法正确的是                                           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．若自行车停下，惯性就消失了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．自行车受到的动力大于自行车受到的阻力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．路面受到的压力与人受到的支持力是一对平衡力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．人和车受到的重力与地面对人和车的支持力是一对平衡力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793" y="2132906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21293" y="2704991"/>
            <a:ext cx="1914049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6" name="文本框 5"/>
          <p:cNvSpPr txBox="1"/>
          <p:nvPr/>
        </p:nvSpPr>
        <p:spPr>
          <a:xfrm>
            <a:off x="3856436" y="1582596"/>
            <a:ext cx="1854551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9717" name="Line 5"/>
          <p:cNvSpPr/>
          <p:nvPr/>
        </p:nvSpPr>
        <p:spPr>
          <a:xfrm flipH="1">
            <a:off x="7188041" y="3068846"/>
            <a:ext cx="342900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18" name="Text Box 6"/>
          <p:cNvSpPr txBox="1"/>
          <p:nvPr/>
        </p:nvSpPr>
        <p:spPr>
          <a:xfrm>
            <a:off x="7283291" y="2715231"/>
            <a:ext cx="4000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charset="0"/>
              </a:rPr>
              <a:t>v</a:t>
            </a:r>
          </a:p>
        </p:txBody>
      </p:sp>
      <p:sp>
        <p:nvSpPr>
          <p:cNvPr id="29704" name="Oval 9"/>
          <p:cNvSpPr/>
          <p:nvPr/>
        </p:nvSpPr>
        <p:spPr>
          <a:xfrm>
            <a:off x="7816691" y="3402221"/>
            <a:ext cx="114300" cy="114300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Calibri" panose="020F0502020204030204" pitchFamily="34" charset="0"/>
            </a:endParaRPr>
          </a:p>
        </p:txBody>
      </p:sp>
      <p:grpSp>
        <p:nvGrpSpPr>
          <p:cNvPr id="29705" name="Group 10"/>
          <p:cNvGrpSpPr/>
          <p:nvPr/>
        </p:nvGrpSpPr>
        <p:grpSpPr>
          <a:xfrm>
            <a:off x="7873841" y="3459371"/>
            <a:ext cx="400050" cy="907257"/>
            <a:chOff x="4128" y="2544"/>
            <a:chExt cx="336" cy="762"/>
          </a:xfrm>
        </p:grpSpPr>
        <p:sp>
          <p:nvSpPr>
            <p:cNvPr id="29713" name="Line 11"/>
            <p:cNvSpPr/>
            <p:nvPr/>
          </p:nvSpPr>
          <p:spPr>
            <a:xfrm>
              <a:off x="4128" y="2544"/>
              <a:ext cx="0" cy="762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29714" name="Text Box 12"/>
            <p:cNvSpPr txBox="1"/>
            <p:nvPr/>
          </p:nvSpPr>
          <p:spPr>
            <a:xfrm>
              <a:off x="4176" y="2928"/>
              <a:ext cx="28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3366"/>
                  </a:solidFill>
                  <a:latin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29706" name="Group 13"/>
          <p:cNvGrpSpPr/>
          <p:nvPr/>
        </p:nvGrpSpPr>
        <p:grpSpPr>
          <a:xfrm>
            <a:off x="7873841" y="2512824"/>
            <a:ext cx="514350" cy="946547"/>
            <a:chOff x="4128" y="1749"/>
            <a:chExt cx="432" cy="795"/>
          </a:xfrm>
        </p:grpSpPr>
        <p:sp>
          <p:nvSpPr>
            <p:cNvPr id="29711" name="Line 14"/>
            <p:cNvSpPr/>
            <p:nvPr/>
          </p:nvSpPr>
          <p:spPr>
            <a:xfrm flipV="1">
              <a:off x="4128" y="1749"/>
              <a:ext cx="0" cy="795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29712" name="Text Box 15"/>
            <p:cNvSpPr txBox="1"/>
            <p:nvPr/>
          </p:nvSpPr>
          <p:spPr>
            <a:xfrm>
              <a:off x="4176" y="1872"/>
              <a:ext cx="384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N</a:t>
              </a:r>
            </a:p>
          </p:txBody>
        </p:sp>
      </p:grpSp>
      <p:sp>
        <p:nvSpPr>
          <p:cNvPr id="29707" name="Line 17"/>
          <p:cNvSpPr/>
          <p:nvPr/>
        </p:nvSpPr>
        <p:spPr>
          <a:xfrm flipH="1">
            <a:off x="7449026" y="3459371"/>
            <a:ext cx="424815" cy="476"/>
          </a:xfrm>
          <a:prstGeom prst="line">
            <a:avLst/>
          </a:prstGeom>
          <a:ln w="25400" cap="flat" cmpd="sng">
            <a:solidFill>
              <a:srgbClr val="003366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9" name="Line 20"/>
          <p:cNvSpPr/>
          <p:nvPr/>
        </p:nvSpPr>
        <p:spPr>
          <a:xfrm>
            <a:off x="7873841" y="3459371"/>
            <a:ext cx="400050" cy="476"/>
          </a:xfrm>
          <a:prstGeom prst="line">
            <a:avLst/>
          </a:prstGeom>
          <a:ln w="25400" cap="flat" cmpd="sng">
            <a:solidFill>
              <a:srgbClr val="003366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9708" name="Text Box 18"/>
          <p:cNvSpPr txBox="1"/>
          <p:nvPr/>
        </p:nvSpPr>
        <p:spPr>
          <a:xfrm>
            <a:off x="7030403" y="3275062"/>
            <a:ext cx="302419" cy="391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50" b="1" i="1">
                <a:latin typeface="Times New Roman" panose="02020603050405020304" charset="0"/>
              </a:rPr>
              <a:t>F</a:t>
            </a:r>
            <a:endParaRPr lang="en-US" altLang="zh-CN" sz="1950" b="1">
              <a:latin typeface="Times New Roman" panose="02020603050405020304" charset="0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8273891" y="3231247"/>
            <a:ext cx="302419" cy="391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50" b="1" i="1">
                <a:latin typeface="Times New Roman" panose="02020603050405020304" charset="0"/>
              </a:rPr>
              <a:t>f</a:t>
            </a:r>
            <a:endParaRPr lang="en-US" altLang="zh-CN" sz="1950" b="1"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9688" y="3779887"/>
            <a:ext cx="2145983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8" name="文本框 27"/>
          <p:cNvSpPr txBox="1"/>
          <p:nvPr/>
        </p:nvSpPr>
        <p:spPr>
          <a:xfrm>
            <a:off x="3153301" y="3779887"/>
            <a:ext cx="2155031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30" name="文本框 29"/>
          <p:cNvSpPr txBox="1"/>
          <p:nvPr/>
        </p:nvSpPr>
        <p:spPr>
          <a:xfrm>
            <a:off x="711665" y="3760211"/>
            <a:ext cx="6461926" cy="506730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不作用在同一物体，且大小也不相同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04699" y="4286304"/>
            <a:ext cx="331946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2181" y="3132346"/>
            <a:ext cx="597535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sym typeface="+mn-ea"/>
              </a:rPr>
              <a:t>×</a:t>
            </a:r>
          </a:p>
        </p:txBody>
      </p:sp>
      <p:sp>
        <p:nvSpPr>
          <p:cNvPr id="10" name="线形标注 2 9"/>
          <p:cNvSpPr/>
          <p:nvPr/>
        </p:nvSpPr>
        <p:spPr>
          <a:xfrm>
            <a:off x="4278385" y="2155131"/>
            <a:ext cx="3383048" cy="50414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0852"/>
              <a:gd name="adj6" fmla="val -38369"/>
            </a:avLst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惯性是物体本身的性质</a:t>
            </a:r>
          </a:p>
        </p:txBody>
      </p:sp>
      <p:grpSp>
        <p:nvGrpSpPr>
          <p:cNvPr id="46" name="组合 3"/>
          <p:cNvGrpSpPr/>
          <p:nvPr/>
        </p:nvGrpSpPr>
        <p:grpSpPr bwMode="auto">
          <a:xfrm>
            <a:off x="3371850" y="459278"/>
            <a:ext cx="1879997" cy="474345"/>
            <a:chOff x="497257" y="753279"/>
            <a:chExt cx="1881032" cy="475146"/>
          </a:xfrm>
        </p:grpSpPr>
        <p:grpSp>
          <p:nvGrpSpPr>
            <p:cNvPr id="4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ldLvl="0" animBg="1"/>
      <p:bldP spid="6" grpId="0" bldLvl="0" animBg="1"/>
      <p:bldP spid="29718" grpId="0"/>
      <p:bldP spid="29704" grpId="0" bldLvl="0" animBg="1"/>
      <p:bldP spid="29708" grpId="0"/>
      <p:bldP spid="9" grpId="0"/>
      <p:bldP spid="27" grpId="0" bldLvl="0" animBg="1"/>
      <p:bldP spid="28" grpId="0" bldLvl="0" animBg="1"/>
      <p:bldP spid="30" grpId="0" bldLvl="0" animBg="1"/>
      <p:bldP spid="33" grpId="0"/>
      <p:bldP spid="34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r="54933" b="43191"/>
          <a:stretch/>
        </p:blipFill>
        <p:spPr>
          <a:xfrm>
            <a:off x="368286" y="2162907"/>
            <a:ext cx="1804462" cy="1528764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485732" y="1242600"/>
            <a:ext cx="81968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如图所示的情景中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二力彼此平衡的是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434715" y="691012"/>
            <a:ext cx="2252663" cy="367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基础巩固题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1379" y="1229242"/>
            <a:ext cx="407484" cy="6261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l="58967" b="42037"/>
          <a:stretch/>
        </p:blipFill>
        <p:spPr>
          <a:xfrm>
            <a:off x="2445245" y="1930921"/>
            <a:ext cx="1862938" cy="1768669"/>
          </a:xfrm>
          <a:prstGeom prst="rect">
            <a:avLst/>
          </a:prstGeom>
        </p:spPr>
      </p:pic>
      <p:pic>
        <p:nvPicPr>
          <p:cNvPr id="32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t="56531" r="54189"/>
          <a:stretch/>
        </p:blipFill>
        <p:spPr>
          <a:xfrm>
            <a:off x="4532530" y="2364865"/>
            <a:ext cx="2158728" cy="1376670"/>
          </a:xfrm>
          <a:prstGeom prst="rect">
            <a:avLst/>
          </a:prstGeom>
        </p:spPr>
      </p:pic>
      <p:pic>
        <p:nvPicPr>
          <p:cNvPr id="33" name="8202.eps" descr="id:2147510499;FounderCES"/>
          <p:cNvPicPr>
            <a:picLocks noChangeAspect="1"/>
          </p:cNvPicPr>
          <p:nvPr/>
        </p:nvPicPr>
        <p:blipFill rotWithShape="1">
          <a:blip r:embed="rId2"/>
          <a:srcRect l="53539" t="57526"/>
          <a:stretch/>
        </p:blipFill>
        <p:spPr>
          <a:xfrm>
            <a:off x="6591417" y="2364734"/>
            <a:ext cx="2253815" cy="138479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1461" y="1075346"/>
            <a:ext cx="8498205" cy="1363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分别是用照相机拍摄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每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0.1s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拍摄一次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的小球在四种不同运动状态下的照片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其中小球受到平衡力作用的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1" name="8201.eps" descr="id:214751041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76" y="2559704"/>
            <a:ext cx="3447574" cy="1969294"/>
          </a:xfrm>
          <a:prstGeom prst="rect">
            <a:avLst/>
          </a:prstGeom>
        </p:spPr>
      </p:pic>
      <p:pic>
        <p:nvPicPr>
          <p:cNvPr id="362" name="8201A.eps" descr="id:214751042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200" y="2618427"/>
            <a:ext cx="3461385" cy="19692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38626" y="1807567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393483" y="573408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358558" y="530545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592" y="949533"/>
            <a:ext cx="8975408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将一本物理书放在水平桌面上静止时，下列选项中的两个力相互平衡的是（　　）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A．书的重力与书对桌面的压力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B．书的重力与桌面对书的支持力 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C．书对桌面的压力与桌面对书的支持力 </a:t>
            </a:r>
            <a:endParaRPr lang="zh-CN" altLang="en-US" sz="9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D．书对桌面的压力与课桌的重力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86232" y="1580964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9" name="矩形 18448"/>
          <p:cNvSpPr/>
          <p:nvPr/>
        </p:nvSpPr>
        <p:spPr>
          <a:xfrm>
            <a:off x="161744" y="537271"/>
            <a:ext cx="861917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牛顿第一定律告诉我们：物体不受力时将保持静止或匀速直线运动状态。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但我们周围的物体都受到力的作用，不受力的物体是不存在的。物体在力的作用下也会保持运动状态不变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比如吊在天花板上的电灯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在平直轨道上匀速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行驶的列车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这要怎么解释呢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  <a:endParaRPr lang="zh-CN" altLang="en-US" sz="24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8" name="Picture 2" descr="G:\resource\8x82\jpg\02004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447" y="2762907"/>
            <a:ext cx="3687093" cy="219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90036" y="1061815"/>
            <a:ext cx="878347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细线拉着木块在水平面上做匀速直线运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列说法正确的是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60998" y="2259865"/>
            <a:ext cx="8354378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木块受到的摩擦力和细线对木块的拉力是一对平衡力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木块对细线的拉力和细线对木块的拉力是一对平衡力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木块对水平面的压力和水平面对木块的支持力是一对相互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作用力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木块对细线的拉力和手对细线的拉力是一对相互作用力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72" name="人补八05.EPS" descr="id:214751051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813" y="1560383"/>
            <a:ext cx="3258136" cy="888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55855" y="1579052"/>
            <a:ext cx="407484" cy="6261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979" y="1243437"/>
            <a:ext cx="8782526" cy="3477875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ts val="33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5.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小华同学在科技馆观摩自行车走钢丝表演后回家做了一个模型，如图所示，下列说法正确的是  （　　）</a:t>
            </a:r>
          </a:p>
          <a:p>
            <a:pPr fontAlgn="auto">
              <a:lnSpc>
                <a:spcPts val="334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A．自行车的重力与钢丝对自行车</a:t>
            </a:r>
          </a:p>
          <a:p>
            <a:pPr fontAlgn="auto">
              <a:lnSpc>
                <a:spcPts val="334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的支持力是一对平衡力 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B．自行车和所挂物体总重力与钢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丝对自行车的支持力是一对平衡力 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C．自行车对钢丝的压力与钢丝对自行车的支持力是一对平衡力 </a:t>
            </a:r>
          </a:p>
          <a:p>
            <a:pPr fontAlgn="auto">
              <a:lnSpc>
                <a:spcPts val="33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D．自行车对绳的拉力与钩码的重力是一对平衡力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76341" y="1681011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3" name="图片 2" descr="91782add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047" y="1892580"/>
            <a:ext cx="2184092" cy="1208127"/>
          </a:xfrm>
          <a:prstGeom prst="rect">
            <a:avLst/>
          </a:prstGeom>
        </p:spPr>
      </p:pic>
      <p:sp>
        <p:nvSpPr>
          <p:cNvPr id="29" name="直接连接符 28"/>
          <p:cNvSpPr/>
          <p:nvPr/>
        </p:nvSpPr>
        <p:spPr>
          <a:xfrm flipH="1" flipV="1">
            <a:off x="7638292" y="2139633"/>
            <a:ext cx="2977" cy="62091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0" name="直接连接符 29"/>
          <p:cNvSpPr/>
          <p:nvPr/>
        </p:nvSpPr>
        <p:spPr>
          <a:xfrm>
            <a:off x="7638093" y="2760783"/>
            <a:ext cx="3175" cy="67984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31" name="文本框 30"/>
          <p:cNvSpPr txBox="1"/>
          <p:nvPr/>
        </p:nvSpPr>
        <p:spPr>
          <a:xfrm>
            <a:off x="7817644" y="1846225"/>
            <a:ext cx="4114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817644" y="3118606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434715" y="691012"/>
            <a:ext cx="2252663" cy="367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基础巩固题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20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1" name="缺角矩形 20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5" name="缺角矩形 24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6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aa6fe49c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3" y="2498381"/>
            <a:ext cx="2349818" cy="136112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31351" y="1079691"/>
            <a:ext cx="8562499" cy="120032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如图所示，一物块放置在斜面上保持静止，请画出该物块的受力示意图。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59543" y="2616729"/>
            <a:ext cx="796529" cy="460772"/>
            <a:chOff x="5544" y="2373"/>
            <a:chExt cx="669" cy="387"/>
          </a:xfrm>
        </p:grpSpPr>
        <p:sp>
          <p:nvSpPr>
            <p:cNvPr id="29" name="椭圆 28"/>
            <p:cNvSpPr/>
            <p:nvPr/>
          </p:nvSpPr>
          <p:spPr>
            <a:xfrm rot="5282934">
              <a:off x="5543" y="2628"/>
              <a:ext cx="59" cy="58"/>
            </a:xfrm>
            <a:prstGeom prst="ellipse">
              <a:avLst/>
            </a:prstGeom>
            <a:solidFill>
              <a:srgbClr val="00E4A8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 i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8" name="直接连接符 27"/>
            <p:cNvSpPr/>
            <p:nvPr/>
          </p:nvSpPr>
          <p:spPr>
            <a:xfrm rot="5282934" flipH="1" flipV="1">
              <a:off x="5675" y="2363"/>
              <a:ext cx="177" cy="404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30" name="文本框 29"/>
            <p:cNvSpPr txBox="1"/>
            <p:nvPr/>
          </p:nvSpPr>
          <p:spPr>
            <a:xfrm rot="-117066">
              <a:off x="5972" y="2373"/>
              <a:ext cx="241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endParaRPr lang="en-US" altLang="zh-CN" sz="2400" b="1" i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4271" y="2074042"/>
            <a:ext cx="666750" cy="1896665"/>
            <a:chOff x="3778" y="1101"/>
            <a:chExt cx="560" cy="1593"/>
          </a:xfrm>
        </p:grpSpPr>
        <p:sp>
          <p:nvSpPr>
            <p:cNvPr id="21" name="文本框 20"/>
            <p:cNvSpPr txBox="1"/>
            <p:nvPr/>
          </p:nvSpPr>
          <p:spPr>
            <a:xfrm>
              <a:off x="4044" y="2307"/>
              <a:ext cx="25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34" y="1101"/>
              <a:ext cx="504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</a:p>
          </p:txBody>
        </p:sp>
        <p:sp>
          <p:nvSpPr>
            <p:cNvPr id="22" name="直接连接符 21"/>
            <p:cNvSpPr/>
            <p:nvPr/>
          </p:nvSpPr>
          <p:spPr>
            <a:xfrm flipH="1" flipV="1">
              <a:off x="3778" y="1274"/>
              <a:ext cx="252" cy="57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20" name="直接连接符 19"/>
            <p:cNvSpPr/>
            <p:nvPr/>
          </p:nvSpPr>
          <p:spPr>
            <a:xfrm>
              <a:off x="4030" y="1844"/>
              <a:ext cx="18" cy="768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434715" y="691012"/>
            <a:ext cx="2252663" cy="367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基础巩固题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2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4" name="缺角矩形 3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21431" y="1036294"/>
            <a:ext cx="86220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在探究“二力平衡的条件”的实验中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小刚同学采用的实验装置如图甲所示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小华同学采用的实验装置如图乙所示。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0005" y="3256571"/>
            <a:ext cx="905256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当物体处于静止状态或</a:t>
            </a:r>
            <a:r>
              <a:rPr lang="en-US" altLang="zh-CN" sz="21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状态时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它受到的力是相互平衡的。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 algn="l"/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这两个实验装置中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你认为装置</a:t>
            </a:r>
            <a:r>
              <a:rPr lang="en-US" altLang="zh-CN" sz="21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选填“甲”或“乙”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更科学。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 algn="l"/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在装置乙中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将小车旋转一定角度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松手后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发现小车旋转后又恢复原状。这说明两个力必须作用在同一</a:t>
            </a:r>
            <a:r>
              <a:rPr lang="en-US" altLang="zh-CN" sz="21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选填“物体”或“直线”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物体才能平衡。</a:t>
            </a:r>
            <a:r>
              <a:rPr 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3" name="图8-2-20.EPS" descr="id:214751079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195" y="1739239"/>
            <a:ext cx="5075396" cy="146256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28061" y="3233886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匀速直线运动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69594" y="3560390"/>
            <a:ext cx="45085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9631" y="4193416"/>
            <a:ext cx="7188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直线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8SL2.eps" descr="id:2147510691;FounderCES"/>
          <p:cNvPicPr>
            <a:picLocks noChangeAspect="1"/>
          </p:cNvPicPr>
          <p:nvPr/>
        </p:nvPicPr>
        <p:blipFill>
          <a:blip r:embed="rId2"/>
          <a:srcRect l="12378" r="12808"/>
          <a:stretch>
            <a:fillRect/>
          </a:stretch>
        </p:blipFill>
        <p:spPr>
          <a:xfrm>
            <a:off x="95250" y="724826"/>
            <a:ext cx="8818245" cy="424195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720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8490" y="1946362"/>
            <a:ext cx="8635510" cy="1744205"/>
            <a:chOff x="508490" y="1946362"/>
            <a:chExt cx="8635510" cy="1744205"/>
          </a:xfrm>
        </p:grpSpPr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448331" y="2751562"/>
            <a:ext cx="8024495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eaLnBrk="1" hangingPunct="1"/>
            <a:endParaRPr lang="zh-CN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54234" y="1190305"/>
            <a:ext cx="7370445" cy="12825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能够区别平衡力和相互作用力；能运用二力平衡条件判断平衡力。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656" y="1083442"/>
            <a:ext cx="8132338" cy="3435191"/>
            <a:chOff x="987" y="819"/>
            <a:chExt cx="12952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09"/>
              <a:ext cx="12552" cy="33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527" y="3486"/>
              <a:ext cx="0" cy="3423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3483" y="3486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924" y="819"/>
              <a:ext cx="0" cy="2667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9" name="矩形 18448"/>
          <p:cNvSpPr/>
          <p:nvPr/>
        </p:nvSpPr>
        <p:spPr>
          <a:xfrm>
            <a:off x="396479" y="2719177"/>
            <a:ext cx="81282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fontAlgn="base">
              <a:lnSpc>
                <a:spcPct val="12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知道物体在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平衡力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作用下保持匀速直线运动状态或静止状态；知道什么是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二力平衡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及二力平衡的条件；进一步理解力是改变物体运动状态的原因。</a:t>
            </a:r>
            <a:endParaRPr lang="zh-CN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  <p:bldP spid="184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51" y="2188342"/>
            <a:ext cx="1605915" cy="15773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66487" y="504799"/>
            <a:ext cx="4229577" cy="466249"/>
            <a:chOff x="6049" y="1048"/>
            <a:chExt cx="8881" cy="979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49" y="1138"/>
              <a:ext cx="2811" cy="889"/>
              <a:chOff x="2174498" y="684067"/>
              <a:chExt cx="1785105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5" y="684067"/>
                <a:ext cx="1746628" cy="55727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223" y="1048"/>
              <a:ext cx="5707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平衡力和平衡状态</a:t>
              </a:r>
            </a:p>
          </p:txBody>
        </p:sp>
      </p:grpSp>
      <p:sp>
        <p:nvSpPr>
          <p:cNvPr id="13322" name="椭圆 13321"/>
          <p:cNvSpPr/>
          <p:nvPr/>
        </p:nvSpPr>
        <p:spPr>
          <a:xfrm>
            <a:off x="1456135" y="3019399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323" name="直接连接符 13322"/>
          <p:cNvSpPr/>
          <p:nvPr/>
        </p:nvSpPr>
        <p:spPr>
          <a:xfrm flipV="1">
            <a:off x="1513285" y="2093727"/>
            <a:ext cx="0" cy="98734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3324" name="直接连接符 13323"/>
          <p:cNvSpPr/>
          <p:nvPr/>
        </p:nvSpPr>
        <p:spPr>
          <a:xfrm flipH="1">
            <a:off x="1510308" y="3081311"/>
            <a:ext cx="2977" cy="99750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13325" name="文本框 13324"/>
          <p:cNvSpPr txBox="1"/>
          <p:nvPr/>
        </p:nvSpPr>
        <p:spPr>
          <a:xfrm>
            <a:off x="1564482" y="1732337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13326" name="文本框 13325"/>
          <p:cNvSpPr txBox="1"/>
          <p:nvPr/>
        </p:nvSpPr>
        <p:spPr>
          <a:xfrm>
            <a:off x="1578769" y="3757029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17925"/>
          <a:stretch/>
        </p:blipFill>
        <p:spPr>
          <a:xfrm>
            <a:off x="3413998" y="2321692"/>
            <a:ext cx="1859043" cy="150399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4409837" y="2937484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直接连接符 16"/>
          <p:cNvSpPr/>
          <p:nvPr/>
        </p:nvSpPr>
        <p:spPr>
          <a:xfrm flipH="1" flipV="1">
            <a:off x="4464010" y="2093726"/>
            <a:ext cx="2977" cy="88780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8" name="直接连接符 17"/>
          <p:cNvSpPr/>
          <p:nvPr/>
        </p:nvSpPr>
        <p:spPr>
          <a:xfrm>
            <a:off x="4466987" y="2981775"/>
            <a:ext cx="0" cy="94702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19" name="文本框 18"/>
          <p:cNvSpPr txBox="1"/>
          <p:nvPr/>
        </p:nvSpPr>
        <p:spPr>
          <a:xfrm>
            <a:off x="4505230" y="1806548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86708" y="3564705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 t="9375" r="41600" b="11932"/>
          <a:stretch>
            <a:fillRect/>
          </a:stretch>
        </p:blipFill>
        <p:spPr>
          <a:xfrm>
            <a:off x="6361748" y="2083091"/>
            <a:ext cx="1561624" cy="1481614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7652147" y="2922720"/>
            <a:ext cx="108347" cy="108347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直接连接符 28"/>
          <p:cNvSpPr/>
          <p:nvPr/>
        </p:nvSpPr>
        <p:spPr>
          <a:xfrm flipV="1">
            <a:off x="7709297" y="2011812"/>
            <a:ext cx="0" cy="97258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0" name="直接连接符 29"/>
          <p:cNvSpPr/>
          <p:nvPr/>
        </p:nvSpPr>
        <p:spPr>
          <a:xfrm>
            <a:off x="7709297" y="2984632"/>
            <a:ext cx="0" cy="94416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oval" w="med" len="med"/>
            <a:tailEnd type="stealth" w="lg" len="lg"/>
          </a:ln>
        </p:spPr>
      </p:sp>
      <p:sp>
        <p:nvSpPr>
          <p:cNvPr id="31" name="文本框 30"/>
          <p:cNvSpPr txBox="1"/>
          <p:nvPr/>
        </p:nvSpPr>
        <p:spPr>
          <a:xfrm>
            <a:off x="7923371" y="1662086"/>
            <a:ext cx="86439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827660" y="3623910"/>
            <a:ext cx="43219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42838" y="4410049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静止的茶杯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13998" y="4407489"/>
            <a:ext cx="2456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静止的杂技演员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480810" y="4393728"/>
            <a:ext cx="2456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匀速升高的货物</a:t>
            </a:r>
          </a:p>
        </p:txBody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608634" y="4257748"/>
            <a:ext cx="7956147" cy="6720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fromWordArt="1">
            <a:normAutofit fontScale="85000" lnSpcReduction="10000"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这些物体受力但运动状态保持不变。</a:t>
            </a:r>
          </a:p>
        </p:txBody>
      </p:sp>
      <p:sp>
        <p:nvSpPr>
          <p:cNvPr id="3" name="矩形 2"/>
          <p:cNvSpPr/>
          <p:nvPr/>
        </p:nvSpPr>
        <p:spPr>
          <a:xfrm>
            <a:off x="563183" y="1179098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试一试：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分析下列物体的受力。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13326" grpId="0"/>
      <p:bldP spid="19" grpId="0"/>
      <p:bldP spid="21" grpId="0"/>
      <p:bldP spid="31" grpId="0"/>
      <p:bldP spid="32" grpId="0"/>
      <p:bldP spid="25" grpId="0" bldLvl="0"/>
      <p:bldP spid="26" grpId="0" bldLvl="0"/>
      <p:bldP spid="2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73" y="1458444"/>
            <a:ext cx="1997547" cy="1853565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 rot="5282934">
            <a:off x="1628775" y="2179970"/>
            <a:ext cx="70485" cy="69056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直接连接符 27"/>
          <p:cNvSpPr/>
          <p:nvPr/>
        </p:nvSpPr>
        <p:spPr>
          <a:xfrm rot="5282934" flipH="1" flipV="1">
            <a:off x="1785938" y="1864216"/>
            <a:ext cx="210979" cy="48101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0" name="文本框 29"/>
          <p:cNvSpPr txBox="1"/>
          <p:nvPr/>
        </p:nvSpPr>
        <p:spPr>
          <a:xfrm rot="21482934">
            <a:off x="2139315" y="1876122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64456" y="1331292"/>
            <a:ext cx="722472" cy="886778"/>
            <a:chOff x="7727" y="2609"/>
            <a:chExt cx="1517" cy="1862"/>
          </a:xfrm>
        </p:grpSpPr>
        <p:sp>
          <p:nvSpPr>
            <p:cNvPr id="24" name="文本框 23"/>
            <p:cNvSpPr txBox="1"/>
            <p:nvPr/>
          </p:nvSpPr>
          <p:spPr>
            <a:xfrm>
              <a:off x="7867" y="2609"/>
              <a:ext cx="1377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</a:p>
          </p:txBody>
        </p:sp>
        <p:sp>
          <p:nvSpPr>
            <p:cNvPr id="22" name="直接连接符 21"/>
            <p:cNvSpPr/>
            <p:nvPr/>
          </p:nvSpPr>
          <p:spPr>
            <a:xfrm flipH="1" flipV="1">
              <a:off x="7727" y="3046"/>
              <a:ext cx="630" cy="1425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17" name="组合 16"/>
          <p:cNvGrpSpPr/>
          <p:nvPr/>
        </p:nvGrpSpPr>
        <p:grpSpPr>
          <a:xfrm>
            <a:off x="1664494" y="2218070"/>
            <a:ext cx="323850" cy="1012031"/>
            <a:chOff x="8357" y="4471"/>
            <a:chExt cx="680" cy="2125"/>
          </a:xfrm>
        </p:grpSpPr>
        <p:sp>
          <p:nvSpPr>
            <p:cNvPr id="21" name="文本框 20"/>
            <p:cNvSpPr txBox="1"/>
            <p:nvPr/>
          </p:nvSpPr>
          <p:spPr>
            <a:xfrm>
              <a:off x="8392" y="5629"/>
              <a:ext cx="645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0" name="直接连接符 19"/>
            <p:cNvSpPr/>
            <p:nvPr/>
          </p:nvSpPr>
          <p:spPr>
            <a:xfrm>
              <a:off x="8357" y="4471"/>
              <a:ext cx="45" cy="192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880" y="1210552"/>
            <a:ext cx="2185511" cy="21173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 rot="5282934">
            <a:off x="4466749" y="2734076"/>
            <a:ext cx="70485" cy="69056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02468" y="2324501"/>
            <a:ext cx="790575" cy="460534"/>
            <a:chOff x="14795" y="5461"/>
            <a:chExt cx="1660" cy="967"/>
          </a:xfrm>
        </p:grpSpPr>
        <p:sp>
          <p:nvSpPr>
            <p:cNvPr id="9" name="直接连接符 8"/>
            <p:cNvSpPr/>
            <p:nvPr/>
          </p:nvSpPr>
          <p:spPr>
            <a:xfrm rot="5282934" flipV="1">
              <a:off x="15417" y="5751"/>
              <a:ext cx="35" cy="128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0" name="文本框 9"/>
            <p:cNvSpPr txBox="1"/>
            <p:nvPr/>
          </p:nvSpPr>
          <p:spPr>
            <a:xfrm rot="21482934">
              <a:off x="15852" y="5461"/>
              <a:ext cx="603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endParaRPr lang="en-US" altLang="zh-CN" sz="2400" b="1" i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19136" y="3323674"/>
            <a:ext cx="30718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85640" y="1885425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</a:p>
        </p:txBody>
      </p:sp>
      <p:sp>
        <p:nvSpPr>
          <p:cNvPr id="14" name="直接连接符 13"/>
          <p:cNvSpPr/>
          <p:nvPr/>
        </p:nvSpPr>
        <p:spPr>
          <a:xfrm flipH="1" flipV="1">
            <a:off x="4300061" y="1986364"/>
            <a:ext cx="202406" cy="78581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5" name="直接连接符 14"/>
          <p:cNvSpPr/>
          <p:nvPr/>
        </p:nvSpPr>
        <p:spPr>
          <a:xfrm flipH="1">
            <a:off x="4502468" y="2772176"/>
            <a:ext cx="0" cy="103346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619" y="884797"/>
            <a:ext cx="2860358" cy="228838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79419" y="2662162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172325" y="1146285"/>
            <a:ext cx="622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32684" y="2032560"/>
            <a:ext cx="5967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牵</a:t>
            </a:r>
          </a:p>
        </p:txBody>
      </p:sp>
      <p:sp>
        <p:nvSpPr>
          <p:cNvPr id="33" name="文本框 32"/>
          <p:cNvSpPr txBox="1"/>
          <p:nvPr/>
        </p:nvSpPr>
        <p:spPr>
          <a:xfrm rot="21482934">
            <a:off x="7694771" y="1867301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7010" y="3583994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静止的小球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920705" y="3766616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静止的小球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277841" y="3583994"/>
            <a:ext cx="2346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匀速行驶的汽车</a:t>
            </a:r>
          </a:p>
        </p:txBody>
      </p:sp>
      <p:sp>
        <p:nvSpPr>
          <p:cNvPr id="32" name="椭圆 31"/>
          <p:cNvSpPr/>
          <p:nvPr/>
        </p:nvSpPr>
        <p:spPr>
          <a:xfrm rot="5282934">
            <a:off x="7114223" y="2121619"/>
            <a:ext cx="57150" cy="57150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直接连接符 2"/>
          <p:cNvSpPr/>
          <p:nvPr/>
        </p:nvSpPr>
        <p:spPr>
          <a:xfrm>
            <a:off x="7142798" y="2129715"/>
            <a:ext cx="0" cy="91440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" name="直接连接符 10"/>
          <p:cNvSpPr/>
          <p:nvPr/>
        </p:nvSpPr>
        <p:spPr>
          <a:xfrm flipV="1">
            <a:off x="7142798" y="1283419"/>
            <a:ext cx="0" cy="850106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1" name="直接连接符 30"/>
          <p:cNvSpPr/>
          <p:nvPr/>
        </p:nvSpPr>
        <p:spPr>
          <a:xfrm rot="5282934" flipV="1">
            <a:off x="7395686" y="1889209"/>
            <a:ext cx="6191" cy="511969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6" name="直接连接符 25"/>
          <p:cNvSpPr/>
          <p:nvPr/>
        </p:nvSpPr>
        <p:spPr>
          <a:xfrm rot="5400000">
            <a:off x="6874669" y="1882065"/>
            <a:ext cx="0" cy="535781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6388" name="WordArt 4"/>
          <p:cNvSpPr>
            <a:spLocks noTextEdit="1"/>
          </p:cNvSpPr>
          <p:nvPr/>
        </p:nvSpPr>
        <p:spPr>
          <a:xfrm>
            <a:off x="381995" y="4376635"/>
            <a:ext cx="8033385" cy="485775"/>
          </a:xfrm>
          <a:prstGeom prst="rect">
            <a:avLst/>
          </a:prstGeom>
        </p:spPr>
        <p:txBody>
          <a:bodyPr wrap="none" fromWordArt="1">
            <a:normAutofit lnSpcReduction="10000"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这些物体受力但运动状态保持不变。</a:t>
            </a:r>
          </a:p>
        </p:txBody>
      </p:sp>
      <p:sp>
        <p:nvSpPr>
          <p:cNvPr id="49" name="矩形 48"/>
          <p:cNvSpPr/>
          <p:nvPr/>
        </p:nvSpPr>
        <p:spPr>
          <a:xfrm>
            <a:off x="485353" y="491200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试一试：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分析下列物体的受力。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8" grpId="0" bldLvl="0" animBg="1"/>
      <p:bldP spid="12" grpId="0"/>
      <p:bldP spid="13" grpId="0"/>
      <p:bldP spid="7" grpId="0"/>
      <p:bldP spid="23" grpId="0"/>
      <p:bldP spid="27" grpId="0"/>
      <p:bldP spid="33" grpId="0"/>
      <p:bldP spid="35" grpId="0" bldLvl="0" animBg="1"/>
      <p:bldP spid="36" grpId="0" bldLvl="0" animBg="1"/>
      <p:bldP spid="37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84" y="1360620"/>
            <a:ext cx="1273969" cy="1763078"/>
          </a:xfrm>
          <a:prstGeom prst="rect">
            <a:avLst/>
          </a:prstGeom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33889" y="1137259"/>
            <a:ext cx="8210074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</a:rPr>
              <a:t>物体受到几个力作用时，保持静止状态或匀速直线运动状态。</a:t>
            </a:r>
          </a:p>
        </p:txBody>
      </p:sp>
      <p:sp>
        <p:nvSpPr>
          <p:cNvPr id="4" name="下箭头标注 3"/>
          <p:cNvSpPr/>
          <p:nvPr/>
        </p:nvSpPr>
        <p:spPr>
          <a:xfrm>
            <a:off x="1964055" y="1137259"/>
            <a:ext cx="938689" cy="866775"/>
          </a:xfrm>
          <a:prstGeom prst="downArrowCallou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1500" y="2004060"/>
            <a:ext cx="1288415" cy="4603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平衡力</a:t>
            </a:r>
          </a:p>
        </p:txBody>
      </p:sp>
      <p:sp>
        <p:nvSpPr>
          <p:cNvPr id="7" name="下箭头标注 6"/>
          <p:cNvSpPr/>
          <p:nvPr/>
        </p:nvSpPr>
        <p:spPr>
          <a:xfrm>
            <a:off x="4706779" y="1094872"/>
            <a:ext cx="3986689" cy="866775"/>
          </a:xfrm>
          <a:prstGeom prst="downArrowCallou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02655" y="2004060"/>
            <a:ext cx="1508125" cy="4603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平衡状态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2397488" y="3122130"/>
            <a:ext cx="2040943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物体不受力时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5122599" y="2922640"/>
            <a:ext cx="2659703" cy="175432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保持静止状态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匀速直线运动状态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295664" y="3139295"/>
            <a:ext cx="2089547" cy="889000"/>
            <a:chOff x="428596" y="2285992"/>
            <a:chExt cx="2786082" cy="1184628"/>
          </a:xfrm>
        </p:grpSpPr>
        <p:sp>
          <p:nvSpPr>
            <p:cNvPr id="28" name="椭圆 27"/>
            <p:cNvSpPr/>
            <p:nvPr/>
          </p:nvSpPr>
          <p:spPr>
            <a:xfrm>
              <a:off x="428596" y="2285992"/>
              <a:ext cx="2786082" cy="6429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/>
              <a:endParaRPr lang="zh-CN" altLang="en-US" sz="24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405" name="TextBox 21"/>
            <p:cNvSpPr txBox="1"/>
            <p:nvPr/>
          </p:nvSpPr>
          <p:spPr>
            <a:xfrm>
              <a:off x="1162026" y="2857152"/>
              <a:ext cx="1468130" cy="613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不存在</a:t>
              </a:r>
            </a:p>
          </p:txBody>
        </p:sp>
      </p:grpSp>
      <p:sp>
        <p:nvSpPr>
          <p:cNvPr id="30" name="TextBox 4"/>
          <p:cNvSpPr txBox="1"/>
          <p:nvPr/>
        </p:nvSpPr>
        <p:spPr>
          <a:xfrm>
            <a:off x="2165275" y="4046089"/>
            <a:ext cx="2350323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物体受平衡力时</a:t>
            </a:r>
          </a:p>
        </p:txBody>
      </p:sp>
      <p:sp>
        <p:nvSpPr>
          <p:cNvPr id="39" name="右大括号 38"/>
          <p:cNvSpPr/>
          <p:nvPr/>
        </p:nvSpPr>
        <p:spPr>
          <a:xfrm>
            <a:off x="4564006" y="3209253"/>
            <a:ext cx="268129" cy="1181100"/>
          </a:xfrm>
          <a:prstGeom prst="rightBrace">
            <a:avLst>
              <a:gd name="adj1" fmla="val 61521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218180" y="2107565"/>
            <a:ext cx="2694940" cy="262890"/>
          </a:xfrm>
          <a:prstGeom prst="left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/>
      <p:bldP spid="4" grpId="0" bldLvl="0" animBg="1"/>
      <p:bldP spid="5" grpId="0" bldLvl="0" animBg="1"/>
      <p:bldP spid="7" grpId="0" bldLvl="0" animBg="1"/>
      <p:bldP spid="17" grpId="0" bldLvl="0" animBg="1"/>
      <p:bldP spid="22" grpId="0" bldLvl="0" animBg="1"/>
      <p:bldP spid="23" grpId="0" bldLvl="0" animBg="1"/>
      <p:bldP spid="30" grpId="0" bldLvl="0" animBg="1"/>
      <p:bldP spid="39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834" y="1702965"/>
            <a:ext cx="8732940" cy="340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把小车放在光滑的水平桌面上，向挂在小车两端的托盘里加砝码。观察小车在什么条件下会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保持运动状态不变。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使两托盘里的砝码质量不相等。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使两托盘里的砝码质量相等。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使两托盘里的砝码质量相等，把小车在水平面上扭转一个角度后释放。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95062" y="507181"/>
            <a:ext cx="4311971" cy="463868"/>
            <a:chOff x="6109" y="1053"/>
            <a:chExt cx="9054" cy="974"/>
          </a:xfrm>
        </p:grpSpPr>
        <p:grpSp>
          <p:nvGrpSpPr>
            <p:cNvPr id="9" name="组合 18"/>
            <p:cNvGrpSpPr/>
            <p:nvPr/>
          </p:nvGrpSpPr>
          <p:grpSpPr bwMode="auto">
            <a:xfrm>
              <a:off x="6109" y="1138"/>
              <a:ext cx="2932" cy="889"/>
              <a:chOff x="2212975" y="684067"/>
              <a:chExt cx="1862099" cy="564902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212975" y="684067"/>
                <a:ext cx="1862099" cy="5132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5" name="矩形 1"/>
              <p:cNvSpPr>
                <a:spLocks noChangeArrowheads="1"/>
              </p:cNvSpPr>
              <p:nvPr/>
            </p:nvSpPr>
            <p:spPr bwMode="auto">
              <a:xfrm>
                <a:off x="2289969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456" y="1053"/>
              <a:ext cx="5707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二力平衡的条件</a:t>
              </a:r>
            </a:p>
          </p:txBody>
        </p:sp>
      </p:grp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-2382" y="1116152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实验：</a:t>
            </a:r>
            <a:r>
              <a:rPr lang="zh-CN" altLang="en-US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探究二力平衡的条件</a:t>
            </a:r>
            <a:endParaRPr lang="zh-CN" altLang="zh-CN" sz="2400" b="1" spc="100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 descr="G:\resource\8x82\jpg\02004002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52" y="2247302"/>
            <a:ext cx="3446778" cy="201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83605" y="3930144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56439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32" y="654622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把实验条件和现象记录在下面的表格中。</a:t>
            </a:r>
            <a:endParaRPr lang="zh-CN" altLang="en-US" sz="2400" dirty="0"/>
          </a:p>
        </p:txBody>
      </p:sp>
      <p:graphicFrame>
        <p:nvGraphicFramePr>
          <p:cNvPr id="3" name="Group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34401"/>
              </p:ext>
            </p:extLst>
          </p:nvPr>
        </p:nvGraphicFramePr>
        <p:xfrm>
          <a:off x="687032" y="1367406"/>
          <a:ext cx="7335838" cy="3187816"/>
        </p:xfrm>
        <a:graphic>
          <a:graphicData uri="http://schemas.openxmlformats.org/drawingml/2006/table">
            <a:tbl>
              <a:tblPr/>
              <a:tblGrid>
                <a:gridCol w="1260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54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607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92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37578">
                <a:tc gridSpan="3"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物体在水平方向所受二力的情况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运动状态是否改变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0238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大小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方向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是否在一条直线上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5000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不相等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3413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相等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1587"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相等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8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1pPr>
                      <a:lvl2pPr marL="3429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2pPr>
                      <a:lvl3pPr marL="6858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3pPr>
                      <a:lvl4pPr marL="10287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4pPr>
                      <a:lvl5pPr marL="1371600" algn="l" defTabSz="6858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5pPr>
                      <a:lvl6pPr marL="1714500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6pPr>
                      <a:lvl7pPr marL="20580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7pPr>
                      <a:lvl8pPr marL="24009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8pPr>
                      <a:lvl9pPr marL="2743835" algn="l" defTabSz="6858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50" kern="12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74375" y="265131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相反</a:t>
            </a:r>
          </a:p>
        </p:txBody>
      </p:sp>
      <p:sp>
        <p:nvSpPr>
          <p:cNvPr id="6" name="矩形 5"/>
          <p:cNvSpPr/>
          <p:nvPr/>
        </p:nvSpPr>
        <p:spPr>
          <a:xfrm>
            <a:off x="2274374" y="323854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相反</a:t>
            </a:r>
          </a:p>
        </p:txBody>
      </p:sp>
      <p:sp>
        <p:nvSpPr>
          <p:cNvPr id="7" name="矩形 6"/>
          <p:cNvSpPr/>
          <p:nvPr/>
        </p:nvSpPr>
        <p:spPr>
          <a:xfrm>
            <a:off x="2121555" y="3734151"/>
            <a:ext cx="1109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成一定角度</a:t>
            </a:r>
          </a:p>
        </p:txBody>
      </p:sp>
      <p:sp>
        <p:nvSpPr>
          <p:cNvPr id="8" name="矩形 7"/>
          <p:cNvSpPr/>
          <p:nvPr/>
        </p:nvSpPr>
        <p:spPr>
          <a:xfrm>
            <a:off x="3673675" y="2643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在同一条直线上</a:t>
            </a:r>
          </a:p>
        </p:txBody>
      </p:sp>
      <p:sp>
        <p:nvSpPr>
          <p:cNvPr id="9" name="矩形 8"/>
          <p:cNvSpPr/>
          <p:nvPr/>
        </p:nvSpPr>
        <p:spPr>
          <a:xfrm>
            <a:off x="3689616" y="3298043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在同一条直线上</a:t>
            </a:r>
          </a:p>
        </p:txBody>
      </p:sp>
      <p:sp>
        <p:nvSpPr>
          <p:cNvPr id="10" name="矩形 9"/>
          <p:cNvSpPr/>
          <p:nvPr/>
        </p:nvSpPr>
        <p:spPr>
          <a:xfrm>
            <a:off x="3563781" y="3935594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不在同一条直线上</a:t>
            </a:r>
          </a:p>
        </p:txBody>
      </p:sp>
      <p:sp>
        <p:nvSpPr>
          <p:cNvPr id="11" name="矩形 10"/>
          <p:cNvSpPr/>
          <p:nvPr/>
        </p:nvSpPr>
        <p:spPr>
          <a:xfrm>
            <a:off x="6796041" y="264331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改变</a:t>
            </a:r>
          </a:p>
        </p:txBody>
      </p:sp>
      <p:sp>
        <p:nvSpPr>
          <p:cNvPr id="12" name="矩形 11"/>
          <p:cNvSpPr/>
          <p:nvPr/>
        </p:nvSpPr>
        <p:spPr>
          <a:xfrm>
            <a:off x="6641350" y="327248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不改变</a:t>
            </a:r>
          </a:p>
        </p:txBody>
      </p:sp>
      <p:sp>
        <p:nvSpPr>
          <p:cNvPr id="13" name="矩形 12"/>
          <p:cNvSpPr/>
          <p:nvPr/>
        </p:nvSpPr>
        <p:spPr>
          <a:xfrm>
            <a:off x="6829596" y="394437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改变</a:t>
            </a:r>
          </a:p>
        </p:txBody>
      </p:sp>
    </p:spTree>
    <p:extLst>
      <p:ext uri="{BB962C8B-B14F-4D97-AF65-F5344CB8AC3E}">
        <p14:creationId xmlns:p14="http://schemas.microsoft.com/office/powerpoint/2010/main" val="15373692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1"/>
          <p:cNvSpPr txBox="1"/>
          <p:nvPr/>
        </p:nvSpPr>
        <p:spPr>
          <a:xfrm>
            <a:off x="3302556" y="649044"/>
            <a:ext cx="20409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二力平衡条件</a:t>
            </a:r>
          </a:p>
        </p:txBody>
      </p:sp>
      <p:sp>
        <p:nvSpPr>
          <p:cNvPr id="23" name="TextBox 2"/>
          <p:cNvSpPr txBox="1"/>
          <p:nvPr/>
        </p:nvSpPr>
        <p:spPr>
          <a:xfrm>
            <a:off x="954053" y="1179208"/>
            <a:ext cx="725024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作用在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同一物体上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的两个力，如果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大小相等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方向相反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，并且在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同一条直线上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，这两个力就彼此平衡。</a:t>
            </a:r>
          </a:p>
        </p:txBody>
      </p:sp>
      <p:sp>
        <p:nvSpPr>
          <p:cNvPr id="33795" name="横卷形 33794"/>
          <p:cNvSpPr/>
          <p:nvPr/>
        </p:nvSpPr>
        <p:spPr>
          <a:xfrm>
            <a:off x="1634014" y="2577771"/>
            <a:ext cx="5965984" cy="945605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tIns="8100" bIns="89100" anchor="ctr" anchorCtr="1"/>
          <a:lstStyle/>
          <a:p>
            <a:pPr algn="l"/>
            <a:endParaRPr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809" name="文本框 33808"/>
          <p:cNvSpPr txBox="1"/>
          <p:nvPr/>
        </p:nvSpPr>
        <p:spPr>
          <a:xfrm>
            <a:off x="2014300" y="2835218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同体</a:t>
            </a:r>
          </a:p>
        </p:txBody>
      </p:sp>
      <p:sp>
        <p:nvSpPr>
          <p:cNvPr id="33810" name="文本框 33809"/>
          <p:cNvSpPr txBox="1"/>
          <p:nvPr/>
        </p:nvSpPr>
        <p:spPr>
          <a:xfrm>
            <a:off x="3328750" y="2835218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等大</a:t>
            </a:r>
          </a:p>
        </p:txBody>
      </p:sp>
      <p:sp>
        <p:nvSpPr>
          <p:cNvPr id="33811" name="文本框 33810"/>
          <p:cNvSpPr txBox="1"/>
          <p:nvPr/>
        </p:nvSpPr>
        <p:spPr>
          <a:xfrm>
            <a:off x="4617006" y="2819740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反向</a:t>
            </a:r>
          </a:p>
        </p:txBody>
      </p:sp>
      <p:sp>
        <p:nvSpPr>
          <p:cNvPr id="33812" name="文本框 33811"/>
          <p:cNvSpPr txBox="1"/>
          <p:nvPr/>
        </p:nvSpPr>
        <p:spPr>
          <a:xfrm>
            <a:off x="5900500" y="2835218"/>
            <a:ext cx="1116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共线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809" grpId="0"/>
      <p:bldP spid="33809" grpId="1"/>
      <p:bldP spid="33810" grpId="0"/>
      <p:bldP spid="33810" grpId="1"/>
      <p:bldP spid="33811" grpId="0"/>
      <p:bldP spid="33811" grpId="1"/>
      <p:bldP spid="33812" grpId="0"/>
      <p:bldP spid="3381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7a5b73b-3f7b-4f98-8079-a3e22b1e663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Microsoft Office PowerPoint</Application>
  <PresentationFormat>全屏显示(16:9)</PresentationFormat>
  <Paragraphs>223</Paragraphs>
  <Slides>25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《七彩课堂》课件模板（新）</vt:lpstr>
      <vt:lpstr>1_《七彩课堂》课件模板（新）</vt:lpstr>
      <vt:lpstr>自定义设计方案</vt:lpstr>
      <vt:lpstr> 第八章 运动和力  第2节  二力平衡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46</cp:revision>
  <dcterms:created xsi:type="dcterms:W3CDTF">2018-03-01T02:03:00Z</dcterms:created>
  <dcterms:modified xsi:type="dcterms:W3CDTF">2021-03-09T00:18:34Z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