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Default Extension="vml" ContentType="application/vnd.openxmlformats-officedocument.vmlDrawing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wmf" ContentType="image/x-wmf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7" r:id="rId2"/>
    <p:sldId id="256" r:id="rId3"/>
    <p:sldId id="268" r:id="rId4"/>
    <p:sldId id="266" r:id="rId5"/>
    <p:sldId id="265" r:id="rId6"/>
    <p:sldId id="264" r:id="rId7"/>
    <p:sldId id="263" r:id="rId8"/>
    <p:sldId id="270" r:id="rId9"/>
    <p:sldId id="262" r:id="rId10"/>
    <p:sldId id="261" r:id="rId11"/>
    <p:sldId id="260" r:id="rId12"/>
    <p:sldId id="259" r:id="rId13"/>
    <p:sldId id="271" r:id="rId14"/>
    <p:sldId id="258" r:id="rId15"/>
    <p:sldId id="257" r:id="rId16"/>
    <p:sldId id="273" r:id="rId17"/>
    <p:sldId id="275" r:id="rId18"/>
    <p:sldId id="274" r:id="rId19"/>
    <p:sldId id="272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1" d="100"/>
          <a:sy n="81" d="100"/>
        </p:scale>
        <p:origin x="-90" y="-79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2019/4/17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dirty="0"/>
              <a:pPr lvl="0" indent="0" algn="r"/>
              <a:t>8</a:t>
            </a:fld>
            <a:endParaRPr lang="en-US" altLang="zh-CN" sz="1200" dirty="0"/>
          </a:p>
        </p:txBody>
      </p:sp>
      <p:sp>
        <p:nvSpPr>
          <p:cNvPr id="1843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2019/4/17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5" Type="http://schemas.openxmlformats.org/officeDocument/2006/relationships/hyperlink" Target="&#24433;&#21709;&#28014;&#21147;&#22823;&#23567;&#30340;&#22240;&#32032;.mp4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62910" y="3074035"/>
            <a:ext cx="1385570" cy="10610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4795" y="8128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知识回顾</a:t>
            </a:r>
            <a:r>
              <a:rPr lang="zh-CN" altLang="en-US"/>
              <a:t>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07055" y="328231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浮力</a:t>
            </a:r>
          </a:p>
        </p:txBody>
      </p:sp>
      <p:sp>
        <p:nvSpPr>
          <p:cNvPr id="5" name="右箭头 4"/>
          <p:cNvSpPr/>
          <p:nvPr/>
        </p:nvSpPr>
        <p:spPr>
          <a:xfrm rot="13200000">
            <a:off x="1353820" y="2459355"/>
            <a:ext cx="1739900" cy="226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3250" y="1404620"/>
            <a:ext cx="1722120" cy="52197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/>
              <a:t>定义：</a:t>
            </a:r>
            <a:r>
              <a:rPr lang="en-US" altLang="zh-CN" sz="2800" b="1"/>
              <a:t>----</a:t>
            </a:r>
          </a:p>
        </p:txBody>
      </p:sp>
      <p:sp>
        <p:nvSpPr>
          <p:cNvPr id="7" name="右箭头 6"/>
          <p:cNvSpPr/>
          <p:nvPr/>
        </p:nvSpPr>
        <p:spPr>
          <a:xfrm rot="16200000">
            <a:off x="3093085" y="2329815"/>
            <a:ext cx="1124585" cy="137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95955" y="1226185"/>
            <a:ext cx="1485900" cy="5219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/>
              <a:t>方向：</a:t>
            </a:r>
            <a:r>
              <a:rPr lang="en-US" altLang="zh-CN" sz="2800" b="1"/>
              <a:t>--</a:t>
            </a:r>
          </a:p>
        </p:txBody>
      </p:sp>
      <p:sp>
        <p:nvSpPr>
          <p:cNvPr id="9" name="右箭头 8"/>
          <p:cNvSpPr/>
          <p:nvPr/>
        </p:nvSpPr>
        <p:spPr>
          <a:xfrm rot="18300000">
            <a:off x="4128135" y="2681605"/>
            <a:ext cx="1405255" cy="172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345045" y="1226185"/>
            <a:ext cx="1964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实验称重法</a:t>
            </a:r>
            <a:endParaRPr lang="zh-CN" altLang="en-US" sz="28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148513" y="263208"/>
            <a:ext cx="23558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 smtClean="0">
                <a:latin typeface="+mn-ea"/>
                <a:ea typeface="+mn-ea"/>
                <a:cs typeface="+mn-cs"/>
              </a:rPr>
              <a:t>压力差法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04155" y="1189355"/>
            <a:ext cx="1369695" cy="1383665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浮力的大小测量计算</a:t>
            </a:r>
          </a:p>
        </p:txBody>
      </p:sp>
      <p:cxnSp>
        <p:nvCxnSpPr>
          <p:cNvPr id="12" name="直接连接符 11"/>
          <p:cNvCxnSpPr>
            <a:endCxn id="16391" idx="1"/>
          </p:cNvCxnSpPr>
          <p:nvPr/>
        </p:nvCxnSpPr>
        <p:spPr>
          <a:xfrm flipV="1">
            <a:off x="6146800" y="493395"/>
            <a:ext cx="1002030" cy="5905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673850" y="1482090"/>
            <a:ext cx="843915" cy="508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316" name="Object 4"/>
          <p:cNvGraphicFramePr>
            <a:graphicFrameLocks/>
          </p:cNvGraphicFramePr>
          <p:nvPr/>
        </p:nvGraphicFramePr>
        <p:xfrm>
          <a:off x="9309100" y="1149350"/>
          <a:ext cx="936625" cy="2985770"/>
        </p:xfrm>
        <a:graphic>
          <a:graphicData uri="http://schemas.openxmlformats.org/presentationml/2006/ole">
            <p:oleObj spid="_x0000_s3082" r:id="rId5" imgW="1038960" imgH="6286320" progId="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/>
          </p:cNvGraphicFramePr>
          <p:nvPr/>
        </p:nvGraphicFramePr>
        <p:xfrm>
          <a:off x="10446385" y="1077595"/>
          <a:ext cx="1374140" cy="3057525"/>
        </p:xfrm>
        <a:graphic>
          <a:graphicData uri="http://schemas.openxmlformats.org/presentationml/2006/ole">
            <p:oleObj spid="_x0000_s3083" r:id="rId6" imgW="2811600" imgH="6098040" progId="">
              <p:embed/>
            </p:oleObj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8622665" y="263525"/>
            <a:ext cx="3437890" cy="52197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lang="en-US" altLang="zh-CN" sz="2800" b="1" noProof="0" dirty="0" smtClean="0">
                <a:solidFill>
                  <a:srgbClr val="FF0000"/>
                </a:solidFill>
                <a:latin typeface="+mn-ea"/>
                <a:sym typeface="+mn-ea"/>
              </a:rPr>
              <a:t>F</a:t>
            </a:r>
            <a:r>
              <a:rPr lang="zh-CN" altLang="en-US" sz="2800" b="1" baseline="-25000" noProof="0" dirty="0" smtClean="0">
                <a:solidFill>
                  <a:srgbClr val="FF0000"/>
                </a:solidFill>
                <a:latin typeface="+mn-ea"/>
                <a:sym typeface="+mn-ea"/>
              </a:rPr>
              <a:t>浮</a:t>
            </a:r>
            <a:r>
              <a:rPr lang="zh-CN" altLang="en-US" sz="2800" b="1" noProof="0" dirty="0" smtClean="0">
                <a:solidFill>
                  <a:srgbClr val="FF0000"/>
                </a:solidFill>
                <a:latin typeface="+mn-ea"/>
                <a:sym typeface="+mn-ea"/>
              </a:rPr>
              <a:t>  </a:t>
            </a:r>
            <a:r>
              <a:rPr lang="en-US" altLang="zh-CN" sz="2800" b="1" noProof="0" dirty="0" smtClean="0">
                <a:solidFill>
                  <a:srgbClr val="FF0000"/>
                </a:solidFill>
                <a:latin typeface="+mn-ea"/>
                <a:sym typeface="+mn-ea"/>
              </a:rPr>
              <a:t>=  F</a:t>
            </a:r>
            <a:r>
              <a:rPr lang="zh-CN" altLang="en-US" sz="2800" b="1" baseline="-25000" noProof="0" dirty="0" smtClean="0">
                <a:solidFill>
                  <a:srgbClr val="FF0000"/>
                </a:solidFill>
                <a:latin typeface="+mn-ea"/>
                <a:sym typeface="+mn-ea"/>
              </a:rPr>
              <a:t>向上</a:t>
            </a:r>
            <a:r>
              <a:rPr lang="zh-CN" altLang="en-US" sz="2800" b="1" noProof="0" dirty="0" smtClean="0">
                <a:solidFill>
                  <a:srgbClr val="FF0000"/>
                </a:solidFill>
                <a:latin typeface="+mn-ea"/>
                <a:sym typeface="+mn-ea"/>
              </a:rPr>
              <a:t>  </a:t>
            </a:r>
            <a:r>
              <a:rPr lang="en-US" altLang="zh-CN" sz="2800" b="1" noProof="0" dirty="0" smtClean="0">
                <a:solidFill>
                  <a:srgbClr val="FF0000"/>
                </a:solidFill>
                <a:latin typeface="+mn-ea"/>
                <a:sym typeface="+mn-ea"/>
              </a:rPr>
              <a:t>—  F</a:t>
            </a:r>
            <a:r>
              <a:rPr lang="zh-CN" altLang="en-US" sz="2800" b="1" baseline="-25000" noProof="0" dirty="0" smtClean="0">
                <a:solidFill>
                  <a:srgbClr val="FF0000"/>
                </a:solidFill>
                <a:latin typeface="+mn-ea"/>
                <a:sym typeface="+mn-ea"/>
              </a:rPr>
              <a:t>向下</a:t>
            </a:r>
            <a:endParaRPr lang="zh-CN" altLang="en-US" sz="2800" b="1"/>
          </a:p>
        </p:txBody>
      </p:sp>
      <p:sp>
        <p:nvSpPr>
          <p:cNvPr id="15" name="右箭头 14"/>
          <p:cNvSpPr/>
          <p:nvPr/>
        </p:nvSpPr>
        <p:spPr>
          <a:xfrm rot="420000">
            <a:off x="4353560" y="3877945"/>
            <a:ext cx="1405255" cy="172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014085" y="4180205"/>
            <a:ext cx="1784350" cy="953135"/>
          </a:xfrm>
          <a:prstGeom prst="rect">
            <a:avLst/>
          </a:prstGeom>
          <a:noFill/>
          <a:ln w="57150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浮力产生的原因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3930" y="4842510"/>
            <a:ext cx="1361440" cy="181483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/>
              <a:t>浮力的施力物体与受力物体</a:t>
            </a:r>
          </a:p>
        </p:txBody>
      </p:sp>
      <p:sp>
        <p:nvSpPr>
          <p:cNvPr id="19" name="右箭头 18"/>
          <p:cNvSpPr/>
          <p:nvPr/>
        </p:nvSpPr>
        <p:spPr>
          <a:xfrm rot="8580000">
            <a:off x="1696085" y="4265295"/>
            <a:ext cx="1405255" cy="172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459" name="组合 19458"/>
          <p:cNvGrpSpPr/>
          <p:nvPr/>
        </p:nvGrpSpPr>
        <p:grpSpPr>
          <a:xfrm>
            <a:off x="8172450" y="4373880"/>
            <a:ext cx="1934845" cy="2164080"/>
            <a:chOff x="1451" y="1299"/>
            <a:chExt cx="2445" cy="2552"/>
          </a:xfrm>
        </p:grpSpPr>
        <p:sp>
          <p:nvSpPr>
            <p:cNvPr id="19460" name="矩形 19459"/>
            <p:cNvSpPr/>
            <p:nvPr/>
          </p:nvSpPr>
          <p:spPr>
            <a:xfrm>
              <a:off x="1451" y="1852"/>
              <a:ext cx="2428" cy="1999"/>
            </a:xfrm>
            <a:prstGeom prst="rect">
              <a:avLst/>
            </a:prstGeom>
            <a:solidFill>
              <a:srgbClr val="3366FF">
                <a:alpha val="4700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61" name="组合 19460"/>
            <p:cNvGrpSpPr/>
            <p:nvPr/>
          </p:nvGrpSpPr>
          <p:grpSpPr>
            <a:xfrm>
              <a:off x="1451" y="1299"/>
              <a:ext cx="2445" cy="2552"/>
              <a:chOff x="1451" y="1299"/>
              <a:chExt cx="2445" cy="2552"/>
            </a:xfrm>
          </p:grpSpPr>
          <p:sp>
            <p:nvSpPr>
              <p:cNvPr id="19462" name="直接连接符 19461"/>
              <p:cNvSpPr/>
              <p:nvPr/>
            </p:nvSpPr>
            <p:spPr>
              <a:xfrm>
                <a:off x="1451" y="1299"/>
                <a:ext cx="0" cy="2552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63" name="直接连接符 19462"/>
              <p:cNvSpPr/>
              <p:nvPr/>
            </p:nvSpPr>
            <p:spPr>
              <a:xfrm>
                <a:off x="1451" y="3851"/>
                <a:ext cx="2428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64" name="直接连接符 19463"/>
              <p:cNvSpPr/>
              <p:nvPr/>
            </p:nvSpPr>
            <p:spPr>
              <a:xfrm>
                <a:off x="3896" y="1299"/>
                <a:ext cx="0" cy="2552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0" name="矩形 19"/>
          <p:cNvSpPr/>
          <p:nvPr/>
        </p:nvSpPr>
        <p:spPr>
          <a:xfrm>
            <a:off x="8700135" y="5434965"/>
            <a:ext cx="866775" cy="629285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物体</a:t>
            </a:r>
          </a:p>
        </p:txBody>
      </p:sp>
      <p:grpSp>
        <p:nvGrpSpPr>
          <p:cNvPr id="19489" name="组合 19488"/>
          <p:cNvGrpSpPr/>
          <p:nvPr/>
        </p:nvGrpSpPr>
        <p:grpSpPr>
          <a:xfrm flipV="1">
            <a:off x="8840470" y="5073650"/>
            <a:ext cx="570865" cy="361315"/>
            <a:chOff x="4360" y="2078"/>
            <a:chExt cx="573" cy="680"/>
          </a:xfrm>
        </p:grpSpPr>
        <p:sp>
          <p:nvSpPr>
            <p:cNvPr id="19490" name="直接连接符 19489"/>
            <p:cNvSpPr/>
            <p:nvPr/>
          </p:nvSpPr>
          <p:spPr>
            <a:xfrm rot="-5400000">
              <a:off x="4020" y="2418"/>
              <a:ext cx="680" cy="0"/>
            </a:xfrm>
            <a:prstGeom prst="line">
              <a:avLst/>
            </a:prstGeom>
            <a:ln w="63500" cap="flat" cmpd="sng">
              <a:solidFill>
                <a:srgbClr val="00008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91" name="直接连接符 19490"/>
            <p:cNvSpPr/>
            <p:nvPr/>
          </p:nvSpPr>
          <p:spPr>
            <a:xfrm rot="-5400000">
              <a:off x="4163" y="2418"/>
              <a:ext cx="680" cy="0"/>
            </a:xfrm>
            <a:prstGeom prst="line">
              <a:avLst/>
            </a:prstGeom>
            <a:ln w="63500" cap="flat" cmpd="sng">
              <a:solidFill>
                <a:srgbClr val="00008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92" name="直接连接符 19491"/>
            <p:cNvSpPr/>
            <p:nvPr/>
          </p:nvSpPr>
          <p:spPr>
            <a:xfrm rot="-5400000">
              <a:off x="4306" y="2418"/>
              <a:ext cx="680" cy="0"/>
            </a:xfrm>
            <a:prstGeom prst="line">
              <a:avLst/>
            </a:prstGeom>
            <a:ln w="63500" cap="flat" cmpd="sng">
              <a:solidFill>
                <a:srgbClr val="00008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93" name="直接连接符 19492"/>
            <p:cNvSpPr/>
            <p:nvPr/>
          </p:nvSpPr>
          <p:spPr>
            <a:xfrm rot="-5400000">
              <a:off x="4449" y="2418"/>
              <a:ext cx="680" cy="0"/>
            </a:xfrm>
            <a:prstGeom prst="line">
              <a:avLst/>
            </a:prstGeom>
            <a:ln w="63500" cap="flat" cmpd="sng">
              <a:solidFill>
                <a:srgbClr val="00008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94" name="直接连接符 19493"/>
            <p:cNvSpPr/>
            <p:nvPr/>
          </p:nvSpPr>
          <p:spPr>
            <a:xfrm rot="-5400000">
              <a:off x="4593" y="2418"/>
              <a:ext cx="680" cy="0"/>
            </a:xfrm>
            <a:prstGeom prst="line">
              <a:avLst/>
            </a:prstGeom>
            <a:ln w="63500" cap="flat" cmpd="sng">
              <a:solidFill>
                <a:srgbClr val="000080"/>
              </a:solidFill>
              <a:prstDash val="solid"/>
              <a:headEnd type="none" w="med" len="med"/>
              <a:tailEnd type="stealth" w="med" len="med"/>
            </a:ln>
          </p:spPr>
        </p:sp>
      </p:grpSp>
      <p:grpSp>
        <p:nvGrpSpPr>
          <p:cNvPr id="19488" name="组合 19487"/>
          <p:cNvGrpSpPr/>
          <p:nvPr/>
        </p:nvGrpSpPr>
        <p:grpSpPr>
          <a:xfrm>
            <a:off x="8815070" y="6064250"/>
            <a:ext cx="643890" cy="593090"/>
            <a:chOff x="4360" y="2078"/>
            <a:chExt cx="573" cy="680"/>
          </a:xfrm>
        </p:grpSpPr>
        <p:sp>
          <p:nvSpPr>
            <p:cNvPr id="19483" name="直接连接符 19482"/>
            <p:cNvSpPr/>
            <p:nvPr/>
          </p:nvSpPr>
          <p:spPr>
            <a:xfrm rot="-5400000">
              <a:off x="4020" y="2418"/>
              <a:ext cx="680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84" name="直接连接符 19483"/>
            <p:cNvSpPr/>
            <p:nvPr/>
          </p:nvSpPr>
          <p:spPr>
            <a:xfrm rot="-5400000">
              <a:off x="4163" y="2418"/>
              <a:ext cx="680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85" name="直接连接符 19484"/>
            <p:cNvSpPr/>
            <p:nvPr/>
          </p:nvSpPr>
          <p:spPr>
            <a:xfrm rot="-5400000">
              <a:off x="4306" y="2418"/>
              <a:ext cx="680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86" name="直接连接符 19485"/>
            <p:cNvSpPr/>
            <p:nvPr/>
          </p:nvSpPr>
          <p:spPr>
            <a:xfrm rot="-5400000">
              <a:off x="4449" y="2418"/>
              <a:ext cx="680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87" name="直接连接符 19486"/>
            <p:cNvSpPr/>
            <p:nvPr/>
          </p:nvSpPr>
          <p:spPr>
            <a:xfrm rot="-5400000">
              <a:off x="4593" y="2418"/>
              <a:ext cx="680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stealth" w="med" len="med"/>
            </a:ln>
          </p:spPr>
        </p:sp>
      </p:grpSp>
      <p:grpSp>
        <p:nvGrpSpPr>
          <p:cNvPr id="19477" name="组合 19476"/>
          <p:cNvGrpSpPr/>
          <p:nvPr/>
        </p:nvGrpSpPr>
        <p:grpSpPr>
          <a:xfrm>
            <a:off x="9566910" y="5471160"/>
            <a:ext cx="652780" cy="581025"/>
            <a:chOff x="4045" y="1416"/>
            <a:chExt cx="680" cy="551"/>
          </a:xfrm>
        </p:grpSpPr>
        <p:sp>
          <p:nvSpPr>
            <p:cNvPr id="19466" name="直接连接符 19465"/>
            <p:cNvSpPr/>
            <p:nvPr/>
          </p:nvSpPr>
          <p:spPr>
            <a:xfrm flipH="1">
              <a:off x="4045" y="1416"/>
              <a:ext cx="22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67" name="直接连接符 19466"/>
            <p:cNvSpPr/>
            <p:nvPr/>
          </p:nvSpPr>
          <p:spPr>
            <a:xfrm flipH="1">
              <a:off x="4045" y="1553"/>
              <a:ext cx="34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68" name="直接连接符 19467"/>
            <p:cNvSpPr/>
            <p:nvPr/>
          </p:nvSpPr>
          <p:spPr>
            <a:xfrm flipH="1">
              <a:off x="4045" y="1691"/>
              <a:ext cx="453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69" name="直接连接符 19468"/>
            <p:cNvSpPr/>
            <p:nvPr/>
          </p:nvSpPr>
          <p:spPr>
            <a:xfrm flipH="1">
              <a:off x="4045" y="1829"/>
              <a:ext cx="56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19470" name="直接连接符 19469"/>
            <p:cNvSpPr/>
            <p:nvPr/>
          </p:nvSpPr>
          <p:spPr>
            <a:xfrm flipH="1">
              <a:off x="4045" y="1967"/>
              <a:ext cx="68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</p:grpSp>
      <p:grpSp>
        <p:nvGrpSpPr>
          <p:cNvPr id="21" name="组合 20"/>
          <p:cNvGrpSpPr/>
          <p:nvPr/>
        </p:nvGrpSpPr>
        <p:grpSpPr>
          <a:xfrm flipH="1">
            <a:off x="8050530" y="5471160"/>
            <a:ext cx="635000" cy="577215"/>
            <a:chOff x="4045" y="1416"/>
            <a:chExt cx="680" cy="551"/>
          </a:xfrm>
        </p:grpSpPr>
        <p:sp>
          <p:nvSpPr>
            <p:cNvPr id="22" name="直接连接符 21"/>
            <p:cNvSpPr/>
            <p:nvPr/>
          </p:nvSpPr>
          <p:spPr>
            <a:xfrm flipH="1">
              <a:off x="4045" y="1416"/>
              <a:ext cx="22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3" name="直接连接符 22"/>
            <p:cNvSpPr/>
            <p:nvPr/>
          </p:nvSpPr>
          <p:spPr>
            <a:xfrm flipH="1">
              <a:off x="4045" y="1553"/>
              <a:ext cx="34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4" name="直接连接符 23"/>
            <p:cNvSpPr/>
            <p:nvPr/>
          </p:nvSpPr>
          <p:spPr>
            <a:xfrm flipH="1">
              <a:off x="4045" y="1691"/>
              <a:ext cx="453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5" name="直接连接符 24"/>
            <p:cNvSpPr/>
            <p:nvPr/>
          </p:nvSpPr>
          <p:spPr>
            <a:xfrm flipH="1">
              <a:off x="4045" y="1829"/>
              <a:ext cx="567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  <p:sp>
          <p:nvSpPr>
            <p:cNvPr id="26" name="直接连接符 25"/>
            <p:cNvSpPr/>
            <p:nvPr/>
          </p:nvSpPr>
          <p:spPr>
            <a:xfrm flipH="1">
              <a:off x="4045" y="1967"/>
              <a:ext cx="680" cy="0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headEnd type="none" w="med" len="med"/>
              <a:tailEnd type="stealth" w="med" len="med"/>
            </a:ln>
          </p:spPr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666750" y="305435"/>
            <a:ext cx="1020953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阅读教材</a:t>
            </a:r>
            <a:r>
              <a:rPr lang="en-US" sz="4000" b="1">
                <a:solidFill>
                  <a:srgbClr val="000000"/>
                </a:solidFill>
                <a:latin typeface="宋体" panose="02010600030101010101" pitchFamily="2" charset="-122"/>
              </a:rPr>
              <a:t>P63</a:t>
            </a:r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，做“实验探究：浮力大小与排开液体的关系”。如图</a:t>
            </a:r>
            <a:r>
              <a:rPr 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10-3-4</a:t>
            </a:r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（验证阿基米德原理）。</a:t>
            </a:r>
            <a:endParaRPr lang="en-US" sz="4000" b="1">
              <a:latin typeface="Times New Roman" panose="02020603050405020304" pitchFamily="18" charset="0"/>
            </a:endParaRPr>
          </a:p>
          <a:p>
            <a:r>
              <a:rPr lang="en-US" sz="4000" b="1">
                <a:latin typeface="Times New Roman" panose="02020603050405020304" pitchFamily="18" charset="0"/>
              </a:rPr>
              <a:t>1</a:t>
            </a:r>
            <a:r>
              <a:rPr lang="zh-CN" sz="4000" b="1">
                <a:ea typeface="宋体" panose="02010600030101010101" pitchFamily="2" charset="-122"/>
              </a:rPr>
              <a:t>．实验器材：溢水杯、弹簧测力计、石块、烧杯、小桶、水。</a:t>
            </a:r>
          </a:p>
          <a:p>
            <a:r>
              <a:rPr lang="zh-CN" sz="4000" b="1">
                <a:ea typeface="宋体" panose="02010600030101010101" pitchFamily="2" charset="-122"/>
              </a:rPr>
              <a:t>思考问题：如何测出石块排开的水所受的重力呢？</a:t>
            </a:r>
          </a:p>
          <a:p>
            <a:r>
              <a:rPr lang="zh-CN" sz="4000" b="1">
                <a:ea typeface="宋体" panose="02010600030101010101" pitchFamily="2" charset="-122"/>
              </a:rPr>
              <a:t>（</a:t>
            </a:r>
            <a:r>
              <a:rPr lang="zh-CN" sz="4000" b="1">
                <a:ea typeface="宋体" panose="02010600030101010101" pitchFamily="2" charset="-122"/>
                <a:cs typeface="Times New Roman" panose="02020603050405020304" pitchFamily="18" charset="0"/>
              </a:rPr>
              <a:t>1）</a:t>
            </a:r>
            <a:r>
              <a:rPr lang="zh-CN" sz="4000" b="1">
                <a:ea typeface="宋体" panose="02010600030101010101" pitchFamily="2" charset="-122"/>
              </a:rPr>
              <a:t>溢水杯中的水应为多少？</a:t>
            </a:r>
          </a:p>
          <a:p>
            <a:r>
              <a:rPr lang="zh-CN" sz="4000" b="1">
                <a:ea typeface="宋体" panose="02010600030101010101" pitchFamily="2" charset="-122"/>
              </a:rPr>
              <a:t>（</a:t>
            </a:r>
            <a:r>
              <a:rPr lang="zh-CN" sz="4000" b="1">
                <a:ea typeface="宋体" panose="02010600030101010101" pitchFamily="2" charset="-122"/>
                <a:cs typeface="Times New Roman" panose="02020603050405020304" pitchFamily="18" charset="0"/>
              </a:rPr>
              <a:t>2）</a:t>
            </a:r>
            <a:r>
              <a:rPr lang="zh-CN" sz="4000" b="1">
                <a:ea typeface="宋体" panose="02010600030101010101" pitchFamily="2" charset="-122"/>
              </a:rPr>
              <a:t>先测空桶的重力呢，还是先测桶和排开水的总重力呢？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1029970" y="394335"/>
            <a:ext cx="93103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latin typeface="Times New Roman" panose="02020603050405020304" pitchFamily="18" charset="0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．实验步骤</a:t>
            </a:r>
            <a:r>
              <a:rPr lang="zh-CN" sz="2800" b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en-US" sz="2800" b="0">
              <a:latin typeface="Times New Roman" panose="02020603050405020304" pitchFamily="18" charset="0"/>
            </a:endParaRPr>
          </a:p>
          <a:p>
            <a:r>
              <a:rPr lang="en-US" sz="2800" b="0">
                <a:latin typeface="Times New Roman" panose="02020603050405020304" pitchFamily="18" charset="0"/>
              </a:rPr>
              <a:t>(1)</a:t>
            </a:r>
            <a:r>
              <a:rPr lang="zh-CN" sz="2800" b="0">
                <a:ea typeface="宋体" panose="02010600030101010101" pitchFamily="2" charset="-122"/>
              </a:rPr>
              <a:t>如图所示，测出石块所受的重力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>
                <a:ea typeface="宋体" panose="02010600030101010101" pitchFamily="2" charset="-122"/>
              </a:rPr>
              <a:t>和小桶所受的重力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桶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en-US" sz="2800" b="0">
              <a:latin typeface="Times New Roman" panose="02020603050405020304" pitchFamily="18" charset="0"/>
            </a:endParaRPr>
          </a:p>
          <a:p>
            <a:r>
              <a:rPr lang="en-US" sz="2800" b="0">
                <a:latin typeface="Times New Roman" panose="02020603050405020304" pitchFamily="18" charset="0"/>
              </a:rPr>
              <a:t>(2)</a:t>
            </a:r>
            <a:r>
              <a:rPr lang="zh-CN" sz="2800" b="0">
                <a:ea typeface="宋体" panose="02010600030101010101" pitchFamily="2" charset="-122"/>
              </a:rPr>
              <a:t>将溢水杯中注满水，把石块浸入溢水杯中，让排出的水全部流入小桶中，读出此时弹簧测力计的示数</a:t>
            </a:r>
            <a:r>
              <a:rPr lang="en-US" sz="2800" b="0" i="1">
                <a:latin typeface="Times New Roman" panose="02020603050405020304" pitchFamily="18" charset="0"/>
              </a:rPr>
              <a:t>F</a:t>
            </a:r>
            <a:r>
              <a:rPr lang="zh-CN" sz="2800" b="0">
                <a:ea typeface="宋体" panose="02010600030101010101" pitchFamily="2" charset="-122"/>
              </a:rPr>
              <a:t>，同时用小桶收集物体排开的水。</a:t>
            </a:r>
            <a:endParaRPr lang="en-US" sz="2800" b="0">
              <a:latin typeface="Times New Roman" panose="02020603050405020304" pitchFamily="18" charset="0"/>
            </a:endParaRPr>
          </a:p>
          <a:p>
            <a:r>
              <a:rPr lang="en-US" sz="2800" b="0">
                <a:latin typeface="Times New Roman" panose="02020603050405020304" pitchFamily="18" charset="0"/>
              </a:rPr>
              <a:t>(3)</a:t>
            </a:r>
            <a:r>
              <a:rPr lang="zh-CN" sz="2800" b="0">
                <a:ea typeface="宋体" panose="02010600030101010101" pitchFamily="2" charset="-122"/>
              </a:rPr>
              <a:t>用弹簧测力计测出小桶和水的总重力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桶</a:t>
            </a:r>
            <a:r>
              <a:rPr lang="zh-CN" sz="28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800" b="0">
                <a:ea typeface="宋体" panose="02010600030101010101" pitchFamily="2" charset="-122"/>
              </a:rPr>
              <a:t>则排开水的重力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排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总</a:t>
            </a:r>
            <a:r>
              <a:rPr lang="zh-CN" sz="2800" b="0">
                <a:ea typeface="宋体" panose="02010600030101010101" pitchFamily="2" charset="-122"/>
              </a:rPr>
              <a:t>－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桶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en-US" sz="2800" b="0">
              <a:latin typeface="Times New Roman" panose="02020603050405020304" pitchFamily="18" charset="0"/>
            </a:endParaRPr>
          </a:p>
          <a:p>
            <a:r>
              <a:rPr lang="en-US" sz="2800" b="0">
                <a:latin typeface="Times New Roman" panose="02020603050405020304" pitchFamily="18" charset="0"/>
              </a:rPr>
              <a:t>(4)</a:t>
            </a:r>
            <a:r>
              <a:rPr lang="zh-CN" sz="2800" b="0">
                <a:ea typeface="宋体" panose="02010600030101010101" pitchFamily="2" charset="-122"/>
              </a:rPr>
              <a:t>根据</a:t>
            </a:r>
            <a:r>
              <a:rPr lang="en-US" sz="2800" b="0" i="1">
                <a:latin typeface="Times New Roman" panose="02020603050405020304" pitchFamily="18" charset="0"/>
              </a:rPr>
              <a:t>F</a:t>
            </a:r>
            <a:r>
              <a:rPr lang="zh-CN" sz="2800" b="0" baseline="-25000">
                <a:ea typeface="宋体" panose="02010600030101010101" pitchFamily="2" charset="-122"/>
              </a:rPr>
              <a:t>浮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>
                <a:ea typeface="宋体" panose="02010600030101010101" pitchFamily="2" charset="-122"/>
              </a:rPr>
              <a:t>－</a:t>
            </a:r>
            <a:r>
              <a:rPr lang="en-US" sz="2800" b="0" i="1">
                <a:latin typeface="Times New Roman" panose="02020603050405020304" pitchFamily="18" charset="0"/>
              </a:rPr>
              <a:t>F</a:t>
            </a:r>
            <a:r>
              <a:rPr lang="zh-CN" sz="2800" b="0" baseline="-25000">
                <a:ea typeface="宋体" panose="02010600030101010101" pitchFamily="2" charset="-122"/>
              </a:rPr>
              <a:t>弹</a:t>
            </a:r>
            <a:r>
              <a:rPr lang="zh-CN" sz="2800" b="0">
                <a:ea typeface="宋体" panose="02010600030101010101" pitchFamily="2" charset="-122"/>
              </a:rPr>
              <a:t>，算出浮力，与</a:t>
            </a:r>
            <a:r>
              <a:rPr lang="en-US" sz="2800" b="0" i="1">
                <a:latin typeface="Times New Roman" panose="02020603050405020304" pitchFamily="18" charset="0"/>
              </a:rPr>
              <a:t>G</a:t>
            </a:r>
            <a:r>
              <a:rPr lang="zh-CN" sz="2800" b="0" baseline="-25000">
                <a:ea typeface="宋体" panose="02010600030101010101" pitchFamily="2" charset="-122"/>
              </a:rPr>
              <a:t>排</a:t>
            </a:r>
            <a:r>
              <a:rPr lang="zh-CN" sz="2800" b="0">
                <a:ea typeface="宋体" panose="02010600030101010101" pitchFamily="2" charset="-122"/>
              </a:rPr>
              <a:t>比较大小。</a:t>
            </a:r>
            <a:endParaRPr lang="zh-CN" altLang="en-US" sz="2800"/>
          </a:p>
        </p:txBody>
      </p:sp>
      <p:pic>
        <p:nvPicPr>
          <p:cNvPr id="2" name="图片 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75790" y="3932555"/>
            <a:ext cx="8001635" cy="27679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1020445" y="63500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3200" b="1">
                <a:latin typeface="Times New Roman" panose="02020603050405020304" pitchFamily="18" charset="0"/>
              </a:rPr>
              <a:t>3</a:t>
            </a:r>
            <a:r>
              <a:rPr lang="zh-CN" sz="3200" b="1">
                <a:ea typeface="宋体" panose="02010600030101010101" pitchFamily="2" charset="-122"/>
              </a:rPr>
              <a:t>．实验数据记录表格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 b="1"/>
          </a:p>
        </p:txBody>
      </p:sp>
      <p:graphicFrame>
        <p:nvGraphicFramePr>
          <p:cNvPr id="2" name="表格 1"/>
          <p:cNvGraphicFramePr/>
          <p:nvPr/>
        </p:nvGraphicFramePr>
        <p:xfrm>
          <a:off x="1402080" y="1490980"/>
          <a:ext cx="9875520" cy="2431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4145"/>
                <a:gridCol w="1443355"/>
                <a:gridCol w="2575560"/>
                <a:gridCol w="1437640"/>
                <a:gridCol w="1377950"/>
                <a:gridCol w="1626870"/>
              </a:tblGrid>
              <a:tr h="13728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石块重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小桶重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桶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石块浸没在水中时弹簧测力计的示数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小桶和水总重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总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浮力的大小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8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排开水所受重力</a:t>
                      </a:r>
                      <a:r>
                        <a:rPr lang="en-US" sz="28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8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85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55015" y="4719955"/>
            <a:ext cx="2423795" cy="132207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en-US" sz="4000" b="0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sz="40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40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4000" b="0" i="1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zh-CN" sz="40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en-US" altLang="zh-CN" sz="40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=ρ</a:t>
            </a:r>
            <a:r>
              <a:rPr lang="zh-CN" altLang="en-US" sz="40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液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gV</a:t>
            </a:r>
            <a:r>
              <a:rPr lang="zh-CN" altLang="en-US" sz="40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排</a:t>
            </a:r>
            <a:endParaRPr lang="zh-CN" altLang="en-US" sz="40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2160" y="4387215"/>
            <a:ext cx="5384165" cy="2061210"/>
          </a:xfrm>
          <a:prstGeom prst="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实验证明，这个结论对气体同样适用。例如空气对气球的浮力大小就等于被气球排开的空气所受到的重力。</a:t>
            </a:r>
            <a:endParaRPr lang="zh-CN" altLang="en-US" sz="3200" b="1"/>
          </a:p>
        </p:txBody>
      </p:sp>
      <p:sp>
        <p:nvSpPr>
          <p:cNvPr id="5" name="右箭头 4"/>
          <p:cNvSpPr/>
          <p:nvPr/>
        </p:nvSpPr>
        <p:spPr>
          <a:xfrm>
            <a:off x="3386455" y="5241290"/>
            <a:ext cx="1003300" cy="35306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 t="7708"/>
          <a:stretch>
            <a:fillRect/>
          </a:stretch>
        </p:blipFill>
        <p:spPr>
          <a:xfrm>
            <a:off x="10064750" y="4248150"/>
            <a:ext cx="1620520" cy="2265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216275" y="-892175"/>
            <a:ext cx="5256213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1" lang="en-US" altLang="zh-CN" sz="6600" b="1" kern="1200" cap="none" spc="0" normalizeH="0" baseline="0" noProof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6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阿基米德原理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919288" y="1447800"/>
            <a:ext cx="633730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、内容：</a:t>
            </a:r>
            <a:r>
              <a:rPr kumimoji="1" lang="zh-CN" altLang="en-US" sz="32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浸在液体中的物体受到竖直向上的浮力，浮力的大小等于物体排开的液体所受到的重力。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703388" y="3106103"/>
            <a:ext cx="718343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en-US" altLang="zh-CN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公式：</a:t>
            </a: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</a:t>
            </a:r>
            <a:r>
              <a:rPr kumimoji="1" lang="zh-CN" altLang="en-US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浮</a:t>
            </a: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=G</a:t>
            </a:r>
            <a:r>
              <a:rPr kumimoji="1" lang="zh-CN" altLang="en-US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排</a:t>
            </a: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 </a:t>
            </a:r>
            <a:r>
              <a:rPr kumimoji="1" lang="en-US" altLang="zh-CN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ρ</a:t>
            </a:r>
            <a:r>
              <a:rPr kumimoji="1" lang="zh-CN" altLang="en-US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液</a:t>
            </a:r>
            <a:r>
              <a:rPr kumimoji="1" lang="en-US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gV</a:t>
            </a:r>
            <a:r>
              <a:rPr kumimoji="1" lang="zh-CN" altLang="en-US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排</a:t>
            </a:r>
          </a:p>
        </p:txBody>
      </p:sp>
      <p:sp>
        <p:nvSpPr>
          <p:cNvPr id="47110" name="Text Box 6"/>
          <p:cNvSpPr txBox="1"/>
          <p:nvPr/>
        </p:nvSpPr>
        <p:spPr>
          <a:xfrm>
            <a:off x="1703388" y="3844925"/>
            <a:ext cx="9144000" cy="3338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理解：①阿基米德原理给出了浮力的两个要素：方向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大小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            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          ②从公式可看出浮力大小跟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     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和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  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有关，与实验结果相吻合。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     ③浸没时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排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         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物，未浸没时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排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           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物。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     ④计算时，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液的单位用</a:t>
            </a:r>
            <a:r>
              <a:rPr lang="zh-CN" altLang="en-US" sz="2000" b="1" u="sng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排的单位用</a:t>
            </a: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  </a:t>
            </a:r>
            <a:r>
              <a:rPr lang="zh-CN" altLang="en-US" sz="2000" b="1" u="sng" dirty="0">
                <a:solidFill>
                  <a:srgbClr val="0000FF"/>
                </a:solidFill>
                <a:latin typeface="Arial" panose="020B0604020202020204" pitchFamily="34" charset="0"/>
              </a:rPr>
              <a:t>                  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rgbClr val="D60093"/>
                </a:solidFill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2400" dirty="0">
                <a:solidFill>
                  <a:srgbClr val="D60093"/>
                </a:solidFill>
                <a:latin typeface="Arial" panose="020B0604020202020204" pitchFamily="34" charset="0"/>
              </a:rPr>
              <a:t>      </a:t>
            </a:r>
          </a:p>
        </p:txBody>
      </p:sp>
      <p:sp>
        <p:nvSpPr>
          <p:cNvPr id="25606" name="Text Box 7"/>
          <p:cNvSpPr txBox="1"/>
          <p:nvPr/>
        </p:nvSpPr>
        <p:spPr>
          <a:xfrm>
            <a:off x="10899775" y="4992688"/>
            <a:ext cx="309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000" dirty="0">
              <a:latin typeface="Arial" panose="020B0604020202020204" pitchFamily="34" charset="0"/>
            </a:endParaRPr>
          </a:p>
        </p:txBody>
      </p:sp>
      <p:sp>
        <p:nvSpPr>
          <p:cNvPr id="47112" name="Text Box 8"/>
          <p:cNvSpPr txBox="1"/>
          <p:nvPr/>
        </p:nvSpPr>
        <p:spPr>
          <a:xfrm>
            <a:off x="8975725" y="3860800"/>
            <a:ext cx="12969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竖直向上</a:t>
            </a:r>
          </a:p>
        </p:txBody>
      </p:sp>
      <p:sp>
        <p:nvSpPr>
          <p:cNvPr id="47113" name="Text Box 9"/>
          <p:cNvSpPr txBox="1"/>
          <p:nvPr/>
        </p:nvSpPr>
        <p:spPr>
          <a:xfrm>
            <a:off x="2466340" y="4398328"/>
            <a:ext cx="48958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3300"/>
                </a:solidFill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等于物体排开的液体所受到的重力</a:t>
            </a:r>
          </a:p>
        </p:txBody>
      </p:sp>
      <p:sp>
        <p:nvSpPr>
          <p:cNvPr id="47114" name="Text Box 10"/>
          <p:cNvSpPr txBox="1"/>
          <p:nvPr/>
        </p:nvSpPr>
        <p:spPr>
          <a:xfrm>
            <a:off x="6196648" y="4902200"/>
            <a:ext cx="16557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液体的密度</a:t>
            </a:r>
          </a:p>
        </p:txBody>
      </p:sp>
      <p:sp>
        <p:nvSpPr>
          <p:cNvPr id="47115" name="Text Box 11"/>
          <p:cNvSpPr txBox="1"/>
          <p:nvPr/>
        </p:nvSpPr>
        <p:spPr>
          <a:xfrm>
            <a:off x="7983538" y="4902200"/>
            <a:ext cx="291623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物体排开液体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的体积</a:t>
            </a:r>
          </a:p>
        </p:txBody>
      </p:sp>
      <p:sp>
        <p:nvSpPr>
          <p:cNvPr id="47116" name="Text Box 12"/>
          <p:cNvSpPr txBox="1"/>
          <p:nvPr/>
        </p:nvSpPr>
        <p:spPr>
          <a:xfrm>
            <a:off x="4052888" y="5813108"/>
            <a:ext cx="7921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等于</a:t>
            </a:r>
          </a:p>
        </p:txBody>
      </p:sp>
      <p:sp>
        <p:nvSpPr>
          <p:cNvPr id="47117" name="Text Box 13"/>
          <p:cNvSpPr txBox="1"/>
          <p:nvPr/>
        </p:nvSpPr>
        <p:spPr>
          <a:xfrm>
            <a:off x="7362190" y="5867083"/>
            <a:ext cx="10080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小于</a:t>
            </a:r>
          </a:p>
        </p:txBody>
      </p:sp>
      <p:sp>
        <p:nvSpPr>
          <p:cNvPr id="25613" name="Text Box 14"/>
          <p:cNvSpPr txBox="1"/>
          <p:nvPr/>
        </p:nvSpPr>
        <p:spPr>
          <a:xfrm>
            <a:off x="5735638" y="5867400"/>
            <a:ext cx="10810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000" dirty="0">
              <a:latin typeface="Arial" panose="020B0604020202020204" pitchFamily="34" charset="0"/>
            </a:endParaRPr>
          </a:p>
        </p:txBody>
      </p:sp>
      <p:sp>
        <p:nvSpPr>
          <p:cNvPr id="47119" name="Text Box 15"/>
          <p:cNvSpPr txBox="1"/>
          <p:nvPr/>
        </p:nvSpPr>
        <p:spPr>
          <a:xfrm>
            <a:off x="5448300" y="6266180"/>
            <a:ext cx="12239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千克</a:t>
            </a:r>
            <a:r>
              <a: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en-US" altLang="zh-CN" sz="2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20" name="Text Box 16"/>
          <p:cNvSpPr txBox="1"/>
          <p:nvPr/>
        </p:nvSpPr>
        <p:spPr>
          <a:xfrm>
            <a:off x="9306878" y="6266180"/>
            <a:ext cx="936625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米</a:t>
            </a:r>
          </a:p>
          <a:p>
            <a:pPr>
              <a:spcBef>
                <a:spcPct val="50000"/>
              </a:spcBef>
            </a:pPr>
            <a:endParaRPr lang="en-US" altLang="zh-CN" sz="2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122" name="Text Box 18"/>
          <p:cNvSpPr txBox="1"/>
          <p:nvPr/>
        </p:nvSpPr>
        <p:spPr>
          <a:xfrm rot="10620000" flipV="1">
            <a:off x="9549130" y="6101080"/>
            <a:ext cx="15176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Verdana" panose="020B0604030504040204" pitchFamily="34" charset="0"/>
              </a:rPr>
              <a:t>3</a:t>
            </a:r>
          </a:p>
        </p:txBody>
      </p:sp>
      <p:pic>
        <p:nvPicPr>
          <p:cNvPr id="47123" name="Picture 19" descr="阿基米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16950" y="260350"/>
            <a:ext cx="2051050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20" name="文本框 25619"/>
          <p:cNvSpPr txBox="1"/>
          <p:nvPr/>
        </p:nvSpPr>
        <p:spPr>
          <a:xfrm>
            <a:off x="6600825" y="54451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" name="Text Box 18"/>
          <p:cNvSpPr txBox="1"/>
          <p:nvPr/>
        </p:nvSpPr>
        <p:spPr>
          <a:xfrm rot="10980000" flipV="1">
            <a:off x="6443980" y="6212205"/>
            <a:ext cx="62357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Verdana" panose="020B0604030504040204" pitchFamily="34" charset="0"/>
              </a:rPr>
              <a:t>3</a:t>
            </a: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7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7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7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83555" y="2349500"/>
            <a:ext cx="621982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2800"/>
              <a:t>死海位于以色列和约旦之间的大裂谷约旦裂谷，南北长86公里，东西宽5到16公里不等，最深处为380.29米。死海的湖岸是地球上已露出陆地的最低点，有"世界的肚脐"之称。</a:t>
            </a:r>
          </a:p>
          <a:p>
            <a:r>
              <a:rPr lang="zh-CN" altLang="en-US" sz="2800"/>
              <a:t>       死海中含有高浓度的盐分，为一般海水的8.6倍，致使水中没有生物存活，甚至连死海沿岸的陆地上也很少有除水草外生物。这也是人们给它起名叫死海的原因之一。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2163445" y="278765"/>
            <a:ext cx="69215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latin typeface="Times New Roman" panose="02020603050405020304" pitchFamily="18" charset="0"/>
                <a:ea typeface="宋体" panose="02010600030101010101" pitchFamily="2" charset="-122"/>
              </a:rPr>
              <a:t>阅读文字和图：人们可以轻松地在海面仰卧，甚至还可以看书呢！你知道这是什么道理吗？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105" y="2540000"/>
            <a:ext cx="4927600" cy="4018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63445" y="5677535"/>
            <a:ext cx="1224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死海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489585" y="523875"/>
            <a:ext cx="5080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练一练：</a:t>
            </a:r>
          </a:p>
          <a:p>
            <a:pPr indent="0"/>
            <a:r>
              <a:rPr lang="zh-CN" sz="3200" b="1"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ea typeface="宋体" panose="02010600030101010101" pitchFamily="2" charset="-122"/>
              </a:rPr>
              <a:t>1. </a:t>
            </a:r>
            <a:r>
              <a:rPr lang="zh-CN" sz="3200" b="0">
                <a:ea typeface="宋体" panose="02010600030101010101" pitchFamily="2" charset="-122"/>
              </a:rPr>
              <a:t>把重为38N，体积为5×10</a:t>
            </a:r>
            <a:r>
              <a:rPr lang="zh-CN" sz="3200" b="0" baseline="30000">
                <a:ea typeface="宋体" panose="02010600030101010101" pitchFamily="2" charset="-122"/>
              </a:rPr>
              <a:t>－４</a:t>
            </a:r>
            <a:r>
              <a:rPr lang="en-US" sz="3200" b="0">
                <a:latin typeface="宋体" panose="02010600030101010101" pitchFamily="2" charset="-122"/>
              </a:rPr>
              <a:t>m</a:t>
            </a:r>
            <a:r>
              <a:rPr lang="zh-CN" sz="3200" b="0" baseline="30000">
                <a:ea typeface="宋体" panose="02010600030101010101" pitchFamily="2" charset="-122"/>
              </a:rPr>
              <a:t>３</a:t>
            </a:r>
            <a:r>
              <a:rPr lang="zh-CN" sz="3200" b="0">
                <a:ea typeface="宋体" panose="02010600030101010101" pitchFamily="2" charset="-122"/>
              </a:rPr>
              <a:t>的实心金属球浸没在水中，则金属所受浮力为多少</a:t>
            </a:r>
            <a:r>
              <a:rPr lang="en-US" sz="3200" b="0">
                <a:latin typeface="宋体" panose="02010600030101010101" pitchFamily="2" charset="-122"/>
              </a:rPr>
              <a:t>?(g=10N/kg)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6165850" y="831850"/>
            <a:ext cx="54775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      2.  </a:t>
            </a:r>
            <a:r>
              <a:rPr lang="zh-CN" sz="2800" b="0">
                <a:ea typeface="宋体" panose="02010600030101010101" pitchFamily="2" charset="-122"/>
              </a:rPr>
              <a:t>用弹簧测力计拉住一个重为43N的空心铜球，全部浸在水中时，弹簧测力计的示数为33N，铜球受到的浮力是</a:t>
            </a:r>
            <a:r>
              <a:rPr lang="en-US" sz="2800" b="0" u="sng">
                <a:latin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N，铜球的空心部分的体积是</a:t>
            </a:r>
            <a:r>
              <a:rPr lang="en-US" sz="2800" b="0" u="sng">
                <a:latin typeface="宋体" panose="02010600030101010101" pitchFamily="2" charset="-122"/>
              </a:rPr>
              <a:t>       </a:t>
            </a:r>
            <a:r>
              <a:rPr lang="en-US" sz="2800" b="0">
                <a:latin typeface="宋体" panose="02010600030101010101" pitchFamily="2" charset="-122"/>
              </a:rPr>
              <a:t>m</a:t>
            </a:r>
            <a:r>
              <a:rPr lang="en-US" sz="2800" b="0" baseline="30000">
                <a:latin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．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828675" y="4047490"/>
            <a:ext cx="66567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3200" b="0">
                <a:ea typeface="宋体" panose="02010600030101010101" pitchFamily="2" charset="-122"/>
              </a:rPr>
              <a:t>3.  </a:t>
            </a:r>
            <a:r>
              <a:rPr lang="zh-CN" sz="3200" b="0">
                <a:ea typeface="宋体" panose="02010600030101010101" pitchFamily="2" charset="-122"/>
              </a:rPr>
              <a:t>有一个密度为</a:t>
            </a:r>
            <a:r>
              <a:rPr lang="en-US" sz="3200" b="0">
                <a:latin typeface="宋体" panose="02010600030101010101" pitchFamily="2" charset="-122"/>
              </a:rPr>
              <a:t>0.6×10</a:t>
            </a:r>
            <a:r>
              <a:rPr lang="en-US" sz="3200" b="0" baseline="30000">
                <a:latin typeface="宋体" panose="02010600030101010101" pitchFamily="2" charset="-122"/>
              </a:rPr>
              <a:t>3</a:t>
            </a:r>
            <a:r>
              <a:rPr lang="en-US" sz="3200" b="0">
                <a:latin typeface="宋体" panose="02010600030101010101" pitchFamily="2" charset="-122"/>
              </a:rPr>
              <a:t>kg/m</a:t>
            </a:r>
            <a:r>
              <a:rPr lang="en-US" sz="3200" b="0" baseline="30000">
                <a:latin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、边长为10cm的正方形木块被绳子拉住浸没在水中，如图所示。求此时绳子受到的拉力。</a:t>
            </a:r>
            <a:endParaRPr lang="zh-CN" altLang="en-US" sz="3200"/>
          </a:p>
        </p:txBody>
      </p:sp>
      <p:pic>
        <p:nvPicPr>
          <p:cNvPr id="1073742857" name="图片 103" descr="smm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8910" y="4311650"/>
            <a:ext cx="2569210" cy="20269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445770" y="613410"/>
            <a:ext cx="8912860" cy="271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3200" b="0">
                <a:ea typeface="宋体" panose="02010600030101010101" pitchFamily="2" charset="-122"/>
              </a:rPr>
              <a:t>4.  </a:t>
            </a:r>
            <a:r>
              <a:rPr lang="zh-CN" sz="3200" b="0">
                <a:ea typeface="宋体" panose="02010600030101010101" pitchFamily="2" charset="-122"/>
              </a:rPr>
              <a:t>密度是</a:t>
            </a:r>
            <a:r>
              <a:rPr lang="en-US" sz="3200" b="0">
                <a:latin typeface="宋体" panose="02010600030101010101" pitchFamily="2" charset="-122"/>
              </a:rPr>
              <a:t>0.6×10</a:t>
            </a:r>
            <a:r>
              <a:rPr lang="zh-CN" sz="3200" b="0" baseline="30000">
                <a:ea typeface="宋体" panose="02010600030101010101" pitchFamily="2" charset="-122"/>
              </a:rPr>
              <a:t>３</a:t>
            </a:r>
            <a:r>
              <a:rPr lang="en-US" sz="3200" b="0">
                <a:latin typeface="宋体" panose="02010600030101010101" pitchFamily="2" charset="-122"/>
              </a:rPr>
              <a:t>kg/m</a:t>
            </a:r>
            <a:r>
              <a:rPr lang="zh-CN" sz="3200" b="0" baseline="30000">
                <a:ea typeface="宋体" panose="02010600030101010101" pitchFamily="2" charset="-122"/>
              </a:rPr>
              <a:t>３</a:t>
            </a:r>
            <a:r>
              <a:rPr lang="zh-CN" sz="3200" b="0">
                <a:ea typeface="宋体" panose="02010600030101010101" pitchFamily="2" charset="-122"/>
              </a:rPr>
              <a:t>的木块，体积是</a:t>
            </a:r>
            <a:r>
              <a:rPr lang="en-US" sz="3200" b="0">
                <a:latin typeface="宋体" panose="02010600030101010101" pitchFamily="2" charset="-122"/>
              </a:rPr>
              <a:t>4m</a:t>
            </a:r>
            <a:r>
              <a:rPr lang="zh-CN" sz="3200" b="0" baseline="30000">
                <a:ea typeface="宋体" panose="02010600030101010101" pitchFamily="2" charset="-122"/>
              </a:rPr>
              <a:t>３</a:t>
            </a:r>
            <a:r>
              <a:rPr lang="zh-CN" sz="3200" b="0">
                <a:ea typeface="宋体" panose="02010600030101010101" pitchFamily="2" charset="-122"/>
              </a:rPr>
              <a:t>，当它浮在水面上时，取g＝10N/kg，求：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（1）木块的重力；（2）木块受到的浮力；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（3）木块排开水的体积；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（4）木块露出水面的体积。</a:t>
            </a:r>
            <a:endParaRPr lang="en-US" sz="1050" b="0">
              <a:latin typeface="宋体" panose="02010600030101010101" pitchFamily="2" charset="-122"/>
            </a:endParaRPr>
          </a:p>
          <a:p>
            <a:r>
              <a:rPr lang="en-US" sz="1050" b="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9395" y="3446780"/>
            <a:ext cx="113436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宋体" panose="02010600030101010101" pitchFamily="2" charset="-122"/>
              </a:rPr>
              <a:t>5</a:t>
            </a:r>
            <a:r>
              <a:rPr lang="zh-CN" sz="3200" b="0">
                <a:ea typeface="宋体" panose="02010600030101010101" pitchFamily="2" charset="-122"/>
              </a:rPr>
              <a:t>．我国首台载人潜水器“蛟龙号”将“接触”5000m深海，当其排开海水的体积为3m</a:t>
            </a:r>
            <a:r>
              <a:rPr lang="en-US" sz="3200" b="0" baseline="30000">
                <a:latin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时，受到浮力的大小约为______N；当其下潜至1000m深度时，该处海水的压强约为_______Pa；该潜水艇从1000m深处继续下潜，受到的浮力将________（选填“变大”“不变”或“变小”）（海水的密度近似取1×10</a:t>
            </a:r>
            <a:r>
              <a:rPr lang="en-US" sz="3200" b="0" baseline="30000">
                <a:latin typeface="宋体" panose="02010600030101010101" pitchFamily="2" charset="-122"/>
              </a:rPr>
              <a:t>3</a:t>
            </a:r>
            <a:r>
              <a:rPr lang="en-US" sz="3200" b="0">
                <a:latin typeface="宋体" panose="02010600030101010101" pitchFamily="2" charset="-122"/>
              </a:rPr>
              <a:t>Kg/m</a:t>
            </a:r>
            <a:r>
              <a:rPr lang="en-US" sz="3200" b="0" baseline="30000">
                <a:latin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91780" y="265430"/>
            <a:ext cx="2884805" cy="2025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" name="文本框 105"/>
          <p:cNvSpPr txBox="1"/>
          <p:nvPr/>
        </p:nvSpPr>
        <p:spPr>
          <a:xfrm>
            <a:off x="224790" y="265430"/>
            <a:ext cx="71570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．体积相同的a、b、c三个小球浸在水中，所受浮力的关系为（ 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</a:t>
            </a:r>
            <a:endParaRPr lang="en-US" sz="2800" b="0">
              <a:latin typeface="宋体" panose="02010600030101010101" pitchFamily="2" charset="-122"/>
            </a:endParaRPr>
          </a:p>
          <a:p>
            <a:r>
              <a:rPr lang="en-US" sz="2800" b="0">
                <a:latin typeface="宋体" panose="02010600030101010101" pitchFamily="2" charset="-122"/>
              </a:rPr>
              <a:t>  A.F</a:t>
            </a:r>
            <a:r>
              <a:rPr lang="en-US" sz="2800" b="0" baseline="-25000">
                <a:latin typeface="宋体" panose="02010600030101010101" pitchFamily="2" charset="-122"/>
              </a:rPr>
              <a:t>a</a:t>
            </a:r>
            <a:r>
              <a:rPr lang="zh-CN" sz="2800" b="0">
                <a:ea typeface="宋体" panose="02010600030101010101" pitchFamily="2" charset="-122"/>
              </a:rPr>
              <a:t>＞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b</a:t>
            </a:r>
            <a:r>
              <a:rPr lang="zh-CN" sz="2800" b="0">
                <a:ea typeface="宋体" panose="02010600030101010101" pitchFamily="2" charset="-122"/>
              </a:rPr>
              <a:t>＞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c  </a:t>
            </a:r>
            <a:r>
              <a:rPr lang="zh-CN" sz="2800" b="0" baseline="-25000">
                <a:ea typeface="宋体" panose="02010600030101010101" pitchFamily="2" charset="-122"/>
              </a:rPr>
              <a:t>　　　        </a:t>
            </a:r>
            <a:r>
              <a:rPr lang="en-US" sz="2800" b="0">
                <a:latin typeface="宋体" panose="02010600030101010101" pitchFamily="2" charset="-122"/>
              </a:rPr>
              <a:t> B.F</a:t>
            </a:r>
            <a:r>
              <a:rPr lang="en-US" sz="2800" b="0" baseline="-25000">
                <a:latin typeface="宋体" panose="02010600030101010101" pitchFamily="2" charset="-122"/>
              </a:rPr>
              <a:t>a</a:t>
            </a:r>
            <a:r>
              <a:rPr lang="zh-CN" sz="2800" b="0">
                <a:ea typeface="宋体" panose="02010600030101010101" pitchFamily="2" charset="-122"/>
              </a:rPr>
              <a:t>＜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b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c   </a:t>
            </a:r>
            <a:r>
              <a:rPr lang="zh-CN" sz="2800" b="0" baseline="-25000">
                <a:ea typeface="宋体" panose="02010600030101010101" pitchFamily="2" charset="-122"/>
              </a:rPr>
              <a:t>　　　</a:t>
            </a:r>
            <a:r>
              <a:rPr lang="en-US" sz="2800" b="0">
                <a:latin typeface="宋体" panose="02010600030101010101" pitchFamily="2" charset="-122"/>
              </a:rPr>
              <a:t> </a:t>
            </a:r>
          </a:p>
          <a:p>
            <a:pPr indent="266700"/>
            <a:r>
              <a:rPr lang="en-US" sz="2800" b="0">
                <a:latin typeface="宋体" panose="02010600030101010101" pitchFamily="2" charset="-122"/>
              </a:rPr>
              <a:t>C.F</a:t>
            </a:r>
            <a:r>
              <a:rPr lang="en-US" sz="2800" b="0" baseline="-25000">
                <a:latin typeface="宋体" panose="02010600030101010101" pitchFamily="2" charset="-122"/>
              </a:rPr>
              <a:t>a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b</a:t>
            </a:r>
            <a:r>
              <a:rPr lang="zh-CN" sz="2800" b="0">
                <a:ea typeface="宋体" panose="02010600030101010101" pitchFamily="2" charset="-122"/>
              </a:rPr>
              <a:t>＜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c    </a:t>
            </a:r>
            <a:r>
              <a:rPr lang="zh-CN" sz="2800" b="0" baseline="-25000">
                <a:ea typeface="宋体" panose="02010600030101010101" pitchFamily="2" charset="-122"/>
              </a:rPr>
              <a:t>　　　</a:t>
            </a:r>
            <a:r>
              <a:rPr lang="en-US" sz="2800" b="0">
                <a:latin typeface="宋体" panose="02010600030101010101" pitchFamily="2" charset="-122"/>
              </a:rPr>
              <a:t> D.F</a:t>
            </a:r>
            <a:r>
              <a:rPr lang="en-US" sz="2800" b="0" baseline="-25000">
                <a:latin typeface="宋体" panose="02010600030101010101" pitchFamily="2" charset="-122"/>
              </a:rPr>
              <a:t>a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b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>
                <a:latin typeface="宋体" panose="02010600030101010101" pitchFamily="2" charset="-122"/>
              </a:rPr>
              <a:t>F</a:t>
            </a:r>
            <a:r>
              <a:rPr lang="en-US" sz="2800" b="0" baseline="-25000">
                <a:latin typeface="宋体" panose="02010600030101010101" pitchFamily="2" charset="-122"/>
              </a:rPr>
              <a:t>c</a:t>
            </a:r>
            <a:endParaRPr lang="zh-CN" altLang="en-US" sz="2800"/>
          </a:p>
        </p:txBody>
      </p:sp>
      <p:pic>
        <p:nvPicPr>
          <p:cNvPr id="3" name="图片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04935" y="3670935"/>
            <a:ext cx="2815590" cy="2671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224790" y="3143250"/>
            <a:ext cx="87795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en-US" sz="3200" b="0">
              <a:latin typeface="宋体" panose="02010600030101010101" pitchFamily="2" charset="-122"/>
            </a:endParaRPr>
          </a:p>
          <a:p>
            <a:r>
              <a:rPr lang="en-US" altLang="zh-CN" sz="3200" b="0">
                <a:ea typeface="宋体" panose="02010600030101010101" pitchFamily="2" charset="-122"/>
              </a:rPr>
              <a:t>7</a:t>
            </a:r>
            <a:r>
              <a:rPr lang="zh-CN" sz="3200" b="0">
                <a:ea typeface="宋体" panose="02010600030101010101" pitchFamily="2" charset="-122"/>
              </a:rPr>
              <a:t>．如图所示，是游玩海底世界时，小华观察到的鱼吐出气泡上升情景。气泡上升过程中受到的浮力和气泡内气体的压强变化情况是（</a:t>
            </a:r>
            <a:r>
              <a:rPr lang="en-US" sz="3200" b="0">
                <a:latin typeface="宋体" panose="02010600030101010101" pitchFamily="2" charset="-122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</a:t>
            </a:r>
          </a:p>
          <a:p>
            <a:r>
              <a:rPr lang="zh-CN" sz="3200" b="0">
                <a:ea typeface="宋体" panose="02010600030101010101" pitchFamily="2" charset="-122"/>
              </a:rPr>
              <a:t>A.浮力、压强均变小   B.浮力、压强均变大</a:t>
            </a:r>
          </a:p>
          <a:p>
            <a:r>
              <a:rPr lang="zh-CN" sz="3200" b="0">
                <a:ea typeface="宋体" panose="02010600030101010101" pitchFamily="2" charset="-122"/>
              </a:rPr>
              <a:t>C.浮力变大，压强变小 D.浮力、压强均不变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607695" y="316230"/>
            <a:ext cx="79965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latin typeface="宋体" panose="02010600030101010101" pitchFamily="2" charset="-122"/>
              </a:rPr>
              <a:t>8</a:t>
            </a:r>
            <a:r>
              <a:rPr lang="zh-CN" sz="2800" b="0">
                <a:ea typeface="宋体" panose="02010600030101010101" pitchFamily="2" charset="-122"/>
              </a:rPr>
              <a:t>．物体在液体中受到的浮力大小（</a:t>
            </a:r>
            <a:r>
              <a:rPr lang="en-US" sz="2800" b="0">
                <a:latin typeface="宋体" panose="02010600030101010101" pitchFamily="2" charset="-122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</a:t>
            </a:r>
            <a:endParaRPr lang="en-US" sz="2800" b="0">
              <a:latin typeface="宋体" panose="02010600030101010101" pitchFamily="2" charset="-122"/>
            </a:endParaRPr>
          </a:p>
          <a:p>
            <a:r>
              <a:rPr lang="en-US" sz="2800" b="0">
                <a:latin typeface="宋体" panose="02010600030101010101" pitchFamily="2" charset="-122"/>
              </a:rPr>
              <a:t>  A.</a:t>
            </a:r>
            <a:r>
              <a:rPr lang="zh-CN" sz="2800" b="0">
                <a:ea typeface="宋体" panose="02010600030101010101" pitchFamily="2" charset="-122"/>
              </a:rPr>
              <a:t>和物体本身的重力大小有关</a:t>
            </a:r>
            <a:r>
              <a:rPr lang="en-US" sz="2800" b="0">
                <a:latin typeface="宋体" panose="02010600030101010101" pitchFamily="2" charset="-122"/>
              </a:rPr>
              <a:t>        </a:t>
            </a:r>
          </a:p>
          <a:p>
            <a:pPr indent="266700"/>
            <a:r>
              <a:rPr lang="en-US" sz="2800" b="0">
                <a:latin typeface="宋体" panose="02010600030101010101" pitchFamily="2" charset="-122"/>
              </a:rPr>
              <a:t> B.</a:t>
            </a:r>
            <a:r>
              <a:rPr lang="zh-CN" sz="2800" b="0">
                <a:ea typeface="宋体" panose="02010600030101010101" pitchFamily="2" charset="-122"/>
              </a:rPr>
              <a:t>和物体的体积大小有关</a:t>
            </a:r>
            <a:endParaRPr lang="en-US" sz="2800" b="0">
              <a:latin typeface="宋体" panose="02010600030101010101" pitchFamily="2" charset="-122"/>
            </a:endParaRPr>
          </a:p>
          <a:p>
            <a:r>
              <a:rPr lang="en-US" sz="2800" b="0">
                <a:latin typeface="宋体" panose="02010600030101010101" pitchFamily="2" charset="-122"/>
              </a:rPr>
              <a:t>  C.</a:t>
            </a:r>
            <a:r>
              <a:rPr lang="zh-CN" sz="2800" b="0">
                <a:ea typeface="宋体" panose="02010600030101010101" pitchFamily="2" charset="-122"/>
              </a:rPr>
              <a:t>和物体的密度大小有关</a:t>
            </a:r>
            <a:r>
              <a:rPr lang="en-US" sz="2800" b="0">
                <a:latin typeface="宋体" panose="02010600030101010101" pitchFamily="2" charset="-122"/>
              </a:rPr>
              <a:t>             </a:t>
            </a:r>
          </a:p>
          <a:p>
            <a:pPr indent="266700"/>
            <a:r>
              <a:rPr lang="en-US" sz="2800" b="0">
                <a:latin typeface="宋体" panose="02010600030101010101" pitchFamily="2" charset="-122"/>
              </a:rPr>
              <a:t> D.</a:t>
            </a:r>
            <a:r>
              <a:rPr lang="zh-CN" sz="2800" b="0">
                <a:ea typeface="宋体" panose="02010600030101010101" pitchFamily="2" charset="-122"/>
              </a:rPr>
              <a:t>和物体排开液体的体积大小有关</a:t>
            </a:r>
            <a:endParaRPr lang="en-US" sz="2800" b="0">
              <a:latin typeface="宋体" panose="02010600030101010101" pitchFamily="2" charset="-122"/>
            </a:endParaRPr>
          </a:p>
          <a:p>
            <a:r>
              <a:rPr lang="en-US" sz="2800" b="0">
                <a:latin typeface="宋体" panose="02010600030101010101" pitchFamily="2" charset="-122"/>
              </a:rPr>
              <a:t>9</a:t>
            </a:r>
            <a:r>
              <a:rPr lang="zh-CN" sz="2800" b="0">
                <a:ea typeface="宋体" panose="02010600030101010101" pitchFamily="2" charset="-122"/>
              </a:rPr>
              <a:t>．根据下面给出的数据，一定能用阿基米德定律计算出浮力大小的一组数据是（</a:t>
            </a:r>
            <a:r>
              <a:rPr lang="en-US" sz="2800" b="0">
                <a:latin typeface="宋体" panose="02010600030101010101" pitchFamily="2" charset="-122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</a:t>
            </a:r>
            <a:r>
              <a:rPr lang="en-US" sz="2800" b="0">
                <a:latin typeface="宋体" panose="02010600030101010101" pitchFamily="2" charset="-122"/>
              </a:rPr>
              <a:t> </a:t>
            </a:r>
            <a:endParaRPr lang="zh-CN" altLang="en-US" sz="2800"/>
          </a:p>
        </p:txBody>
      </p:sp>
      <p:sp>
        <p:nvSpPr>
          <p:cNvPr id="106" name="文本框 105"/>
          <p:cNvSpPr txBox="1"/>
          <p:nvPr/>
        </p:nvSpPr>
        <p:spPr>
          <a:xfrm>
            <a:off x="918210" y="3460115"/>
            <a:ext cx="7452360" cy="1976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0025"/>
            <a:endParaRPr lang="zh-CN" sz="1050" b="0">
              <a:ea typeface="宋体" panose="02010600030101010101" pitchFamily="2" charset="-122"/>
            </a:endParaRPr>
          </a:p>
          <a:p>
            <a:r>
              <a:rPr lang="zh-CN" sz="2800" b="0">
                <a:ea typeface="宋体" panose="02010600030101010101" pitchFamily="2" charset="-122"/>
              </a:rPr>
              <a:t>    A．物体体积和液体密度         </a:t>
            </a:r>
          </a:p>
          <a:p>
            <a:pPr indent="200025"/>
            <a:r>
              <a:rPr lang="zh-CN" sz="2800" b="0">
                <a:ea typeface="宋体" panose="02010600030101010101" pitchFamily="2" charset="-122"/>
              </a:rPr>
              <a:t>  B．物体体积和物体密度  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</a:p>
          <a:p>
            <a:pPr indent="200025"/>
            <a:r>
              <a:rPr lang="zh-CN" sz="2800" b="0">
                <a:ea typeface="宋体" panose="02010600030101010101" pitchFamily="2" charset="-122"/>
              </a:rPr>
              <a:t> C．液体密度和物体所在处的深度             D．液体的密度和物体所排开液体的体积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56000" y="2935288"/>
            <a:ext cx="952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56000" y="3424238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56000" y="4088447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29005" y="397510"/>
            <a:ext cx="97897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10</a:t>
            </a:r>
            <a:r>
              <a:rPr lang="zh-CN" altLang="en-US" sz="3200"/>
              <a:t>、游泳的人由河边走向深水处的过程中，河底布满了小石子，则（     ）</a:t>
            </a:r>
          </a:p>
          <a:p>
            <a:r>
              <a:rPr lang="zh-CN" altLang="en-US" sz="3200"/>
              <a:t>A.脚越来越疼，因为水对脚的压力越来越大</a:t>
            </a:r>
          </a:p>
          <a:p>
            <a:r>
              <a:rPr lang="zh-CN" altLang="en-US" sz="3200"/>
              <a:t>B.脚疼的越来越轻，因为河底对人的支持力越来越小</a:t>
            </a:r>
          </a:p>
          <a:p>
            <a:r>
              <a:rPr lang="zh-CN" altLang="en-US" sz="3200"/>
              <a:t>C.脚越来越疼，因为水对人的浮力越来越大</a:t>
            </a:r>
          </a:p>
          <a:p>
            <a:r>
              <a:rPr lang="zh-CN" altLang="en-US" sz="3200"/>
              <a:t>D.脚疼的越来越轻，因为人的重力越来越小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3875" y="4107180"/>
            <a:ext cx="106000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altLang="zh-CN" sz="3200" b="1">
                <a:ea typeface="宋体" panose="02010600030101010101" pitchFamily="2" charset="-122"/>
              </a:rPr>
              <a:t>11</a:t>
            </a:r>
            <a:r>
              <a:rPr lang="zh-CN" sz="3200" b="1">
                <a:ea typeface="宋体" panose="02010600030101010101" pitchFamily="2" charset="-122"/>
              </a:rPr>
              <a:t>、A、B两个同样的实心铁球，A沉于水底，B浮于水银液面上，则两球受到浮力的F</a:t>
            </a:r>
            <a:r>
              <a:rPr lang="en-US" sz="3200" b="1" baseline="-25000">
                <a:latin typeface="宋体" panose="02010600030101010101" pitchFamily="2" charset="-122"/>
              </a:rPr>
              <a:t>A</a:t>
            </a:r>
            <a:r>
              <a:rPr lang="zh-CN" sz="3200" b="1">
                <a:ea typeface="宋体" panose="02010600030101010101" pitchFamily="2" charset="-122"/>
              </a:rPr>
              <a:t>、</a:t>
            </a:r>
            <a:r>
              <a:rPr lang="en-US" sz="3200" b="1">
                <a:latin typeface="宋体" panose="02010600030101010101" pitchFamily="2" charset="-122"/>
              </a:rPr>
              <a:t>F</a:t>
            </a:r>
            <a:r>
              <a:rPr lang="en-US" sz="3200" b="1" baseline="-25000">
                <a:latin typeface="宋体" panose="02010600030101010101" pitchFamily="2" charset="-122"/>
              </a:rPr>
              <a:t>B</a:t>
            </a:r>
            <a:r>
              <a:rPr lang="zh-CN" sz="3200" b="1">
                <a:ea typeface="宋体" panose="02010600030101010101" pitchFamily="2" charset="-122"/>
              </a:rPr>
              <a:t>的大小关系为：（</a:t>
            </a:r>
            <a:r>
              <a:rPr lang="en-US" sz="3200" b="1">
                <a:latin typeface="宋体" panose="02010600030101010101" pitchFamily="2" charset="-122"/>
              </a:rPr>
              <a:t>   </a:t>
            </a:r>
            <a:r>
              <a:rPr lang="zh-CN" sz="3200" b="1">
                <a:ea typeface="宋体" panose="02010600030101010101" pitchFamily="2" charset="-122"/>
              </a:rPr>
              <a:t>）</a:t>
            </a:r>
            <a:endParaRPr lang="en-US" sz="3200" b="1">
              <a:latin typeface="宋体" panose="02010600030101010101" pitchFamily="2" charset="-122"/>
            </a:endParaRPr>
          </a:p>
          <a:p>
            <a:r>
              <a:rPr lang="en-US" sz="3200" b="1">
                <a:latin typeface="宋体" panose="02010600030101010101" pitchFamily="2" charset="-122"/>
              </a:rPr>
              <a:t>A.F</a:t>
            </a:r>
            <a:r>
              <a:rPr lang="en-US" sz="3200" b="1" baseline="-25000">
                <a:latin typeface="宋体" panose="02010600030101010101" pitchFamily="2" charset="-122"/>
              </a:rPr>
              <a:t>A</a:t>
            </a:r>
            <a:r>
              <a:rPr lang="en-US" sz="3200" b="1">
                <a:latin typeface="宋体" panose="02010600030101010101" pitchFamily="2" charset="-122"/>
              </a:rPr>
              <a:t> </a:t>
            </a:r>
            <a:r>
              <a:rPr lang="zh-CN" sz="3200" b="1">
                <a:ea typeface="宋体" panose="02010600030101010101" pitchFamily="2" charset="-122"/>
              </a:rPr>
              <a:t>＞</a:t>
            </a:r>
            <a:r>
              <a:rPr lang="en-US" sz="3200" b="1">
                <a:latin typeface="宋体" panose="02010600030101010101" pitchFamily="2" charset="-122"/>
              </a:rPr>
              <a:t>F</a:t>
            </a:r>
            <a:r>
              <a:rPr lang="en-US" sz="3200" b="1" baseline="-25000">
                <a:latin typeface="宋体" panose="02010600030101010101" pitchFamily="2" charset="-122"/>
              </a:rPr>
              <a:t>B</a:t>
            </a:r>
            <a:r>
              <a:rPr lang="en-US" sz="3200" b="1">
                <a:latin typeface="宋体" panose="02010600030101010101" pitchFamily="2" charset="-122"/>
              </a:rPr>
              <a:t>           B.F</a:t>
            </a:r>
            <a:r>
              <a:rPr lang="en-US" sz="3200" b="1" baseline="-25000">
                <a:latin typeface="宋体" panose="02010600030101010101" pitchFamily="2" charset="-122"/>
              </a:rPr>
              <a:t>A</a:t>
            </a:r>
            <a:r>
              <a:rPr lang="zh-CN" sz="3200" b="1">
                <a:ea typeface="宋体" panose="02010600030101010101" pitchFamily="2" charset="-122"/>
              </a:rPr>
              <a:t>＜</a:t>
            </a:r>
            <a:r>
              <a:rPr lang="en-US" sz="3200" b="1">
                <a:latin typeface="宋体" panose="02010600030101010101" pitchFamily="2" charset="-122"/>
              </a:rPr>
              <a:t>F</a:t>
            </a:r>
            <a:r>
              <a:rPr lang="en-US" sz="3200" b="1" baseline="-25000">
                <a:latin typeface="宋体" panose="02010600030101010101" pitchFamily="2" charset="-122"/>
              </a:rPr>
              <a:t>B</a:t>
            </a:r>
            <a:r>
              <a:rPr lang="en-US" sz="3200" b="1">
                <a:latin typeface="宋体" panose="02010600030101010101" pitchFamily="2" charset="-122"/>
              </a:rPr>
              <a:t>        </a:t>
            </a:r>
          </a:p>
          <a:p>
            <a:pPr marL="228600" indent="-228600"/>
            <a:r>
              <a:rPr lang="en-US" sz="3200" b="1">
                <a:latin typeface="宋体" panose="02010600030101010101" pitchFamily="2" charset="-122"/>
              </a:rPr>
              <a:t>  C.F</a:t>
            </a:r>
            <a:r>
              <a:rPr lang="en-US" sz="3200" b="1" baseline="-25000">
                <a:latin typeface="宋体" panose="02010600030101010101" pitchFamily="2" charset="-122"/>
              </a:rPr>
              <a:t>A</a:t>
            </a:r>
            <a:r>
              <a:rPr lang="zh-CN" sz="3200" b="1">
                <a:ea typeface="宋体" panose="02010600030101010101" pitchFamily="2" charset="-122"/>
              </a:rPr>
              <a:t>＝</a:t>
            </a:r>
            <a:r>
              <a:rPr lang="en-US" sz="3200" b="1">
                <a:latin typeface="宋体" panose="02010600030101010101" pitchFamily="2" charset="-122"/>
              </a:rPr>
              <a:t>F</a:t>
            </a:r>
            <a:r>
              <a:rPr lang="en-US" sz="3200" b="1" baseline="-25000">
                <a:latin typeface="宋体" panose="02010600030101010101" pitchFamily="2" charset="-122"/>
              </a:rPr>
              <a:t>B</a:t>
            </a:r>
            <a:r>
              <a:rPr lang="zh-CN" sz="3200" b="1">
                <a:ea typeface="宋体" panose="02010600030101010101" pitchFamily="2" charset="-122"/>
              </a:rPr>
              <a:t>                     D.不能确定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95" y="10795"/>
            <a:ext cx="12169775" cy="6836410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3728720" y="638810"/>
            <a:ext cx="2461260" cy="1739900"/>
          </a:xfrm>
          <a:prstGeom prst="cloudCallout">
            <a:avLst>
              <a:gd name="adj1" fmla="val 67208"/>
              <a:gd name="adj2" fmla="val 36058"/>
            </a:avLst>
          </a:prstGeom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形标注 9"/>
          <p:cNvSpPr/>
          <p:nvPr/>
        </p:nvSpPr>
        <p:spPr>
          <a:xfrm>
            <a:off x="4872355" y="3138805"/>
            <a:ext cx="2446655" cy="1473835"/>
          </a:xfrm>
          <a:prstGeom prst="wedgeEllipseCallout">
            <a:avLst>
              <a:gd name="adj1" fmla="val -55761"/>
              <a:gd name="adj2" fmla="val 51507"/>
            </a:avLst>
          </a:prstGeom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79545" y="965835"/>
            <a:ext cx="2491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我的体积大，受到浮力大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58410" y="3399155"/>
            <a:ext cx="21050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我的位置深，受到浮力大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15795" y="2519680"/>
            <a:ext cx="9284970" cy="1014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10.3</a:t>
            </a: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科学探究：浮力的大小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651510" y="838200"/>
            <a:ext cx="62141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12. 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用一弹簧测力计挂着一实心圆柱体，圆柱体的底面刚好与水面接触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未浸入水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如图甲，然后将其逐渐浸入水中，如图乙是弹簧测力计示数随圓柱体逐渐浸入水中的深度变化情况，求：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</a:rPr>
              <a:t>(g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取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</a:rPr>
              <a:t>10N</a:t>
            </a:r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／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</a:rPr>
              <a:t>kg)</a:t>
            </a:r>
            <a:endParaRPr lang="zh-CN" altLang="en-US" sz="2800"/>
          </a:p>
        </p:txBody>
      </p:sp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54925" y="1236980"/>
            <a:ext cx="4108450" cy="382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887095" y="3702685"/>
            <a:ext cx="4872990" cy="240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zh-CN" sz="2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（1）圆柱体受的最大浮力？</a:t>
            </a:r>
          </a:p>
          <a:p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（2）圆柱体刚浸没时下表面</a:t>
            </a:r>
          </a:p>
          <a:p>
            <a:pPr indent="266700"/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       受到的液体压强？</a:t>
            </a:r>
          </a:p>
          <a:p>
            <a:r>
              <a:rPr lang="zh-CN" sz="2800" b="0">
                <a:solidFill>
                  <a:srgbClr val="000000"/>
                </a:solidFill>
                <a:ea typeface="宋体" panose="02010600030101010101" pitchFamily="2" charset="-122"/>
              </a:rPr>
              <a:t>（3）圆柱体的密度？</a:t>
            </a:r>
            <a:endParaRPr lang="en-US" sz="1050" b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sz="1050" b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>
            <a:off x="865505" y="372110"/>
            <a:ext cx="1046099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80000"/>
              </a:lnSpc>
            </a:pP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浮力计算的方法：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sz="32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）实验室测量浮力的方法可以计算浮力；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称重法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endParaRPr lang="zh-CN" sz="32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）浮力产生的原因可以计算浮力；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（压力差法）</a:t>
            </a:r>
          </a:p>
          <a:p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）阿基米德原理可以计算浮力；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（公式法）</a:t>
            </a:r>
          </a:p>
          <a:p>
            <a:pPr indent="0">
              <a:lnSpc>
                <a:spcPct val="180000"/>
              </a:lnSpc>
            </a:pPr>
            <a:r>
              <a:rPr lang="en-US" sz="3200" i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F</a:t>
            </a:r>
            <a:r>
              <a:rPr lang="zh-CN" sz="3200" baseline="-25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浮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＝</a:t>
            </a:r>
            <a:r>
              <a:rPr lang="en-US" sz="3200" i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</a:t>
            </a:r>
            <a:r>
              <a:rPr lang="zh-CN" sz="3200" baseline="-250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排</a:t>
            </a:r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=ρ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液</a:t>
            </a:r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gV</a:t>
            </a:r>
            <a:r>
              <a:rPr lang="zh-CN" altLang="en-US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排</a:t>
            </a:r>
            <a:endParaRPr lang="zh-CN" altLang="en-US" sz="32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80000"/>
              </a:lnSpc>
            </a:pP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）物体的沉浮条件法；（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sz="3200" b="0" baseline="-25000">
                <a:solidFill>
                  <a:srgbClr val="000000"/>
                </a:solidFill>
                <a:ea typeface="宋体" panose="02010600030101010101" pitchFamily="2" charset="-122"/>
              </a:rPr>
              <a:t>浮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pitchFamily="18" charset="0"/>
              </a:rPr>
              <a:t>=G</a:t>
            </a:r>
            <a:r>
              <a:rPr lang="zh-CN" sz="3200" b="0" baseline="-25000">
                <a:solidFill>
                  <a:srgbClr val="000000"/>
                </a:solidFill>
                <a:ea typeface="宋体" panose="02010600030101010101" pitchFamily="2" charset="-122"/>
              </a:rPr>
              <a:t>物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1183039327116386863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rcRect b="19565"/>
          <a:stretch>
            <a:fillRect/>
          </a:stretch>
        </p:blipFill>
        <p:spPr>
          <a:xfrm>
            <a:off x="21590" y="1905"/>
            <a:ext cx="12185015" cy="6856095"/>
          </a:xfrm>
        </p:spPr>
      </p:pic>
      <p:sp>
        <p:nvSpPr>
          <p:cNvPr id="38915" name="Text Box 4"/>
          <p:cNvSpPr txBox="1"/>
          <p:nvPr/>
        </p:nvSpPr>
        <p:spPr>
          <a:xfrm>
            <a:off x="4656138" y="908050"/>
            <a:ext cx="36004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4727575" y="4641850"/>
            <a:ext cx="28082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352263" name="WordArt 7"/>
          <p:cNvSpPr>
            <a:spLocks noChangeArrowheads="1" noChangeShapeType="1" noTextEdit="1"/>
          </p:cNvSpPr>
          <p:nvPr/>
        </p:nvSpPr>
        <p:spPr bwMode="auto">
          <a:xfrm>
            <a:off x="4008438" y="2492375"/>
            <a:ext cx="4895850" cy="16573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smtClean="0">
                <a:ln w="9525">
                  <a:solidFill>
                    <a:srgbClr val="FFFF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谢谢</a:t>
            </a:r>
            <a:r>
              <a:rPr kumimoji="0" lang="en-US" altLang="zh-CN" sz="3600" b="0" i="0" u="none" strike="noStrike" kern="10" cap="none" spc="0" normalizeH="0" baseline="0" noProof="0" smtClean="0">
                <a:ln w="9525">
                  <a:solidFill>
                    <a:srgbClr val="FFFF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!</a:t>
            </a:r>
            <a:endParaRPr kumimoji="0" lang="zh-CN" altLang="en-US" sz="3600" b="0" i="0" u="none" strike="noStrike" kern="10" cap="none" spc="0" normalizeH="0" baseline="0" noProof="0" smtClean="0">
              <a:ln w="9525">
                <a:solidFill>
                  <a:srgbClr val="FFFF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2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2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22275" y="347980"/>
            <a:ext cx="807720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科学探究：</a:t>
            </a:r>
            <a:endParaRPr kumimoji="1" lang="zh-CN" altLang="en-US" sz="5400" b="1" i="1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063750" y="1700213"/>
            <a:ext cx="8280400" cy="1071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一、浮力的大小和哪些因素有关？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3216275" y="2924175"/>
            <a:ext cx="5175250" cy="2454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请同学们结合实际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 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物体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的因素和周围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液体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的因素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  <p:bldP spid="615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661920" y="-2660650"/>
            <a:ext cx="6867525" cy="12179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7370" y="3670300"/>
            <a:ext cx="888365" cy="156845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猜想：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l="4079" r="31487" b="28682"/>
          <a:stretch>
            <a:fillRect/>
          </a:stretch>
        </p:blipFill>
        <p:spPr>
          <a:xfrm>
            <a:off x="372110" y="1045845"/>
            <a:ext cx="6685915" cy="3849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4510" y="96520"/>
            <a:ext cx="6888480" cy="76835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4400"/>
              <a:t>请同学们设计实验进行探究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96135" y="5617845"/>
            <a:ext cx="226441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控制变量法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7412990" y="1045845"/>
            <a:ext cx="4519930" cy="18148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验证猜想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：浮力可能与液体的密度有关。取相同的物块，浸入清水和浓盐水中相同的深度。如下图所示。</a:t>
            </a:r>
            <a:endParaRPr lang="zh-CN" altLang="en-US" sz="2800" b="1"/>
          </a:p>
        </p:txBody>
      </p:sp>
      <p:pic>
        <p:nvPicPr>
          <p:cNvPr id="5" name="图片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81620" y="3541395"/>
            <a:ext cx="3918585" cy="30245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386715" y="276225"/>
            <a:ext cx="5080000" cy="18148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indent="266700"/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验证猜想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：浮力可能与物体浸在液体中的体积有关。取相同的物块，分别浸入清水中不同的体积。如下图所示。</a:t>
            </a:r>
            <a:endParaRPr lang="zh-CN" altLang="en-US" sz="2800" b="1"/>
          </a:p>
        </p:txBody>
      </p:sp>
      <p:pic>
        <p:nvPicPr>
          <p:cNvPr id="2" name="图片 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6715" y="2635885"/>
            <a:ext cx="4712335" cy="3753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>
            <a:hlinkClick r:id="rId5" action="ppaction://hlinkfile"/>
          </p:cNvPr>
          <p:cNvSpPr/>
          <p:nvPr/>
        </p:nvSpPr>
        <p:spPr>
          <a:xfrm>
            <a:off x="8963660" y="664210"/>
            <a:ext cx="1002030" cy="1038860"/>
          </a:xfrm>
          <a:prstGeom prst="ellipse">
            <a:avLst/>
          </a:prstGeom>
          <a:solidFill>
            <a:srgbClr val="FFC000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16015" y="3223895"/>
            <a:ext cx="1859280" cy="76835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4400"/>
              <a:t>结论：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6642735" y="4695190"/>
            <a:ext cx="4764405" cy="1076325"/>
          </a:xfrm>
          <a:prstGeom prst="rect">
            <a:avLst/>
          </a:prstGeom>
          <a:solidFill>
            <a:srgbClr val="FFFF00"/>
          </a:solidFill>
          <a:ln w="5715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浮力的大小与浸入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液体的体积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和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液体的密度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有关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919288" y="1484313"/>
            <a:ext cx="84582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en-US" altLang="zh-CN" sz="4000" b="1" kern="1200" cap="none" spc="0" normalizeH="0" baseline="0" noProof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浮力的大小与物体的密度</a:t>
            </a:r>
            <a:r>
              <a:rPr kumimoji="1" lang="en-US" altLang="zh-CN" sz="4000" b="1" kern="1200" cap="none" spc="0" normalizeH="0" baseline="-2500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————</a:t>
            </a:r>
            <a:r>
              <a:rPr kumimoji="1" lang="zh-CN" altLang="en-US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关系，和物体在液体中的深度</a:t>
            </a:r>
            <a:r>
              <a:rPr kumimoji="1" lang="en-US" altLang="zh-CN" sz="4000" b="1" kern="1200" cap="none" spc="0" normalizeH="0" baseline="-2500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————</a:t>
            </a:r>
            <a:r>
              <a:rPr kumimoji="1" lang="zh-CN" altLang="en-US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关系；和物体排开液体的体积</a:t>
            </a:r>
            <a:r>
              <a:rPr kumimoji="1" lang="en-US" altLang="zh-CN" sz="4000" b="1" kern="1200" cap="none" spc="0" normalizeH="0" baseline="-2500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————</a:t>
            </a:r>
            <a:r>
              <a:rPr kumimoji="1" lang="zh-CN" altLang="en-US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关系，和液体的密度 </a:t>
            </a:r>
            <a:r>
              <a:rPr kumimoji="1" lang="en-US" altLang="zh-CN" sz="4000" b="1" kern="1200" cap="none" spc="0" normalizeH="0" baseline="-2500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————</a:t>
            </a:r>
            <a:r>
              <a:rPr kumimoji="1" lang="en-US" altLang="zh-CN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4000" b="1" kern="1200" cap="none" spc="0" normalizeH="0" baseline="0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关系。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399030" y="289560"/>
            <a:ext cx="553593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lang="zh-CN" sz="6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实验结果表明</a:t>
            </a:r>
            <a:r>
              <a:rPr lang="zh-CN" sz="60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：</a:t>
            </a:r>
            <a:endParaRPr kumimoji="1" lang="zh-CN" altLang="en-US" sz="6000" b="1" i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616950" y="1412875"/>
            <a:ext cx="18288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没有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8616950" y="2060575"/>
            <a:ext cx="14636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没有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904288" y="2708275"/>
            <a:ext cx="8540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441825" y="5554663"/>
            <a:ext cx="127317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endParaRPr kumimoji="1" lang="zh-CN" altLang="zh-CN" kern="1200" cap="none" spc="0" normalizeH="0" baseline="0" noProof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104063" y="3213100"/>
            <a:ext cx="7016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7215" y="4741545"/>
            <a:ext cx="5639435" cy="175323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pPr indent="266700"/>
            <a:r>
              <a:rPr lang="en-US" altLang="zh-CN" sz="36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lang="zh-CN" sz="36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浸在液体中的体积越大、液体的密度越大，浮力就越大</a:t>
            </a:r>
            <a:r>
              <a:rPr lang="zh-CN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09105" y="4724400"/>
            <a:ext cx="5080000" cy="177038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浸入液体的体积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就是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排开液体的体积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浸入液体的密度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就是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排开液体的密度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  <p:bldP spid="8197" grpId="0" bldLvl="0" animBg="1"/>
      <p:bldP spid="8198" grpId="0" bldLvl="0" animBg="1"/>
      <p:bldP spid="8200" grpId="0" bldLvl="0" animBg="1"/>
      <p:bldP spid="2" grpId="0" bldLvl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445770" y="339090"/>
            <a:ext cx="3620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</a:rPr>
              <a:t>二、阿基米德原理</a:t>
            </a:r>
            <a:endParaRPr lang="zh-CN" altLang="en-US" sz="32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l="6451" t="11267" r="3438" b="11654"/>
          <a:stretch>
            <a:fillRect/>
          </a:stretch>
        </p:blipFill>
        <p:spPr>
          <a:xfrm>
            <a:off x="1365250" y="1177925"/>
            <a:ext cx="9269730" cy="54749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Microsoft Office PowerPoint</Application>
  <PresentationFormat>自定义</PresentationFormat>
  <Paragraphs>142</Paragraphs>
  <Slides>22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9</cp:revision>
  <dcterms:created xsi:type="dcterms:W3CDTF">2019-04-13T02:25:59Z</dcterms:created>
  <dcterms:modified xsi:type="dcterms:W3CDTF">2019-04-16T23:51:24Z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