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0.e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package" Target="../embeddings/Microsoft_Word___10.docx"/><Relationship Id="rId5" Type="http://schemas.openxmlformats.org/officeDocument/2006/relationships/oleObject" Target="../embeddings/oleObject10.bin"/><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1.xml"/><Relationship Id="rId7" Type="http://schemas.openxmlformats.org/officeDocument/2006/relationships/package" Target="../embeddings/Microsoft_Word___11.docx"/><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oleObject" Target="../embeddings/oleObject11.bin"/><Relationship Id="rId5" Type="http://schemas.openxmlformats.org/officeDocument/2006/relationships/slide" Target="slide19.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1.xml"/><Relationship Id="rId7" Type="http://schemas.openxmlformats.org/officeDocument/2006/relationships/package" Target="../embeddings/Microsoft_Word___12.docx"/><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oleObject" Target="../embeddings/oleObject12.bin"/><Relationship Id="rId5" Type="http://schemas.openxmlformats.org/officeDocument/2006/relationships/slide" Target="slide19.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1.xml"/><Relationship Id="rId7" Type="http://schemas.openxmlformats.org/officeDocument/2006/relationships/package" Target="../embeddings/Microsoft_Word___13.docx"/><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oleObject" Target="../embeddings/oleObject13.bin"/><Relationship Id="rId5" Type="http://schemas.openxmlformats.org/officeDocument/2006/relationships/slide" Target="slide19.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1.xml"/><Relationship Id="rId7" Type="http://schemas.openxmlformats.org/officeDocument/2006/relationships/package" Target="../embeddings/Microsoft_Word___14.docx"/><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oleObject" Target="../embeddings/oleObject14.bin"/><Relationship Id="rId5" Type="http://schemas.openxmlformats.org/officeDocument/2006/relationships/slide" Target="slide19.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1.xml"/><Relationship Id="rId7" Type="http://schemas.openxmlformats.org/officeDocument/2006/relationships/package" Target="../embeddings/Microsoft_Word___15.docx"/><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oleObject" Target="../embeddings/oleObject15.bin"/><Relationship Id="rId5" Type="http://schemas.openxmlformats.org/officeDocument/2006/relationships/slide" Target="slide19.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11.xml"/><Relationship Id="rId7" Type="http://schemas.openxmlformats.org/officeDocument/2006/relationships/package" Target="../embeddings/Microsoft_Word___16.docx"/><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oleObject" Target="../embeddings/oleObject16.bin"/><Relationship Id="rId11" Type="http://schemas.openxmlformats.org/officeDocument/2006/relationships/image" Target="../media/image17.emf"/><Relationship Id="rId5" Type="http://schemas.openxmlformats.org/officeDocument/2006/relationships/slide" Target="slide19.xml"/><Relationship Id="rId10" Type="http://schemas.openxmlformats.org/officeDocument/2006/relationships/package" Target="../embeddings/Microsoft_Word___17.docx"/><Relationship Id="rId4" Type="http://schemas.openxmlformats.org/officeDocument/2006/relationships/slide" Target="slide16.xml"/><Relationship Id="rId9" Type="http://schemas.openxmlformats.org/officeDocument/2006/relationships/oleObject" Target="../embeddings/oleObject17.bin"/></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image" Target="../media/image18.emf"/><Relationship Id="rId5" Type="http://schemas.openxmlformats.org/officeDocument/2006/relationships/package" Target="../embeddings/Microsoft_Word___18.docx"/><Relationship Id="rId4" Type="http://schemas.openxmlformats.org/officeDocument/2006/relationships/oleObject" Target="../embeddings/oleObject18.bin"/></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image" Target="../media/image19.emf"/><Relationship Id="rId5" Type="http://schemas.openxmlformats.org/officeDocument/2006/relationships/package" Target="../embeddings/Microsoft_Word___19.docx"/><Relationship Id="rId4" Type="http://schemas.openxmlformats.org/officeDocument/2006/relationships/oleObject" Target="../embeddings/oleObject19.bin"/></Relationships>
</file>

<file path=ppt/slides/_rels/slide24.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image" Target="../media/image20.emf"/><Relationship Id="rId5" Type="http://schemas.openxmlformats.org/officeDocument/2006/relationships/package" Target="../embeddings/Microsoft_Word___20.docx"/><Relationship Id="rId4" Type="http://schemas.openxmlformats.org/officeDocument/2006/relationships/oleObject" Target="../embeddings/oleObject20.bin"/></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image" Target="../media/image21.emf"/><Relationship Id="rId5" Type="http://schemas.openxmlformats.org/officeDocument/2006/relationships/package" Target="../embeddings/Microsoft_Word___21.docx"/><Relationship Id="rId4" Type="http://schemas.openxmlformats.org/officeDocument/2006/relationships/oleObject" Target="../embeddings/oleObject21.bin"/></Relationships>
</file>

<file path=ppt/slides/_rels/slide27.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2.e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3.emf"/><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4.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5.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6.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slide" Target="slide2.xml"/><Relationship Id="rId7" Type="http://schemas.openxmlformats.org/officeDocument/2006/relationships/image" Target="../media/image7.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10" Type="http://schemas.openxmlformats.org/officeDocument/2006/relationships/image" Target="../media/image8.emf"/><Relationship Id="rId4" Type="http://schemas.openxmlformats.org/officeDocument/2006/relationships/slide" Target="slide5.xml"/><Relationship Id="rId9" Type="http://schemas.openxmlformats.org/officeDocument/2006/relationships/package" Target="../embeddings/Microsoft_Word___8.docx"/></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9.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819712" y="2093257"/>
            <a:ext cx="10515600" cy="1325563"/>
          </a:xfrm>
        </p:spPr>
        <p:txBody>
          <a:bodyPr>
            <a:normAutofit/>
          </a:bodyPr>
          <a:lstStyle/>
          <a:p>
            <a:r>
              <a:rPr lang="zh-CN" altLang="en-US" sz="5400" dirty="0">
                <a:solidFill>
                  <a:schemeClr val="accent6"/>
                </a:solidFill>
              </a:rPr>
              <a:t>第三章　质量和密度</a:t>
            </a:r>
            <a:endParaRPr lang="zh-CN" altLang="zh-CN" sz="5400" dirty="0">
              <a:solidFill>
                <a:schemeClr val="accent6"/>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3" name="对象 2"/>
          <p:cNvGraphicFramePr>
            <a:graphicFrameLocks noChangeAspect="1"/>
          </p:cNvGraphicFramePr>
          <p:nvPr/>
        </p:nvGraphicFramePr>
        <p:xfrm>
          <a:off x="1784648" y="1268760"/>
          <a:ext cx="8537575" cy="5695950"/>
        </p:xfrm>
        <a:graphic>
          <a:graphicData uri="http://schemas.openxmlformats.org/presentationml/2006/ole">
            <mc:AlternateContent xmlns:mc="http://schemas.openxmlformats.org/markup-compatibility/2006">
              <mc:Choice xmlns:v="urn:schemas-microsoft-com:vml" Requires="v">
                <p:oleObj spid="_x0000_s10249" name="文档" r:id="rId6" imgW="4957445" imgH="3317875" progId="Word.Document.12">
                  <p:embed/>
                </p:oleObj>
              </mc:Choice>
              <mc:Fallback>
                <p:oleObj name="文档" r:id="rId6" imgW="4957445" imgH="3317875" progId="Word.Document.12">
                  <p:embed/>
                  <p:pic>
                    <p:nvPicPr>
                      <p:cNvPr id="0" name="图片 10245"/>
                      <p:cNvPicPr/>
                      <p:nvPr/>
                    </p:nvPicPr>
                    <p:blipFill>
                      <a:blip r:embed="rId7"/>
                      <a:stretch>
                        <a:fillRect/>
                      </a:stretch>
                    </p:blipFill>
                    <p:spPr>
                      <a:xfrm>
                        <a:off x="1784648" y="1268760"/>
                        <a:ext cx="8537575" cy="5695950"/>
                      </a:xfrm>
                      <a:prstGeom prst="rect">
                        <a:avLst/>
                      </a:prstGeom>
                    </p:spPr>
                  </p:pic>
                </p:oleObj>
              </mc:Fallback>
            </mc:AlternateContent>
          </a:graphicData>
        </a:graphic>
      </p:graphicFrame>
      <p:sp>
        <p:nvSpPr>
          <p:cNvPr id="5" name="矩形 4"/>
          <p:cNvSpPr/>
          <p:nvPr/>
        </p:nvSpPr>
        <p:spPr>
          <a:xfrm>
            <a:off x="8760296" y="206084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48128" y="4427450"/>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161900" y="442745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15025" y="5836437"/>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063661"/>
            <a:ext cx="18592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天平</a:t>
            </a:r>
            <a:r>
              <a:rPr lang="zh-CN" altLang="zh-CN" sz="2200" b="1">
                <a:solidFill>
                  <a:srgbClr val="000000"/>
                </a:solidFill>
                <a:latin typeface="Times New Roman" panose="02020603050405020304" pitchFamily="18" charset="0"/>
                <a:cs typeface="Times New Roman" panose="02020603050405020304" pitchFamily="18" charset="0"/>
              </a:rPr>
              <a:t>的</a:t>
            </a:r>
            <a:r>
              <a:rPr lang="zh-CN" altLang="zh-CN" sz="2200" b="1" smtClean="0">
                <a:solidFill>
                  <a:srgbClr val="000000"/>
                </a:solidFill>
                <a:latin typeface="Times New Roman" panose="02020603050405020304" pitchFamily="18" charset="0"/>
                <a:cs typeface="Times New Roman" panose="02020603050405020304" pitchFamily="18" charset="0"/>
              </a:rPr>
              <a:t>使用</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544925"/>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浙江衢州中考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托盘天平是一种精密测量仪器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某实验室天平的配套砝码及横梁标尺如图。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小科发现砝码盒中的砝码已磨损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用这样的砝码称量物体质量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测量结果将</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偏大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小科观察铭牌时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发现该天平的最大测量值为</a:t>
            </a:r>
            <a:r>
              <a:rPr lang="en-US" altLang="zh-CN" sz="2200">
                <a:solidFill>
                  <a:srgbClr val="000000"/>
                </a:solidFill>
                <a:latin typeface="Times New Roman" panose="02020603050405020304" pitchFamily="18" charset="0"/>
                <a:cs typeface="Times New Roman" panose="02020603050405020304" pitchFamily="18" charset="0"/>
              </a:rPr>
              <a:t>200 g,</a:t>
            </a:r>
            <a:r>
              <a:rPr lang="zh-CN" altLang="zh-CN" sz="2200">
                <a:solidFill>
                  <a:srgbClr val="000000"/>
                </a:solidFill>
                <a:latin typeface="Times New Roman" panose="02020603050405020304" pitchFamily="18" charset="0"/>
                <a:cs typeface="Times New Roman" panose="02020603050405020304" pitchFamily="18" charset="0"/>
              </a:rPr>
              <a:t>但他认为应为</a:t>
            </a:r>
            <a:r>
              <a:rPr lang="en-US" altLang="zh-CN" sz="2200">
                <a:solidFill>
                  <a:srgbClr val="000000"/>
                </a:solidFill>
                <a:latin typeface="Times New Roman" panose="02020603050405020304" pitchFamily="18" charset="0"/>
                <a:cs typeface="Times New Roman" panose="02020603050405020304" pitchFamily="18" charset="0"/>
              </a:rPr>
              <a:t>210 g</a:t>
            </a:r>
            <a:r>
              <a:rPr lang="zh-CN" altLang="zh-CN" sz="2200">
                <a:solidFill>
                  <a:srgbClr val="000000"/>
                </a:solidFill>
                <a:latin typeface="Times New Roman" panose="02020603050405020304" pitchFamily="18" charset="0"/>
                <a:cs typeface="Times New Roman" panose="02020603050405020304" pitchFamily="18" charset="0"/>
              </a:rPr>
              <a:t>。你认为小科产生这种错误想法的原因是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小科认为砝码的总质量是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205</a:t>
            </a:r>
            <a:r>
              <a:rPr lang="en-US"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g,</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标尺的最大刻度是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en-US"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g</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2495600" y="4462630"/>
          <a:ext cx="7389091" cy="1467425"/>
        </p:xfrm>
        <a:graphic>
          <a:graphicData uri="http://schemas.openxmlformats.org/presentationml/2006/ole">
            <mc:AlternateContent xmlns:mc="http://schemas.openxmlformats.org/markup-compatibility/2006">
              <mc:Choice xmlns:v="urn:schemas-microsoft-com:vml" Requires="v">
                <p:oleObj spid="_x0000_s14345" name="文档" r:id="rId7" imgW="3839210" imgH="763270" progId="Word.Document.12">
                  <p:embed/>
                </p:oleObj>
              </mc:Choice>
              <mc:Fallback>
                <p:oleObj name="文档" r:id="rId7" imgW="3839210" imgH="763270" progId="Word.Document.12">
                  <p:embed/>
                  <p:pic>
                    <p:nvPicPr>
                      <p:cNvPr id="0" name="图片 14341"/>
                      <p:cNvPicPr/>
                      <p:nvPr/>
                    </p:nvPicPr>
                    <p:blipFill>
                      <a:blip r:embed="rId8"/>
                      <a:stretch>
                        <a:fillRect/>
                      </a:stretch>
                    </p:blipFill>
                    <p:spPr>
                      <a:xfrm>
                        <a:off x="2495600" y="4462630"/>
                        <a:ext cx="7389091" cy="1467425"/>
                      </a:xfrm>
                      <a:prstGeom prst="rect">
                        <a:avLst/>
                      </a:prstGeom>
                    </p:spPr>
                  </p:pic>
                </p:oleObj>
              </mc:Fallback>
            </mc:AlternateContent>
          </a:graphicData>
        </a:graphic>
      </p:graphicFrame>
      <p:sp>
        <p:nvSpPr>
          <p:cNvPr id="9" name="矩形 8"/>
          <p:cNvSpPr/>
          <p:nvPr/>
        </p:nvSpPr>
        <p:spPr>
          <a:xfrm>
            <a:off x="3523832" y="286350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356513" y="3666535"/>
            <a:ext cx="177231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89308" y="4069717"/>
            <a:ext cx="5056619"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196752"/>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小江认为铭牌上最大测量值没有标错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但砝码盒中</a:t>
            </a:r>
            <a:r>
              <a:rPr lang="en-US" altLang="zh-CN" sz="2200">
                <a:solidFill>
                  <a:srgbClr val="000000"/>
                </a:solidFill>
                <a:latin typeface="Times New Roman" panose="02020603050405020304" pitchFamily="18" charset="0"/>
                <a:cs typeface="Times New Roman" panose="02020603050405020304" pitchFamily="18" charset="0"/>
              </a:rPr>
              <a:t>10 g</a:t>
            </a:r>
            <a:r>
              <a:rPr lang="zh-CN" altLang="zh-CN" sz="2200">
                <a:solidFill>
                  <a:srgbClr val="000000"/>
                </a:solidFill>
                <a:latin typeface="Times New Roman" panose="02020603050405020304" pitchFamily="18" charset="0"/>
                <a:cs typeface="Times New Roman" panose="02020603050405020304" pitchFamily="18" charset="0"/>
              </a:rPr>
              <a:t>的砝码是多余的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而小明认为砝码盒中所有的砝码都是不可缺少的。你认为谁的观点是正确的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小明的观点正确</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因为少了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g</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砝码</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运用其他砝码及游码无法完成某些</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200</a:t>
            </a:r>
            <a:r>
              <a:rPr lang="en-US"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g</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以内的质量值的称量</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032000" y="3291877"/>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方法归纳天平使用四步走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第一步放平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天平放在水平面上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第二步调平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游码移到标尺左端的零刻线处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调节平衡螺母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使天平平衡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第三步称量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左物右码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读数时物体的质量等于砝码的质量加上游码的指示值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以游码左端为准。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6194981" y="2109062"/>
            <a:ext cx="379911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35456" y="2513093"/>
            <a:ext cx="814373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70300" y="2898493"/>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2032000" y="1268760"/>
            <a:ext cx="8128000" cy="496189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砝码磨损后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自身质量变小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当测量同一物体的质量时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需要增加砝码或多移动游码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才能使天平重新平衡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则测量结果大于物体实际质量。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小科观察铭牌时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发现该天平的最大测量值为</a:t>
            </a:r>
            <a:r>
              <a:rPr lang="en-US" altLang="zh-CN" sz="2200">
                <a:solidFill>
                  <a:srgbClr val="000000"/>
                </a:solidFill>
                <a:latin typeface="Times New Roman" panose="02020603050405020304" pitchFamily="18" charset="0"/>
                <a:cs typeface="Times New Roman" panose="02020603050405020304" pitchFamily="18" charset="0"/>
              </a:rPr>
              <a:t>200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而由图可知砝码的总质量是</a:t>
            </a:r>
            <a:r>
              <a:rPr lang="en-US" altLang="zh-CN" sz="2200">
                <a:solidFill>
                  <a:srgbClr val="000000"/>
                </a:solidFill>
                <a:latin typeface="Times New Roman" panose="02020603050405020304" pitchFamily="18" charset="0"/>
                <a:cs typeface="Times New Roman" panose="02020603050405020304" pitchFamily="18" charset="0"/>
              </a:rPr>
              <a:t>205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标尺的最大刻度是</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所以小科认为该天平的最大测量值应为</a:t>
            </a:r>
            <a:r>
              <a:rPr lang="en-US" altLang="zh-CN" sz="2200">
                <a:solidFill>
                  <a:srgbClr val="000000"/>
                </a:solidFill>
                <a:latin typeface="Times New Roman" panose="02020603050405020304" pitchFamily="18" charset="0"/>
                <a:cs typeface="Times New Roman" panose="02020603050405020304" pitchFamily="18" charset="0"/>
              </a:rPr>
              <a:t>210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即小科产生这种错误想法的原因是他认为砝码的总质量是</a:t>
            </a:r>
            <a:r>
              <a:rPr lang="en-US" altLang="zh-CN" sz="2200">
                <a:solidFill>
                  <a:srgbClr val="000000"/>
                </a:solidFill>
                <a:latin typeface="Times New Roman" panose="02020603050405020304" pitchFamily="18" charset="0"/>
                <a:cs typeface="Times New Roman" panose="02020603050405020304" pitchFamily="18" charset="0"/>
              </a:rPr>
              <a:t>205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标尺的最大刻度是</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当被测物体的质量为</a:t>
            </a:r>
            <a:r>
              <a:rPr lang="en-US" altLang="zh-CN" sz="2200">
                <a:solidFill>
                  <a:srgbClr val="000000"/>
                </a:solidFill>
                <a:latin typeface="Times New Roman" panose="02020603050405020304" pitchFamily="18" charset="0"/>
                <a:cs typeface="Times New Roman" panose="02020603050405020304" pitchFamily="18" charset="0"/>
              </a:rPr>
              <a:t>162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则需要的砝码有</a:t>
            </a:r>
            <a:r>
              <a:rPr lang="en-US" altLang="zh-CN" sz="2200">
                <a:solidFill>
                  <a:srgbClr val="000000"/>
                </a:solidFill>
                <a:latin typeface="Times New Roman" panose="02020603050405020304" pitchFamily="18" charset="0"/>
                <a:cs typeface="Times New Roman" panose="02020603050405020304" pitchFamily="18" charset="0"/>
              </a:rPr>
              <a:t>100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游码需拨至标尺上的</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如果少了</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的砝码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无法利用其他砝码及游码使天平平衡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无法测得其质量。可知小明的观点正确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因为少了</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砝码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运用其他砝码及游码无法完成某些</a:t>
            </a:r>
            <a:r>
              <a:rPr lang="en-US" altLang="zh-CN" sz="2200">
                <a:solidFill>
                  <a:srgbClr val="000000"/>
                </a:solidFill>
                <a:latin typeface="Times New Roman" panose="02020603050405020304" pitchFamily="18" charset="0"/>
                <a:cs typeface="Times New Roman" panose="02020603050405020304" pitchFamily="18" charset="0"/>
              </a:rPr>
              <a:t>200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以内的质量值的称量。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196752"/>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广西贵港中考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在今年初中学业水平考试理化实验技能考试中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某同学在用调节好的托盘天平称一物体的质量时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在天平的右盘加减砝码过程中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当放入质量最小的砝码时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指针偏右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若将这个砝码取出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指针偏左。则要测出物体的质量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该同学下一步的正确操作是取出质量最小的砝码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将处在零刻度位置的游码向右调</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。天平平衡时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天平右盘中砝码的质量和游码的位置如图所示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则该物体的质量为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32</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2032000" y="4094084"/>
          <a:ext cx="8128000" cy="2175763"/>
        </p:xfrm>
        <a:graphic>
          <a:graphicData uri="http://schemas.openxmlformats.org/presentationml/2006/ole">
            <mc:AlternateContent xmlns:mc="http://schemas.openxmlformats.org/markup-compatibility/2006">
              <mc:Choice xmlns:v="urn:schemas-microsoft-com:vml" Requires="v">
                <p:oleObj spid="_x0000_s15369" name="文档" r:id="rId7" imgW="3839210" imgH="1028700" progId="Word.Document.12">
                  <p:embed/>
                </p:oleObj>
              </mc:Choice>
              <mc:Fallback>
                <p:oleObj name="文档" r:id="rId7" imgW="3839210" imgH="1028700" progId="Word.Document.12">
                  <p:embed/>
                  <p:pic>
                    <p:nvPicPr>
                      <p:cNvPr id="0" name="图片 15365"/>
                      <p:cNvPicPr/>
                      <p:nvPr/>
                    </p:nvPicPr>
                    <p:blipFill>
                      <a:blip r:embed="rId8"/>
                      <a:stretch>
                        <a:fillRect/>
                      </a:stretch>
                    </p:blipFill>
                    <p:spPr>
                      <a:xfrm>
                        <a:off x="2032000" y="4094084"/>
                        <a:ext cx="8128000" cy="2175763"/>
                      </a:xfrm>
                      <a:prstGeom prst="rect">
                        <a:avLst/>
                      </a:prstGeom>
                    </p:spPr>
                  </p:pic>
                </p:oleObj>
              </mc:Fallback>
            </mc:AlternateContent>
          </a:graphicData>
        </a:graphic>
      </p:graphicFrame>
      <p:sp>
        <p:nvSpPr>
          <p:cNvPr id="7" name="矩形 6"/>
          <p:cNvSpPr/>
          <p:nvPr/>
        </p:nvSpPr>
        <p:spPr>
          <a:xfrm>
            <a:off x="7790280" y="2915282"/>
            <a:ext cx="235895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08909" y="3315463"/>
            <a:ext cx="180793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28750" y="367360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2032000" y="2716732"/>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所放入最小砝码的质量偏大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此时应该取出最小的砝码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将处在零刻度位置的游码向右调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相当于往右盘中增加更小的砝码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能使天平的横梁平衡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标尺的分度值是</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游码左侧指在</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则该物体的质量为</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950539"/>
            <a:ext cx="26974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质量</a:t>
            </a:r>
            <a:r>
              <a:rPr lang="zh-CN" altLang="zh-CN" sz="2200" b="1">
                <a:solidFill>
                  <a:srgbClr val="000000"/>
                </a:solidFill>
                <a:latin typeface="Times New Roman" panose="02020603050405020304" pitchFamily="18" charset="0"/>
                <a:cs typeface="Times New Roman" panose="02020603050405020304" pitchFamily="18" charset="0"/>
              </a:rPr>
              <a:t>和密度的</a:t>
            </a:r>
            <a:r>
              <a:rPr lang="zh-CN" altLang="zh-CN" sz="2200" b="1" smtClean="0">
                <a:solidFill>
                  <a:srgbClr val="000000"/>
                </a:solidFill>
                <a:latin typeface="Times New Roman" panose="02020603050405020304" pitchFamily="18" charset="0"/>
                <a:cs typeface="Times New Roman" panose="02020603050405020304" pitchFamily="18" charset="0"/>
              </a:rPr>
              <a:t>理解</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2419227"/>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山东东营中考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关于质量和密度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从地球带到太空中的铅笔能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悬浮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于舱内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是由于质量变小了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同种物质的状态发生变化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质量和密度均不变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水从</a:t>
            </a:r>
            <a:r>
              <a:rPr lang="en-US" altLang="zh-CN" sz="2200">
                <a:solidFill>
                  <a:srgbClr val="000000"/>
                </a:solidFill>
                <a:latin typeface="Times New Roman" panose="02020603050405020304" pitchFamily="18" charset="0"/>
                <a:cs typeface="Times New Roman" panose="02020603050405020304" pitchFamily="18" charset="0"/>
              </a:rPr>
              <a:t>0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升高到</a:t>
            </a:r>
            <a:r>
              <a:rPr lang="en-US" altLang="zh-CN" sz="2200">
                <a:solidFill>
                  <a:srgbClr val="000000"/>
                </a:solidFill>
                <a:latin typeface="Times New Roman" panose="02020603050405020304" pitchFamily="18" charset="0"/>
                <a:cs typeface="Times New Roman" panose="02020603050405020304" pitchFamily="18" charset="0"/>
              </a:rPr>
              <a:t>4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密度逐渐变小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氧气罐中的氧气用去一半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密度减小一半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2315404" y="2846023"/>
            <a:ext cx="384810"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8" name="矩形 7"/>
          <p:cNvSpPr>
            <a:spLocks noChangeAspect="1"/>
          </p:cNvSpPr>
          <p:nvPr/>
        </p:nvSpPr>
        <p:spPr>
          <a:xfrm>
            <a:off x="2032000" y="4384945"/>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方法归纳对质量和密度的理解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质量是物质的属性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它不随物质的形状、状态和位置而改变。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密度是物质的一种特性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同种物质密度相同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且不随质量、体积的变化而变化。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182757" y="1556792"/>
          <a:ext cx="8128000" cy="2828153"/>
        </p:xfrm>
        <a:graphic>
          <a:graphicData uri="http://schemas.openxmlformats.org/presentationml/2006/ole">
            <mc:AlternateContent xmlns:mc="http://schemas.openxmlformats.org/markup-compatibility/2006">
              <mc:Choice xmlns:v="urn:schemas-microsoft-com:vml" Requires="v">
                <p:oleObj spid="_x0000_s20488" name="文档" r:id="rId7" imgW="3839210" imgH="1336675" progId="Word.Document.12">
                  <p:embed/>
                </p:oleObj>
              </mc:Choice>
              <mc:Fallback>
                <p:oleObj name="文档" r:id="rId7" imgW="3839210" imgH="1336675" progId="Word.Document.12">
                  <p:embed/>
                  <p:pic>
                    <p:nvPicPr>
                      <p:cNvPr id="0" name="图片 20484"/>
                      <p:cNvPicPr/>
                      <p:nvPr/>
                    </p:nvPicPr>
                    <p:blipFill>
                      <a:blip r:embed="rId8"/>
                      <a:stretch>
                        <a:fillRect/>
                      </a:stretch>
                    </p:blipFill>
                    <p:spPr>
                      <a:xfrm>
                        <a:off x="2182757" y="1556792"/>
                        <a:ext cx="8128000" cy="2828153"/>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484784"/>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山东枣庄中考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用水银温度计测量热水温度时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温度计内水银液面慢慢升高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水银液面升高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有关温度计内水银的物理量不变的是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温度</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体积</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密度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质量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375920" y="2320751"/>
            <a:ext cx="384810"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7" name="矩形 6"/>
          <p:cNvSpPr>
            <a:spLocks noChangeAspect="1"/>
          </p:cNvSpPr>
          <p:nvPr/>
        </p:nvSpPr>
        <p:spPr>
          <a:xfrm>
            <a:off x="2032000" y="3163320"/>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在水银温度计示数上升的过程中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水银的体积在变大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质量是物体内所含物质的多少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质量与物体的温度和体积无关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所以水银的质量不变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密度是单位体积某种物质的质量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虽然水银的质量不变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但由于水银的体积变大了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所以水银的密度减小了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down)">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2032000" y="1268760"/>
            <a:ext cx="29768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密度</a:t>
            </a:r>
            <a:r>
              <a:rPr lang="zh-CN" altLang="zh-CN" sz="2200" b="1">
                <a:solidFill>
                  <a:srgbClr val="000000"/>
                </a:solidFill>
                <a:latin typeface="Times New Roman" panose="02020603050405020304" pitchFamily="18" charset="0"/>
                <a:cs typeface="Times New Roman" panose="02020603050405020304" pitchFamily="18" charset="0"/>
              </a:rPr>
              <a:t>公式的相关</a:t>
            </a:r>
            <a:r>
              <a:rPr lang="zh-CN" altLang="zh-CN" sz="2200" b="1" smtClean="0">
                <a:solidFill>
                  <a:srgbClr val="000000"/>
                </a:solidFill>
                <a:latin typeface="Times New Roman" panose="02020603050405020304" pitchFamily="18" charset="0"/>
                <a:cs typeface="Times New Roman" panose="02020603050405020304" pitchFamily="18" charset="0"/>
              </a:rPr>
              <a:t>计算</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8" name="矩形 7"/>
          <p:cNvSpPr>
            <a:spLocks noChangeAspect="1"/>
          </p:cNvSpPr>
          <p:nvPr/>
        </p:nvSpPr>
        <p:spPr>
          <a:xfrm>
            <a:off x="2032000" y="1767358"/>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江苏扬州中考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在测量液体密度的实验中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小明利用天平和量杯测量出液体和量杯的总质量</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及液体的体积</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得到几组数据并绘出如图所示的</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cs typeface="Times New Roman" panose="02020603050405020304" pitchFamily="18" charset="0"/>
              </a:rPr>
              <a:t>图象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量杯质量为</a:t>
            </a:r>
            <a:r>
              <a:rPr lang="en-US" altLang="zh-CN" sz="2200">
                <a:solidFill>
                  <a:srgbClr val="000000"/>
                </a:solidFill>
                <a:latin typeface="Times New Roman" panose="02020603050405020304" pitchFamily="18" charset="0"/>
                <a:cs typeface="Times New Roman" panose="02020603050405020304" pitchFamily="18" charset="0"/>
              </a:rPr>
              <a:t>40 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B.40 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的该液体质量为</a:t>
            </a:r>
            <a:r>
              <a:rPr lang="en-US" altLang="zh-CN" sz="2200">
                <a:solidFill>
                  <a:srgbClr val="000000"/>
                </a:solidFill>
                <a:latin typeface="Times New Roman" panose="02020603050405020304" pitchFamily="18" charset="0"/>
                <a:cs typeface="Times New Roman" panose="02020603050405020304" pitchFamily="18" charset="0"/>
              </a:rPr>
              <a:t>40 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该液体密度为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 g/cm</a:t>
            </a:r>
            <a:r>
              <a:rPr lang="en-US" altLang="zh-CN" sz="2200" baseline="30000">
                <a:solidFill>
                  <a:srgbClr val="000000"/>
                </a:solidFill>
                <a:latin typeface="Times New Roman" panose="02020603050405020304" pitchFamily="18" charset="0"/>
                <a:cs typeface="Times New Roman" panose="02020603050405020304" pitchFamily="18" charset="0"/>
              </a:rPr>
              <a:t>3</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该液体密度为</a:t>
            </a:r>
            <a:r>
              <a:rPr lang="en-US" altLang="zh-CN" sz="2200">
                <a:solidFill>
                  <a:srgbClr val="000000"/>
                </a:solidFill>
                <a:latin typeface="Times New Roman" panose="02020603050405020304" pitchFamily="18" charset="0"/>
                <a:cs typeface="Times New Roman" panose="02020603050405020304" pitchFamily="18" charset="0"/>
              </a:rPr>
              <a:t>2 g/cm</a:t>
            </a:r>
            <a:r>
              <a:rPr lang="en-US" altLang="zh-CN" sz="2200" baseline="30000">
                <a:solidFill>
                  <a:srgbClr val="000000"/>
                </a:solidFill>
                <a:latin typeface="Times New Roman" panose="02020603050405020304" pitchFamily="18" charset="0"/>
                <a:cs typeface="Times New Roman" panose="02020603050405020304" pitchFamily="18" charset="0"/>
              </a:rPr>
              <a:t>3</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nvGraphicFramePr>
        <p:xfrm>
          <a:off x="5522913" y="3068960"/>
          <a:ext cx="5145087" cy="1817688"/>
        </p:xfrm>
        <a:graphic>
          <a:graphicData uri="http://schemas.openxmlformats.org/presentationml/2006/ole">
            <mc:AlternateContent xmlns:mc="http://schemas.openxmlformats.org/markup-compatibility/2006">
              <mc:Choice xmlns:v="urn:schemas-microsoft-com:vml" Requires="v">
                <p:oleObj spid="_x0000_s1032" name="文档" r:id="rId7" imgW="2694305" imgH="949325" progId="Word.Document.12">
                  <p:embed/>
                </p:oleObj>
              </mc:Choice>
              <mc:Fallback>
                <p:oleObj name="文档" r:id="rId7" imgW="2694305" imgH="949325" progId="Word.Document.12">
                  <p:embed/>
                  <p:pic>
                    <p:nvPicPr>
                      <p:cNvPr id="0" name="图片 1028"/>
                      <p:cNvPicPr/>
                      <p:nvPr/>
                    </p:nvPicPr>
                    <p:blipFill>
                      <a:blip r:embed="rId8"/>
                      <a:stretch>
                        <a:fillRect/>
                      </a:stretch>
                    </p:blipFill>
                    <p:spPr>
                      <a:xfrm>
                        <a:off x="5522913" y="3068960"/>
                        <a:ext cx="5145087" cy="1817688"/>
                      </a:xfrm>
                      <a:prstGeom prst="rect">
                        <a:avLst/>
                      </a:prstGeom>
                    </p:spPr>
                  </p:pic>
                </p:oleObj>
              </mc:Fallback>
            </mc:AlternateContent>
          </a:graphicData>
        </a:graphic>
      </p:graphicFrame>
      <p:sp>
        <p:nvSpPr>
          <p:cNvPr id="10" name="矩形 9"/>
          <p:cNvSpPr>
            <a:spLocks noChangeAspect="1"/>
          </p:cNvSpPr>
          <p:nvPr/>
        </p:nvSpPr>
        <p:spPr>
          <a:xfrm>
            <a:off x="8441091" y="2568043"/>
            <a:ext cx="384810"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268760"/>
            <a:ext cx="18592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质量及其</a:t>
            </a:r>
            <a:r>
              <a:rPr lang="zh-CN" altLang="zh-CN" sz="2200" b="1" smtClean="0">
                <a:solidFill>
                  <a:srgbClr val="000000"/>
                </a:solidFill>
                <a:latin typeface="Times New Roman" panose="02020603050405020304" pitchFamily="18" charset="0"/>
                <a:cs typeface="Times New Roman" panose="02020603050405020304" pitchFamily="18" charset="0"/>
              </a:rPr>
              <a:t>测量</a:t>
            </a:r>
            <a:r>
              <a:rPr lang="en-US" altLang="zh-CN" sz="2200" smtClean="0">
                <a:solidFill>
                  <a:srgbClr val="000000"/>
                </a:solidFill>
                <a:latin typeface="Times New Roman" panose="02020603050405020304" pitchFamily="18" charset="0"/>
              </a:rPr>
              <a:t> </a:t>
            </a:r>
            <a:endParaRPr lang="zh-CN" altLang="en-US" sz="2200"/>
          </a:p>
        </p:txBody>
      </p:sp>
      <p:sp>
        <p:nvSpPr>
          <p:cNvPr id="5" name="矩形 4"/>
          <p:cNvSpPr>
            <a:spLocks noChangeAspect="1"/>
          </p:cNvSpPr>
          <p:nvPr/>
        </p:nvSpPr>
        <p:spPr>
          <a:xfrm>
            <a:off x="2032000" y="1734083"/>
            <a:ext cx="1789430" cy="49720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质量的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概念</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2032000" y="2237780"/>
          <a:ext cx="8128000" cy="3253840"/>
        </p:xfrm>
        <a:graphic>
          <a:graphicData uri="http://schemas.openxmlformats.org/presentationml/2006/ole">
            <mc:AlternateContent xmlns:mc="http://schemas.openxmlformats.org/markup-compatibility/2006">
              <mc:Choice xmlns:v="urn:schemas-microsoft-com:vml" Requires="v">
                <p:oleObj spid="_x0000_s2057" name="文档" r:id="rId6" imgW="3912235" imgH="1566545" progId="Word.Document.12">
                  <p:embed/>
                </p:oleObj>
              </mc:Choice>
              <mc:Fallback>
                <p:oleObj name="文档" r:id="rId6" imgW="3912235" imgH="1566545" progId="Word.Document.12">
                  <p:embed/>
                  <p:pic>
                    <p:nvPicPr>
                      <p:cNvPr id="0" name="图片 2053"/>
                      <p:cNvPicPr/>
                      <p:nvPr/>
                    </p:nvPicPr>
                    <p:blipFill>
                      <a:blip r:embed="rId7"/>
                      <a:stretch>
                        <a:fillRect/>
                      </a:stretch>
                    </p:blipFill>
                    <p:spPr>
                      <a:xfrm>
                        <a:off x="2032000" y="2237780"/>
                        <a:ext cx="8128000" cy="3253840"/>
                      </a:xfrm>
                      <a:prstGeom prst="rect">
                        <a:avLst/>
                      </a:prstGeom>
                    </p:spPr>
                  </p:pic>
                </p:oleObj>
              </mc:Fallback>
            </mc:AlternateContent>
          </a:graphicData>
        </a:graphic>
      </p:graphicFrame>
      <p:sp>
        <p:nvSpPr>
          <p:cNvPr id="8" name="矩形 7"/>
          <p:cNvSpPr/>
          <p:nvPr/>
        </p:nvSpPr>
        <p:spPr>
          <a:xfrm>
            <a:off x="6794569" y="347697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885080" y="347697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28675" y="4581128"/>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6" name="对象 5"/>
          <p:cNvGraphicFramePr>
            <a:graphicFrameLocks noChangeAspect="1"/>
          </p:cNvGraphicFramePr>
          <p:nvPr/>
        </p:nvGraphicFramePr>
        <p:xfrm>
          <a:off x="2032000" y="1968736"/>
          <a:ext cx="8128000" cy="3174528"/>
        </p:xfrm>
        <a:graphic>
          <a:graphicData uri="http://schemas.openxmlformats.org/presentationml/2006/ole">
            <mc:AlternateContent xmlns:mc="http://schemas.openxmlformats.org/markup-compatibility/2006">
              <mc:Choice xmlns:v="urn:schemas-microsoft-com:vml" Requires="v">
                <p:oleObj spid="_x0000_s22535" name="文档" r:id="rId7" imgW="3839210" imgH="1499870" progId="Word.Document.12">
                  <p:embed/>
                </p:oleObj>
              </mc:Choice>
              <mc:Fallback>
                <p:oleObj name="文档" r:id="rId7" imgW="3839210" imgH="1499870" progId="Word.Document.12">
                  <p:embed/>
                  <p:pic>
                    <p:nvPicPr>
                      <p:cNvPr id="0" name="图片 22531"/>
                      <p:cNvPicPr/>
                      <p:nvPr/>
                    </p:nvPicPr>
                    <p:blipFill>
                      <a:blip r:embed="rId8"/>
                      <a:stretch>
                        <a:fillRect/>
                      </a:stretch>
                    </p:blipFill>
                    <p:spPr>
                      <a:xfrm>
                        <a:off x="2032000" y="1968736"/>
                        <a:ext cx="8128000" cy="3174528"/>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124744"/>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山东青岛中考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如图为甲、乙两种物质的</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cs typeface="Times New Roman" panose="02020603050405020304" pitchFamily="18" charset="0"/>
              </a:rPr>
              <a:t>图象。下列说法正确的是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体积为</a:t>
            </a:r>
            <a:r>
              <a:rPr lang="en-US" altLang="zh-CN" sz="2200">
                <a:solidFill>
                  <a:srgbClr val="000000"/>
                </a:solidFill>
                <a:latin typeface="Times New Roman" panose="02020603050405020304" pitchFamily="18" charset="0"/>
                <a:cs typeface="Times New Roman" panose="02020603050405020304" pitchFamily="18" charset="0"/>
              </a:rPr>
              <a:t>20 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的甲物质的质量为</a:t>
            </a:r>
            <a:r>
              <a:rPr lang="en-US" altLang="zh-CN" sz="2200">
                <a:solidFill>
                  <a:srgbClr val="000000"/>
                </a:solidFill>
                <a:latin typeface="Times New Roman" panose="02020603050405020304" pitchFamily="18" charset="0"/>
                <a:cs typeface="Times New Roman" panose="02020603050405020304" pitchFamily="18" charset="0"/>
              </a:rPr>
              <a:t>10 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乙物质的密度与质量成正比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甲物质的密度比乙的密度小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甲、乙质量相同时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乙的体积是甲的</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6816080" y="1695130"/>
          <a:ext cx="4021137" cy="1960563"/>
        </p:xfrm>
        <a:graphic>
          <a:graphicData uri="http://schemas.openxmlformats.org/presentationml/2006/ole">
            <mc:AlternateContent xmlns:mc="http://schemas.openxmlformats.org/markup-compatibility/2006">
              <mc:Choice xmlns:v="urn:schemas-microsoft-com:vml" Requires="v">
                <p:oleObj spid="_x0000_s16397" name="文档" r:id="rId7" imgW="2312035" imgH="1126490" progId="Word.Document.12">
                  <p:embed/>
                </p:oleObj>
              </mc:Choice>
              <mc:Fallback>
                <p:oleObj name="文档" r:id="rId7" imgW="2312035" imgH="1126490" progId="Word.Document.12">
                  <p:embed/>
                  <p:pic>
                    <p:nvPicPr>
                      <p:cNvPr id="0" name="图片 16392"/>
                      <p:cNvPicPr/>
                      <p:nvPr/>
                    </p:nvPicPr>
                    <p:blipFill>
                      <a:blip r:embed="rId8"/>
                      <a:stretch>
                        <a:fillRect/>
                      </a:stretch>
                    </p:blipFill>
                    <p:spPr>
                      <a:xfrm>
                        <a:off x="6816080" y="1695130"/>
                        <a:ext cx="4021137" cy="1960563"/>
                      </a:xfrm>
                      <a:prstGeom prst="rect">
                        <a:avLst/>
                      </a:prstGeom>
                    </p:spPr>
                  </p:pic>
                </p:oleObj>
              </mc:Fallback>
            </mc:AlternateContent>
          </a:graphicData>
        </a:graphic>
      </p:graphicFrame>
      <p:sp>
        <p:nvSpPr>
          <p:cNvPr id="7" name="矩形 6"/>
          <p:cNvSpPr>
            <a:spLocks noChangeAspect="1"/>
          </p:cNvSpPr>
          <p:nvPr/>
        </p:nvSpPr>
        <p:spPr>
          <a:xfrm>
            <a:off x="4546238" y="1556792"/>
            <a:ext cx="384810"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graphicFrame>
        <p:nvGraphicFramePr>
          <p:cNvPr id="8" name="对象 7"/>
          <p:cNvGraphicFramePr>
            <a:graphicFrameLocks noChangeAspect="1"/>
          </p:cNvGraphicFramePr>
          <p:nvPr/>
        </p:nvGraphicFramePr>
        <p:xfrm>
          <a:off x="2063552" y="3816152"/>
          <a:ext cx="8128000" cy="2461604"/>
        </p:xfrm>
        <a:graphic>
          <a:graphicData uri="http://schemas.openxmlformats.org/presentationml/2006/ole">
            <mc:AlternateContent xmlns:mc="http://schemas.openxmlformats.org/markup-compatibility/2006">
              <mc:Choice xmlns:v="urn:schemas-microsoft-com:vml" Requires="v">
                <p:oleObj spid="_x0000_s16398" name="文档" r:id="rId10" imgW="3839210" imgH="1164590" progId="Word.Document.12">
                  <p:embed/>
                </p:oleObj>
              </mc:Choice>
              <mc:Fallback>
                <p:oleObj name="文档" r:id="rId10" imgW="3839210" imgH="1164590" progId="Word.Document.12">
                  <p:embed/>
                  <p:pic>
                    <p:nvPicPr>
                      <p:cNvPr id="0" name="图片 16393"/>
                      <p:cNvPicPr/>
                      <p:nvPr/>
                    </p:nvPicPr>
                    <p:blipFill>
                      <a:blip r:embed="rId11"/>
                      <a:stretch>
                        <a:fillRect/>
                      </a:stretch>
                    </p:blipFill>
                    <p:spPr>
                      <a:xfrm>
                        <a:off x="2063552" y="3816152"/>
                        <a:ext cx="8128000" cy="2461604"/>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993645"/>
            <a:ext cx="40944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用</a:t>
            </a:r>
            <a:r>
              <a:rPr lang="zh-CN" altLang="zh-CN" sz="2200" b="1">
                <a:solidFill>
                  <a:srgbClr val="000000"/>
                </a:solidFill>
                <a:latin typeface="Times New Roman" panose="02020603050405020304" pitchFamily="18" charset="0"/>
                <a:cs typeface="Times New Roman" panose="02020603050405020304" pitchFamily="18" charset="0"/>
              </a:rPr>
              <a:t>天平和量筒测量物体的</a:t>
            </a:r>
            <a:r>
              <a:rPr lang="zh-CN" altLang="zh-CN" sz="2200" b="1" smtClean="0">
                <a:solidFill>
                  <a:srgbClr val="000000"/>
                </a:solidFill>
                <a:latin typeface="Times New Roman" panose="02020603050405020304" pitchFamily="18" charset="0"/>
                <a:cs typeface="Times New Roman" panose="02020603050405020304" pitchFamily="18" charset="0"/>
              </a:rPr>
              <a:t>密度</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5" name="矩形 4"/>
          <p:cNvSpPr>
            <a:spLocks noChangeAspect="1"/>
          </p:cNvSpPr>
          <p:nvPr/>
        </p:nvSpPr>
        <p:spPr>
          <a:xfrm>
            <a:off x="2032000" y="1456506"/>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考查方向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天平、量筒的使用方法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实验步骤的正确填写、排序或设计实验步骤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分析实验数据的误差及产生原因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运用密度公式进行计算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实验方案的评估及产生原因。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2032000" y="2725670"/>
          <a:ext cx="8128000" cy="4131650"/>
        </p:xfrm>
        <a:graphic>
          <a:graphicData uri="http://schemas.openxmlformats.org/presentationml/2006/ole">
            <mc:AlternateContent xmlns:mc="http://schemas.openxmlformats.org/markup-compatibility/2006">
              <mc:Choice xmlns:v="urn:schemas-microsoft-com:vml" Requires="v">
                <p:oleObj spid="_x0000_s17417" name="文档" r:id="rId5" imgW="3912235" imgH="1988820" progId="Word.Document.12">
                  <p:embed/>
                </p:oleObj>
              </mc:Choice>
              <mc:Fallback>
                <p:oleObj name="文档" r:id="rId5" imgW="3912235" imgH="1988820" progId="Word.Document.12">
                  <p:embed/>
                  <p:pic>
                    <p:nvPicPr>
                      <p:cNvPr id="0" name="图片 17413"/>
                      <p:cNvPicPr/>
                      <p:nvPr/>
                    </p:nvPicPr>
                    <p:blipFill>
                      <a:blip r:embed="rId6"/>
                      <a:stretch>
                        <a:fillRect/>
                      </a:stretch>
                    </p:blipFill>
                    <p:spPr>
                      <a:xfrm>
                        <a:off x="2032000" y="2725670"/>
                        <a:ext cx="8128000" cy="4131650"/>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3" name="对象 2"/>
          <p:cNvGraphicFramePr>
            <a:graphicFrameLocks noChangeAspect="1"/>
          </p:cNvGraphicFramePr>
          <p:nvPr/>
        </p:nvGraphicFramePr>
        <p:xfrm>
          <a:off x="1991544" y="1196752"/>
          <a:ext cx="8128000" cy="2933735"/>
        </p:xfrm>
        <a:graphic>
          <a:graphicData uri="http://schemas.openxmlformats.org/presentationml/2006/ole">
            <mc:AlternateContent xmlns:mc="http://schemas.openxmlformats.org/markup-compatibility/2006">
              <mc:Choice xmlns:v="urn:schemas-microsoft-com:vml" Requires="v">
                <p:oleObj spid="_x0000_s18441" name="文档" r:id="rId5" imgW="3912235" imgH="1412875" progId="Word.Document.12">
                  <p:embed/>
                </p:oleObj>
              </mc:Choice>
              <mc:Fallback>
                <p:oleObj name="文档" r:id="rId5" imgW="3912235" imgH="1412875" progId="Word.Document.12">
                  <p:embed/>
                  <p:pic>
                    <p:nvPicPr>
                      <p:cNvPr id="0" name="图片 18437"/>
                      <p:cNvPicPr/>
                      <p:nvPr/>
                    </p:nvPicPr>
                    <p:blipFill>
                      <a:blip r:embed="rId6"/>
                      <a:stretch>
                        <a:fillRect/>
                      </a:stretch>
                    </p:blipFill>
                    <p:spPr>
                      <a:xfrm>
                        <a:off x="1991544" y="1196752"/>
                        <a:ext cx="8128000" cy="2933735"/>
                      </a:xfrm>
                      <a:prstGeom prst="rect">
                        <a:avLst/>
                      </a:prstGeom>
                    </p:spPr>
                  </p:pic>
                </p:oleObj>
              </mc:Fallback>
            </mc:AlternateContent>
          </a:graphicData>
        </a:graphic>
      </p:graphicFrame>
      <p:sp>
        <p:nvSpPr>
          <p:cNvPr id="4" name="矩形 3"/>
          <p:cNvSpPr>
            <a:spLocks noChangeAspect="1"/>
          </p:cNvSpPr>
          <p:nvPr/>
        </p:nvSpPr>
        <p:spPr>
          <a:xfrm>
            <a:off x="2032000" y="3717032"/>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注意事项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测量固体密度时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测量质量和测量体积的先后顺序不能调换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若先测体积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再测质量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固体表面会沾有水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导致质量偏大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造成测量的密度偏大。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测量液体密度时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若先测空杯质量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再倒入液体测总质量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然后把液体直接倒入量筒中读出体积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会因为把液体倒入量筒时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残留一部分在烧杯壁上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导致测量的体积偏小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造成测量的密度偏大。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矩形 2"/>
          <p:cNvSpPr>
            <a:spLocks noChangeAspect="1"/>
          </p:cNvSpPr>
          <p:nvPr/>
        </p:nvSpPr>
        <p:spPr>
          <a:xfrm>
            <a:off x="2032000" y="1294804"/>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zh-CN" altLang="zh-CN" sz="2200">
                <a:solidFill>
                  <a:srgbClr val="000000"/>
                </a:solidFill>
                <a:latin typeface="NEU-BZ-S92"/>
                <a:ea typeface="方正正中黑简体"/>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贵州天水中考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小明同学到钢铁厂参加社会实践活动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师傅教他加工零件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他很想知道这个质地均匀的零件是什么材料做成的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于是把它带回学校利用天平和量筒来测这个零件的密度。具体操作如下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把天平放在水平台上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并将游码移至标尺左端零刻度线处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调节天平横梁平衡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发现指针在分度盘标尺上的位置如图甲所示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此时应将平衡螺母向</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右</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调节。</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用调节好的天平测零件的质量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天平平衡时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砝码的质量及游码在标尺上的位置如图乙所示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则零件的质量为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62</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用量筒测得零件的体积如图丙所示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由此可算得金属零件的密度为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377470" y="3810551"/>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93019" y="458112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617206" y="5002785"/>
            <a:ext cx="30769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矩形 2"/>
          <p:cNvSpPr>
            <a:spLocks noChangeAspect="1"/>
          </p:cNvSpPr>
          <p:nvPr/>
        </p:nvSpPr>
        <p:spPr>
          <a:xfrm>
            <a:off x="2032000" y="1340768"/>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该零件磨损后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它的密度将</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不变</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401454" y="2206774"/>
          <a:ext cx="7389091" cy="3087705"/>
        </p:xfrm>
        <a:graphic>
          <a:graphicData uri="http://schemas.openxmlformats.org/presentationml/2006/ole">
            <mc:AlternateContent xmlns:mc="http://schemas.openxmlformats.org/markup-compatibility/2006">
              <mc:Choice xmlns:v="urn:schemas-microsoft-com:vml" Requires="v">
                <p:oleObj spid="_x0000_s19465" name="文档" r:id="rId5" imgW="3839210" imgH="1604645" progId="Word.Document.12">
                  <p:embed/>
                </p:oleObj>
              </mc:Choice>
              <mc:Fallback>
                <p:oleObj name="文档" r:id="rId5" imgW="3839210" imgH="1604645" progId="Word.Document.12">
                  <p:embed/>
                  <p:pic>
                    <p:nvPicPr>
                      <p:cNvPr id="0" name="图片 19461"/>
                      <p:cNvPicPr/>
                      <p:nvPr/>
                    </p:nvPicPr>
                    <p:blipFill>
                      <a:blip r:embed="rId6"/>
                      <a:stretch>
                        <a:fillRect/>
                      </a:stretch>
                    </p:blipFill>
                    <p:spPr>
                      <a:xfrm>
                        <a:off x="2401454" y="2206774"/>
                        <a:ext cx="7389091" cy="3087705"/>
                      </a:xfrm>
                      <a:prstGeom prst="rect">
                        <a:avLst/>
                      </a:prstGeom>
                    </p:spPr>
                  </p:pic>
                </p:oleObj>
              </mc:Fallback>
            </mc:AlternateContent>
          </a:graphicData>
        </a:graphic>
      </p:graphicFrame>
      <p:sp>
        <p:nvSpPr>
          <p:cNvPr id="5" name="矩形 4"/>
          <p:cNvSpPr/>
          <p:nvPr/>
        </p:nvSpPr>
        <p:spPr>
          <a:xfrm>
            <a:off x="5869585" y="145108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340768"/>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调节天平在水平面上平衡时要将平衡螺母向指针偏转的相反方向调节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指针偏向分度盘的左侧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所以应向右调节平衡螺母。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rPr>
              <a:t>    (</a:t>
            </a: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如题图乙所示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本游码标尺的分度值是</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零件的质量</a:t>
            </a:r>
            <a:r>
              <a:rPr lang="en-US" altLang="zh-CN" sz="2200" i="1">
                <a:solidFill>
                  <a:srgbClr val="000000"/>
                </a:solidFill>
                <a:latin typeface="Times New Roman" panose="02020603050405020304" pitchFamily="18" charset="0"/>
              </a:rPr>
              <a:t>m=</a:t>
            </a:r>
            <a:r>
              <a:rPr lang="en-US" altLang="zh-CN" sz="2200">
                <a:solidFill>
                  <a:srgbClr val="000000"/>
                </a:solidFill>
                <a:latin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62</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图丙中水的体积</a:t>
            </a:r>
            <a:r>
              <a:rPr lang="en-US" altLang="zh-CN" sz="2200" i="1">
                <a:solidFill>
                  <a:srgbClr val="000000"/>
                </a:solidFill>
                <a:latin typeface="Times New Roman" panose="02020603050405020304" pitchFamily="18" charset="0"/>
              </a:rPr>
              <a:t>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60</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cm</a:t>
            </a:r>
            <a:r>
              <a:rPr lang="en-US" altLang="zh-CN" sz="2200" baseline="30000">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水和零件的总体积</a:t>
            </a:r>
            <a:r>
              <a:rPr lang="en-US" altLang="zh-CN" sz="2200" i="1">
                <a:solidFill>
                  <a:srgbClr val="000000"/>
                </a:solidFill>
                <a:latin typeface="Times New Roman" panose="02020603050405020304" pitchFamily="18" charset="0"/>
              </a:rPr>
              <a:t>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80</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cm</a:t>
            </a:r>
            <a:r>
              <a:rPr lang="en-US" altLang="zh-CN" sz="2200" baseline="30000">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则零件的体积</a:t>
            </a:r>
            <a:r>
              <a:rPr lang="en-US" altLang="zh-CN" sz="2200" i="1">
                <a:solidFill>
                  <a:srgbClr val="000000"/>
                </a:solidFill>
                <a:latin typeface="Times New Roman" panose="02020603050405020304" pitchFamily="18" charset="0"/>
              </a:rPr>
              <a:t>V=V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a:t>
            </a:r>
            <a:r>
              <a:rPr lang="en-US" altLang="zh-CN" sz="2200" i="1">
                <a:solidFill>
                  <a:srgbClr val="000000"/>
                </a:solidFill>
                <a:latin typeface="Times New Roman" panose="02020603050405020304" pitchFamily="18" charset="0"/>
              </a:rPr>
              <a:t>-V</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80</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cm</a:t>
            </a:r>
            <a:r>
              <a:rPr lang="en-US" altLang="zh-CN" sz="2200" baseline="30000">
                <a:solidFill>
                  <a:srgbClr val="000000"/>
                </a:solidFill>
                <a:latin typeface="Times New Roman" panose="02020603050405020304" pitchFamily="18" charset="0"/>
              </a:rPr>
              <a:t>3</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60</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cm</a:t>
            </a:r>
            <a:r>
              <a:rPr lang="en-US" altLang="zh-CN" sz="2200" baseline="30000">
                <a:solidFill>
                  <a:srgbClr val="000000"/>
                </a:solidFill>
                <a:latin typeface="Times New Roman" panose="02020603050405020304" pitchFamily="18" charset="0"/>
              </a:rPr>
              <a:t>3</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cm</a:t>
            </a:r>
            <a:r>
              <a:rPr lang="en-US" altLang="zh-CN" sz="2200" baseline="30000">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endParaRPr lang="zh-CN" altLang="en-US" sz="2200"/>
          </a:p>
        </p:txBody>
      </p:sp>
      <p:graphicFrame>
        <p:nvGraphicFramePr>
          <p:cNvPr id="6" name="对象 5"/>
          <p:cNvGraphicFramePr>
            <a:graphicFrameLocks noChangeAspect="1"/>
          </p:cNvGraphicFramePr>
          <p:nvPr/>
        </p:nvGraphicFramePr>
        <p:xfrm>
          <a:off x="1524000" y="3451850"/>
          <a:ext cx="8128000" cy="497701"/>
        </p:xfrm>
        <a:graphic>
          <a:graphicData uri="http://schemas.openxmlformats.org/presentationml/2006/ole">
            <mc:AlternateContent xmlns:mc="http://schemas.openxmlformats.org/markup-compatibility/2006">
              <mc:Choice xmlns:v="urn:schemas-microsoft-com:vml" Requires="v">
                <p:oleObj spid="_x0000_s21512" name="文档" r:id="rId5" imgW="3839210" imgH="236220" progId="Word.Document.12">
                  <p:embed/>
                </p:oleObj>
              </mc:Choice>
              <mc:Fallback>
                <p:oleObj name="文档" r:id="rId5" imgW="3839210" imgH="236220" progId="Word.Document.12">
                  <p:embed/>
                  <p:pic>
                    <p:nvPicPr>
                      <p:cNvPr id="0" name="图片 21508"/>
                      <p:cNvPicPr/>
                      <p:nvPr/>
                    </p:nvPicPr>
                    <p:blipFill>
                      <a:blip r:embed="rId6"/>
                      <a:stretch>
                        <a:fillRect/>
                      </a:stretch>
                    </p:blipFill>
                    <p:spPr>
                      <a:xfrm>
                        <a:off x="1524000" y="3451850"/>
                        <a:ext cx="8128000" cy="497701"/>
                      </a:xfrm>
                      <a:prstGeom prst="rect">
                        <a:avLst/>
                      </a:prstGeom>
                    </p:spPr>
                  </p:pic>
                </p:oleObj>
              </mc:Fallback>
            </mc:AlternateContent>
          </a:graphicData>
        </a:graphic>
      </p:graphicFrame>
      <p:sp>
        <p:nvSpPr>
          <p:cNvPr id="7" name="矩形 6"/>
          <p:cNvSpPr>
            <a:spLocks noChangeAspect="1"/>
          </p:cNvSpPr>
          <p:nvPr/>
        </p:nvSpPr>
        <p:spPr>
          <a:xfrm>
            <a:off x="2032000" y="4005064"/>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密度是物质的一种特性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零件磨损后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质量和体积减小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但这种金属的材料不变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密度是不变的。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矩形 2"/>
          <p:cNvSpPr>
            <a:spLocks noChangeAspect="1"/>
          </p:cNvSpPr>
          <p:nvPr/>
        </p:nvSpPr>
        <p:spPr>
          <a:xfrm>
            <a:off x="2032000" y="2513599"/>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拓展练</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若实验中所用的线较粗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则测量结果与实际相比会偏</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小</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如图丙该同学在测量体积过程中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把零件放入量筒时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不慎掉入量筒水中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发现有水溅出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则这样测出的密度</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偏大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9778070" y="2618966"/>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56213" y="383060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196752"/>
            <a:ext cx="20574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天平的</a:t>
            </a:r>
            <a:r>
              <a:rPr lang="zh-CN" altLang="zh-CN" sz="2200" smtClean="0">
                <a:solidFill>
                  <a:srgbClr val="000000"/>
                </a:solidFill>
                <a:latin typeface="Times New Roman" panose="02020603050405020304" pitchFamily="18" charset="0"/>
                <a:cs typeface="Times New Roman" panose="02020603050405020304" pitchFamily="18" charset="0"/>
              </a:rPr>
              <a:t>使用</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2135560" y="1695350"/>
          <a:ext cx="8128000" cy="4577313"/>
        </p:xfrm>
        <a:graphic>
          <a:graphicData uri="http://schemas.openxmlformats.org/presentationml/2006/ole">
            <mc:AlternateContent xmlns:mc="http://schemas.openxmlformats.org/markup-compatibility/2006">
              <mc:Choice xmlns:v="urn:schemas-microsoft-com:vml" Requires="v">
                <p:oleObj spid="_x0000_s3081" name="文档" r:id="rId6" imgW="3948430" imgH="2223770" progId="Word.Document.12">
                  <p:embed/>
                </p:oleObj>
              </mc:Choice>
              <mc:Fallback>
                <p:oleObj name="文档" r:id="rId6" imgW="3948430" imgH="2223770" progId="Word.Document.12">
                  <p:embed/>
                  <p:pic>
                    <p:nvPicPr>
                      <p:cNvPr id="0" name="图片 3077"/>
                      <p:cNvPicPr/>
                      <p:nvPr/>
                    </p:nvPicPr>
                    <p:blipFill>
                      <a:blip r:embed="rId7"/>
                      <a:stretch>
                        <a:fillRect/>
                      </a:stretch>
                    </p:blipFill>
                    <p:spPr>
                      <a:xfrm>
                        <a:off x="2135560" y="1695350"/>
                        <a:ext cx="8128000" cy="4577313"/>
                      </a:xfrm>
                      <a:prstGeom prst="rect">
                        <a:avLst/>
                      </a:prstGeom>
                    </p:spPr>
                  </p:pic>
                </p:oleObj>
              </mc:Fallback>
            </mc:AlternateContent>
          </a:graphicData>
        </a:graphic>
      </p:graphicFrame>
      <p:sp>
        <p:nvSpPr>
          <p:cNvPr id="7" name="矩形 6"/>
          <p:cNvSpPr/>
          <p:nvPr/>
        </p:nvSpPr>
        <p:spPr>
          <a:xfrm>
            <a:off x="4480651" y="3776017"/>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11248" y="3785486"/>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90066" y="4221088"/>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400256" y="4221088"/>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46678" y="4990190"/>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63552" y="1196752"/>
          <a:ext cx="8128000" cy="4877459"/>
        </p:xfrm>
        <a:graphic>
          <a:graphicData uri="http://schemas.openxmlformats.org/presentationml/2006/ole">
            <mc:AlternateContent xmlns:mc="http://schemas.openxmlformats.org/markup-compatibility/2006">
              <mc:Choice xmlns:v="urn:schemas-microsoft-com:vml" Requires="v">
                <p:oleObj spid="_x0000_s4105" name="文档" r:id="rId6" imgW="3912235" imgH="2346960" progId="Word.Document.12">
                  <p:embed/>
                </p:oleObj>
              </mc:Choice>
              <mc:Fallback>
                <p:oleObj name="文档" r:id="rId6" imgW="3912235" imgH="2346960" progId="Word.Document.12">
                  <p:embed/>
                  <p:pic>
                    <p:nvPicPr>
                      <p:cNvPr id="0" name="图片 4101"/>
                      <p:cNvPicPr/>
                      <p:nvPr/>
                    </p:nvPicPr>
                    <p:blipFill>
                      <a:blip r:embed="rId7"/>
                      <a:stretch>
                        <a:fillRect/>
                      </a:stretch>
                    </p:blipFill>
                    <p:spPr>
                      <a:xfrm>
                        <a:off x="2063552" y="1196752"/>
                        <a:ext cx="8128000" cy="4877459"/>
                      </a:xfrm>
                      <a:prstGeom prst="rect">
                        <a:avLst/>
                      </a:prstGeom>
                    </p:spPr>
                  </p:pic>
                </p:oleObj>
              </mc:Fallback>
            </mc:AlternateContent>
          </a:graphicData>
        </a:graphic>
      </p:graphicFrame>
      <p:sp>
        <p:nvSpPr>
          <p:cNvPr id="5" name="矩形 4"/>
          <p:cNvSpPr>
            <a:spLocks noChangeAspect="1"/>
          </p:cNvSpPr>
          <p:nvPr/>
        </p:nvSpPr>
        <p:spPr>
          <a:xfrm>
            <a:off x="2032000" y="5641208"/>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特别提示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调节平衡的天平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如果砝码和物体放反了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天平仍可以使用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只是物体质量为砝码数减去游码质量数。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791015" y="1289542"/>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64827" y="129867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480376" y="1309262"/>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44476" y="1700808"/>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91015" y="249289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90513" y="249289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86284" y="3252555"/>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23268" y="364587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977870" y="407627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124744"/>
            <a:ext cx="18592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密度及其</a:t>
            </a:r>
            <a:r>
              <a:rPr lang="zh-CN" altLang="zh-CN" sz="2200" b="1" smtClean="0">
                <a:solidFill>
                  <a:srgbClr val="000000"/>
                </a:solidFill>
                <a:latin typeface="Times New Roman" panose="02020603050405020304" pitchFamily="18" charset="0"/>
                <a:cs typeface="Times New Roman" panose="02020603050405020304" pitchFamily="18" charset="0"/>
              </a:rPr>
              <a:t>测量</a:t>
            </a:r>
            <a:r>
              <a:rPr lang="en-US" altLang="zh-CN" sz="2200" smtClean="0">
                <a:solidFill>
                  <a:srgbClr val="000000"/>
                </a:solidFill>
                <a:latin typeface="Times New Roman" panose="02020603050405020304" pitchFamily="18" charset="0"/>
              </a:rPr>
              <a:t> </a:t>
            </a:r>
            <a:endParaRPr lang="zh-CN" altLang="en-US" sz="2200"/>
          </a:p>
        </p:txBody>
      </p:sp>
      <p:graphicFrame>
        <p:nvGraphicFramePr>
          <p:cNvPr id="3" name="对象 2"/>
          <p:cNvGraphicFramePr>
            <a:graphicFrameLocks noChangeAspect="1"/>
          </p:cNvGraphicFramePr>
          <p:nvPr/>
        </p:nvGraphicFramePr>
        <p:xfrm>
          <a:off x="1919536" y="1623342"/>
          <a:ext cx="8128000" cy="5412066"/>
        </p:xfrm>
        <a:graphic>
          <a:graphicData uri="http://schemas.openxmlformats.org/presentationml/2006/ole">
            <mc:AlternateContent xmlns:mc="http://schemas.openxmlformats.org/markup-compatibility/2006">
              <mc:Choice xmlns:v="urn:schemas-microsoft-com:vml" Requires="v">
                <p:oleObj spid="_x0000_s5129" name="文档" r:id="rId6" imgW="3912235" imgH="2604770" progId="Word.Document.12">
                  <p:embed/>
                </p:oleObj>
              </mc:Choice>
              <mc:Fallback>
                <p:oleObj name="文档" r:id="rId6" imgW="3912235" imgH="2604770" progId="Word.Document.12">
                  <p:embed/>
                  <p:pic>
                    <p:nvPicPr>
                      <p:cNvPr id="0" name="图片 5125"/>
                      <p:cNvPicPr/>
                      <p:nvPr/>
                    </p:nvPicPr>
                    <p:blipFill>
                      <a:blip r:embed="rId7"/>
                      <a:stretch>
                        <a:fillRect/>
                      </a:stretch>
                    </p:blipFill>
                    <p:spPr>
                      <a:xfrm>
                        <a:off x="1919536" y="1623342"/>
                        <a:ext cx="8128000" cy="5412066"/>
                      </a:xfrm>
                      <a:prstGeom prst="rect">
                        <a:avLst/>
                      </a:prstGeom>
                    </p:spPr>
                  </p:pic>
                </p:oleObj>
              </mc:Fallback>
            </mc:AlternateContent>
          </a:graphicData>
        </a:graphic>
      </p:graphicFrame>
      <p:sp>
        <p:nvSpPr>
          <p:cNvPr id="6" name="矩形 5"/>
          <p:cNvSpPr/>
          <p:nvPr/>
        </p:nvSpPr>
        <p:spPr>
          <a:xfrm>
            <a:off x="4780017" y="3429000"/>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06820" y="3417152"/>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47928" y="5252986"/>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45802" y="5934439"/>
            <a:ext cx="813911" cy="5271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3" name="对象 2"/>
          <p:cNvGraphicFramePr>
            <a:graphicFrameLocks noChangeAspect="1"/>
          </p:cNvGraphicFramePr>
          <p:nvPr/>
        </p:nvGraphicFramePr>
        <p:xfrm>
          <a:off x="2032000" y="1493475"/>
          <a:ext cx="8128000" cy="4125050"/>
        </p:xfrm>
        <a:graphic>
          <a:graphicData uri="http://schemas.openxmlformats.org/presentationml/2006/ole">
            <mc:AlternateContent xmlns:mc="http://schemas.openxmlformats.org/markup-compatibility/2006">
              <mc:Choice xmlns:v="urn:schemas-microsoft-com:vml" Requires="v">
                <p:oleObj spid="_x0000_s6153" name="文档" r:id="rId6" imgW="3912235" imgH="1985645" progId="Word.Document.12">
                  <p:embed/>
                </p:oleObj>
              </mc:Choice>
              <mc:Fallback>
                <p:oleObj name="文档" r:id="rId6" imgW="3912235" imgH="1985645" progId="Word.Document.12">
                  <p:embed/>
                  <p:pic>
                    <p:nvPicPr>
                      <p:cNvPr id="0" name="图片 6149"/>
                      <p:cNvPicPr/>
                      <p:nvPr/>
                    </p:nvPicPr>
                    <p:blipFill>
                      <a:blip r:embed="rId7"/>
                      <a:stretch>
                        <a:fillRect/>
                      </a:stretch>
                    </p:blipFill>
                    <p:spPr>
                      <a:xfrm>
                        <a:off x="2032000" y="1493475"/>
                        <a:ext cx="8128000" cy="4125050"/>
                      </a:xfrm>
                      <a:prstGeom prst="rect">
                        <a:avLst/>
                      </a:prstGeom>
                    </p:spPr>
                  </p:pic>
                </p:oleObj>
              </mc:Fallback>
            </mc:AlternateContent>
          </a:graphicData>
        </a:graphic>
      </p:graphicFrame>
      <p:sp>
        <p:nvSpPr>
          <p:cNvPr id="5" name="矩形 4"/>
          <p:cNvSpPr/>
          <p:nvPr/>
        </p:nvSpPr>
        <p:spPr>
          <a:xfrm>
            <a:off x="7319407" y="198884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11095" y="3209944"/>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718732" y="321339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32000" y="2779182"/>
          <a:ext cx="8128000" cy="1553635"/>
        </p:xfrm>
        <a:graphic>
          <a:graphicData uri="http://schemas.openxmlformats.org/presentationml/2006/ole">
            <mc:AlternateContent xmlns:mc="http://schemas.openxmlformats.org/markup-compatibility/2006">
              <mc:Choice xmlns:v="urn:schemas-microsoft-com:vml" Requires="v">
                <p:oleObj spid="_x0000_s7177" name="文档" r:id="rId6" imgW="3839210" imgH="734695" progId="Word.Document.12">
                  <p:embed/>
                </p:oleObj>
              </mc:Choice>
              <mc:Fallback>
                <p:oleObj name="文档" r:id="rId6" imgW="3839210" imgH="734695" progId="Word.Document.12">
                  <p:embed/>
                  <p:pic>
                    <p:nvPicPr>
                      <p:cNvPr id="0" name="图片 7173"/>
                      <p:cNvPicPr/>
                      <p:nvPr/>
                    </p:nvPicPr>
                    <p:blipFill>
                      <a:blip r:embed="rId7"/>
                      <a:stretch>
                        <a:fillRect/>
                      </a:stretch>
                    </p:blipFill>
                    <p:spPr>
                      <a:xfrm>
                        <a:off x="2032000" y="2779182"/>
                        <a:ext cx="8128000" cy="1553635"/>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775520" y="1268760"/>
          <a:ext cx="8128000" cy="625490"/>
        </p:xfrm>
        <a:graphic>
          <a:graphicData uri="http://schemas.openxmlformats.org/presentationml/2006/ole">
            <mc:AlternateContent xmlns:mc="http://schemas.openxmlformats.org/markup-compatibility/2006">
              <mc:Choice xmlns:v="urn:schemas-microsoft-com:vml" Requires="v">
                <p:oleObj spid="_x0000_s8206" name="文档" r:id="rId6" imgW="3839210" imgH="295910" progId="Word.Document.12">
                  <p:embed/>
                </p:oleObj>
              </mc:Choice>
              <mc:Fallback>
                <p:oleObj name="文档" r:id="rId6" imgW="3839210" imgH="295910" progId="Word.Document.12">
                  <p:embed/>
                  <p:pic>
                    <p:nvPicPr>
                      <p:cNvPr id="0" name="图片 8201"/>
                      <p:cNvPicPr/>
                      <p:nvPr/>
                    </p:nvPicPr>
                    <p:blipFill>
                      <a:blip r:embed="rId7"/>
                      <a:stretch>
                        <a:fillRect/>
                      </a:stretch>
                    </p:blipFill>
                    <p:spPr>
                      <a:xfrm>
                        <a:off x="1775520" y="1268760"/>
                        <a:ext cx="8128000" cy="625490"/>
                      </a:xfrm>
                      <a:prstGeom prst="rect">
                        <a:avLst/>
                      </a:prstGeom>
                    </p:spPr>
                  </p:pic>
                </p:oleObj>
              </mc:Fallback>
            </mc:AlternateContent>
          </a:graphicData>
        </a:graphic>
      </p:graphicFrame>
      <p:graphicFrame>
        <p:nvGraphicFramePr>
          <p:cNvPr id="3" name="对象 2"/>
          <p:cNvGraphicFramePr>
            <a:graphicFrameLocks noChangeAspect="1"/>
          </p:cNvGraphicFramePr>
          <p:nvPr/>
        </p:nvGraphicFramePr>
        <p:xfrm>
          <a:off x="2063552" y="2082743"/>
          <a:ext cx="8128000" cy="3659744"/>
        </p:xfrm>
        <a:graphic>
          <a:graphicData uri="http://schemas.openxmlformats.org/presentationml/2006/ole">
            <mc:AlternateContent xmlns:mc="http://schemas.openxmlformats.org/markup-compatibility/2006">
              <mc:Choice xmlns:v="urn:schemas-microsoft-com:vml" Requires="v">
                <p:oleObj spid="_x0000_s8207" name="文档" r:id="rId9" imgW="3912235" imgH="1761490" progId="Word.Document.12">
                  <p:embed/>
                </p:oleObj>
              </mc:Choice>
              <mc:Fallback>
                <p:oleObj name="文档" r:id="rId9" imgW="3912235" imgH="1761490" progId="Word.Document.12">
                  <p:embed/>
                  <p:pic>
                    <p:nvPicPr>
                      <p:cNvPr id="0" name="图片 8202"/>
                      <p:cNvPicPr/>
                      <p:nvPr/>
                    </p:nvPicPr>
                    <p:blipFill>
                      <a:blip r:embed="rId10"/>
                      <a:stretch>
                        <a:fillRect/>
                      </a:stretch>
                    </p:blipFill>
                    <p:spPr>
                      <a:xfrm>
                        <a:off x="2063552" y="2082743"/>
                        <a:ext cx="8128000" cy="3659744"/>
                      </a:xfrm>
                      <a:prstGeom prst="rect">
                        <a:avLst/>
                      </a:prstGeom>
                    </p:spPr>
                  </p:pic>
                </p:oleObj>
              </mc:Fallback>
            </mc:AlternateContent>
          </a:graphicData>
        </a:graphic>
      </p:graphicFrame>
      <p:sp>
        <p:nvSpPr>
          <p:cNvPr id="6" name="矩形 5"/>
          <p:cNvSpPr/>
          <p:nvPr/>
        </p:nvSpPr>
        <p:spPr>
          <a:xfrm>
            <a:off x="7288234" y="4231479"/>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135560" y="1412776"/>
          <a:ext cx="8128000" cy="5266864"/>
        </p:xfrm>
        <a:graphic>
          <a:graphicData uri="http://schemas.openxmlformats.org/presentationml/2006/ole">
            <mc:AlternateContent xmlns:mc="http://schemas.openxmlformats.org/markup-compatibility/2006">
              <mc:Choice xmlns:v="urn:schemas-microsoft-com:vml" Requires="v">
                <p:oleObj spid="_x0000_s9225" name="文档" r:id="rId6" imgW="3912235" imgH="2536190" progId="Word.Document.12">
                  <p:embed/>
                </p:oleObj>
              </mc:Choice>
              <mc:Fallback>
                <p:oleObj name="文档" r:id="rId6" imgW="3912235" imgH="2536190" progId="Word.Document.12">
                  <p:embed/>
                  <p:pic>
                    <p:nvPicPr>
                      <p:cNvPr id="0" name="图片 9221"/>
                      <p:cNvPicPr/>
                      <p:nvPr/>
                    </p:nvPicPr>
                    <p:blipFill>
                      <a:blip r:embed="rId7"/>
                      <a:stretch>
                        <a:fillRect/>
                      </a:stretch>
                    </p:blipFill>
                    <p:spPr>
                      <a:xfrm>
                        <a:off x="2135560" y="1412776"/>
                        <a:ext cx="8128000" cy="5266864"/>
                      </a:xfrm>
                      <a:prstGeom prst="rect">
                        <a:avLst/>
                      </a:prstGeom>
                    </p:spPr>
                  </p:pic>
                </p:oleObj>
              </mc:Fallback>
            </mc:AlternateContent>
          </a:graphicData>
        </a:graphic>
      </p:graphicFrame>
      <p:sp>
        <p:nvSpPr>
          <p:cNvPr id="5" name="矩形 4"/>
          <p:cNvSpPr/>
          <p:nvPr/>
        </p:nvSpPr>
        <p:spPr>
          <a:xfrm>
            <a:off x="7320136" y="263691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54436" y="3038516"/>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29486" y="3440654"/>
            <a:ext cx="194954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89886" y="4622305"/>
            <a:ext cx="135833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06001" y="5380468"/>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11"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1573</Words>
  <Application>Microsoft Office PowerPoint</Application>
  <PresentationFormat>自定义</PresentationFormat>
  <Paragraphs>115</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Office 主题</vt:lpstr>
      <vt:lpstr>文档</vt:lpstr>
      <vt:lpstr>第三章　质量和密度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第三章　质量和密度</dc:title>
  <dc:creator>Administrator</dc:creator>
  <cp:lastModifiedBy>User</cp:lastModifiedBy>
  <cp:revision>3</cp:revision>
  <dcterms:created xsi:type="dcterms:W3CDTF">2019-11-26T04:16:00Z</dcterms:created>
  <dcterms:modified xsi:type="dcterms:W3CDTF">2020-02-08T00:58:47Z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