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307" r:id="rId3"/>
    <p:sldId id="264" r:id="rId4"/>
    <p:sldId id="308" r:id="rId5"/>
    <p:sldId id="309" r:id="rId6"/>
    <p:sldId id="306" r:id="rId7"/>
    <p:sldId id="311" r:id="rId8"/>
    <p:sldId id="310" r:id="rId9"/>
    <p:sldId id="312" r:id="rId10"/>
    <p:sldId id="313" r:id="rId11"/>
    <p:sldId id="314" r:id="rId12"/>
    <p:sldId id="260"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333" autoAdjust="0"/>
  </p:normalViewPr>
  <p:slideViewPr>
    <p:cSldViewPr snapToGrid="0">
      <p:cViewPr varScale="1">
        <p:scale>
          <a:sx n="90" d="100"/>
          <a:sy n="90" d="100"/>
        </p:scale>
        <p:origin x="576" y="7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2018-7-3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53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2018-7-3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2018-7-3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2018-7-3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黑体" panose="02010600030101010101" pitchFamily="2" charset="-122"/>
                <a:ea typeface="黑体" panose="02010600030101010101" pitchFamily="2" charset="-122"/>
              </a:rPr>
              <a:t>第三章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3"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4"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5"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sz="2000" b="1" i="0" kern="1200">
                <a:solidFill>
                  <a:schemeClr val="tx1"/>
                </a:solidFill>
                <a:effectLst/>
                <a:latin typeface="+mj-lt"/>
                <a:ea typeface="+mj-ea"/>
                <a:cs typeface="+mj-cs"/>
              </a:rPr>
              <a:t>第</a:t>
            </a:r>
            <a:r>
              <a:rPr lang="en-US" altLang="zh-CN" sz="2000" b="1" i="0" kern="1200">
                <a:solidFill>
                  <a:schemeClr val="tx1"/>
                </a:solidFill>
                <a:effectLst/>
                <a:latin typeface="+mj-lt"/>
                <a:ea typeface="+mj-ea"/>
                <a:cs typeface="+mj-cs"/>
              </a:rPr>
              <a:t>4</a:t>
            </a:r>
            <a:r>
              <a:rPr lang="zh-CN" altLang="zh-CN" sz="2000" b="1" i="0" kern="1200">
                <a:solidFill>
                  <a:schemeClr val="tx1"/>
                </a:solidFill>
                <a:effectLst/>
                <a:latin typeface="+mj-lt"/>
                <a:ea typeface="+mj-ea"/>
                <a:cs typeface="+mj-cs"/>
              </a:rPr>
              <a:t>节　升华和凝华</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11.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1.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1.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1.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第三章　物态变化</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4AEB211A-0197-4874-8B0A-9B77EDD5ED58}"/>
              </a:ext>
            </a:extLst>
          </p:cNvPr>
          <p:cNvGraphicFramePr>
            <a:graphicFrameLocks noChangeAspect="1"/>
          </p:cNvGraphicFramePr>
          <p:nvPr>
            <p:extLst>
              <p:ext uri="{D42A27DB-BD31-4B8C-83A1-F6EECF244321}">
                <p14:modId xmlns:p14="http://schemas.microsoft.com/office/powerpoint/2010/main" val="4091391820"/>
              </p:ext>
            </p:extLst>
          </p:nvPr>
        </p:nvGraphicFramePr>
        <p:xfrm>
          <a:off x="168349" y="3429000"/>
          <a:ext cx="11430000" cy="2989530"/>
        </p:xfrm>
        <a:graphic>
          <a:graphicData uri="http://schemas.openxmlformats.org/presentationml/2006/ole">
            <mc:AlternateContent xmlns:mc="http://schemas.openxmlformats.org/markup-compatibility/2006">
              <mc:Choice xmlns:v="urn:schemas-microsoft-com:vml" Requires="v">
                <p:oleObj spid="_x0000_s5123" name="Document" r:id="rId3" imgW="3847376" imgH="1006151" progId="Word.Document.12">
                  <p:embed/>
                </p:oleObj>
              </mc:Choice>
              <mc:Fallback>
                <p:oleObj name="Document" r:id="rId3" imgW="3847376" imgH="1006151" progId="Word.Document.12">
                  <p:embed/>
                  <p:pic>
                    <p:nvPicPr>
                      <p:cNvPr id="0" name=""/>
                      <p:cNvPicPr/>
                      <p:nvPr/>
                    </p:nvPicPr>
                    <p:blipFill>
                      <a:blip r:embed="rId4"/>
                      <a:stretch>
                        <a:fillRect/>
                      </a:stretch>
                    </p:blipFill>
                    <p:spPr>
                      <a:xfrm>
                        <a:off x="168349" y="3429000"/>
                        <a:ext cx="11430000" cy="298953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B8803F9F-7916-4E48-B14C-A4CA4468CD1C}"/>
              </a:ext>
            </a:extLst>
          </p:cNvPr>
          <p:cNvSpPr>
            <a:spLocks noChangeAspect="1"/>
          </p:cNvSpPr>
          <p:nvPr/>
        </p:nvSpPr>
        <p:spPr>
          <a:xfrm>
            <a:off x="285307" y="1337850"/>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陈明同学将冰和盐的混合物放入搪瓷杯里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盖紧杯盖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观察发现搪瓷杯的外面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覆盖着一层薄薄的固体物质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  1  )</a:t>
            </a:r>
            <a:r>
              <a:rPr lang="zh-CN" altLang="zh-CN" sz="2200">
                <a:solidFill>
                  <a:srgbClr val="000000"/>
                </a:solidFill>
                <a:latin typeface="Times New Roman" panose="02020603050405020304" pitchFamily="18" charset="0"/>
                <a:cs typeface="Times New Roman" panose="02020603050405020304" pitchFamily="18" charset="0"/>
              </a:rPr>
              <a:t>根据学过的物理知识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推断此固体物质的形成原因是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水蒸气凝华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2  )</a:t>
            </a:r>
            <a:r>
              <a:rPr lang="zh-CN" altLang="zh-CN" sz="2200">
                <a:solidFill>
                  <a:srgbClr val="000000"/>
                </a:solidFill>
                <a:latin typeface="Times New Roman" panose="02020603050405020304" pitchFamily="18" charset="0"/>
                <a:cs typeface="Times New Roman" panose="02020603050405020304" pitchFamily="18" charset="0"/>
              </a:rPr>
              <a:t>与此实验现象形成原因相同的自然现象是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霜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写出一个即可</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3  )</a:t>
            </a:r>
            <a:r>
              <a:rPr lang="zh-CN" altLang="zh-CN" sz="2200">
                <a:solidFill>
                  <a:srgbClr val="000000"/>
                </a:solidFill>
                <a:latin typeface="Times New Roman" panose="02020603050405020304" pitchFamily="18" charset="0"/>
                <a:cs typeface="Times New Roman" panose="02020603050405020304" pitchFamily="18" charset="0"/>
              </a:rPr>
              <a:t>搪瓷杯里冰和盐的混合物可能发生的物态变化是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熔化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id="{FA5CBE35-20D0-4AEF-ABCC-FABDC3E02F03}"/>
              </a:ext>
            </a:extLst>
          </p:cNvPr>
          <p:cNvSpPr/>
          <p:nvPr/>
        </p:nvSpPr>
        <p:spPr>
          <a:xfrm>
            <a:off x="7443915" y="2210192"/>
            <a:ext cx="158312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46E11A12-72A9-4A0B-A3BC-3C3740AFA09F}"/>
              </a:ext>
            </a:extLst>
          </p:cNvPr>
          <p:cNvSpPr/>
          <p:nvPr/>
        </p:nvSpPr>
        <p:spPr>
          <a:xfrm>
            <a:off x="6284966" y="2603831"/>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id="{CD37151A-85BD-416F-BEF9-A7B9EFCCEB9F}"/>
              </a:ext>
            </a:extLst>
          </p:cNvPr>
          <p:cNvSpPr/>
          <p:nvPr/>
        </p:nvSpPr>
        <p:spPr>
          <a:xfrm>
            <a:off x="7007980" y="3016416"/>
            <a:ext cx="785685"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61554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E5F0646-780D-4C16-B886-38C76387094A}"/>
              </a:ext>
            </a:extLst>
          </p:cNvPr>
          <p:cNvSpPr>
            <a:spLocks noChangeAspect="1"/>
          </p:cNvSpPr>
          <p:nvPr/>
        </p:nvSpPr>
        <p:spPr>
          <a:xfrm>
            <a:off x="381000" y="2510425"/>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某天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在新疆罗布沙漠的沙丘上覆盖着约</a:t>
            </a:r>
            <a:r>
              <a:rPr lang="en-US" altLang="zh-CN" sz="2200">
                <a:solidFill>
                  <a:srgbClr val="000000"/>
                </a:solidFill>
                <a:latin typeface="Times New Roman" panose="02020603050405020304" pitchFamily="18" charset="0"/>
                <a:cs typeface="Times New Roman" panose="02020603050405020304" pitchFamily="18" charset="0"/>
              </a:rPr>
              <a:t>5 cm~10 cm</a:t>
            </a:r>
            <a:r>
              <a:rPr lang="zh-CN" altLang="zh-CN" sz="2200">
                <a:solidFill>
                  <a:srgbClr val="000000"/>
                </a:solidFill>
                <a:latin typeface="Times New Roman" panose="02020603050405020304" pitchFamily="18" charset="0"/>
                <a:cs typeface="Times New Roman" panose="02020603050405020304" pitchFamily="18" charset="0"/>
              </a:rPr>
              <a:t>积雪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茫茫无涯。然而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过了</a:t>
            </a:r>
            <a:r>
              <a:rPr lang="en-US" altLang="zh-CN" sz="2200">
                <a:solidFill>
                  <a:srgbClr val="000000"/>
                </a:solidFill>
                <a:latin typeface="Times New Roman" panose="02020603050405020304" pitchFamily="18" charset="0"/>
                <a:cs typeface="Times New Roman" panose="02020603050405020304" pitchFamily="18" charset="0"/>
              </a:rPr>
              <a:t>20 min</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雪不见了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脚下却是干爽沙地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这一现象令科考队专家瞠目。而当时天气阴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气温为</a:t>
            </a:r>
            <a:r>
              <a:rPr lang="en-US" altLang="zh-CN" sz="2200">
                <a:solidFill>
                  <a:srgbClr val="000000"/>
                </a:solidFill>
                <a:latin typeface="Times New Roman" panose="02020603050405020304" pitchFamily="18" charset="0"/>
                <a:cs typeface="Times New Roman" panose="02020603050405020304" pitchFamily="18" charset="0"/>
              </a:rPr>
              <a:t>-15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。雪为什么不见了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Times New Roman" panose="02020603050405020304" pitchFamily="18" charset="0"/>
                <a:cs typeface="Times New Roman" panose="02020603050405020304" pitchFamily="18" charset="0"/>
              </a:rPr>
              <a:t>雪直接升华为水蒸气</a:t>
            </a:r>
            <a:r>
              <a:rPr lang="en-US" altLang="zh-CN" sz="2200">
                <a:solidFill>
                  <a:srgbClr val="FF00FF"/>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因为沙漠里气候变化无常</a:t>
            </a:r>
            <a:r>
              <a:rPr lang="en-US" altLang="zh-CN" sz="2200">
                <a:solidFill>
                  <a:srgbClr val="FF00FF"/>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雪可能突然吸热直接升华为水蒸气</a:t>
            </a:r>
            <a:r>
              <a:rPr lang="en-US" altLang="zh-CN" sz="2200">
                <a:solidFill>
                  <a:srgbClr val="FF00FF"/>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所以脚下的沙地是干爽的。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898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6F20856-2C9B-43DB-BE16-5930EBBD0218}"/>
              </a:ext>
            </a:extLst>
          </p:cNvPr>
          <p:cNvSpPr>
            <a:spLocks noChangeAspect="1"/>
          </p:cNvSpPr>
          <p:nvPr/>
        </p:nvSpPr>
        <p:spPr>
          <a:xfrm>
            <a:off x="381000" y="1494762"/>
            <a:ext cx="11430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探究物态变化的实验中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在试管中放入少量碘。塞紧盖子放入热水中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观察到试管中固态碘逐渐消失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变为紫色的碘蒸气并充满试管。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1  )</a:t>
            </a:r>
            <a:r>
              <a:rPr lang="zh-CN" altLang="zh-CN" sz="2200">
                <a:solidFill>
                  <a:srgbClr val="000000"/>
                </a:solidFill>
                <a:latin typeface="Times New Roman" panose="02020603050405020304" pitchFamily="18" charset="0"/>
                <a:cs typeface="Times New Roman" panose="02020603050405020304" pitchFamily="18" charset="0"/>
              </a:rPr>
              <a:t>此过程固态碘发生的物态变化是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升华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填物态变化名称</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2  )</a:t>
            </a:r>
            <a:r>
              <a:rPr lang="zh-CN" altLang="zh-CN" sz="2200">
                <a:solidFill>
                  <a:srgbClr val="000000"/>
                </a:solidFill>
                <a:latin typeface="Times New Roman" panose="02020603050405020304" pitchFamily="18" charset="0"/>
                <a:cs typeface="Times New Roman" panose="02020603050405020304" pitchFamily="18" charset="0"/>
              </a:rPr>
              <a:t>在上述实验中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小亮猜想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固态碘是先变成液体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再变成气体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因为速度太快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液态碘出现的时间太短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所以没有观察到。为验证猜想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他查询了一些资料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碘的熔点是</a:t>
            </a:r>
            <a:r>
              <a:rPr lang="en-US" altLang="zh-CN" sz="2200">
                <a:solidFill>
                  <a:srgbClr val="000000"/>
                </a:solidFill>
                <a:latin typeface="Times New Roman" panose="02020603050405020304" pitchFamily="18" charset="0"/>
                <a:cs typeface="Times New Roman" panose="02020603050405020304" pitchFamily="18" charset="0"/>
              </a:rPr>
              <a:t>113.7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碘的沸点是</a:t>
            </a:r>
            <a:r>
              <a:rPr lang="en-US" altLang="zh-CN" sz="2200">
                <a:solidFill>
                  <a:srgbClr val="000000"/>
                </a:solidFill>
                <a:latin typeface="Times New Roman" panose="02020603050405020304" pitchFamily="18" charset="0"/>
                <a:cs typeface="Times New Roman" panose="02020603050405020304" pitchFamily="18" charset="0"/>
              </a:rPr>
              <a:t>184.3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水的沸点是</a:t>
            </a:r>
            <a:r>
              <a:rPr lang="en-US" altLang="zh-CN" sz="2200">
                <a:solidFill>
                  <a:srgbClr val="000000"/>
                </a:solidFill>
                <a:latin typeface="Times New Roman" panose="02020603050405020304" pitchFamily="18" charset="0"/>
                <a:cs typeface="Times New Roman" panose="02020603050405020304" pitchFamily="18" charset="0"/>
              </a:rPr>
              <a:t>100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。请你根据上述资料分析说明小亮的猜想错误的原</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热水温度低于碘的熔点</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碘不可能熔化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3  )</a:t>
            </a:r>
            <a:r>
              <a:rPr lang="zh-CN" altLang="zh-CN" sz="2200">
                <a:solidFill>
                  <a:srgbClr val="000000"/>
                </a:solidFill>
                <a:latin typeface="Times New Roman" panose="02020603050405020304" pitchFamily="18" charset="0"/>
                <a:cs typeface="Times New Roman" panose="02020603050405020304" pitchFamily="18" charset="0"/>
              </a:rPr>
              <a:t>为了进一步探究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小亮在试管中放入适量温水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然后放入一小块干冰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固态二氧化碳</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此时观察到水中有大量气泡产生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同时水面上有大量白雾。水中大量的气泡是</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干冰吸热升华　</a:t>
            </a:r>
            <a:r>
              <a:rPr lang="zh-CN" altLang="zh-CN" sz="2200">
                <a:solidFill>
                  <a:srgbClr val="000000"/>
                </a:solidFill>
                <a:latin typeface="Times New Roman" panose="02020603050405020304" pitchFamily="18" charset="0"/>
                <a:cs typeface="Times New Roman" panose="02020603050405020304" pitchFamily="18" charset="0"/>
              </a:rPr>
              <a:t>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水面上大量白雾是由</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水蒸气遇冷液化　</a:t>
            </a:r>
            <a:r>
              <a:rPr lang="zh-CN" altLang="zh-CN" sz="2200">
                <a:solidFill>
                  <a:srgbClr val="000000"/>
                </a:solidFill>
                <a:latin typeface="Times New Roman" panose="02020603050405020304" pitchFamily="18" charset="0"/>
                <a:cs typeface="Times New Roman" panose="02020603050405020304" pitchFamily="18" charset="0"/>
              </a:rPr>
              <a:t>形成的。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6786260D-9FE2-4D23-B1D3-8678A14E3F1B}"/>
              </a:ext>
            </a:extLst>
          </p:cNvPr>
          <p:cNvSpPr/>
          <p:nvPr/>
        </p:nvSpPr>
        <p:spPr>
          <a:xfrm>
            <a:off x="5147283" y="2369807"/>
            <a:ext cx="743154"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EEED10CC-B8F4-4F6B-8FD2-7F0B4EB3C51E}"/>
              </a:ext>
            </a:extLst>
          </p:cNvPr>
          <p:cNvSpPr/>
          <p:nvPr/>
        </p:nvSpPr>
        <p:spPr>
          <a:xfrm>
            <a:off x="958055" y="3975322"/>
            <a:ext cx="4836689"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9430B0FB-01E2-4E31-A7D9-694FC5B54267}"/>
              </a:ext>
            </a:extLst>
          </p:cNvPr>
          <p:cNvSpPr/>
          <p:nvPr/>
        </p:nvSpPr>
        <p:spPr>
          <a:xfrm>
            <a:off x="816608" y="5179372"/>
            <a:ext cx="194785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id="{2679B68B-BBA4-4CAB-8375-826E084E7D07}"/>
              </a:ext>
            </a:extLst>
          </p:cNvPr>
          <p:cNvSpPr/>
          <p:nvPr/>
        </p:nvSpPr>
        <p:spPr>
          <a:xfrm>
            <a:off x="6696414" y="5179372"/>
            <a:ext cx="194785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a:t>
            </a:r>
            <a:r>
              <a:rPr lang="en-US" altLang="zh-CN"/>
              <a:t>4</a:t>
            </a:r>
            <a:r>
              <a:rPr lang="zh-CN" altLang="zh-CN"/>
              <a:t>节　升华和凝华</a:t>
            </a:r>
          </a:p>
        </p:txBody>
      </p:sp>
    </p:spTree>
    <p:extLst>
      <p:ext uri="{BB962C8B-B14F-4D97-AF65-F5344CB8AC3E}">
        <p14:creationId xmlns:p14="http://schemas.microsoft.com/office/powerpoint/2010/main" val="764661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BA29050-8308-4C2E-BEEC-6EE1771354A0}"/>
              </a:ext>
            </a:extLst>
          </p:cNvPr>
          <p:cNvSpPr>
            <a:spLocks noChangeAspect="1"/>
          </p:cNvSpPr>
          <p:nvPr/>
        </p:nvSpPr>
        <p:spPr>
          <a:xfrm>
            <a:off x="455428" y="1337850"/>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1</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升华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固态二氧化碳可以灭火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主要原因是它遇热后发生</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升华　</a:t>
            </a:r>
            <a:r>
              <a:rPr lang="zh-CN" altLang="zh-CN" sz="2200">
                <a:solidFill>
                  <a:srgbClr val="000000"/>
                </a:solidFill>
                <a:latin typeface="Times New Roman" panose="02020603050405020304" pitchFamily="18" charset="0"/>
                <a:cs typeface="Times New Roman" panose="02020603050405020304" pitchFamily="18" charset="0"/>
              </a:rPr>
              <a:t>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而这种现象需要</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吸收　</a:t>
            </a:r>
            <a:r>
              <a:rPr lang="zh-CN" altLang="zh-CN" sz="2200">
                <a:solidFill>
                  <a:srgbClr val="000000"/>
                </a:solidFill>
                <a:latin typeface="Times New Roman" panose="02020603050405020304" pitchFamily="18" charset="0"/>
                <a:cs typeface="Times New Roman" panose="02020603050405020304" pitchFamily="18" charset="0"/>
              </a:rPr>
              <a:t>大量的热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使可燃物周围温度</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降低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同时又隔绝了空气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从而使燃烧的物体熄灭。</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如图所示是哈尔滨冰雕节上展出的一座大型冰雕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尽管温度一直低于</a:t>
            </a:r>
            <a:r>
              <a:rPr lang="en-US" altLang="zh-CN" sz="2200">
                <a:solidFill>
                  <a:srgbClr val="000000"/>
                </a:solidFill>
                <a:latin typeface="Times New Roman" panose="02020603050405020304" pitchFamily="18" charset="0"/>
                <a:cs typeface="Times New Roman" panose="02020603050405020304" pitchFamily="18" charset="0"/>
              </a:rPr>
              <a:t>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但随着时间的推移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冰雕也会慢慢变小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这是由于冰的</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升华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填物态变化名称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而导致的。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id="{992F41B2-77C5-419E-BE3F-6995035D76B9}"/>
              </a:ext>
            </a:extLst>
          </p:cNvPr>
          <p:cNvGraphicFramePr>
            <a:graphicFrameLocks noChangeAspect="1"/>
          </p:cNvGraphicFramePr>
          <p:nvPr>
            <p:extLst>
              <p:ext uri="{D42A27DB-BD31-4B8C-83A1-F6EECF244321}">
                <p14:modId xmlns:p14="http://schemas.microsoft.com/office/powerpoint/2010/main" val="1279860425"/>
              </p:ext>
            </p:extLst>
          </p:nvPr>
        </p:nvGraphicFramePr>
        <p:xfrm>
          <a:off x="381000" y="3262714"/>
          <a:ext cx="11430000" cy="2989530"/>
        </p:xfrm>
        <a:graphic>
          <a:graphicData uri="http://schemas.openxmlformats.org/presentationml/2006/ole">
            <mc:AlternateContent xmlns:mc="http://schemas.openxmlformats.org/markup-compatibility/2006">
              <mc:Choice xmlns:v="urn:schemas-microsoft-com:vml" Requires="v">
                <p:oleObj spid="_x0000_s1027" name="Document" r:id="rId3" imgW="3847376" imgH="1006151" progId="Word.Document.12">
                  <p:embed/>
                </p:oleObj>
              </mc:Choice>
              <mc:Fallback>
                <p:oleObj name="Document" r:id="rId3" imgW="3847376" imgH="1006151" progId="Word.Document.12">
                  <p:embed/>
                  <p:pic>
                    <p:nvPicPr>
                      <p:cNvPr id="0" name=""/>
                      <p:cNvPicPr/>
                      <p:nvPr/>
                    </p:nvPicPr>
                    <p:blipFill>
                      <a:blip r:embed="rId4"/>
                      <a:stretch>
                        <a:fillRect/>
                      </a:stretch>
                    </p:blipFill>
                    <p:spPr>
                      <a:xfrm>
                        <a:off x="381000" y="3262714"/>
                        <a:ext cx="11430000" cy="2989530"/>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0FEC8971-B553-4573-92C4-3C82F7801585}"/>
              </a:ext>
            </a:extLst>
          </p:cNvPr>
          <p:cNvSpPr/>
          <p:nvPr/>
        </p:nvSpPr>
        <p:spPr>
          <a:xfrm>
            <a:off x="6848492" y="1801849"/>
            <a:ext cx="68999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8E3AF83F-E10F-43BD-91FD-9DCB0129FCA3}"/>
              </a:ext>
            </a:extLst>
          </p:cNvPr>
          <p:cNvSpPr/>
          <p:nvPr/>
        </p:nvSpPr>
        <p:spPr>
          <a:xfrm>
            <a:off x="10591153" y="1801849"/>
            <a:ext cx="68999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id="{A1910E5A-4F96-4837-933B-EB99008C6820}"/>
              </a:ext>
            </a:extLst>
          </p:cNvPr>
          <p:cNvSpPr/>
          <p:nvPr/>
        </p:nvSpPr>
        <p:spPr>
          <a:xfrm>
            <a:off x="3850111" y="2209537"/>
            <a:ext cx="68999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id="{8461B91C-1432-4DFC-9085-BD393EF85192}"/>
              </a:ext>
            </a:extLst>
          </p:cNvPr>
          <p:cNvSpPr/>
          <p:nvPr/>
        </p:nvSpPr>
        <p:spPr>
          <a:xfrm>
            <a:off x="4679451" y="3017618"/>
            <a:ext cx="68999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0B063A38-5CE1-4B10-88C6-3127F583A7DD}"/>
              </a:ext>
            </a:extLst>
          </p:cNvPr>
          <p:cNvGraphicFramePr>
            <a:graphicFrameLocks noChangeAspect="1"/>
          </p:cNvGraphicFramePr>
          <p:nvPr>
            <p:extLst>
              <p:ext uri="{D42A27DB-BD31-4B8C-83A1-F6EECF244321}">
                <p14:modId xmlns:p14="http://schemas.microsoft.com/office/powerpoint/2010/main" val="3938163813"/>
              </p:ext>
            </p:extLst>
          </p:nvPr>
        </p:nvGraphicFramePr>
        <p:xfrm>
          <a:off x="381000" y="2633680"/>
          <a:ext cx="11430000" cy="3588377"/>
        </p:xfrm>
        <a:graphic>
          <a:graphicData uri="http://schemas.openxmlformats.org/presentationml/2006/ole">
            <mc:AlternateContent xmlns:mc="http://schemas.openxmlformats.org/markup-compatibility/2006">
              <mc:Choice xmlns:v="urn:schemas-microsoft-com:vml" Requires="v">
                <p:oleObj spid="_x0000_s2051" name="Document" r:id="rId3" imgW="3847376" imgH="1207310" progId="Word.Document.12">
                  <p:embed/>
                </p:oleObj>
              </mc:Choice>
              <mc:Fallback>
                <p:oleObj name="Document" r:id="rId3" imgW="3847376" imgH="1207310" progId="Word.Document.12">
                  <p:embed/>
                  <p:pic>
                    <p:nvPicPr>
                      <p:cNvPr id="0" name=""/>
                      <p:cNvPicPr/>
                      <p:nvPr/>
                    </p:nvPicPr>
                    <p:blipFill>
                      <a:blip r:embed="rId4"/>
                      <a:stretch>
                        <a:fillRect/>
                      </a:stretch>
                    </p:blipFill>
                    <p:spPr>
                      <a:xfrm>
                        <a:off x="381000" y="2633680"/>
                        <a:ext cx="11430000" cy="3588377"/>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675BEC36-EFCB-420C-AAEB-2A89F740E762}"/>
              </a:ext>
            </a:extLst>
          </p:cNvPr>
          <p:cNvSpPr>
            <a:spLocks noChangeAspect="1"/>
          </p:cNvSpPr>
          <p:nvPr/>
        </p:nvSpPr>
        <p:spPr>
          <a:xfrm>
            <a:off x="561753" y="1320693"/>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2</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凝华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如图是我国某地出现的雾凇景象。雾凇的形成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是由于水蒸气遇冷发生了</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液化</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凝华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汽化</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升华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id="{63DA2008-6883-4A7C-9D93-4F745989087A}"/>
              </a:ext>
            </a:extLst>
          </p:cNvPr>
          <p:cNvSpPr/>
          <p:nvPr/>
        </p:nvSpPr>
        <p:spPr>
          <a:xfrm>
            <a:off x="9868139" y="1825220"/>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16990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4E7A2BD-4E6B-40F8-9545-4BC5503D047D}"/>
              </a:ext>
            </a:extLst>
          </p:cNvPr>
          <p:cNvSpPr>
            <a:spLocks noChangeAspect="1"/>
          </p:cNvSpPr>
          <p:nvPr/>
        </p:nvSpPr>
        <p:spPr>
          <a:xfrm>
            <a:off x="381000" y="1202620"/>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下列各种现象中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属于凝华的是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衣柜中的樟脑丸变小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严寒的冬天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一直冰冻的衣服也能晾干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湿手被干手器烘干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冰箱冰冻室的侧壁有很多白霜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D18490A9-FBF8-4871-AE66-D19B10EBDB79}"/>
              </a:ext>
            </a:extLst>
          </p:cNvPr>
          <p:cNvSpPr>
            <a:spLocks noChangeAspect="1"/>
          </p:cNvSpPr>
          <p:nvPr/>
        </p:nvSpPr>
        <p:spPr>
          <a:xfrm>
            <a:off x="381000" y="3494528"/>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3</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水循环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下列有关水循环的叙述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人类直接利用最多的是海洋水和冰水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陆地上的水一定是通过降雨的形式而来的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大气中的水蒸气是靠陆地和海洋中的水蒸发和沸腾上去的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水循环的主要物态变化有蒸发、液化、升华、凝华等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id="{073DF495-64F4-4B80-A7A4-DF55E91EB26F}"/>
              </a:ext>
            </a:extLst>
          </p:cNvPr>
          <p:cNvSpPr/>
          <p:nvPr/>
        </p:nvSpPr>
        <p:spPr>
          <a:xfrm>
            <a:off x="4668818" y="1327816"/>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6914F79B-38EF-485F-9AD7-7210AD6F123D}"/>
              </a:ext>
            </a:extLst>
          </p:cNvPr>
          <p:cNvSpPr/>
          <p:nvPr/>
        </p:nvSpPr>
        <p:spPr>
          <a:xfrm>
            <a:off x="4941078" y="3983446"/>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06312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45631D5-6371-43E9-9207-2EB05B8CAC4E}"/>
              </a:ext>
            </a:extLst>
          </p:cNvPr>
          <p:cNvSpPr>
            <a:spLocks noChangeAspect="1"/>
          </p:cNvSpPr>
          <p:nvPr/>
        </p:nvSpPr>
        <p:spPr>
          <a:xfrm>
            <a:off x="295940" y="1001210"/>
            <a:ext cx="11430000" cy="57475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英国科学家研发出一种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激光橡皮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在激光照射下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纸张上的黑色碳粉直接</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升华　</a:t>
            </a:r>
            <a:r>
              <a:rPr lang="zh-CN" altLang="zh-CN" sz="2200">
                <a:solidFill>
                  <a:srgbClr val="000000"/>
                </a:solidFill>
                <a:latin typeface="Times New Roman" panose="02020603050405020304" pitchFamily="18" charset="0"/>
                <a:cs typeface="Times New Roman" panose="02020603050405020304" pitchFamily="18" charset="0"/>
              </a:rPr>
              <a:t>为高温碳蒸气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字迹消失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经过特殊冷却装置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高温碳蒸气又直接</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凝华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均填物态变化名称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成碳粉。这样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废纸和碳粉重新得到了利用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可有效地节约资源并保护环境。</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某年我国西南地区遭遇严重干旱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为减缓旱情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某部空军出动飞机在云层中播撒干冰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固体二氧化碳</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实施人工降雨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飞机在云层里撒干冰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干冰迅速</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升华　</a:t>
            </a:r>
            <a:r>
              <a:rPr lang="zh-CN" altLang="zh-CN" sz="2200">
                <a:solidFill>
                  <a:srgbClr val="000000"/>
                </a:solidFill>
                <a:latin typeface="Times New Roman" panose="02020603050405020304" pitchFamily="18" charset="0"/>
                <a:cs typeface="Times New Roman" panose="02020603050405020304" pitchFamily="18" charset="0"/>
              </a:rPr>
              <a:t>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使云层中的水蒸气急剧遇冷而</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凝华　</a:t>
            </a:r>
            <a:r>
              <a:rPr lang="zh-CN" altLang="zh-CN" sz="2200">
                <a:solidFill>
                  <a:srgbClr val="000000"/>
                </a:solidFill>
                <a:latin typeface="Times New Roman" panose="02020603050405020304" pitchFamily="18" charset="0"/>
                <a:cs typeface="Times New Roman" panose="02020603050405020304" pitchFamily="18" charset="0"/>
              </a:rPr>
              <a:t>成小冰晶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小冰晶逐渐变大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在下落过程中又</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熔化　</a:t>
            </a:r>
            <a:r>
              <a:rPr lang="zh-CN" altLang="zh-CN" sz="2200">
                <a:solidFill>
                  <a:srgbClr val="000000"/>
                </a:solidFill>
                <a:latin typeface="Times New Roman" panose="02020603050405020304" pitchFamily="18" charset="0"/>
                <a:cs typeface="Times New Roman" panose="02020603050405020304" pitchFamily="18" charset="0"/>
              </a:rPr>
              <a:t>成小水滴落下来。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用久了的日光灯灯管两端会出现黑斑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在形成黑斑的过程中先发生</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升华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后发生</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凝华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北方寒冷的冬天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居民楼的玻璃窗上会结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冰花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冰花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是水蒸气</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凝华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填物态变化名称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出现在玻璃窗的</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内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当小芳拿起湿抹布去擦时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抹布却粘在了玻璃上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这是因为发生了</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凝固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填物态变化名称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现象。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谚语是我国民间文化的一部分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其语言简练、含义深刻。有句谚语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霜前冷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雪后寒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它说明了霜是由于骤冷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空气中水蒸气发生</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凝华　</a:t>
            </a:r>
            <a:r>
              <a:rPr lang="zh-CN" altLang="zh-CN" sz="2200">
                <a:solidFill>
                  <a:srgbClr val="000000"/>
                </a:solidFill>
                <a:latin typeface="Times New Roman" panose="02020603050405020304" pitchFamily="18" charset="0"/>
                <a:cs typeface="Times New Roman" panose="02020603050405020304" pitchFamily="18" charset="0"/>
              </a:rPr>
              <a:t>而形成的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此过程需要</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放出　</a:t>
            </a:r>
            <a:r>
              <a:rPr lang="zh-CN" altLang="zh-CN" sz="2200">
                <a:solidFill>
                  <a:srgbClr val="000000"/>
                </a:solidFill>
                <a:latin typeface="Times New Roman" panose="02020603050405020304" pitchFamily="18" charset="0"/>
                <a:cs typeface="Times New Roman" panose="02020603050405020304" pitchFamily="18" charset="0"/>
              </a:rPr>
              <a:t>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由于雪</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熔化吸热　</a:t>
            </a:r>
            <a:r>
              <a:rPr lang="zh-CN" altLang="zh-CN" sz="2200">
                <a:solidFill>
                  <a:srgbClr val="000000"/>
                </a:solidFill>
                <a:latin typeface="Times New Roman" panose="02020603050405020304" pitchFamily="18" charset="0"/>
                <a:cs typeface="Times New Roman" panose="02020603050405020304" pitchFamily="18" charset="0"/>
              </a:rPr>
              <a:t>导致气温降低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使人感到寒冷。</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39FD1452-E03D-42BF-9EF7-100F35141FBE}"/>
              </a:ext>
            </a:extLst>
          </p:cNvPr>
          <p:cNvSpPr/>
          <p:nvPr/>
        </p:nvSpPr>
        <p:spPr>
          <a:xfrm>
            <a:off x="9612957" y="1075641"/>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F43E838D-AD88-4428-99B6-10A45D5FF2C4}"/>
              </a:ext>
            </a:extLst>
          </p:cNvPr>
          <p:cNvSpPr/>
          <p:nvPr/>
        </p:nvSpPr>
        <p:spPr>
          <a:xfrm>
            <a:off x="6954819" y="1475272"/>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E5955969-1C6F-4F5B-A341-E0D0F0238814}"/>
              </a:ext>
            </a:extLst>
          </p:cNvPr>
          <p:cNvSpPr/>
          <p:nvPr/>
        </p:nvSpPr>
        <p:spPr>
          <a:xfrm>
            <a:off x="7188735" y="2687385"/>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id="{12213C18-5B65-425F-90E0-F584AA7009D7}"/>
              </a:ext>
            </a:extLst>
          </p:cNvPr>
          <p:cNvSpPr/>
          <p:nvPr/>
        </p:nvSpPr>
        <p:spPr>
          <a:xfrm>
            <a:off x="1415257" y="3076841"/>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id="{C388B056-E760-442F-BE51-3D02BC7C1148}"/>
              </a:ext>
            </a:extLst>
          </p:cNvPr>
          <p:cNvSpPr/>
          <p:nvPr/>
        </p:nvSpPr>
        <p:spPr>
          <a:xfrm>
            <a:off x="7788914" y="3076841"/>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id="{5ECFA24E-815C-410D-9B0A-076C9EBB397A}"/>
              </a:ext>
            </a:extLst>
          </p:cNvPr>
          <p:cNvSpPr/>
          <p:nvPr/>
        </p:nvSpPr>
        <p:spPr>
          <a:xfrm>
            <a:off x="8671418" y="3483614"/>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id="{B1EFAA10-8C64-4BC4-8EED-CBC6A32C11C7}"/>
              </a:ext>
            </a:extLst>
          </p:cNvPr>
          <p:cNvSpPr/>
          <p:nvPr/>
        </p:nvSpPr>
        <p:spPr>
          <a:xfrm>
            <a:off x="8436376" y="4288896"/>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id="{BFBCFEFD-0580-43B2-98BF-B896C357DA7D}"/>
              </a:ext>
            </a:extLst>
          </p:cNvPr>
          <p:cNvSpPr/>
          <p:nvPr/>
        </p:nvSpPr>
        <p:spPr>
          <a:xfrm>
            <a:off x="3736788" y="4682301"/>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a:extLst>
              <a:ext uri="{FF2B5EF4-FFF2-40B4-BE49-F238E27FC236}">
                <a16:creationId xmlns:a16="http://schemas.microsoft.com/office/drawing/2014/main" id="{14D0BE3E-9B91-492C-A5B5-891CD65BC771}"/>
              </a:ext>
            </a:extLst>
          </p:cNvPr>
          <p:cNvSpPr/>
          <p:nvPr/>
        </p:nvSpPr>
        <p:spPr>
          <a:xfrm>
            <a:off x="4319336" y="5096972"/>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a:extLst>
              <a:ext uri="{FF2B5EF4-FFF2-40B4-BE49-F238E27FC236}">
                <a16:creationId xmlns:a16="http://schemas.microsoft.com/office/drawing/2014/main" id="{557EE42A-C0E4-4CFA-A9D3-8A1C13BF46DE}"/>
              </a:ext>
            </a:extLst>
          </p:cNvPr>
          <p:cNvSpPr/>
          <p:nvPr/>
        </p:nvSpPr>
        <p:spPr>
          <a:xfrm>
            <a:off x="646818" y="3890387"/>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a:extLst>
              <a:ext uri="{FF2B5EF4-FFF2-40B4-BE49-F238E27FC236}">
                <a16:creationId xmlns:a16="http://schemas.microsoft.com/office/drawing/2014/main" id="{B3541A6C-CD71-494D-9BD0-1421361C33AE}"/>
              </a:ext>
            </a:extLst>
          </p:cNvPr>
          <p:cNvSpPr/>
          <p:nvPr/>
        </p:nvSpPr>
        <p:spPr>
          <a:xfrm>
            <a:off x="4872229" y="5899322"/>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a:extLst>
              <a:ext uri="{FF2B5EF4-FFF2-40B4-BE49-F238E27FC236}">
                <a16:creationId xmlns:a16="http://schemas.microsoft.com/office/drawing/2014/main" id="{A037BC70-A6D7-413F-9E47-12F19BC1E29E}"/>
              </a:ext>
            </a:extLst>
          </p:cNvPr>
          <p:cNvSpPr/>
          <p:nvPr/>
        </p:nvSpPr>
        <p:spPr>
          <a:xfrm>
            <a:off x="8628886" y="5899322"/>
            <a:ext cx="647462"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a:extLst>
              <a:ext uri="{FF2B5EF4-FFF2-40B4-BE49-F238E27FC236}">
                <a16:creationId xmlns:a16="http://schemas.microsoft.com/office/drawing/2014/main" id="{30E498EE-B32A-4B18-AA6E-165C2B5BC092}"/>
              </a:ext>
            </a:extLst>
          </p:cNvPr>
          <p:cNvSpPr/>
          <p:nvPr/>
        </p:nvSpPr>
        <p:spPr>
          <a:xfrm>
            <a:off x="401143" y="6300315"/>
            <a:ext cx="1193740"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474BD4F-4E03-4D73-B94A-D8B1FE86713B}"/>
              </a:ext>
            </a:extLst>
          </p:cNvPr>
          <p:cNvSpPr>
            <a:spLocks noChangeAspect="1"/>
          </p:cNvSpPr>
          <p:nvPr/>
        </p:nvSpPr>
        <p:spPr>
          <a:xfrm>
            <a:off x="381000" y="1190873"/>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11.2018</a:t>
            </a:r>
            <a:r>
              <a:rPr lang="zh-CN" altLang="zh-CN" sz="2200">
                <a:solidFill>
                  <a:srgbClr val="000000"/>
                </a:solidFill>
                <a:latin typeface="Times New Roman" panose="02020603050405020304" pitchFamily="18" charset="0"/>
                <a:cs typeface="Times New Roman" panose="02020603050405020304" pitchFamily="18" charset="0"/>
              </a:rPr>
              <a:t>年俄罗斯足球世界杯中将会使用固体泡沫喷雾剂来辅助任意球的判罚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这种特制的速褪固体泡沫喷雾剂喷出一条白色直线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防守队员不可以越界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无论是主罚任意球的一方还是防守一方都不会产生纠纷。而这条白色的直线也会在几分钟后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地自动消失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也不会在草地上留下任何液体污渍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从而不影响之后的比赛。那么这条白色的直线消失的过程中发生的物态变化是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熔化</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汽化</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升华</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液化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id="{EA8A24F9-DEFA-4650-B705-276F23C6F3E8}"/>
              </a:ext>
            </a:extLst>
          </p:cNvPr>
          <p:cNvGraphicFramePr>
            <a:graphicFrameLocks noChangeAspect="1"/>
          </p:cNvGraphicFramePr>
          <p:nvPr>
            <p:extLst>
              <p:ext uri="{D42A27DB-BD31-4B8C-83A1-F6EECF244321}">
                <p14:modId xmlns:p14="http://schemas.microsoft.com/office/powerpoint/2010/main" val="1297236877"/>
              </p:ext>
            </p:extLst>
          </p:nvPr>
        </p:nvGraphicFramePr>
        <p:xfrm>
          <a:off x="487326" y="3645486"/>
          <a:ext cx="11430000" cy="2989530"/>
        </p:xfrm>
        <a:graphic>
          <a:graphicData uri="http://schemas.openxmlformats.org/presentationml/2006/ole">
            <mc:AlternateContent xmlns:mc="http://schemas.openxmlformats.org/markup-compatibility/2006">
              <mc:Choice xmlns:v="urn:schemas-microsoft-com:vml" Requires="v">
                <p:oleObj spid="_x0000_s3075" name="Document" r:id="rId3" imgW="3847376" imgH="1006151" progId="Word.Document.12">
                  <p:embed/>
                </p:oleObj>
              </mc:Choice>
              <mc:Fallback>
                <p:oleObj name="Document" r:id="rId3" imgW="3847376" imgH="1006151" progId="Word.Document.12">
                  <p:embed/>
                  <p:pic>
                    <p:nvPicPr>
                      <p:cNvPr id="2" name="对象 1">
                        <a:extLst>
                          <a:ext uri="{FF2B5EF4-FFF2-40B4-BE49-F238E27FC236}">
                            <a16:creationId xmlns:a16="http://schemas.microsoft.com/office/drawing/2014/main" id="{9213F024-00D8-4A6F-977A-FD3409FADEC3}"/>
                          </a:ext>
                        </a:extLst>
                      </p:cNvPr>
                      <p:cNvPicPr/>
                      <p:nvPr/>
                    </p:nvPicPr>
                    <p:blipFill>
                      <a:blip r:embed="rId4"/>
                      <a:stretch>
                        <a:fillRect/>
                      </a:stretch>
                    </p:blipFill>
                    <p:spPr>
                      <a:xfrm>
                        <a:off x="487326" y="3645486"/>
                        <a:ext cx="11430000" cy="2989530"/>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471CB93F-7707-4027-9A73-5B49185E6DB3}"/>
              </a:ext>
            </a:extLst>
          </p:cNvPr>
          <p:cNvSpPr/>
          <p:nvPr/>
        </p:nvSpPr>
        <p:spPr>
          <a:xfrm>
            <a:off x="4073394" y="2908580"/>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637041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a:extLst>
              <a:ext uri="{FF2B5EF4-FFF2-40B4-BE49-F238E27FC236}">
                <a16:creationId xmlns:a16="http://schemas.microsoft.com/office/drawing/2014/main" id="{5C781605-21AD-412F-8ACD-30A8E24F6663}"/>
              </a:ext>
            </a:extLst>
          </p:cNvPr>
          <p:cNvGraphicFramePr>
            <a:graphicFrameLocks noChangeAspect="1"/>
          </p:cNvGraphicFramePr>
          <p:nvPr>
            <p:extLst>
              <p:ext uri="{D42A27DB-BD31-4B8C-83A1-F6EECF244321}">
                <p14:modId xmlns:p14="http://schemas.microsoft.com/office/powerpoint/2010/main" val="959802703"/>
              </p:ext>
            </p:extLst>
          </p:nvPr>
        </p:nvGraphicFramePr>
        <p:xfrm>
          <a:off x="5936107" y="2118018"/>
          <a:ext cx="5349875" cy="3589337"/>
        </p:xfrm>
        <a:graphic>
          <a:graphicData uri="http://schemas.openxmlformats.org/presentationml/2006/ole">
            <mc:AlternateContent xmlns:mc="http://schemas.openxmlformats.org/markup-compatibility/2006">
              <mc:Choice xmlns:v="urn:schemas-microsoft-com:vml" Requires="v">
                <p:oleObj spid="_x0000_s4099" name="Document" r:id="rId3" imgW="1811634" imgH="1207310" progId="Word.Document.12">
                  <p:embed/>
                </p:oleObj>
              </mc:Choice>
              <mc:Fallback>
                <p:oleObj name="Document" r:id="rId3" imgW="1811634" imgH="1207310" progId="Word.Document.12">
                  <p:embed/>
                  <p:pic>
                    <p:nvPicPr>
                      <p:cNvPr id="0" name=""/>
                      <p:cNvPicPr/>
                      <p:nvPr/>
                    </p:nvPicPr>
                    <p:blipFill>
                      <a:blip r:embed="rId4"/>
                      <a:stretch>
                        <a:fillRect/>
                      </a:stretch>
                    </p:blipFill>
                    <p:spPr>
                      <a:xfrm>
                        <a:off x="5936107" y="2118018"/>
                        <a:ext cx="5349875" cy="3589337"/>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4E459499-1B31-46A4-A539-5C25CBFE2A1A}"/>
              </a:ext>
            </a:extLst>
          </p:cNvPr>
          <p:cNvSpPr>
            <a:spLocks noChangeAspect="1"/>
          </p:cNvSpPr>
          <p:nvPr/>
        </p:nvSpPr>
        <p:spPr>
          <a:xfrm>
            <a:off x="381000" y="1009007"/>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个标准大气压下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某同学将冰块放入空易拉罐中并加入适量的盐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用筷子搅拌大约半分钟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测得易拉罐中冰与盐水混合物的温度低于</a:t>
            </a:r>
            <a:r>
              <a:rPr lang="en-US" altLang="zh-CN" sz="2200">
                <a:solidFill>
                  <a:srgbClr val="000000"/>
                </a:solidFill>
                <a:latin typeface="Times New Roman" panose="02020603050405020304" pitchFamily="18" charset="0"/>
                <a:cs typeface="Times New Roman" panose="02020603050405020304" pitchFamily="18" charset="0"/>
              </a:rPr>
              <a:t>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实验时易拉罐的底部有白霜生成。对于这一实验和现象的分析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盐使冰的熔点低于</a:t>
            </a:r>
            <a:r>
              <a:rPr lang="en-US" altLang="zh-CN" sz="2200">
                <a:solidFill>
                  <a:srgbClr val="000000"/>
                </a:solidFill>
                <a:latin typeface="Times New Roman" panose="02020603050405020304" pitchFamily="18" charset="0"/>
                <a:cs typeface="Times New Roman" panose="02020603050405020304" pitchFamily="18" charset="0"/>
              </a:rPr>
              <a:t>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白霜的生成是凝华现象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盐使冰的熔点高于</a:t>
            </a:r>
            <a:r>
              <a:rPr lang="en-US" altLang="zh-CN" sz="2200">
                <a:solidFill>
                  <a:srgbClr val="000000"/>
                </a:solidFill>
                <a:latin typeface="Times New Roman" panose="02020603050405020304" pitchFamily="18" charset="0"/>
                <a:cs typeface="Times New Roman" panose="02020603050405020304" pitchFamily="18" charset="0"/>
              </a:rPr>
              <a:t>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白霜的生成是凝华现象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盐使冰的熔点低于</a:t>
            </a:r>
            <a:r>
              <a:rPr lang="en-US" altLang="zh-CN" sz="2200">
                <a:solidFill>
                  <a:srgbClr val="000000"/>
                </a:solidFill>
                <a:latin typeface="Times New Roman" panose="02020603050405020304" pitchFamily="18" charset="0"/>
                <a:cs typeface="Times New Roman" panose="02020603050405020304" pitchFamily="18" charset="0"/>
              </a:rPr>
              <a:t>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白霜的生成是凝固现象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盐使冰的熔点高于</a:t>
            </a:r>
            <a:r>
              <a:rPr lang="en-US" altLang="zh-CN" sz="2200">
                <a:solidFill>
                  <a:srgbClr val="000000"/>
                </a:solidFill>
                <a:latin typeface="Times New Roman" panose="02020603050405020304" pitchFamily="18" charset="0"/>
                <a:cs typeface="Times New Roman" panose="02020603050405020304" pitchFamily="18" charset="0"/>
              </a:rPr>
              <a:t>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白霜的生成是凝固现象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id="{594AD8F5-F1A2-4147-8CCC-E11E9032CF81}"/>
              </a:ext>
            </a:extLst>
          </p:cNvPr>
          <p:cNvSpPr/>
          <p:nvPr/>
        </p:nvSpPr>
        <p:spPr>
          <a:xfrm>
            <a:off x="5160094" y="1920413"/>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92703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5308DC8-4D61-467B-8FAA-DE4AC3428410}"/>
              </a:ext>
            </a:extLst>
          </p:cNvPr>
          <p:cNvSpPr>
            <a:spLocks noChangeAspect="1"/>
          </p:cNvSpPr>
          <p:nvPr/>
        </p:nvSpPr>
        <p:spPr>
          <a:xfrm>
            <a:off x="381000" y="2104160"/>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蔬菜加工企业为了避免蔬菜在长途运输、储藏等环节中腐烂变质及高温杀菌时对蔬菜营养成分的破坏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常常对蔬菜进行真空脱水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使之成为脱水蔬菜。从物理学的角度看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真空脱水的道理是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真空环境的温度极低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可使蔬菜中的水分迅速凝固并升华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从而实现脱水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真空环境的温度很高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可使蔬菜中的水分在短时间内迅速汽化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从而实现脱水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真空环境的空气密度很小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可迅速提高蔬菜中水分子的运动速度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从而实现脱水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真空环境的气压很低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因而大大降低了水的沸点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使蔬菜中的水分迅速汽化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从而实现脱水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4676C4C0-92B1-4BE9-8518-1D1A8CA55CF8}"/>
              </a:ext>
            </a:extLst>
          </p:cNvPr>
          <p:cNvSpPr/>
          <p:nvPr/>
        </p:nvSpPr>
        <p:spPr>
          <a:xfrm>
            <a:off x="1308929" y="3050290"/>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9108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数学模板.potx" id="{C44F3D87-5A41-454B-839C-6223F4F91F5D}" vid="{9D64F39D-18DB-4E7B-A759-502D20CCC538}"/>
    </a:ext>
  </a:extLst>
</a:theme>
</file>

<file path=docProps/app.xml><?xml version="1.0" encoding="utf-8"?>
<Properties xmlns="http://schemas.openxmlformats.org/officeDocument/2006/extended-properties" xmlns:vt="http://schemas.openxmlformats.org/officeDocument/2006/docPropsVTypes">
  <Template>数学模板</Template>
  <TotalTime>16</TotalTime>
  <Words>741</Words>
  <Application>Microsoft Office PowerPoint</Application>
  <PresentationFormat>宽屏</PresentationFormat>
  <Paragraphs>50</Paragraphs>
  <Slides>12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4" baseType="lpstr">
      <vt:lpstr>Adobe 黑体 Std R</vt:lpstr>
      <vt:lpstr>NEU-BZ-S92</vt:lpstr>
      <vt:lpstr>方正书宋_GBK</vt:lpstr>
      <vt:lpstr>黑体</vt:lpstr>
      <vt:lpstr>宋体</vt:lpstr>
      <vt:lpstr>微软雅黑</vt:lpstr>
      <vt:lpstr>Arial</vt:lpstr>
      <vt:lpstr>Calibri</vt:lpstr>
      <vt:lpstr>Calibri Light</vt:lpstr>
      <vt:lpstr>Times New Roman</vt:lpstr>
      <vt:lpstr>数学模板</vt:lpstr>
      <vt:lpstr>Document</vt:lpstr>
      <vt:lpstr>第三章　物态变化</vt:lpstr>
      <vt:lpstr>第4节　升华和凝华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物态变化</dc:title>
  <dc:creator>SunXueFeng</dc:creator>
  <cp:lastModifiedBy>SunXueFeng</cp:lastModifiedBy>
  <cp:revision>2</cp:revision>
  <dcterms:created xsi:type="dcterms:W3CDTF">2018-07-02T06:51:40Z</dcterms:created>
  <dcterms:modified xsi:type="dcterms:W3CDTF">2018-07-03T05:56:54Z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