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15" r:id="rId5"/>
    <p:sldId id="308" r:id="rId6"/>
    <p:sldId id="309" r:id="rId7"/>
    <p:sldId id="310" r:id="rId8"/>
    <p:sldId id="306" r:id="rId9"/>
    <p:sldId id="311" r:id="rId10"/>
    <p:sldId id="312" r:id="rId11"/>
    <p:sldId id="313" r:id="rId12"/>
    <p:sldId id="314" r:id="rId13"/>
    <p:sldId id="26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210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4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噪声的危害和控制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第二章　声现象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B7872C1F-22B2-4AA1-B10A-7D33209C7A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4841583"/>
              </p:ext>
            </p:extLst>
          </p:nvPr>
        </p:nvGraphicFramePr>
        <p:xfrm>
          <a:off x="5178906" y="2876956"/>
          <a:ext cx="6618287" cy="3589337"/>
        </p:xfrm>
        <a:graphic>
          <a:graphicData uri="http://schemas.openxmlformats.org/presentationml/2006/ole">
            <p:oleObj spid="_x0000_s5123" name="Document" r:id="rId3" imgW="2238919" imgH="1207310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F645552-12EA-4A89-9D24-9B7C6A2BECA7}"/>
              </a:ext>
            </a:extLst>
          </p:cNvPr>
          <p:cNvSpPr>
            <a:spLocks noChangeAspect="1"/>
          </p:cNvSpPr>
          <p:nvPr/>
        </p:nvSpPr>
        <p:spPr>
          <a:xfrm>
            <a:off x="381000" y="1164630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有这样一则笑话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新搬来的邻居好可恶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昨天晚上三更半夜、夜深人静之时突然跑来猛按我家的门铃。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的确可恶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你有没有马上报警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我当他们是疯子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继续吹我的小喇叭。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笑话中真正的噪声制造者是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邻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没有人制造噪声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在城市的繁华路段旁常竖立有噪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声显示器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从装置上显示的分贝数大小可以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此时的噪声使人失去听力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此时的噪声能妨碍人们的工作和学习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此时的噪声能妨碍人们的休息和睡眠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此时的噪声是较理想的安静环境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B430651-A8EB-489C-89E0-ADEFE24A8EB5}"/>
              </a:ext>
            </a:extLst>
          </p:cNvPr>
          <p:cNvSpPr/>
          <p:nvPr/>
        </p:nvSpPr>
        <p:spPr>
          <a:xfrm>
            <a:off x="5666298" y="2105168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C82E88A-9A61-4398-9791-49157C8E5D09}"/>
              </a:ext>
            </a:extLst>
          </p:cNvPr>
          <p:cNvSpPr/>
          <p:nvPr/>
        </p:nvSpPr>
        <p:spPr>
          <a:xfrm>
            <a:off x="1232522" y="406155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95768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6571CF2-1E55-4F5D-8F8A-0326A46C5211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小洋家的邻居最近在装修房子十分吵闹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干扰他的学习和生活。请问此时小洋应该选择下列哪种措施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让邻居不装修房子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将家中音响声音开到最大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赶快将家中的门窗关闭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安装噪声监测装置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轻手轻脚过楼道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是在声源处减弱噪声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特种兵使用微声冲锋枪射击时声音很小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是因为采取了消声措施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雪后的街道上格外安静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是因为松软的雪可以吸声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零分贝就是没有声音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8AE506A-9A76-4607-9AE9-09AD009F36B5}"/>
              </a:ext>
            </a:extLst>
          </p:cNvPr>
          <p:cNvSpPr/>
          <p:nvPr/>
        </p:nvSpPr>
        <p:spPr>
          <a:xfrm>
            <a:off x="2115024" y="1807456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E564D7C-5021-4E47-A9CB-E5BBE38A12DF}"/>
              </a:ext>
            </a:extLst>
          </p:cNvPr>
          <p:cNvSpPr/>
          <p:nvPr/>
        </p:nvSpPr>
        <p:spPr>
          <a:xfrm>
            <a:off x="3348400" y="3827644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96774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9723FC9E-BBD4-4DFE-99B3-21F2BFCE0C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9492673"/>
              </p:ext>
            </p:extLst>
          </p:nvPr>
        </p:nvGraphicFramePr>
        <p:xfrm>
          <a:off x="487326" y="2832509"/>
          <a:ext cx="11430000" cy="1192981"/>
        </p:xfrm>
        <a:graphic>
          <a:graphicData uri="http://schemas.openxmlformats.org/presentationml/2006/ole">
            <p:oleObj spid="_x0000_s6147" name="Document" r:id="rId3" imgW="3847376" imgH="402317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015EF8D-67DD-4F0B-92EC-3DC0F8F75226}"/>
              </a:ext>
            </a:extLst>
          </p:cNvPr>
          <p:cNvSpPr>
            <a:spLocks noChangeAspect="1"/>
          </p:cNvSpPr>
          <p:nvPr/>
        </p:nvSpPr>
        <p:spPr>
          <a:xfrm>
            <a:off x="381000" y="1354818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如图所示是摩托车发动机引擎后端安装的消声器的结构图。安装消声器是采用什么方法来减弱噪声的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请你举出一个生活、生产中采用其他方法减弱噪声的实例。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511B678-ED46-400D-AD25-18195B8B0EED}"/>
              </a:ext>
            </a:extLst>
          </p:cNvPr>
          <p:cNvSpPr>
            <a:spLocks noChangeAspect="1"/>
          </p:cNvSpPr>
          <p:nvPr/>
        </p:nvSpPr>
        <p:spPr>
          <a:xfrm>
            <a:off x="221512" y="4545699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消声器采用在声源处减弱噪音的方法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实例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在街道两旁种树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在声音传播过程中减弱噪声。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73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E571248-62E2-423A-8B8A-79B237A28A8D}"/>
              </a:ext>
            </a:extLst>
          </p:cNvPr>
          <p:cNvSpPr>
            <a:spLocks noChangeAspect="1"/>
          </p:cNvSpPr>
          <p:nvPr/>
        </p:nvSpPr>
        <p:spPr>
          <a:xfrm>
            <a:off x="295940" y="95250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小明同学住在繁华的闹市中心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夜深时街道上车辆的喇叭声、小贩的叫卖声仍不绝于耳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导致噪声污染严重。小明想制作一个防噪声的耳罩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通过比较几种材料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衣服、锡箔纸和泡沫塑料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的隔音性能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来选择一种合适的材料做耳罩的填充物。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准备的实验器材除了待检测的材料外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还有音叉、闹钟和鞋盒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其中适合做声源的是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闹钟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小明将声源放进鞋盒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在其四周塞满待测填充材料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两种实验方案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你认为最佳的方案是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站在距鞋盒一定的距离处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比较所听见声音的响度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一边听声音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一边向后退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直至听不见声音为止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比较此处距鞋盒的距离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实验得到的结果如表所示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则待测材料中隔音性能最好的是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泡沫塑料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en-US" sz="2200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A1BF658E-D5CB-4539-A68C-6BA89C33D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96149350"/>
              </p:ext>
            </p:extLst>
          </p:nvPr>
        </p:nvGraphicFramePr>
        <p:xfrm>
          <a:off x="2105245" y="5074977"/>
          <a:ext cx="8323521" cy="2321111"/>
        </p:xfrm>
        <a:graphic>
          <a:graphicData uri="http://schemas.openxmlformats.org/presentationml/2006/ole">
            <p:oleObj spid="_x0000_s7171" name="Document" r:id="rId3" imgW="3905117" imgH="1088558" progId="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4</a:t>
            </a:r>
            <a:r>
              <a:rPr lang="zh-CN" altLang="zh-CN"/>
              <a:t>节　噪声的危害和控制</a:t>
            </a:r>
          </a:p>
        </p:txBody>
      </p:sp>
    </p:spTree>
    <p:extLst>
      <p:ext uri="{BB962C8B-B14F-4D97-AF65-F5344CB8AC3E}">
        <p14:creationId xmlns:p14="http://schemas.microsoft.com/office/powerpoint/2010/main" xmlns="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6DD83CE8-766B-4B12-988D-E7E8EF15B0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5986056"/>
              </p:ext>
            </p:extLst>
          </p:nvPr>
        </p:nvGraphicFramePr>
        <p:xfrm>
          <a:off x="381000" y="3762444"/>
          <a:ext cx="11430000" cy="2989530"/>
        </p:xfrm>
        <a:graphic>
          <a:graphicData uri="http://schemas.openxmlformats.org/presentationml/2006/ole">
            <p:oleObj spid="_x0000_s1029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4B95C47-90A9-498C-9182-8B1210164B20}"/>
              </a:ext>
            </a:extLst>
          </p:cNvPr>
          <p:cNvSpPr>
            <a:spLocks noChangeAspect="1"/>
          </p:cNvSpPr>
          <p:nvPr/>
        </p:nvSpPr>
        <p:spPr>
          <a:xfrm>
            <a:off x="572387" y="1051536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噪声的来源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如图甲、乙是两种声音的波形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则图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是噪声的波形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理由是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波形不规则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下列关于噪声来源的说法中正确的是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机器工作时发出来的声音是噪声的唯一来源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优美的乐音无论什么时候都不会成为噪声的来源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吸引着人们的铿锵有力的演讲声对听众来说是噪声的来源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交通噪声是城市的主要来源之一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21F60AE-25B2-40EF-BFF2-F11331E76A7A}"/>
              </a:ext>
            </a:extLst>
          </p:cNvPr>
          <p:cNvSpPr/>
          <p:nvPr/>
        </p:nvSpPr>
        <p:spPr>
          <a:xfrm>
            <a:off x="5336689" y="1541643"/>
            <a:ext cx="46868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3E7F5FA-C5C8-4077-AEAE-49A971FAD6FE}"/>
              </a:ext>
            </a:extLst>
          </p:cNvPr>
          <p:cNvSpPr/>
          <p:nvPr/>
        </p:nvSpPr>
        <p:spPr>
          <a:xfrm>
            <a:off x="8824168" y="1541643"/>
            <a:ext cx="142561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8AB78DA-26B2-4336-BCBF-2E6DD530F5AE}"/>
              </a:ext>
            </a:extLst>
          </p:cNvPr>
          <p:cNvSpPr/>
          <p:nvPr/>
        </p:nvSpPr>
        <p:spPr>
          <a:xfrm>
            <a:off x="5571033" y="197499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324" y="1108136"/>
            <a:ext cx="5575565" cy="493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zh-CN" sz="2400" b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 smtClean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噪</a:t>
            </a:r>
            <a:r>
              <a:rPr lang="zh-CN" altLang="zh-CN" sz="2400" dirty="0" smtClean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声</a:t>
            </a:r>
            <a:r>
              <a:rPr lang="zh-CN" altLang="en-US" sz="2400" dirty="0" smtClean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强弱</a:t>
            </a:r>
            <a:r>
              <a:rPr lang="zh-CN" altLang="en-US" sz="2400" dirty="0" smtClean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的等级和噪声的危害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0611" y="2086984"/>
            <a:ext cx="109082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3.</a:t>
            </a:r>
            <a:r>
              <a:rPr lang="zh-CN" altLang="en-US" sz="2400" dirty="0" smtClean="0"/>
              <a:t>噪声严重污染人类环境，被列为国际公害。下列叙述中错误的是            （  </a:t>
            </a:r>
            <a:r>
              <a:rPr lang="en-US" altLang="zh-CN" sz="2400" dirty="0" smtClean="0">
                <a:solidFill>
                  <a:srgbClr val="00B0F0"/>
                </a:solidFill>
              </a:rPr>
              <a:t>B</a:t>
            </a:r>
            <a:r>
              <a:rPr lang="zh-CN" altLang="en-US" sz="2400" dirty="0" smtClean="0">
                <a:solidFill>
                  <a:srgbClr val="00B0F0"/>
                </a:solidFill>
              </a:rPr>
              <a:t> 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r>
              <a:rPr lang="en-US" altLang="zh-CN" sz="2400" dirty="0" smtClean="0"/>
              <a:t>A.</a:t>
            </a:r>
            <a:r>
              <a:rPr lang="zh-CN" altLang="en-US" sz="2400" dirty="0" smtClean="0"/>
              <a:t>噪声妨碍人们生活</a:t>
            </a:r>
            <a:endParaRPr lang="en-US" altLang="zh-CN" sz="2400" dirty="0" smtClean="0"/>
          </a:p>
          <a:p>
            <a:r>
              <a:rPr lang="en-US" altLang="zh-CN" sz="2400" dirty="0" smtClean="0"/>
              <a:t>B.</a:t>
            </a:r>
            <a:r>
              <a:rPr lang="zh-CN" altLang="en-US" sz="2400" dirty="0" smtClean="0"/>
              <a:t>噪声会引起人们中毒</a:t>
            </a:r>
            <a:endParaRPr lang="en-US" altLang="zh-CN" sz="2400" dirty="0" smtClean="0"/>
          </a:p>
          <a:p>
            <a:r>
              <a:rPr lang="en-US" altLang="zh-CN" sz="2400" dirty="0" smtClean="0"/>
              <a:t>C.</a:t>
            </a:r>
            <a:r>
              <a:rPr lang="zh-CN" altLang="en-US" sz="2400" dirty="0" smtClean="0"/>
              <a:t>噪声影响人们的工作和学习</a:t>
            </a:r>
            <a:endParaRPr lang="en-US" altLang="zh-CN" sz="2400" dirty="0" smtClean="0"/>
          </a:p>
          <a:p>
            <a:r>
              <a:rPr lang="en-US" altLang="zh-CN" sz="2400" dirty="0" smtClean="0"/>
              <a:t>D.</a:t>
            </a:r>
            <a:r>
              <a:rPr lang="zh-CN" altLang="en-US" sz="2400" dirty="0" smtClean="0"/>
              <a:t>噪声有害于人体健康</a:t>
            </a:r>
            <a:endParaRPr lang="zh-CN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8AB78DA-26B2-4336-BCBF-2E6DD530F5AE}"/>
              </a:ext>
            </a:extLst>
          </p:cNvPr>
          <p:cNvSpPr/>
          <p:nvPr/>
        </p:nvSpPr>
        <p:spPr>
          <a:xfrm>
            <a:off x="10874553" y="220090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D409BB1C-D898-433C-A522-1D894CF83C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7230137"/>
              </p:ext>
            </p:extLst>
          </p:nvPr>
        </p:nvGraphicFramePr>
        <p:xfrm>
          <a:off x="381000" y="2676211"/>
          <a:ext cx="11430000" cy="3588377"/>
        </p:xfrm>
        <a:graphic>
          <a:graphicData uri="http://schemas.openxmlformats.org/presentationml/2006/ole">
            <p:oleObj spid="_x0000_s2051" name="Document" r:id="rId3" imgW="3847376" imgH="1207310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A748878-AEF3-4DF9-860D-9703AF30BB7D}"/>
              </a:ext>
            </a:extLst>
          </p:cNvPr>
          <p:cNvSpPr>
            <a:spLocks noChangeAspect="1"/>
          </p:cNvSpPr>
          <p:nvPr/>
        </p:nvSpPr>
        <p:spPr>
          <a:xfrm>
            <a:off x="476693" y="1397591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如图所示是噪声监测装置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该装置显示了噪声的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7DE88A1-BAA0-47C4-B090-7D6270A80AF7}"/>
              </a:ext>
            </a:extLst>
          </p:cNvPr>
          <p:cNvSpPr/>
          <p:nvPr/>
        </p:nvSpPr>
        <p:spPr>
          <a:xfrm>
            <a:off x="6633861" y="1509745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57717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E0F47E1-C4FC-4F26-9651-688557FE2D1E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控制噪声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小董的爸爸在家修理厨房里的桌子时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不停地敲击桌子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为了使隔壁的小董学习时免受干扰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他想出了三种方案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在被敲的地方垫一块抹布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把小董房间和厨房的门窗都关严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嘱咐小董暂时用耳机塞住耳朵。上述三种措施中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第一种是在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声源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处减弱噪声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第二种是在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声音的传播过程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中减弱噪声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第三种是在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人耳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处减弱噪声。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下列措施中是在声音的产生处减弱噪声的是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房间的窗户安装双层玻璃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为防止广场舞舞曲扰民、大妈们戴上了无线耳机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燃放鞭炮时用手捂住双耳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剧院内墙用吸音材料装饰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4055621-5732-4AD6-8C72-B29B83D58C9F}"/>
              </a:ext>
            </a:extLst>
          </p:cNvPr>
          <p:cNvSpPr/>
          <p:nvPr/>
        </p:nvSpPr>
        <p:spPr>
          <a:xfrm>
            <a:off x="8058623" y="2785653"/>
            <a:ext cx="63880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A9095AF-7B95-42BF-91B9-029E5555AFDE}"/>
              </a:ext>
            </a:extLst>
          </p:cNvPr>
          <p:cNvSpPr/>
          <p:nvPr/>
        </p:nvSpPr>
        <p:spPr>
          <a:xfrm>
            <a:off x="1030502" y="3194165"/>
            <a:ext cx="201040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D9E6769-4EC8-449A-AD96-5BD91E480356}"/>
              </a:ext>
            </a:extLst>
          </p:cNvPr>
          <p:cNvSpPr/>
          <p:nvPr/>
        </p:nvSpPr>
        <p:spPr>
          <a:xfrm>
            <a:off x="6410579" y="3183532"/>
            <a:ext cx="55374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6D286D1-733D-466E-B88C-CEA1D8DD0F17}"/>
              </a:ext>
            </a:extLst>
          </p:cNvPr>
          <p:cNvSpPr/>
          <p:nvPr/>
        </p:nvSpPr>
        <p:spPr>
          <a:xfrm>
            <a:off x="6197010" y="3636256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73965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02002CE6-C6E0-4FD2-ABC6-262332F547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7546184"/>
              </p:ext>
            </p:extLst>
          </p:nvPr>
        </p:nvGraphicFramePr>
        <p:xfrm>
          <a:off x="381000" y="2963290"/>
          <a:ext cx="11430000" cy="3588377"/>
        </p:xfrm>
        <a:graphic>
          <a:graphicData uri="http://schemas.openxmlformats.org/presentationml/2006/ole">
            <p:oleObj spid="_x0000_s3075" name="Document" r:id="rId3" imgW="3847376" imgH="1207310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B98C2E9-9B9C-4C9D-921F-AD16EB509CEA}"/>
              </a:ext>
            </a:extLst>
          </p:cNvPr>
          <p:cNvSpPr>
            <a:spLocks noChangeAspect="1"/>
          </p:cNvSpPr>
          <p:nvPr/>
        </p:nvSpPr>
        <p:spPr>
          <a:xfrm>
            <a:off x="381000" y="1586507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如图所示是某高速公路两旁安装的隔音墙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其目的是减小车辆行驶时产生的噪声对公路两旁居民的危害。这种减小噪声危害的方法主要是在下列哪个途径中实现的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噪声的产生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噪声的传播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噪声的接收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以上三种均是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B47094F-ECB3-449B-A8C8-4B8A4386E973}"/>
              </a:ext>
            </a:extLst>
          </p:cNvPr>
          <p:cNvSpPr/>
          <p:nvPr/>
        </p:nvSpPr>
        <p:spPr>
          <a:xfrm>
            <a:off x="9345164" y="214094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21186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24527510-C59D-4A64-BC87-1D1CA3150B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9298983"/>
              </p:ext>
            </p:extLst>
          </p:nvPr>
        </p:nvGraphicFramePr>
        <p:xfrm>
          <a:off x="540488" y="2899495"/>
          <a:ext cx="11430000" cy="3588377"/>
        </p:xfrm>
        <a:graphic>
          <a:graphicData uri="http://schemas.openxmlformats.org/presentationml/2006/ole">
            <p:oleObj spid="_x0000_s4099" name="Document" r:id="rId3" imgW="3847376" imgH="1207310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88B076-4131-40D5-A187-9F2FF86E26B4}"/>
              </a:ext>
            </a:extLst>
          </p:cNvPr>
          <p:cNvSpPr>
            <a:spLocks noChangeAspect="1"/>
          </p:cNvSpPr>
          <p:nvPr/>
        </p:nvSpPr>
        <p:spPr>
          <a:xfrm>
            <a:off x="540488" y="1673795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如图所示是一款电子噪声监测器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此时噪声强弱的等级为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49.6 dB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当附近有汽车或摩托车驶过时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显示屏上的数字将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CAE0F76-299A-44BD-87B7-C331E292CA28}"/>
              </a:ext>
            </a:extLst>
          </p:cNvPr>
          <p:cNvSpPr/>
          <p:nvPr/>
        </p:nvSpPr>
        <p:spPr>
          <a:xfrm>
            <a:off x="7856606" y="1758174"/>
            <a:ext cx="97905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E40C1C1-4AE0-4EC8-947F-B7D74763D329}"/>
              </a:ext>
            </a:extLst>
          </p:cNvPr>
          <p:cNvSpPr/>
          <p:nvPr/>
        </p:nvSpPr>
        <p:spPr>
          <a:xfrm>
            <a:off x="4284065" y="2152504"/>
            <a:ext cx="60691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35704A3-2B74-45C2-836F-07E35BB60092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市区里的大量树木可以在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声音的传播过程中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声源处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声音的传播过程中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人耳处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减弱噪声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从而使我们的生活环境更安静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噪声是发声体做无规则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振动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在噪声环境里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人难以集中注意力。每年中、高考期间考场附近禁止鸣笛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以防干扰考生思考、答题。这一做法是在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声源处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声源处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声音的传播过程中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人耳处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采取措施来减小噪声的。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关于乐音和噪声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噪声的音调高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噪声的音色差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乐音的音色好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乐音也能成为噪声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893BE8-19D7-49F6-8DE6-3F6BD7C6EDA3}"/>
              </a:ext>
            </a:extLst>
          </p:cNvPr>
          <p:cNvSpPr/>
          <p:nvPr/>
        </p:nvSpPr>
        <p:spPr>
          <a:xfrm>
            <a:off x="3996986" y="1579826"/>
            <a:ext cx="2371915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C9F819F-849A-4938-9651-3DCC003FA3F5}"/>
              </a:ext>
            </a:extLst>
          </p:cNvPr>
          <p:cNvSpPr/>
          <p:nvPr/>
        </p:nvSpPr>
        <p:spPr>
          <a:xfrm>
            <a:off x="9260103" y="1977578"/>
            <a:ext cx="67070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B8D380E-A616-40C9-BC1B-A3A49189B9D6}"/>
              </a:ext>
            </a:extLst>
          </p:cNvPr>
          <p:cNvSpPr/>
          <p:nvPr/>
        </p:nvSpPr>
        <p:spPr>
          <a:xfrm>
            <a:off x="3708985" y="2785653"/>
            <a:ext cx="100123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FDDBE0-4F14-48FE-A387-6D11ABCA1E1B}"/>
              </a:ext>
            </a:extLst>
          </p:cNvPr>
          <p:cNvSpPr/>
          <p:nvPr/>
        </p:nvSpPr>
        <p:spPr>
          <a:xfrm>
            <a:off x="5347322" y="359853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6041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数学模板.potx" id="{A8916DFB-DAB6-4B50-B4E0-6168BC45C61A}" vid="{DD76FE68-A9DF-41BA-A7AD-B0CF016ACB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62</TotalTime>
  <Words>974</Words>
  <Application>Microsoft Office PowerPoint</Application>
  <PresentationFormat>自定义</PresentationFormat>
  <Paragraphs>64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数学模板</vt:lpstr>
      <vt:lpstr>Document</vt:lpstr>
      <vt:lpstr>第二章　声现象</vt:lpstr>
      <vt:lpstr>第4节　噪声的危害和控制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　声现象</dc:title>
  <dc:creator>SunXueFeng</dc:creator>
  <cp:lastModifiedBy>Administrator</cp:lastModifiedBy>
  <cp:revision>4</cp:revision>
  <dcterms:created xsi:type="dcterms:W3CDTF">2018-07-02T05:43:50Z</dcterms:created>
  <dcterms:modified xsi:type="dcterms:W3CDTF">2018-07-04T03:56:48Z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