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3963" r:id="rId3"/>
    <p:sldId id="3964" r:id="rId5"/>
    <p:sldId id="3965" r:id="rId6"/>
    <p:sldId id="3966" r:id="rId7"/>
    <p:sldId id="3967" r:id="rId8"/>
    <p:sldId id="3968" r:id="rId9"/>
    <p:sldId id="3969" r:id="rId10"/>
    <p:sldId id="3970" r:id="rId11"/>
    <p:sldId id="3971" r:id="rId12"/>
    <p:sldId id="3972" r:id="rId13"/>
    <p:sldId id="3973" r:id="rId14"/>
    <p:sldId id="3974" r:id="rId15"/>
    <p:sldId id="3975" r:id="rId16"/>
    <p:sldId id="3976" r:id="rId17"/>
    <p:sldId id="3977" r:id="rId18"/>
    <p:sldId id="3978" r:id="rId19"/>
    <p:sldId id="3979" r:id="rId20"/>
    <p:sldId id="3980" r:id="rId21"/>
    <p:sldId id="3981" r:id="rId22"/>
    <p:sldId id="3982" r:id="rId23"/>
    <p:sldId id="3983" r:id="rId24"/>
    <p:sldId id="3984" r:id="rId25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lvl="1" indent="-18288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lvl="2" indent="-3683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lvl="3" indent="-55435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lvl="4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8C8A"/>
    <a:srgbClr val="AB0019"/>
    <a:srgbClr val="334859"/>
    <a:srgbClr val="005D40"/>
    <a:srgbClr val="F29548"/>
    <a:srgbClr val="F18D3B"/>
    <a:srgbClr val="EE7919"/>
    <a:srgbClr val="F8B566"/>
    <a:srgbClr val="EB6300"/>
    <a:srgbClr val="EA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294"/>
    <p:restoredTop sz="92986"/>
  </p:normalViewPr>
  <p:slideViewPr>
    <p:cSldViewPr showGuides="1">
      <p:cViewPr varScale="1">
        <p:scale>
          <a:sx n="108" d="100"/>
          <a:sy n="108" d="100"/>
        </p:scale>
        <p:origin x="-486" y="-96"/>
      </p:cViewPr>
      <p:guideLst>
        <p:guide orient="horz" pos="428"/>
        <p:guide orient="horz" pos="3792"/>
        <p:guide pos="2976"/>
        <p:guide pos="542"/>
        <p:guide pos="55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>
              <a:defRPr/>
            </a:pPr>
            <a:fld id="{06024D97-E667-405D-B634-E583E2108D71}" type="datetimeFigureOut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fontAlgn="base"/>
            <a:fld id="{418F03C3-53C1-4F10-8DAF-D1F318E96C6E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55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55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75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75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055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9650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" name="矩形 259"/>
          <p:cNvSpPr>
            <a:spLocks noChangeArrowheads="1"/>
          </p:cNvSpPr>
          <p:nvPr userDrawn="1"/>
        </p:nvSpPr>
        <p:spPr bwMode="auto">
          <a:xfrm>
            <a:off x="2352675" y="2930525"/>
            <a:ext cx="443865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base">
              <a:buNone/>
            </a:pPr>
            <a:r>
              <a:rPr lang="zh-CN" altLang="en-US" sz="9815" b="1" strike="noStrike" cap="all" noProof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谢   谢</a:t>
            </a:r>
            <a:endParaRPr lang="zh-CN" altLang="en-US" sz="9815" b="1" strike="noStrike" cap="all" noProof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4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0125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/>
      <p:bldP spid="21" grpId="1"/>
    </p:bld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ct val="19000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813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55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89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837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638300" y="2919730"/>
            <a:ext cx="5857240" cy="1736725"/>
            <a:chOff x="2580" y="4598"/>
            <a:chExt cx="9224" cy="2735"/>
          </a:xfrm>
        </p:grpSpPr>
        <p:sp>
          <p:nvSpPr>
            <p:cNvPr id="21" name="矩形 259"/>
            <p:cNvSpPr>
              <a:spLocks noChangeArrowheads="1"/>
            </p:cNvSpPr>
            <p:nvPr/>
          </p:nvSpPr>
          <p:spPr bwMode="auto">
            <a:xfrm>
              <a:off x="2580" y="4598"/>
              <a:ext cx="9224" cy="1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265" b="1" i="0" u="none" strike="noStrike" kern="1200" cap="all" spc="0" normalizeH="0" baseline="0" noProof="1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课后作业本</a:t>
              </a:r>
              <a:endParaRPr kumimoji="0" lang="zh-CN" altLang="en-US" sz="4265" b="1" i="0" u="none" strike="noStrike" kern="1200" cap="all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" name="矩形 259"/>
            <p:cNvSpPr>
              <a:spLocks noChangeArrowheads="1"/>
            </p:cNvSpPr>
            <p:nvPr/>
          </p:nvSpPr>
          <p:spPr bwMode="auto">
            <a:xfrm>
              <a:off x="2580" y="6505"/>
              <a:ext cx="9224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415" b="0" i="0" u="none" strike="noStrike" kern="1200" cap="all" spc="0" normalizeH="0" baseline="0" noProof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第二十章   电与磁</a:t>
              </a:r>
              <a:endParaRPr kumimoji="0" lang="zh-CN" altLang="en-US" sz="3415" b="0" i="0" u="none" strike="noStrike" kern="1200" cap="all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0190" y="4300220"/>
            <a:ext cx="2332990" cy="21405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60337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8.（2019·聊城）如图所示是电动机的工作原理图，如果实现线圈平稳、连续不停地转动，需要安装一个叫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的元件，安装上此元件后，若把图中的电源换成小灯泡，快速转动线圈，小灯泡会发光，这是利用了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原理.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33204" y="2648585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换向器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92862" y="420179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电磁感应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9. （2019·广安）如图所示，闭合开关S后小磁针沿顺时针方向偏转90°后静止，请在图中括号内标出电源的“+”极，并标出通过通电螺线管外A点的磁感线的方向.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0277" y="3331210"/>
            <a:ext cx="10160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如图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: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79440" y="3427730"/>
            <a:ext cx="2609215" cy="26816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6275" y="3619500"/>
            <a:ext cx="2754630" cy="211455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10. （2019·凉山）如图所示，当开关闭合后，弹簧的长度变长，请在图中标出电源的正极和通电螺线管的N极.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9172" y="3168015"/>
            <a:ext cx="10160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如图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: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66435" y="3312160"/>
            <a:ext cx="2153920" cy="2997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170" y="3312160"/>
            <a:ext cx="2293620" cy="29972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11. （2019·武汉）某同学利用如图所示的实验装置探究什么情况下磁可以生电.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（1）实验时应将电流表、导线ab串联起来组成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回路.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40612" y="303847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闭合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04715" y="3764280"/>
            <a:ext cx="3352800" cy="191643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（2）该同学进行以下尝试，能使电流表指针偏转的是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（填字母标号）.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A． 导线ab在磁场中静止，换用磁性更强的蹄形磁体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B． 导线在磁场中静止，但不用单根导线ab，而用匝数很多的线圈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C． 蹄形磁体静止，导线ab从图中所示位置水平向左或水平向右运动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D． 蹄形磁体静止，导线ab从图中所示位置竖直向上或竖直向下运动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E． 蹄形磁体静止，导线ab从图中所示位置斜向上或斜向下运动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66087" y="1631950"/>
            <a:ext cx="6769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CE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603375"/>
            <a:ext cx="743267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（3）如图所示的实验装置中，将电流表换成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进行触接，还可以探究电动机的工作原理.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63092" y="216281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电源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3104833" y="86868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能力提升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55980" y="1675130"/>
            <a:ext cx="7432675" cy="2675255"/>
            <a:chOff x="1348" y="2638"/>
            <a:chExt cx="11705" cy="4213"/>
          </a:xfrm>
        </p:grpSpPr>
        <p:sp>
          <p:nvSpPr>
            <p:cNvPr id="4" name="文本框 3"/>
            <p:cNvSpPr txBox="1"/>
            <p:nvPr/>
          </p:nvSpPr>
          <p:spPr>
            <a:xfrm>
              <a:off x="1348" y="2638"/>
              <a:ext cx="11705" cy="42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just">
                <a:lnSpc>
                  <a:spcPct val="120000"/>
                </a:lnSpc>
              </a:pP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12. （2019·广州）在图中， 表示导线中的电流方向垂直于纸面向里，  表示导线中的电流方向垂直于纸面向外. F是磁场对通电导线的作用力. 下列选项中，磁场对通电导线的作用力与图中的F的方向相同的是（      ）</a:t>
              </a:r>
              <a:endParaRPr lang="zh-CN" altLang="en-US" sz="2800"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57" y="2857"/>
              <a:ext cx="696" cy="69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238" y="3672"/>
              <a:ext cx="672" cy="696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6820" y="4765040"/>
            <a:ext cx="3013710" cy="11576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660" y="4370705"/>
            <a:ext cx="3233420" cy="9671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660" y="5408295"/>
            <a:ext cx="3233420" cy="9258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405247" y="375666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71975" y="4720590"/>
            <a:ext cx="4122420" cy="15519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495" y="4501515"/>
            <a:ext cx="4062095" cy="17767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01090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13. 城市下水道井盖丢失导致行人坠入下水道的悲剧时有发生，令人痛心. 为此，某同学设计了一种警示电路：在井口安装一环形灯L，井盖相当于开关S；正常情况下（S闭合），灯L不亮；一旦井盖丢失（S断开），灯L即亮起，以警示行人. 下图中电路符合要求的是（      ）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62432" y="419862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8265" y="4573905"/>
            <a:ext cx="2656840" cy="18288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14.（2019·德阳）一个空心小铁球漂浮在盛水的烧杯中，将烧杯置于铁棒AB的上方，绕在铁棒上的线圈连接如图所示的电路，开关S闭合后，空心小铁球仍漂浮在水面上，此时A端为电磁铁的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极，当滑片P向左滑动，空心小铁球所受浮力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（选填“增大”“减小”或“不变”）.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35937" y="3239770"/>
            <a:ext cx="15417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S（南）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47947" y="372999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增大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9170" y="4432935"/>
            <a:ext cx="4973320" cy="19545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31635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15.（2019·淄博）如图所示，GMR是一个巨磁电阻，其阻值随磁场的增强而急剧减小，当闭合开关S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和S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时，小磁针N极指向右端，则电磁铁的左端为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极，电源右端为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en-US" altLang="zh-CN" sz="2800">
                <a:solidFill>
                  <a:srgbClr val="000000">
                    <a:alpha val="0"/>
                  </a:srgb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极. 要使指示灯变亮，滑动变阻器的滑片应向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滑动.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97227" y="287528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N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71349" y="2897505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正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15759" y="3910965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左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3104833" y="86868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基础巩固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5663" y="1675130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1.（2019·聊城）关于磁场和磁感线，以下说法错误的是（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A．磁体周围存在着磁感线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B．磁体之间的相互作用是通过磁场产生的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C．磁体外部的磁感线都是从磁体的N极出发，回到S极的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D．磁场中，小磁针静止时北极所指的方向为该点磁场的方向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19782" y="219646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41160" y="3151505"/>
            <a:ext cx="1694180" cy="12776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16. （2018·枣庄）在探究“通电螺线管的外部磁场”的实验中，小明在螺线管周围摆放了一些小磁针.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（1）通电后小磁针静止时的分布如图甲所示，由此可看出通电螺线管外部的磁场与</a:t>
            </a:r>
            <a:r>
              <a:rPr lang="zh-CN" altLang="en-US" sz="2800" u="sng">
                <a:noFill/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en-US" altLang="zh-CN" sz="2800">
                <a:noFill/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的磁场相似.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（2）小明改变通电螺线管中的电流方向，发现小磁针指向转动180°，南北极发生了对调，由此可知：通电螺线管外部的磁场方向与螺线管中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方向有关.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68452" y="380492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条形磁铁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90472" y="576643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电流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240" y="4803775"/>
            <a:ext cx="1880870" cy="15728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小明继续实验探究，并按图乙连接电路，他先将开关S接a，观察电流表的示数及吸引大头针的数目；再将开关S从a换到b，调节变阻器的滑片P，再次观察电流表的示数及吸引大头针的数目，此时调节滑动变阻器是为了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，来探究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的关系.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55090" y="3801110"/>
            <a:ext cx="61474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控制两次实验的电流大小不变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22120" y="4281805"/>
            <a:ext cx="53390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通电螺线管磁场强弱与线圈匝数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ransition>
    <p:push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4730" y="2846070"/>
            <a:ext cx="4577080" cy="34131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459865"/>
            <a:ext cx="743267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 （2019·益阳）关于条形磁体、地磁场和通电螺线管的磁场，下面四幅图描述错误的是（ 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24332" y="257937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01090"/>
            <a:ext cx="743267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3.（2019·邵阳）在一次物理实验中，小于同学连接了如图所示的电路，电磁铁的B端有一个可自由转动的小磁针，闭合开关后，下列说法错误的是（ 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A．电磁铁的A端为N极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B．小磁针静止时，N极水平指向左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利用这一现象所揭示的原理可制成的设备是发电机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D．当滑动变阻器滑动片P向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右端移动，电磁铁磁性增强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61057" y="268668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64530" y="4859655"/>
            <a:ext cx="2161540" cy="1409065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0705" y="3708400"/>
            <a:ext cx="3495675" cy="25565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01090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4. （2019·淄博）共享电动汽车通过刷卡开锁，实现循环使用. 租赁者将带有磁条的租车卡靠近电动汽车的感应器，检测头的线圈中就会产生变化的电流，读取解锁信息. 图中能反映刷卡读取信息原理的是（ 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72127" y="316801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4755" y="3127375"/>
            <a:ext cx="4174490" cy="31864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459865"/>
            <a:ext cx="743267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5. （2019·临沂）新能源电动汽车被越来越多的家庭所接受，其核心部件是电动机. 下图能说明电动机工作原理的是（ 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85817" y="255778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885" y="2858135"/>
            <a:ext cx="4380865" cy="34378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459865"/>
            <a:ext cx="743267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6. （2019·贵港）如图所示，下列说法正确的是（ 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A． 图甲实验现象表明通电导体周围存在着磁场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B． 图乙中，闭合开关，当导体在磁场中沿竖直方向上下运动时，电流表指针会偏转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C． 图丙中，是发电机的工作原理图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D． 图丁中，动圈式扬声器（喇叭）的工作原理和乙图的实验原理相同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52577" y="536194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47030" y="3021965"/>
            <a:ext cx="2997200" cy="21469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45986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7. （2019·德阳）在图中所示的自动控制电路中，当控制电路的开关S闭合时，工作电路的情况是（ 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灯不亮，电铃响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灯不亮，电铃不响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灯亮，电铃不响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灯亮，电铃响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09267" y="257175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ISPRING_PRESENTATION_TITLE" val="bt021.pptx"/>
</p:tagLst>
</file>

<file path=ppt/theme/theme1.xml><?xml version="1.0" encoding="utf-8"?>
<a:theme xmlns:a="http://schemas.openxmlformats.org/drawingml/2006/main" name="自定义设计方案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B0019"/>
      </a:accent1>
      <a:accent2>
        <a:srgbClr val="A5A5A5"/>
      </a:accent2>
      <a:accent3>
        <a:srgbClr val="AB0019"/>
      </a:accent3>
      <a:accent4>
        <a:srgbClr val="A5A5A5"/>
      </a:accent4>
      <a:accent5>
        <a:srgbClr val="AB0019"/>
      </a:accent5>
      <a:accent6>
        <a:srgbClr val="A5A5A5"/>
      </a:accent6>
      <a:hlink>
        <a:srgbClr val="AB0019"/>
      </a:hlink>
      <a:folHlink>
        <a:srgbClr val="A5A5A5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2348</Words>
  <Application>WPS 演示</Application>
  <PresentationFormat>自定义</PresentationFormat>
  <Paragraphs>128</Paragraphs>
  <Slides>22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微软雅黑</vt:lpstr>
      <vt:lpstr>方正北魏楷书_GBK</vt:lpstr>
      <vt:lpstr>方正书宋繁体</vt:lpstr>
      <vt:lpstr>Times New Roman</vt:lpstr>
      <vt:lpstr>方正楷体_GBK</vt:lpstr>
      <vt:lpstr>Arial Unicode MS</vt:lpstr>
      <vt:lpstr>方正黑体_GBK</vt:lpstr>
      <vt:lpstr>方正正中黑简体</vt:lpstr>
      <vt:lpstr>黑体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CCAV1234</cp:lastModifiedBy>
  <cp:revision>115</cp:revision>
  <dcterms:created xsi:type="dcterms:W3CDTF">2019-05-24T02:19:00Z</dcterms:created>
  <dcterms:modified xsi:type="dcterms:W3CDTF">2020-01-14T10:17:13Z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