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0"/>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Lst>
  <p:sldSz cx="9144000" cy="6858000" type="screen4x3"/>
  <p:notesSz cx="6858000" cy="9144000"/>
  <p:custDataLst>
    <p:tags r:id="rId64"/>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tags" Target="tags/tag1.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第十三章  内能</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471295"/>
            <a:ext cx="7894320"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③规律：热量（内能）只能从</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物体传到</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物体. 直到温度相同时，热传递才停止.</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④实质：能的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，即能的形式在转移的前后没有改变.</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注意</a:t>
            </a:r>
            <a:r>
              <a:rPr sz="2800">
                <a:latin typeface="宋体" panose="02010600030101010101" pitchFamily="2" charset="-122"/>
                <a:cs typeface="宋体" panose="02010600030101010101" pitchFamily="2" charset="-122"/>
              </a:rPr>
              <a:t>：热量是一个过程量. 物体本身并没有热量，不能说物体“具有”“包含”热量，更不能去比较两个物体热量的多少，只能说物体“吸收”“放出”了热量.</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5532755" y="14712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高温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869950" y="19646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低温</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2610485" y="24841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转移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901825"/>
            <a:ext cx="7894320" cy="267525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4</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做功、热传递这两种方式对于改变物体的内能是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5.机械能和内能：机械能与整个物体的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运动情况有关，而内能与物体内部分子的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运动和分子之间的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情况有关.</a:t>
            </a:r>
            <a:endParaRPr sz="2800">
              <a:latin typeface="宋体" panose="02010600030101010101" pitchFamily="2" charset="-122"/>
              <a:cs typeface="宋体" panose="02010600030101010101" pitchFamily="2" charset="-122"/>
            </a:endParaRPr>
          </a:p>
        </p:txBody>
      </p:sp>
      <p:sp>
        <p:nvSpPr>
          <p:cNvPr id="2" name="文本框 1"/>
          <p:cNvSpPr txBox="1"/>
          <p:nvPr/>
        </p:nvSpPr>
        <p:spPr>
          <a:xfrm>
            <a:off x="1467485" y="23672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等效的</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520180" y="29197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机械</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520180" y="34391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热</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3467735" y="39452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相互作用</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298700"/>
            <a:ext cx="7895590" cy="319214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：一定质量的某种物质，在温度升高时吸收的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与它的质量和升高的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乘积之比，叫做这种物质的比热容.（比值定义法）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2.单位</a:t>
            </a:r>
            <a:r>
              <a:rPr lang="zh-CN" altLang="en-US" sz="2800">
                <a:latin typeface="宋体" panose="02010600030101010101" pitchFamily="2" charset="-122"/>
                <a:cs typeface="宋体" panose="02010600030101010101" pitchFamily="2" charset="-122"/>
              </a:rPr>
              <a:t>：焦每千克摄氏度，符号是：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3.物理意义</a:t>
            </a:r>
            <a:r>
              <a:rPr lang="zh-CN" altLang="en-US" sz="2800">
                <a:latin typeface="宋体" panose="02010600030101010101" pitchFamily="2" charset="-122"/>
                <a:cs typeface="宋体" panose="02010600030101010101" pitchFamily="2" charset="-122"/>
              </a:rPr>
              <a:t>：表示物体</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的本领的物理量.</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370965"/>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三、比热容</a:t>
            </a:r>
            <a:r>
              <a:rPr lang="zh-CN" altLang="en-US" sz="2800">
                <a:latin typeface="宋体" panose="02010600030101010101" pitchFamily="2" charset="-122"/>
                <a:cs typeface="宋体" panose="02010600030101010101" pitchFamily="2" charset="-122"/>
                <a:sym typeface="+mn-ea"/>
              </a:rPr>
              <a:t>（10年9考，除2013年外，每年都考）</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440815" y="27412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热量</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6090920" y="27412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温度</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6558280" y="37547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J/（kg·℃）</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4314190" y="42875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吸热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6275705" y="42906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放热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6" grpId="0"/>
      <p:bldP spid="6" grpId="1"/>
      <p:bldP spid="7" grpId="0"/>
      <p:bldP spid="7"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471295"/>
            <a:ext cx="7894320" cy="4356100"/>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4.水的比热容</a:t>
            </a:r>
            <a:r>
              <a:rPr sz="2800">
                <a:latin typeface="宋体" panose="02010600030101010101" pitchFamily="2" charset="-122"/>
                <a:cs typeface="宋体" panose="02010600030101010101" pitchFamily="2" charset="-122"/>
              </a:rPr>
              <a:t>：c</a:t>
            </a:r>
            <a:r>
              <a:rPr sz="2800" baseline="-25000">
                <a:latin typeface="宋体" panose="02010600030101010101" pitchFamily="2" charset="-122"/>
                <a:cs typeface="宋体" panose="02010600030101010101" pitchFamily="2" charset="-122"/>
              </a:rPr>
              <a:t>水</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J/（kg·℃），表示的意义是：1kg的水温度升高（降低）1℃所吸收（放出）的热量是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J.水的比热容在所有液态和固态物质中是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 在质量和升高的温度相同时，比其他物质吸收的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，因而可用水来降温（即可用来做</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）；在降低的温度相同时，比其他物质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的热量多，因而可用水来取暖（即楼房“暖气”用水作为介质）. </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4207510" y="14236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4.2×10</a:t>
            </a:r>
            <a:r>
              <a:rPr lang="zh-CN" altLang="en-US" sz="2800" b="1" baseline="30000" dirty="0">
                <a:solidFill>
                  <a:srgbClr val="FF0000"/>
                </a:solidFill>
                <a:latin typeface="Times New Roman" panose="02020603050405020304" pitchFamily="18" charset="0"/>
              </a:rPr>
              <a:t>3</a:t>
            </a:r>
            <a:endParaRPr lang="zh-CN" altLang="en-US" sz="2800" b="1" baseline="30000" dirty="0">
              <a:solidFill>
                <a:srgbClr val="FF0000"/>
              </a:solidFill>
              <a:latin typeface="Times New Roman" panose="02020603050405020304" pitchFamily="18" charset="0"/>
            </a:endParaRPr>
          </a:p>
        </p:txBody>
      </p:sp>
      <p:sp>
        <p:nvSpPr>
          <p:cNvPr id="2" name="文本框 1"/>
          <p:cNvSpPr txBox="1"/>
          <p:nvPr/>
        </p:nvSpPr>
        <p:spPr>
          <a:xfrm>
            <a:off x="4168775" y="23590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4.2×10</a:t>
            </a:r>
            <a:r>
              <a:rPr lang="zh-CN" altLang="en-US" sz="2800" b="1" baseline="30000" dirty="0">
                <a:solidFill>
                  <a:srgbClr val="FF0000"/>
                </a:solidFill>
                <a:latin typeface="Times New Roman" panose="02020603050405020304" pitchFamily="18" charset="0"/>
              </a:rPr>
              <a:t>3</a:t>
            </a:r>
            <a:endParaRPr lang="zh-CN" altLang="en-US" sz="2800" b="1" baseline="30000" dirty="0">
              <a:solidFill>
                <a:srgbClr val="FF0000"/>
              </a:solidFill>
              <a:latin typeface="Times New Roman" panose="02020603050405020304" pitchFamily="18" charset="0"/>
            </a:endParaRPr>
          </a:p>
        </p:txBody>
      </p:sp>
      <p:sp>
        <p:nvSpPr>
          <p:cNvPr id="3" name="文本框 2"/>
          <p:cNvSpPr txBox="1"/>
          <p:nvPr/>
        </p:nvSpPr>
        <p:spPr>
          <a:xfrm>
            <a:off x="4350385" y="282638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最大</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194425" y="32480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热量多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375910" y="37420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冷却剂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5207000" y="41967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放出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P spid="6" grpId="0"/>
      <p:bldP spid="6"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830070"/>
            <a:ext cx="7894320" cy="1986280"/>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注意</a:t>
            </a:r>
            <a:r>
              <a:rPr sz="2800">
                <a:latin typeface="宋体" panose="02010600030101010101" pitchFamily="2" charset="-122"/>
                <a:cs typeface="宋体" panose="02010600030101010101" pitchFamily="2" charset="-122"/>
              </a:rPr>
              <a:t>：比热容是物质的一种特性，它与物质的质量、吸热或放热多少、升高的温度、体积、密度、形状等无关. 不同物质的比热容一般不同，同种物质的比热容与物质的状态有关.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4829810"/>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5.发生热传递时热量计算</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低温物体吸收的热量计算公式为：Q</a:t>
            </a:r>
            <a:r>
              <a:rPr sz="2800" baseline="-25000">
                <a:latin typeface="宋体" panose="02010600030101010101" pitchFamily="2" charset="-122"/>
                <a:cs typeface="宋体" panose="02010600030101010101" pitchFamily="2" charset="-122"/>
              </a:rPr>
              <a:t>吸</a:t>
            </a:r>
            <a:r>
              <a:rPr sz="2800">
                <a:latin typeface="宋体" panose="02010600030101010101" pitchFamily="2" charset="-122"/>
                <a:cs typeface="宋体" panose="02010600030101010101" pitchFamily="2" charset="-122"/>
              </a:rPr>
              <a:t>=cm△t（△t=t－t</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）或Q</a:t>
            </a:r>
            <a:r>
              <a:rPr sz="2800" baseline="-25000">
                <a:latin typeface="宋体" panose="02010600030101010101" pitchFamily="2" charset="-122"/>
                <a:cs typeface="宋体" panose="02010600030101010101" pitchFamily="2" charset="-122"/>
              </a:rPr>
              <a:t>吸</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高温物体放出的热量计算公式为：Q</a:t>
            </a:r>
            <a:r>
              <a:rPr sz="2800" baseline="-25000">
                <a:latin typeface="宋体" panose="02010600030101010101" pitchFamily="2" charset="-122"/>
                <a:cs typeface="宋体" panose="02010600030101010101" pitchFamily="2" charset="-122"/>
              </a:rPr>
              <a:t>放</a:t>
            </a:r>
            <a:r>
              <a:rPr sz="2800">
                <a:latin typeface="宋体" panose="02010600030101010101" pitchFamily="2" charset="-122"/>
                <a:cs typeface="宋体" panose="02010600030101010101" pitchFamily="2" charset="-122"/>
              </a:rPr>
              <a:t>=cm△t（△t=t</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－t）或Q</a:t>
            </a:r>
            <a:r>
              <a:rPr sz="2800" baseline="-25000">
                <a:latin typeface="宋体" panose="02010600030101010101" pitchFamily="2" charset="-122"/>
                <a:cs typeface="宋体" panose="02010600030101010101" pitchFamily="2" charset="-122"/>
              </a:rPr>
              <a:t>放</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以上公式中的物理量：Q</a:t>
            </a:r>
            <a:r>
              <a:rPr sz="2800" baseline="-25000">
                <a:latin typeface="宋体" panose="02010600030101010101" pitchFamily="2" charset="-122"/>
                <a:cs typeface="宋体" panose="02010600030101010101" pitchFamily="2" charset="-122"/>
              </a:rPr>
              <a:t>吸</a:t>
            </a:r>
            <a:r>
              <a:rPr sz="2800">
                <a:latin typeface="宋体" panose="02010600030101010101" pitchFamily="2" charset="-122"/>
                <a:cs typeface="宋体" panose="02010600030101010101" pitchFamily="2" charset="-122"/>
              </a:rPr>
              <a:t>表示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，单位：</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；Q</a:t>
            </a:r>
            <a:r>
              <a:rPr sz="2800" baseline="-25000">
                <a:latin typeface="宋体" panose="02010600030101010101" pitchFamily="2" charset="-122"/>
                <a:cs typeface="宋体" panose="02010600030101010101" pitchFamily="2" charset="-122"/>
              </a:rPr>
              <a:t>放</a:t>
            </a:r>
            <a:r>
              <a:rPr sz="2800">
                <a:latin typeface="宋体" panose="02010600030101010101" pitchFamily="2" charset="-122"/>
                <a:cs typeface="宋体" panose="02010600030101010101" pitchFamily="2" charset="-122"/>
              </a:rPr>
              <a:t>表示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，单位：</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c表示物体的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，单位：</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；t表示物体的末温，单位：</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t</a:t>
            </a:r>
            <a:r>
              <a:rPr sz="2800" baseline="-25000">
                <a:latin typeface="宋体" panose="02010600030101010101" pitchFamily="2" charset="-122"/>
                <a:cs typeface="宋体" panose="02010600030101010101" pitchFamily="2" charset="-122"/>
              </a:rPr>
              <a:t>0</a:t>
            </a:r>
            <a:r>
              <a:rPr sz="2800">
                <a:latin typeface="宋体" panose="02010600030101010101" pitchFamily="2" charset="-122"/>
                <a:cs typeface="宋体" panose="02010600030101010101" pitchFamily="2" charset="-122"/>
              </a:rPr>
              <a:t>表示物体的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，单位：</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4175760" y="21310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cm（t－t</a:t>
            </a:r>
            <a:r>
              <a:rPr lang="zh-CN" altLang="en-US" sz="2800" b="1" baseline="-25000" dirty="0">
                <a:solidFill>
                  <a:srgbClr val="FF0000"/>
                </a:solidFill>
                <a:latin typeface="Times New Roman" panose="02020603050405020304" pitchFamily="18" charset="0"/>
              </a:rPr>
              <a:t>0</a:t>
            </a: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4116705" y="30530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cm（t</a:t>
            </a:r>
            <a:r>
              <a:rPr lang="zh-CN" altLang="en-US" sz="2800" b="1" baseline="-25000" dirty="0">
                <a:solidFill>
                  <a:srgbClr val="FF0000"/>
                </a:solidFill>
                <a:latin typeface="Times New Roman" panose="02020603050405020304" pitchFamily="18" charset="0"/>
              </a:rPr>
              <a:t>0</a:t>
            </a:r>
            <a:r>
              <a:rPr lang="zh-CN" altLang="en-US" sz="2800" b="1" dirty="0">
                <a:solidFill>
                  <a:srgbClr val="FF0000"/>
                </a:solidFill>
                <a:latin typeface="Times New Roman" panose="02020603050405020304" pitchFamily="18" charset="0"/>
              </a:rPr>
              <a:t>-t）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355590" y="3507740"/>
            <a:ext cx="277749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物体吸收的热量</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1116330" y="402145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J</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729990" y="3988435"/>
            <a:ext cx="272351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物体放出的热量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7267575" y="402145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J</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2516505" y="44564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比热容</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5438140" y="44564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J/（kg·℃）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3503295" y="48971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2893060" y="53771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初温</a:t>
            </a:r>
            <a:endParaRPr lang="zh-CN" altLang="en-US" sz="2800" b="1" dirty="0">
              <a:solidFill>
                <a:srgbClr val="FF0000"/>
              </a:solidFill>
              <a:latin typeface="Times New Roman" panose="02020603050405020304" pitchFamily="18" charset="0"/>
            </a:endParaRPr>
          </a:p>
        </p:txBody>
      </p:sp>
      <p:sp>
        <p:nvSpPr>
          <p:cNvPr id="13" name="文本框 12"/>
          <p:cNvSpPr txBox="1"/>
          <p:nvPr/>
        </p:nvSpPr>
        <p:spPr>
          <a:xfrm>
            <a:off x="5893435" y="53905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P spid="13" grpId="0"/>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2093595"/>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题</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为了比较水和食用油的比热容，某同学用如图1所示的器材进行了实验. 实验数据记录如下：</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探究物体的吸热能力</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6054725" y="3552825"/>
            <a:ext cx="2456180" cy="1264285"/>
          </a:xfrm>
          <a:prstGeom prst="rect">
            <a:avLst/>
          </a:prstGeom>
        </p:spPr>
      </p:pic>
      <p:pic>
        <p:nvPicPr>
          <p:cNvPr id="2" name="图片 1"/>
          <p:cNvPicPr>
            <a:picLocks noChangeAspect="1"/>
          </p:cNvPicPr>
          <p:nvPr/>
        </p:nvPicPr>
        <p:blipFill>
          <a:blip r:embed="rId2"/>
          <a:stretch>
            <a:fillRect/>
          </a:stretch>
        </p:blipFill>
        <p:spPr>
          <a:xfrm>
            <a:off x="560705" y="3511550"/>
            <a:ext cx="5596890" cy="1443990"/>
          </a:xfrm>
          <a:prstGeom prst="rect">
            <a:avLst/>
          </a:prstGeom>
        </p:spPr>
      </p:pic>
    </p:spTree>
  </p:cSld>
  <p:clrMapOvr>
    <a:masterClrMapping/>
  </p:clrMapOvr>
  <p:transition>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08430"/>
            <a:ext cx="7895590" cy="4831080"/>
          </a:xfrm>
          <a:prstGeom prst="rect">
            <a:avLst/>
          </a:prstGeom>
          <a:noFill/>
        </p:spPr>
        <p:txBody>
          <a:bodyPr wrap="square" rtlCol="0" anchor="t">
            <a:spAutoFit/>
          </a:bodyPr>
          <a:p>
            <a:pPr marL="421640" indent="-421640" algn="just">
              <a:lnSpc>
                <a:spcPct val="100000"/>
              </a:lnSpc>
            </a:pPr>
            <a:r>
              <a:rPr sz="2800">
                <a:latin typeface="宋体" panose="02010600030101010101" pitchFamily="2" charset="-122"/>
                <a:cs typeface="宋体" panose="02010600030101010101" pitchFamily="2" charset="-122"/>
                <a:sym typeface="+mn-ea"/>
              </a:rPr>
              <a:t>（1）该实验除了图示中的实验器材以外，还需要的测量工具是停表、</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和</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（2）实验中，两烧杯内放入</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的电加热器，这样可以保证在相同的加热时间内，水和食用油吸收的热量</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，通过比较</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（3）由实验数据可知，</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的吸热能力强. </a:t>
            </a:r>
            <a:endParaRPr sz="2800">
              <a:latin typeface="宋体" panose="02010600030101010101" pitchFamily="2" charset="-122"/>
              <a:cs typeface="宋体" panose="02010600030101010101" pitchFamily="2" charset="-122"/>
              <a:sym typeface="+mn-ea"/>
            </a:endParaRPr>
          </a:p>
          <a:p>
            <a:pPr marL="421640" indent="-421640" algn="just">
              <a:lnSpc>
                <a:spcPct val="100000"/>
              </a:lnSpc>
            </a:pPr>
            <a:r>
              <a:rPr sz="2800">
                <a:latin typeface="宋体" panose="02010600030101010101" pitchFamily="2" charset="-122"/>
                <a:cs typeface="宋体" panose="02010600030101010101" pitchFamily="2" charset="-122"/>
                <a:sym typeface="+mn-ea"/>
              </a:rPr>
              <a:t>（4）在此实验中，如果要使水和食用油的最后温度相同，就要给</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加热更长的时间，此时水吸收的热量</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（选填“大于”“小于”或“等于”）食用油吸收的热量. </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4135755" y="16897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天平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136005" y="17024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温度计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5292090" y="21774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相同规格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611880" y="29825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相同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1053465" y="3054350"/>
            <a:ext cx="7257415" cy="1038860"/>
          </a:xfrm>
          <a:prstGeom prst="rect">
            <a:avLst/>
          </a:prstGeom>
          <a:noFill/>
          <a:ln w="9525">
            <a:noFill/>
          </a:ln>
        </p:spPr>
        <p:txBody>
          <a:bodyPr wrap="square">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温度计示数变化的大小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992245" y="38398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水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3174365" y="46837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水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2667635" y="51257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大于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91310"/>
            <a:ext cx="7895590" cy="319214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（5）实验中用到的研究方法除了转换法外还有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实验中</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（选填“能”或“不能”）用体积相等的两种液体来做实验，原因是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（6）已知水的比热容为4.2×10</a:t>
            </a:r>
            <a:r>
              <a:rPr sz="2800" baseline="30000">
                <a:latin typeface="宋体" panose="02010600030101010101" pitchFamily="2" charset="-122"/>
                <a:cs typeface="宋体" panose="02010600030101010101" pitchFamily="2" charset="-122"/>
                <a:sym typeface="+mn-ea"/>
              </a:rPr>
              <a:t>3</a:t>
            </a:r>
            <a:r>
              <a:rPr sz="2800">
                <a:latin typeface="宋体" panose="02010600030101010101" pitchFamily="2" charset="-122"/>
                <a:cs typeface="宋体" panose="02010600030101010101" pitchFamily="2" charset="-122"/>
                <a:sym typeface="+mn-ea"/>
              </a:rPr>
              <a:t>J/（kg·℃），则食用油的比热容为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J/（kg·℃）. </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168400" y="2053590"/>
            <a:ext cx="203962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控制变量法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4506595" y="20402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不能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207385" y="3040380"/>
            <a:ext cx="330898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没有控制质量相同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4194810" y="40925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2.1×10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734820"/>
            <a:ext cx="7895590" cy="319214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（7）实验中水吸收的热量是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J，若这些热量由酒精完全燃烧获得，则至少要消耗</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g酒精.（酒精的热值为3.0×107J/kg）</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（8）汽车发动机常用水作为冷却剂，是因为和其他物质相比，水的</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较大；寒冷的冬天水箱要加防冻液，这是为了降低水的</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5103495" y="166306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2.1×10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6922135" y="218249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0.7</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683635" y="37738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比热容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554470" y="42214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凝固点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1965643"/>
            <a:ext cx="8170863" cy="422592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知道常见的物质是由分子、原子构成的.</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考点2.通过自然界和生活中的一些简单热现象，了解分子热运动的一些特点. 知道分子动理论的基本观点.</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考点3.举例说明自然界存在多种多样的运动形式. 知道世界处于不停的运动中.</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考点4.通过实验，了解比热容，尝试用比热容说明简单的自然现象.</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34270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10845" y="3566795"/>
            <a:ext cx="8324215" cy="159004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04101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一、认识热运动</a:t>
            </a:r>
            <a:endParaRPr lang="zh-CN" altLang="en-US" sz="3200" b="1">
              <a:solidFill>
                <a:srgbClr val="FF0000"/>
              </a:solidFill>
              <a:sym typeface="+mn-ea"/>
            </a:endParaRPr>
          </a:p>
        </p:txBody>
      </p:sp>
      <p:sp>
        <p:nvSpPr>
          <p:cNvPr id="14" name="文本框 13"/>
          <p:cNvSpPr txBox="1"/>
          <p:nvPr/>
        </p:nvSpPr>
        <p:spPr>
          <a:xfrm>
            <a:off x="624205" y="2237105"/>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（2018·淮安）下列现象中，不能说明分子在做永不停息的无规则运动的是（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5713730" y="275399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746885"/>
            <a:ext cx="7895590" cy="267525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解答本题的关键是掌握：</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分子运动是看不见的，在不知不觉中发生了变化，分子运动属于扩散现象. 由于分子的体积很小，分子的运动无法用肉眼直接看到，但可以通过气味、颜色的变化来体现.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890395"/>
            <a:ext cx="7895590"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：（2019·咸宁）古诗词往往蕴含丰富的物理知识，在下列诗词中能体现“分子在不停息运动”的是（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两岸青山相对出，孤帆一片日边来      	  B. 姑苏城外寒山寺，夜半钟声到客船</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去年今日此门中，人面桃花相映红       	  D. 水晶帘动微风起，满架蔷薇一院香</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2778760" y="287147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558292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温度、热量、内能的关系</a:t>
            </a:r>
            <a:endParaRPr lang="zh-CN" altLang="en-US" sz="3200" b="1">
              <a:solidFill>
                <a:srgbClr val="FF0000"/>
              </a:solidFill>
              <a:sym typeface="+mn-ea"/>
            </a:endParaRPr>
          </a:p>
        </p:txBody>
      </p:sp>
      <p:sp>
        <p:nvSpPr>
          <p:cNvPr id="14" name="文本框 13"/>
          <p:cNvSpPr txBox="1"/>
          <p:nvPr/>
        </p:nvSpPr>
        <p:spPr>
          <a:xfrm>
            <a:off x="624205" y="2165350"/>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（2019·烟台）关于温度、热量和内能，下列说法正确的是（ 　　）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物体的内能增加，温度一定升高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物体温度升高，一定吸收了热量</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物体温度降低，内能一定减少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物体吸收了热量，温度一定升高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545205" y="265049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88" y="1302068"/>
            <a:ext cx="8251825" cy="474281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（１）在温度、热量、内能三个物理量的关系中，有一个“一定”，五个“不一定”：</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●一个物体的温度升高（降低），其内能</a:t>
            </a:r>
            <a:r>
              <a:rPr lang="zh-CN" altLang="en-US" sz="2800" b="1" u="sng">
                <a:latin typeface="宋体" panose="02010600030101010101" pitchFamily="2" charset="-122"/>
                <a:cs typeface="宋体" panose="02010600030101010101" pitchFamily="2" charset="-122"/>
              </a:rPr>
              <a:t>一定</a:t>
            </a:r>
            <a:r>
              <a:rPr lang="zh-CN" altLang="en-US" sz="2800">
                <a:latin typeface="宋体" panose="02010600030101010101" pitchFamily="2" charset="-122"/>
                <a:cs typeface="宋体" panose="02010600030101010101" pitchFamily="2" charset="-122"/>
              </a:rPr>
              <a:t>增加（减少）.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●一个物体吸收（放出）热量，其内能</a:t>
            </a:r>
            <a:r>
              <a:rPr lang="zh-CN" altLang="en-US" sz="2800" b="1" u="sng">
                <a:latin typeface="宋体" panose="02010600030101010101" pitchFamily="2" charset="-122"/>
                <a:cs typeface="宋体" panose="02010600030101010101" pitchFamily="2" charset="-122"/>
              </a:rPr>
              <a:t>不一定</a:t>
            </a:r>
            <a:r>
              <a:rPr lang="zh-CN" altLang="en-US" sz="2800">
                <a:latin typeface="宋体" panose="02010600030101010101" pitchFamily="2" charset="-122"/>
                <a:cs typeface="宋体" panose="02010600030101010101" pitchFamily="2" charset="-122"/>
              </a:rPr>
              <a:t>增加（减少）.如：物体吸收热量的同时对外做功.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●一个物体内能增加（减少），其温度</a:t>
            </a:r>
            <a:r>
              <a:rPr lang="zh-CN" altLang="en-US" sz="2800" b="1" u="sng">
                <a:latin typeface="宋体" panose="02010600030101010101" pitchFamily="2" charset="-122"/>
                <a:cs typeface="宋体" panose="02010600030101010101" pitchFamily="2" charset="-122"/>
              </a:rPr>
              <a:t>不一定</a:t>
            </a:r>
            <a:r>
              <a:rPr lang="zh-CN" altLang="en-US" sz="2800">
                <a:latin typeface="宋体" panose="02010600030101010101" pitchFamily="2" charset="-122"/>
                <a:cs typeface="宋体" panose="02010600030101010101" pitchFamily="2" charset="-122"/>
              </a:rPr>
              <a:t>升高（降低）．如：晶体的熔化（凝固）过程.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88" y="1158558"/>
            <a:ext cx="8251825" cy="5259070"/>
          </a:xfrm>
          <a:prstGeom prst="rect">
            <a:avLst/>
          </a:prstGeom>
          <a:noFill/>
        </p:spPr>
        <p:txBody>
          <a:bodyPr wrap="square" rtlCol="0" anchor="t">
            <a:spAutoFit/>
          </a:bodyPr>
          <a:p>
            <a:pPr indent="739140">
              <a:lnSpc>
                <a:spcPct val="120000"/>
              </a:lnSpc>
            </a:pPr>
            <a:r>
              <a:rPr lang="zh-CN" altLang="en-US" sz="2800">
                <a:latin typeface="宋体" panose="02010600030101010101" pitchFamily="2" charset="-122"/>
                <a:cs typeface="宋体" panose="02010600030101010101" pitchFamily="2" charset="-122"/>
              </a:rPr>
              <a:t>●一个物体内能增加（减少），其</a:t>
            </a:r>
            <a:r>
              <a:rPr lang="zh-CN" altLang="en-US" sz="2800" b="1" u="sng">
                <a:latin typeface="宋体" panose="02010600030101010101" pitchFamily="2" charset="-122"/>
                <a:cs typeface="宋体" panose="02010600030101010101" pitchFamily="2" charset="-122"/>
              </a:rPr>
              <a:t>不一定</a:t>
            </a:r>
            <a:r>
              <a:rPr lang="zh-CN" altLang="en-US" sz="2800">
                <a:latin typeface="宋体" panose="02010600030101010101" pitchFamily="2" charset="-122"/>
                <a:cs typeface="宋体" panose="02010600030101010101" pitchFamily="2" charset="-122"/>
              </a:rPr>
              <a:t>吸收（放出）热量. 如：外界对物体做功（物体对外界做功）.</a:t>
            </a:r>
            <a:endParaRPr lang="zh-CN" altLang="en-US" sz="2800">
              <a:latin typeface="宋体" panose="02010600030101010101" pitchFamily="2" charset="-122"/>
              <a:cs typeface="宋体" panose="02010600030101010101" pitchFamily="2" charset="-122"/>
            </a:endParaRPr>
          </a:p>
          <a:p>
            <a:pPr indent="739140">
              <a:lnSpc>
                <a:spcPct val="120000"/>
              </a:lnSpc>
            </a:pPr>
            <a:r>
              <a:rPr lang="zh-CN" altLang="en-US" sz="2800">
                <a:latin typeface="宋体" panose="02010600030101010101" pitchFamily="2" charset="-122"/>
                <a:cs typeface="宋体" panose="02010600030101010101" pitchFamily="2" charset="-122"/>
              </a:rPr>
              <a:t>●一个物体吸收（放出）热量，其温度</a:t>
            </a:r>
            <a:r>
              <a:rPr lang="zh-CN" altLang="en-US" sz="2800" b="1" u="sng">
                <a:latin typeface="宋体" panose="02010600030101010101" pitchFamily="2" charset="-122"/>
                <a:cs typeface="宋体" panose="02010600030101010101" pitchFamily="2" charset="-122"/>
              </a:rPr>
              <a:t>不一定</a:t>
            </a:r>
            <a:r>
              <a:rPr lang="zh-CN" altLang="en-US" sz="2800">
                <a:latin typeface="宋体" panose="02010600030101010101" pitchFamily="2" charset="-122"/>
                <a:cs typeface="宋体" panose="02010600030101010101" pitchFamily="2" charset="-122"/>
              </a:rPr>
              <a:t>升高（降低）. 如：晶体的熔化（凝固）过程.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●一个物体的温度升高，</a:t>
            </a:r>
            <a:r>
              <a:rPr lang="zh-CN" altLang="en-US" sz="2800" b="1" u="sng">
                <a:latin typeface="宋体" panose="02010600030101010101" pitchFamily="2" charset="-122"/>
                <a:cs typeface="宋体" panose="02010600030101010101" pitchFamily="2" charset="-122"/>
              </a:rPr>
              <a:t>不一定</a:t>
            </a:r>
            <a:r>
              <a:rPr lang="zh-CN" altLang="en-US" sz="2800">
                <a:latin typeface="宋体" panose="02010600030101010101" pitchFamily="2" charset="-122"/>
                <a:cs typeface="宋体" panose="02010600030101010101" pitchFamily="2" charset="-122"/>
              </a:rPr>
              <a:t>吸收热量. 如：摩擦生热.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（２）热量能从高温物体传到低温物体，但不能说传递温度；热量是一个过程量，不能说物体含有多少热量.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：（2019·南京）关于温度、热量和内能，下列说法正确的是（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温度相同的物体内能一定相等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汽油机做功冲程中燃气的内能减小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我们不敢大口喝热气腾腾的汤，是因为汤含有的热量较多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电能可以使灯泡发光，同时产生内能，这些内能又可以自动地转化为电能</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803143" y="183769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三、对比热容的理解</a:t>
            </a:r>
            <a:endParaRPr lang="zh-CN" altLang="en-US" sz="3200" b="1">
              <a:solidFill>
                <a:srgbClr val="FF0000"/>
              </a:solidFill>
              <a:sym typeface="+mn-ea"/>
            </a:endParaRPr>
          </a:p>
        </p:txBody>
      </p:sp>
      <p:sp>
        <p:nvSpPr>
          <p:cNvPr id="14" name="文本框 13"/>
          <p:cNvSpPr txBox="1"/>
          <p:nvPr/>
        </p:nvSpPr>
        <p:spPr>
          <a:xfrm>
            <a:off x="624205" y="2093595"/>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（2019·武汉模拟）关于比热容及其公式c=</a:t>
            </a:r>
            <a:r>
              <a:rPr lang="en-US" altLang="zh-CN" sz="2800">
                <a:latin typeface="宋体" panose="02010600030101010101" pitchFamily="2" charset="-122"/>
                <a:cs typeface="宋体" panose="02010600030101010101" pitchFamily="2" charset="-122"/>
                <a:sym typeface="+mn-ea"/>
              </a:rPr>
              <a:t>Q/m</a:t>
            </a:r>
            <a:r>
              <a:rPr lang="zh-CN" altLang="en-US" sz="2800">
                <a:latin typeface="宋体" panose="02010600030101010101" pitchFamily="2" charset="-122"/>
                <a:cs typeface="宋体" panose="02010600030101010101" pitchFamily="2" charset="-122"/>
                <a:sym typeface="+mn-ea"/>
              </a:rPr>
              <a:t>△</a:t>
            </a:r>
            <a:r>
              <a:rPr lang="en-US" altLang="zh-CN" sz="2800">
                <a:latin typeface="宋体" panose="02010600030101010101" pitchFamily="2" charset="-122"/>
                <a:cs typeface="宋体" panose="02010600030101010101" pitchFamily="2" charset="-122"/>
                <a:sym typeface="+mn-ea"/>
              </a:rPr>
              <a:t>t</a:t>
            </a:r>
            <a:r>
              <a:rPr lang="zh-CN" altLang="en-US" sz="2800">
                <a:latin typeface="宋体" panose="02010600030101010101" pitchFamily="2" charset="-122"/>
                <a:cs typeface="宋体" panose="02010600030101010101" pitchFamily="2" charset="-122"/>
                <a:sym typeface="+mn-ea"/>
              </a:rPr>
              <a:t>，下列说法正确的是（ 　　）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A.比热容是物质自身的特性，同种物质的比热容一定是相同的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B.比热容跟物体吸收或放出的热量成正比</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C.物体的质量越大，比热容就越小</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D.我国北方冬季暖气片中使用水作为介质，是因为水的比热容比较大</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6286503" y="26308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3408045"/>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（1）比热容用来反映物质的吸热（放热）能力. 质量相同的不同物质，当温度的变化量相同时，比热容越大的物质，吸收（放出）的热量越多；质量相同的不同物质，当吸收（放出）的热量相同时，比热容越大的物质，温度变化量越小. </a:t>
            </a:r>
            <a:endParaRPr lang="zh-CN" altLang="en-US" sz="2800">
              <a:latin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03375"/>
            <a:ext cx="7895590" cy="3408045"/>
          </a:xfrm>
          <a:prstGeom prst="rect">
            <a:avLst/>
          </a:prstGeom>
          <a:noFill/>
        </p:spPr>
        <p:txBody>
          <a:bodyPr wrap="square" rtlCol="0" anchor="t">
            <a:spAutoFit/>
          </a:bodyPr>
          <a:p>
            <a:pPr>
              <a:lnSpc>
                <a:spcPct val="110000"/>
              </a:lnSpc>
            </a:pPr>
            <a:r>
              <a:rPr lang="zh-CN" altLang="en-US" sz="2800">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sym typeface="+mn-ea"/>
              </a:rPr>
              <a:t>（2）比热容可以用公式 c=Q/（m△t）进行计算，但和物体吸收热量的多少（Q）、温度的变化量（△t）、质量的大小（m）都没有关系. 比热容只与物质的种类、状态有关.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sym typeface="+mn-ea"/>
              </a:rPr>
              <a:t>（3）同种物质，状态不同，比热容不同（如水和冰），不同物质的比热容也可能相同（如冰和煤油）.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82190"/>
            <a:ext cx="7886065" cy="319214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来广东中考主要考查分子热运动的知识；知道改变内能的方法；利用比热容的公式进行计算；由于这部分内容与生活实际联系比较密切，在各类考试中多出现联系生活实际、社会热点、环境保护等方面的问题，应引起足够的重视. 题型以填空题、选择题、计算题为主.</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64820" y="2283460"/>
            <a:ext cx="8105140" cy="967740"/>
          </a:xfrm>
          <a:prstGeom prst="rect">
            <a:avLst/>
          </a:prstGeom>
        </p:spPr>
      </p:pic>
      <p:sp>
        <p:nvSpPr>
          <p:cNvPr id="3" name="文本框 2"/>
          <p:cNvSpPr txBox="1"/>
          <p:nvPr/>
        </p:nvSpPr>
        <p:spPr>
          <a:xfrm>
            <a:off x="573088" y="1303655"/>
            <a:ext cx="7996555" cy="4829810"/>
          </a:xfrm>
          <a:prstGeom prst="rect">
            <a:avLst/>
          </a:prstGeom>
          <a:noFill/>
        </p:spPr>
        <p:txBody>
          <a:bodyPr wrap="square" rtlCol="0" anchor="t">
            <a:spAutoFit/>
          </a:bodyPr>
          <a:p>
            <a:pPr algn="just">
              <a:lnSpc>
                <a:spcPct val="11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：（2019·福建）下表列出一些物质的比热容，根据表中数据. 下列判断正确的是（　 ）</a:t>
            </a: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不同物质的比热容一定不同</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物质的物态发生变化，比热容不变</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质量相等的铝和铜升高相同的温度，铝吸收的热量更多</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质量相等的水和煤油吸收相同的热量，水升高的温度更多</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7182485" y="174752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C</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663065"/>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（2019·遂宁）为了减少环境污染，共建绿水青山的美好生态，遂宁市部分农村地区已经用上了天然气烧水煮饭，设天然气热值为4.2×10</a:t>
            </a:r>
            <a:r>
              <a:rPr lang="zh-CN" altLang="en-US" sz="2800" baseline="30000">
                <a:latin typeface="宋体" panose="02010600030101010101" pitchFamily="2" charset="-122"/>
                <a:cs typeface="宋体" panose="02010600030101010101" pitchFamily="2" charset="-122"/>
                <a:sym typeface="+mn-ea"/>
              </a:rPr>
              <a:t>7</a:t>
            </a:r>
            <a:r>
              <a:rPr lang="zh-CN" altLang="en-US" sz="2800">
                <a:latin typeface="宋体" panose="02010600030101010101" pitchFamily="2" charset="-122"/>
                <a:cs typeface="宋体" panose="02010600030101010101" pitchFamily="2" charset="-122"/>
                <a:sym typeface="+mn-ea"/>
              </a:rPr>
              <a:t>J/kg，完全燃烧0.2kg天然气放出的热量为__________J；若这些热量的25%被12.5kg、30℃的水吸收，能使水的温度升高到_________℃. （c</a:t>
            </a:r>
            <a:r>
              <a:rPr lang="zh-CN" altLang="en-US" sz="2800" baseline="-25000">
                <a:latin typeface="宋体" panose="02010600030101010101" pitchFamily="2" charset="-122"/>
                <a:cs typeface="宋体" panose="02010600030101010101" pitchFamily="2" charset="-122"/>
                <a:sym typeface="+mn-ea"/>
              </a:rPr>
              <a:t>水</a:t>
            </a:r>
            <a:r>
              <a:rPr lang="zh-CN" altLang="en-US" sz="2800">
                <a:latin typeface="宋体" panose="02010600030101010101" pitchFamily="2" charset="-122"/>
                <a:cs typeface="宋体" panose="02010600030101010101" pitchFamily="2" charset="-122"/>
                <a:sym typeface="+mn-ea"/>
              </a:rPr>
              <a:t>=4.2×10</a:t>
            </a:r>
            <a:r>
              <a:rPr lang="zh-CN" altLang="en-US" sz="2800" baseline="30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J/kg·℃）</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15570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四、热量的相关计算</a:t>
            </a:r>
            <a:endParaRPr lang="zh-CN" altLang="en-US" sz="3200" b="1">
              <a:solidFill>
                <a:srgbClr val="FF0000"/>
              </a:solidFill>
              <a:sym typeface="+mn-ea"/>
            </a:endParaRPr>
          </a:p>
        </p:txBody>
      </p:sp>
      <p:sp>
        <p:nvSpPr>
          <p:cNvPr id="5" name="文本框 4"/>
          <p:cNvSpPr txBox="1"/>
          <p:nvPr/>
        </p:nvSpPr>
        <p:spPr>
          <a:xfrm>
            <a:off x="1973265" y="3754120"/>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8.4×10</a:t>
            </a:r>
            <a:r>
              <a:rPr sz="2800" b="1" baseline="30000" dirty="0">
                <a:solidFill>
                  <a:srgbClr val="FF0000"/>
                </a:solidFill>
                <a:latin typeface="Times New Roman" panose="02020603050405020304" pitchFamily="18" charset="0"/>
                <a:sym typeface="+mn-ea"/>
              </a:rPr>
              <a:t>6</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1730378" y="475424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70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24205" y="5262880"/>
            <a:ext cx="7895590" cy="103886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吸热公式：Q</a:t>
            </a:r>
            <a:r>
              <a:rPr lang="zh-CN" altLang="en-US" sz="2800" baseline="-25000">
                <a:latin typeface="宋体" panose="02010600030101010101" pitchFamily="2" charset="-122"/>
                <a:cs typeface="宋体" panose="02010600030101010101" pitchFamily="2" charset="-122"/>
              </a:rPr>
              <a:t>吸</a:t>
            </a:r>
            <a:r>
              <a:rPr lang="zh-CN" altLang="en-US" sz="2800">
                <a:latin typeface="宋体" panose="02010600030101010101" pitchFamily="2" charset="-122"/>
                <a:cs typeface="宋体" panose="02010600030101010101" pitchFamily="2" charset="-122"/>
              </a:rPr>
              <a:t>=cm△t，温度变化：△t=</a:t>
            </a:r>
            <a:r>
              <a:rPr lang="en-US" altLang="zh-CN" sz="2800">
                <a:latin typeface="宋体" panose="02010600030101010101" pitchFamily="2" charset="-122"/>
                <a:cs typeface="宋体" panose="02010600030101010101" pitchFamily="2" charset="-122"/>
              </a:rPr>
              <a:t>Q</a:t>
            </a:r>
            <a:r>
              <a:rPr lang="zh-CN" altLang="en-US" sz="2800" baseline="-25000">
                <a:latin typeface="宋体" panose="02010600030101010101" pitchFamily="2" charset="-122"/>
                <a:cs typeface="宋体" panose="02010600030101010101" pitchFamily="2" charset="-122"/>
              </a:rPr>
              <a:t>吸</a:t>
            </a:r>
            <a:r>
              <a:rPr lang="en-US" altLang="zh-CN" sz="2800">
                <a:latin typeface="宋体" panose="02010600030101010101" pitchFamily="2" charset="-122"/>
                <a:cs typeface="宋体" panose="02010600030101010101" pitchFamily="2" charset="-122"/>
              </a:rPr>
              <a:t>/cm</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4" grpId="0"/>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3575685" y="4078605"/>
            <a:ext cx="4356100" cy="2028190"/>
          </a:xfrm>
          <a:prstGeom prst="rect">
            <a:avLst/>
          </a:prstGeom>
        </p:spPr>
      </p:pic>
      <p:sp>
        <p:nvSpPr>
          <p:cNvPr id="3" name="文本框 2"/>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：（2018·济宁）将盛有凉牛奶的瓶子放在热水中（如图2甲所示），通过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方式改变牛奶的内能，图中乙是250g牛奶与热水的温度随时间变化的图像，则牛奶在加热过程中吸收的热量为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J.［c牛奶=4.2×10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391595" y="185166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热传递</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2342835" y="3409950"/>
            <a:ext cx="15449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2.1×10</a:t>
            </a:r>
            <a:r>
              <a:rPr sz="2800" b="1" baseline="30000" dirty="0">
                <a:solidFill>
                  <a:srgbClr val="FF0000"/>
                </a:solidFill>
                <a:latin typeface="Times New Roman" panose="02020603050405020304" pitchFamily="18" charset="0"/>
                <a:sym typeface="+mn-ea"/>
              </a:rPr>
              <a:t>4</a:t>
            </a:r>
            <a:endParaRPr sz="2800" b="1" baseline="30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89039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1.（2019·淄博）关于下面四幅图的说法正确的是（ 　　） </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67360" y="3114675"/>
            <a:ext cx="8210550" cy="2139950"/>
          </a:xfrm>
          <a:prstGeom prst="rect">
            <a:avLst/>
          </a:prstGeom>
        </p:spPr>
      </p:pic>
    </p:spTree>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572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甲图：活塞压缩空气，硝化棉燃烧，此过程与热机的压缩冲程原理相同</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乙图：瓶内空气推开瓶塞，内能减少，瓶口出现的白雾是汽化现象</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丙图：抽出玻璃板，下瓶中出现红棕色二氧化氮气体，表明气体间可以发生扩散现象</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丁图：悬挂重物不能把两块铅块分开，说明分子间存在引力，没有斥力</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428753" y="554164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89915" y="2849245"/>
            <a:ext cx="7966075" cy="1590040"/>
          </a:xfrm>
          <a:prstGeom prst="rect">
            <a:avLst/>
          </a:prstGeom>
        </p:spPr>
      </p:pic>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（2018·赤峰）如图所示的实例中，属于做功改变物体内能的一组是（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 ①③④				B. ①②③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②③④				D. ①②④</a:t>
            </a:r>
            <a:endParaRPr sz="2800">
              <a:latin typeface="宋体" panose="02010600030101010101" pitchFamily="2" charset="-122"/>
              <a:cs typeface="宋体" panose="02010600030101010101" pitchFamily="2" charset="-122"/>
            </a:endParaRPr>
          </a:p>
        </p:txBody>
      </p:sp>
      <p:sp>
        <p:nvSpPr>
          <p:cNvPr id="6" name="文本框 5"/>
          <p:cNvSpPr txBox="1"/>
          <p:nvPr/>
        </p:nvSpPr>
        <p:spPr>
          <a:xfrm>
            <a:off x="4754248" y="213042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77695"/>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3.（2018·黔南）如图4，提起水平接触水面的玻璃板，需要的力大于玻璃板的重力，说明</a:t>
            </a:r>
            <a:r>
              <a:rPr lang="zh-CN" altLang="en-US" sz="2800" u="sng">
                <a:latin typeface="宋体" panose="02010600030101010101" pitchFamily="2" charset="-122"/>
                <a:cs typeface="宋体" panose="02010600030101010101" pitchFamily="2" charset="-122"/>
              </a:rPr>
              <a:t>       </a:t>
            </a:r>
            <a:r>
              <a:rPr lang="zh-CN" altLang="en-US" sz="2800" u="sng">
                <a:solidFill>
                  <a:schemeClr val="bg1"/>
                </a:solidFill>
                <a:latin typeface="宋体" panose="02010600030101010101" pitchFamily="2" charset="-122"/>
                <a:cs typeface="宋体" panose="02010600030101010101" pitchFamily="2" charset="-122"/>
              </a:rPr>
              <a:t>.</a:t>
            </a:r>
            <a:endParaRPr lang="zh-CN" altLang="en-US" sz="2800" u="sng">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43575" y="2925445"/>
            <a:ext cx="2685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分子间存在引力  </a:t>
            </a: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006975" y="3740150"/>
            <a:ext cx="2091690" cy="20015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383030"/>
            <a:ext cx="7706995" cy="4410710"/>
            <a:chOff x="210" y="803"/>
            <a:chExt cx="12594" cy="6946"/>
          </a:xfrm>
        </p:grpSpPr>
        <p:sp>
          <p:nvSpPr>
            <p:cNvPr id="2" name="文本框 1"/>
            <p:cNvSpPr txBox="1"/>
            <p:nvPr/>
          </p:nvSpPr>
          <p:spPr>
            <a:xfrm>
              <a:off x="211" y="1908"/>
              <a:ext cx="12593" cy="584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1.（2019·怀化）下列有关分子热运动的说法不正确的是（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A.压紧的铅块能结合在一起，表明分子间有引力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B.墨水在热水中扩散得快，表明温度越高，分子运动越剧烈</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C.固体很难被压缩，表明固体分子间只存在斥力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D.桂花飘香，表明分子在不停地做无规则运动</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9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分子动理论 </a:t>
              </a:r>
              <a:endParaRPr lang="zh-CN" altLang="en-US" sz="2800" b="1">
                <a:solidFill>
                  <a:schemeClr val="tx1"/>
                </a:solidFill>
                <a:sym typeface="+mn-ea"/>
              </a:endParaRPr>
            </a:p>
          </p:txBody>
        </p:sp>
      </p:grpSp>
      <p:sp>
        <p:nvSpPr>
          <p:cNvPr id="6" name="文本框 5"/>
          <p:cNvSpPr txBox="1"/>
          <p:nvPr/>
        </p:nvSpPr>
        <p:spPr>
          <a:xfrm>
            <a:off x="2909573" y="26435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388110"/>
            <a:ext cx="7620000"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2.（2019·盐城）将红墨水滴入水中，一会整杯水变红，这一现象中（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A.只有水分子运动，进入墨水分子间隙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B.只有墨水分子运动，进入水分子间隙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C.水分子和墨水分子都在运动，彼此进入对方的分子间隙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D.水分子和墨水分子都在运动，只是水分子进入墨水分子间隙</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954908" y="195516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2458" y="1735455"/>
            <a:ext cx="7996555" cy="1770380"/>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3.（2018·福州）如图5所示的各种实验现象中，能够说明分子间存在引力的是（　 　） </a:t>
            </a:r>
            <a:endParaRPr lang="zh-CN" altLang="en-US" sz="2800">
              <a:latin typeface="宋体" panose="02010600030101010101" pitchFamily="2" charset="-122"/>
              <a:cs typeface="宋体" panose="02010600030101010101" pitchFamily="2" charset="-122"/>
            </a:endParaRPr>
          </a:p>
          <a:p>
            <a:pPr algn="just">
              <a:lnSpc>
                <a:spcPct val="130000"/>
              </a:lnSpc>
            </a:pP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011045" y="3296285"/>
            <a:ext cx="5121910" cy="2136140"/>
          </a:xfrm>
          <a:prstGeom prst="rect">
            <a:avLst/>
          </a:prstGeom>
        </p:spPr>
      </p:pic>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04743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05460" y="2162175"/>
            <a:ext cx="8133715" cy="253365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2458" y="1472565"/>
            <a:ext cx="7996555" cy="3449955"/>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①抽取玻璃板后，两瓶中的气体逐渐混合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②用力才能把与水面接触的玻璃板拉离水面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③酒精和水混合后体积减小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④端面磨平的铅棒压紧后能吊住大钩码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A. ②④　 				B. ③④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C. ①③　 				D. ①②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337945" y="5006975"/>
            <a:ext cx="103632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4.（2017·广东）常见的物质是由极其微小的</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、原子构成的；炒菜时闻到香味，这一现象说明分子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；通常液体分子之间的距离比气体的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（选填“大”或“小”）.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5.（2018·广东）常见的物质由分子构成，分子由_____构成；夏日荷花盛开飘来阵阵花香，这是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现象；清晨荷叶上的两颗露珠接触后成为了更大的一颗水珠，表明分子之间存在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52110" y="1772920"/>
            <a:ext cx="19704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分子</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543810" y="2266315"/>
            <a:ext cx="399859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 在不停地做无规则运动</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365310" y="2799080"/>
            <a:ext cx="19704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73725" y="4344670"/>
            <a:ext cx="19704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原子</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573725" y="4838065"/>
            <a:ext cx="19704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扩散</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6431600" y="5370830"/>
            <a:ext cx="19704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引</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14820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6.（2014·广东）关于温度、内能、热量和做功，下列说法正确的是（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物体的内能增加，一定是从外界吸收了热量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0℃的冰没有内能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做功可以改变物体的内能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物体放出热量时，温度一定降低</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37096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内能及其改变方法 </a:t>
            </a:r>
            <a:endParaRPr lang="zh-CN" altLang="en-US" sz="2800" b="1">
              <a:sym typeface="+mn-ea"/>
            </a:endParaRPr>
          </a:p>
        </p:txBody>
      </p:sp>
      <p:sp>
        <p:nvSpPr>
          <p:cNvPr id="6" name="文本框 5"/>
          <p:cNvSpPr txBox="1"/>
          <p:nvPr/>
        </p:nvSpPr>
        <p:spPr>
          <a:xfrm>
            <a:off x="4097023" y="269557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58900"/>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7.（2019·咸宁）如图所示现象中，利用做功使物体内能增加的是（ 　　） </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4153538" y="194818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2548890" y="2626995"/>
            <a:ext cx="4619625" cy="353441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02300" y="4478655"/>
            <a:ext cx="2753995" cy="1667510"/>
          </a:xfrm>
          <a:prstGeom prst="rect">
            <a:avLst/>
          </a:prstGeom>
        </p:spPr>
      </p:pic>
      <p:sp>
        <p:nvSpPr>
          <p:cNvPr id="2" name="文本框 1"/>
          <p:cNvSpPr txBox="1"/>
          <p:nvPr/>
        </p:nvSpPr>
        <p:spPr>
          <a:xfrm>
            <a:off x="456565" y="1244600"/>
            <a:ext cx="8230870"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8.（2019·绵阳）如图6所示，用塞子塞紧瓶口，再用打气筒向瓶内打气，当瓶内气压达到足够大时，塞子从瓶口冲出. 下列关于瓶内气体的说法正确的是（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A.向瓶内打气，外界对气体做功，气体内能减少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B.向瓶内打气，气体对外界做功，气体内能增加</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C.塞子从瓶口冲出，气体对外界</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做功，气体内能减少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D.塞子从瓶口冲出，外界对气体</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做功，气体内能不变</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441453" y="281241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9.（2018·河北）如图7所示，在一个配有活塞的厚透明筒里放一小团硝化棉，把活塞迅速下压，压缩空气</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，使筒内空气的内能增大，温度升高，观察到硝化棉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上述改变物体内能的方式与发烧时用冷毛巾给头部降温改变物体内能的方式</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（选填“相同”或“不相同”）.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2992758" y="235775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做功</a:t>
            </a:r>
            <a:endParaRPr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6773545" y="4380230"/>
            <a:ext cx="1233805" cy="1940560"/>
          </a:xfrm>
          <a:prstGeom prst="rect">
            <a:avLst/>
          </a:prstGeom>
        </p:spPr>
      </p:pic>
      <p:sp>
        <p:nvSpPr>
          <p:cNvPr id="4" name="文本框 3"/>
          <p:cNvSpPr txBox="1"/>
          <p:nvPr/>
        </p:nvSpPr>
        <p:spPr>
          <a:xfrm>
            <a:off x="6109973" y="290957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燃烧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424490" y="393001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不相同</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.（2019·上海）两个质量相同的不同物质，吸收相同的热量，下列说法正确的是（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比热容大的物质升高温度较小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比热容小的物质升高温度较小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比热容大的物质升高温度较大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升高温度相同，与比热容大小无关</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6663693" y="235775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574040" y="1155700"/>
            <a:ext cx="540829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对比热容的理解及应用</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11.用两个相同的电热器给质量相同的物质甲和乙加热，它们的温度随加热时间的变化关系图像如图8所示. 据此判断下列说法正确的是（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甲的比热容大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乙的比热容大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甲、乙的比热容一样大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条件不足，不能确定</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153913" y="267144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4973320" y="3265170"/>
            <a:ext cx="3253740" cy="179959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12.利用水的比热容较大的特性，可以为人类生产、生活服务. 下列各项与此无关的是（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让热水流过散热器给房间取暖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汽车发动机用水循环进行冷却</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早春晚上向田里灌水来防止冻坏秧苗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夏天常在地面上洒上些水来降温</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611623" y="221488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13.蒸馒头的师傅在用手从蒸笼里拿刚蒸熟的馒头时，为了避免手被烫伤，要先用手蘸一下凉水，他这样做的主要道理是（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利用凉水是热的不良导体，把手和热馒头分开</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利用凉水先对手进行冷却，同时又由于水的比热容较大，避免手被烫伤</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利用凉水蒸发要吸热，能降低水的温度</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利用凉水温度低，能快速降低蒸笼内水蒸气的温度</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821558" y="235775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99980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3231515"/>
            <a:ext cx="7895590" cy="215836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1.物质的组成</a:t>
            </a:r>
            <a:r>
              <a:rPr lang="zh-CN" altLang="en-US" sz="2800">
                <a:latin typeface="宋体" panose="02010600030101010101" pitchFamily="2" charset="-122"/>
                <a:cs typeface="宋体" panose="02010600030101010101" pitchFamily="2" charset="-122"/>
              </a:rPr>
              <a:t>：常见的物质是由极其微小的粒子——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构成的.一般分子的直径只有百亿分之几米，人们通常以10</a:t>
            </a:r>
            <a:r>
              <a:rPr lang="zh-CN" altLang="en-US" sz="2800" baseline="300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m为单位来度量分子.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87325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一、分子热运动</a:t>
            </a:r>
            <a:r>
              <a:rPr lang="zh-CN" altLang="en-US" sz="2800">
                <a:latin typeface="宋体" panose="02010600030101010101" pitchFamily="2" charset="-122"/>
                <a:cs typeface="宋体" panose="02010600030101010101" pitchFamily="2" charset="-122"/>
                <a:sym typeface="+mn-ea"/>
              </a:rPr>
              <a:t>（10年6考，2018、2017、2016、2014、2013、2010年考）</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1300480" y="376047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分子</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2995295" y="376047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原子</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080260" y="4787900"/>
            <a:ext cx="4517390" cy="1411605"/>
          </a:xfrm>
          <a:prstGeom prst="rect">
            <a:avLst/>
          </a:prstGeom>
        </p:spPr>
      </p:pic>
      <p:sp>
        <p:nvSpPr>
          <p:cNvPr id="2" name="文本框 1"/>
          <p:cNvSpPr txBox="1"/>
          <p:nvPr/>
        </p:nvSpPr>
        <p:spPr>
          <a:xfrm>
            <a:off x="573723" y="167513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.（2019·成都）用两只相同的电加热器，分别给相同体积的水和某种油加热，在开始和加热3min时各记录一次温度，如下表所示. 已知ρ</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，c</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=4.2×103J/（kg·℃），ρ</a:t>
            </a:r>
            <a:r>
              <a:rPr lang="zh-CN" altLang="en-US" sz="2800" baseline="-25000">
                <a:latin typeface="宋体" panose="02010600030101010101" pitchFamily="2" charset="-122"/>
                <a:cs typeface="宋体" panose="02010600030101010101" pitchFamily="2" charset="-122"/>
              </a:rPr>
              <a:t>油</a:t>
            </a:r>
            <a:r>
              <a:rPr lang="zh-CN" altLang="en-US" sz="2800">
                <a:latin typeface="宋体" panose="02010600030101010101" pitchFamily="2" charset="-122"/>
                <a:cs typeface="宋体" panose="02010600030101010101" pitchFamily="2" charset="-122"/>
              </a:rPr>
              <a:t>=0.8×10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，加热的效率都为90%，油的末温没有达到它的沸点. 下列说法正确的是（ 　）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15570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有关比热容的计算</a:t>
            </a:r>
            <a:endParaRPr lang="zh-CN" altLang="en-US" sz="2800" b="1">
              <a:sym typeface="+mn-ea"/>
            </a:endParaRPr>
          </a:p>
        </p:txBody>
      </p:sp>
    </p:spTree>
  </p:cSld>
  <p:clrMapOvr>
    <a:masterClrMapping/>
  </p:clrMapOvr>
  <p:transition>
    <p:push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A. 这种油的比热容为1.68×10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J/（kg·℃）</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 这种油的比热容为2.1×10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J/（kg·℃）</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因为这种油的密度比水小，所以它的比热容比水小</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 加热效率没有达到100%，是因为电加热器没有把电能全部转化为内能</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1555753" y="486727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.（2018·青岛）质量之比为2∶3的甲、乙两种液体，当它们吸收的热量之比为7∶5时，升高的温度之比为6∶5，则甲、乙的比热容之比为__________.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16. 在标准大气压下，质量为1kg、温度为20℃的水吸收了3.78×10</a:t>
            </a:r>
            <a:r>
              <a:rPr lang="zh-CN" altLang="en-US" sz="2800" baseline="300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J的热量后，水的温度升高_______℃.［c</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007112" y="3092450"/>
            <a:ext cx="8940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7∶4</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171578" y="462534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80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17.有一个饮料包装盒，上面标明容量500mL，若饮料密度ρ=0.9×10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kg/m</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，则它装满该饮料的质量为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g；若饮料的比热容为4.0×10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J/（kg·℃），则该饮料的温度升高5℃需要吸收 </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J的热量.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18.（2019·达州）额定功率为2×10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W的家用电热水器，正常工作24min消耗的电能为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kW·h，若这些电能的70%被水完全吸收，则能使体积为6L、温度为25℃的水在一个标准大气压下升高</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solidFill>
                  <a:schemeClr val="bg1"/>
                </a:solidFill>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℃.［c</a:t>
            </a:r>
            <a:r>
              <a:rPr sz="2800" baseline="-25000">
                <a:latin typeface="宋体" panose="02010600030101010101" pitchFamily="2" charset="-122"/>
                <a:cs typeface="宋体" panose="02010600030101010101" pitchFamily="2" charset="-122"/>
              </a:rPr>
              <a:t>水</a:t>
            </a:r>
            <a:r>
              <a:rPr sz="2800">
                <a:latin typeface="宋体" panose="02010600030101010101" pitchFamily="2" charset="-122"/>
                <a:cs typeface="宋体" panose="02010600030101010101" pitchFamily="2" charset="-122"/>
              </a:rPr>
              <a:t>＝4.2×10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J/（kg·℃）］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1564008" y="220218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450</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782005" y="3254375"/>
            <a:ext cx="11893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9×10</a:t>
            </a:r>
            <a:r>
              <a:rPr sz="2800" b="1" baseline="30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452873" y="4254500"/>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0.8</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7315838" y="530669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75</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831080"/>
          </a:xfrm>
          <a:prstGeom prst="rect">
            <a:avLst/>
          </a:prstGeom>
          <a:noFill/>
        </p:spPr>
        <p:txBody>
          <a:bodyPr wrap="square" rtlCol="0" anchor="t">
            <a:spAutoFit/>
          </a:bodyPr>
          <a:p>
            <a:pPr algn="just">
              <a:lnSpc>
                <a:spcPct val="100000"/>
              </a:lnSpc>
            </a:pPr>
            <a:r>
              <a:rPr sz="2800">
                <a:latin typeface="宋体" panose="02010600030101010101" pitchFamily="2" charset="-122"/>
                <a:cs typeface="宋体" panose="02010600030101010101" pitchFamily="2" charset="-122"/>
              </a:rPr>
              <a:t>19.（2018·益阳）工匠用钢铁打制刀具时，有一个重要流程叫“淬火”，把刚打制成型的刀具放到炉火中充分煅烧，然后将其迅速放入水中骤冷. 现有一成型的合金钢刀具的质量为1kg，温度为20℃，放入836℃的炉火中煅烧足够长时间，迅速取出放入5kg、20℃的水中冷却. 最后与水达到共同的温度［不计过程中的热量损失，c</a:t>
            </a:r>
            <a:r>
              <a:rPr sz="2800" baseline="-25000">
                <a:latin typeface="宋体" panose="02010600030101010101" pitchFamily="2" charset="-122"/>
                <a:cs typeface="宋体" panose="02010600030101010101" pitchFamily="2" charset="-122"/>
              </a:rPr>
              <a:t>水</a:t>
            </a:r>
            <a:r>
              <a:rPr sz="2800">
                <a:latin typeface="宋体" panose="02010600030101010101" pitchFamily="2" charset="-122"/>
                <a:cs typeface="宋体" panose="02010600030101010101" pitchFamily="2" charset="-122"/>
              </a:rPr>
              <a:t>=4.2×10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J/（kg·℃），c</a:t>
            </a:r>
            <a:r>
              <a:rPr sz="2800" baseline="-25000">
                <a:latin typeface="宋体" panose="02010600030101010101" pitchFamily="2" charset="-122"/>
                <a:cs typeface="宋体" panose="02010600030101010101" pitchFamily="2" charset="-122"/>
              </a:rPr>
              <a:t>合金钢</a:t>
            </a:r>
            <a:r>
              <a:rPr sz="2800">
                <a:latin typeface="宋体" panose="02010600030101010101" pitchFamily="2" charset="-122"/>
                <a:cs typeface="宋体" panose="02010600030101010101" pitchFamily="2" charset="-122"/>
              </a:rPr>
              <a:t>=0.42×10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J/（kg·℃）］</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rPr>
              <a:t>求：（1）此刀具在火炉中吸收了多少热量？</a:t>
            </a:r>
            <a:endParaRPr sz="2800">
              <a:latin typeface="宋体" panose="02010600030101010101" pitchFamily="2" charset="-122"/>
              <a:cs typeface="宋体" panose="02010600030101010101" pitchFamily="2" charset="-122"/>
            </a:endParaRPr>
          </a:p>
          <a:p>
            <a:pPr algn="just">
              <a:lnSpc>
                <a:spcPct val="100000"/>
              </a:lnSpc>
            </a:pPr>
            <a:r>
              <a:rPr sz="2800">
                <a:latin typeface="宋体" panose="02010600030101010101" pitchFamily="2" charset="-122"/>
                <a:cs typeface="宋体" panose="02010600030101010101" pitchFamily="2" charset="-122"/>
              </a:rPr>
              <a:t>　  （2）淬火后水的温度为多少摄氏度？</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01395" y="1162685"/>
            <a:ext cx="7451725" cy="5259070"/>
          </a:xfrm>
          <a:prstGeom prst="rect">
            <a:avLst/>
          </a:prstGeom>
          <a:noFill/>
        </p:spPr>
        <p:txBody>
          <a:bodyPr wrap="square" rtlCol="0" anchor="t">
            <a:spAutoFit/>
          </a:bodyPr>
          <a:p>
            <a:pPr algn="just">
              <a:lnSpc>
                <a:spcPct val="120000"/>
              </a:lnSpc>
            </a:pPr>
            <a:r>
              <a:rPr sz="2800" b="1" dirty="0">
                <a:solidFill>
                  <a:srgbClr val="FF0000"/>
                </a:solidFill>
                <a:latin typeface="Times New Roman" panose="02020603050405020304" pitchFamily="18" charset="0"/>
                <a:sym typeface="+mn-ea"/>
              </a:rPr>
              <a:t>解：</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（1）吸收的热量：</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Q</a:t>
            </a:r>
            <a:r>
              <a:rPr sz="2800" b="1" baseline="-25000" dirty="0">
                <a:solidFill>
                  <a:srgbClr val="FF0000"/>
                </a:solidFill>
                <a:latin typeface="Times New Roman" panose="02020603050405020304" pitchFamily="18" charset="0"/>
                <a:sym typeface="+mn-ea"/>
              </a:rPr>
              <a:t>合吸</a:t>
            </a:r>
            <a:r>
              <a:rPr sz="2800" b="1" dirty="0">
                <a:solidFill>
                  <a:srgbClr val="FF0000"/>
                </a:solidFill>
                <a:latin typeface="Times New Roman" panose="02020603050405020304" pitchFamily="18" charset="0"/>
                <a:sym typeface="+mn-ea"/>
              </a:rPr>
              <a:t>=cm△t=0.42×10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J/（kg·℃）×1kg×（836℃－20℃）=3.4272×10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J.</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（2）合金钢和水产生热传递，不计热损，则</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Q</a:t>
            </a:r>
            <a:r>
              <a:rPr sz="2800" b="1" baseline="-25000" dirty="0">
                <a:solidFill>
                  <a:srgbClr val="FF0000"/>
                </a:solidFill>
                <a:latin typeface="Times New Roman" panose="02020603050405020304" pitchFamily="18" charset="0"/>
                <a:sym typeface="+mn-ea"/>
              </a:rPr>
              <a:t>合放</a:t>
            </a:r>
            <a:r>
              <a:rPr sz="2800" b="1" dirty="0">
                <a:solidFill>
                  <a:srgbClr val="FF0000"/>
                </a:solidFill>
                <a:latin typeface="Times New Roman" panose="02020603050405020304" pitchFamily="18" charset="0"/>
                <a:sym typeface="+mn-ea"/>
              </a:rPr>
              <a:t>=Q</a:t>
            </a:r>
            <a:r>
              <a:rPr sz="2800" b="1" baseline="-25000" dirty="0">
                <a:solidFill>
                  <a:srgbClr val="FF0000"/>
                </a:solidFill>
                <a:latin typeface="Times New Roman" panose="02020603050405020304" pitchFamily="18" charset="0"/>
                <a:sym typeface="+mn-ea"/>
              </a:rPr>
              <a:t>水吸</a:t>
            </a:r>
            <a:r>
              <a:rPr sz="2800" b="1" dirty="0">
                <a:solidFill>
                  <a:srgbClr val="FF0000"/>
                </a:solidFill>
                <a:latin typeface="Times New Roman" panose="02020603050405020304" pitchFamily="18" charset="0"/>
                <a:sym typeface="+mn-ea"/>
              </a:rPr>
              <a:t>；把Q=cm△t代入两边，得：</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c</a:t>
            </a:r>
            <a:r>
              <a:rPr sz="2800" b="1" baseline="-25000" dirty="0">
                <a:solidFill>
                  <a:srgbClr val="FF0000"/>
                </a:solidFill>
                <a:latin typeface="Times New Roman" panose="02020603050405020304" pitchFamily="18" charset="0"/>
                <a:sym typeface="+mn-ea"/>
              </a:rPr>
              <a:t>合</a:t>
            </a:r>
            <a:r>
              <a:rPr sz="2800" b="1" dirty="0">
                <a:solidFill>
                  <a:srgbClr val="FF0000"/>
                </a:solidFill>
                <a:latin typeface="Times New Roman" panose="02020603050405020304" pitchFamily="18" charset="0"/>
                <a:sym typeface="+mn-ea"/>
              </a:rPr>
              <a:t>m</a:t>
            </a:r>
            <a:r>
              <a:rPr sz="2800" b="1" baseline="-25000" dirty="0">
                <a:solidFill>
                  <a:srgbClr val="FF0000"/>
                </a:solidFill>
                <a:latin typeface="Times New Roman" panose="02020603050405020304" pitchFamily="18" charset="0"/>
                <a:sym typeface="+mn-ea"/>
              </a:rPr>
              <a:t>合</a:t>
            </a:r>
            <a:r>
              <a:rPr sz="2800" b="1" dirty="0">
                <a:solidFill>
                  <a:srgbClr val="FF0000"/>
                </a:solidFill>
                <a:latin typeface="Times New Roman" panose="02020603050405020304" pitchFamily="18" charset="0"/>
                <a:sym typeface="+mn-ea"/>
              </a:rPr>
              <a:t>（t</a:t>
            </a:r>
            <a:r>
              <a:rPr sz="2800" b="1" baseline="-25000" dirty="0">
                <a:solidFill>
                  <a:srgbClr val="FF0000"/>
                </a:solidFill>
                <a:latin typeface="Times New Roman" panose="02020603050405020304" pitchFamily="18" charset="0"/>
                <a:sym typeface="+mn-ea"/>
              </a:rPr>
              <a:t>0合</a:t>
            </a:r>
            <a:r>
              <a:rPr sz="2800" b="1" dirty="0">
                <a:solidFill>
                  <a:srgbClr val="FF0000"/>
                </a:solidFill>
                <a:latin typeface="Times New Roman" panose="02020603050405020304" pitchFamily="18" charset="0"/>
                <a:sym typeface="+mn-ea"/>
              </a:rPr>
              <a:t>-t）=c</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m</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（t-t</a:t>
            </a:r>
            <a:r>
              <a:rPr sz="2800" b="1" baseline="-25000" dirty="0">
                <a:solidFill>
                  <a:srgbClr val="FF0000"/>
                </a:solidFill>
                <a:latin typeface="Times New Roman" panose="02020603050405020304" pitchFamily="18" charset="0"/>
                <a:sym typeface="+mn-ea"/>
              </a:rPr>
              <a:t>0水</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=0.42×10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J/（kg·℃）×1kg×（836℃-t）</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=4.2×10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J/（kg·℃）×5kg×（t-20℃）</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解得“淬火”后水的温度为t=36℃.</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365885"/>
            <a:ext cx="7895590" cy="474281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2.扩散现象</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（1）定义：不同的物质相互</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时，彼此</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的现象. 固体、液体、气体都可以发生扩散现象. 例如：香气袭人等.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（2）意义：扩散现象说明，一切物质的分子都在</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地做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运动；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越高，分子运动越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（3）分子的热运动：由于分子的运动与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有关，所以这种运动叫做分子的热运动.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378325" y="188976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接触</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655955" y="1902460"/>
            <a:ext cx="7936230" cy="1038860"/>
          </a:xfrm>
          <a:prstGeom prst="rect">
            <a:avLst/>
          </a:prstGeom>
          <a:noFill/>
        </p:spPr>
        <p:txBody>
          <a:bodyPr wrap="square" rtlCol="0">
            <a:spAutoFit/>
          </a:bodyPr>
          <a:p>
            <a:pPr algn="just">
              <a:lnSpc>
                <a:spcPct val="110000"/>
              </a:lnSpc>
            </a:pPr>
            <a:r>
              <a:rPr sz="2800" b="1">
                <a:solidFill>
                  <a:srgbClr val="FF0000"/>
                </a:solidFill>
                <a:latin typeface="Times New Roman" panose="02020603050405020304" pitchFamily="18" charset="0"/>
                <a:cs typeface="Times New Roman" panose="02020603050405020304" pitchFamily="18" charset="0"/>
              </a:rPr>
              <a:t>                                                                          进入对方</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200660" y="393065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不停</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2202815" y="395732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无规则</a:t>
            </a:r>
            <a:endParaRPr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537710" y="393065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温度</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895350" y="445262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剧烈</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6318885" y="495935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 温度</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nvPicPr>
        <p:blipFill>
          <a:blip r:embed="rId1"/>
          <a:stretch>
            <a:fillRect/>
          </a:stretch>
        </p:blipFill>
        <p:spPr>
          <a:xfrm>
            <a:off x="804545" y="3851910"/>
            <a:ext cx="7533640" cy="2346960"/>
          </a:xfrm>
          <a:prstGeom prst="rect">
            <a:avLst/>
          </a:prstGeom>
        </p:spPr>
      </p:pic>
      <p:sp>
        <p:nvSpPr>
          <p:cNvPr id="2" name="文本框 1"/>
          <p:cNvSpPr txBox="1"/>
          <p:nvPr/>
        </p:nvSpPr>
        <p:spPr>
          <a:xfrm>
            <a:off x="670560" y="1294130"/>
            <a:ext cx="7895590" cy="267525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3.分子动理论的基本内容</a:t>
            </a:r>
            <a:r>
              <a:rPr lang="zh-CN" altLang="en-US" sz="2800">
                <a:latin typeface="宋体" panose="02010600030101010101" pitchFamily="2" charset="-122"/>
                <a:cs typeface="宋体" panose="02010600030101010101" pitchFamily="2" charset="-122"/>
              </a:rPr>
              <a:t>：物质是由大量的</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构成的；一切物体的分子</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a:solidFill>
                  <a:schemeClr val="bg1"/>
                </a:solidFill>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运动；分子间存在着</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4.固态、液态和气态物质的宏观特性和微观特性</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14325" y="17913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分子</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782445" y="17780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原子</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488950" y="1719580"/>
            <a:ext cx="7908925" cy="1210945"/>
          </a:xfrm>
          <a:prstGeom prst="rect">
            <a:avLst/>
          </a:prstGeom>
          <a:noFill/>
          <a:ln w="9525">
            <a:noFill/>
          </a:ln>
        </p:spPr>
        <p:txBody>
          <a:bodyPr wrap="square">
            <a:spAutoFit/>
          </a:bodyPr>
          <a:p>
            <a:pPr algn="l">
              <a:lnSpc>
                <a:spcPct val="13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都在不停地做无规则</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748030" y="2251075"/>
            <a:ext cx="7647305" cy="1210945"/>
          </a:xfrm>
          <a:prstGeom prst="rect">
            <a:avLst/>
          </a:prstGeom>
          <a:noFill/>
          <a:ln w="9525">
            <a:noFill/>
          </a:ln>
        </p:spPr>
        <p:txBody>
          <a:bodyPr wrap="square">
            <a:spAutoFit/>
          </a:bodyPr>
          <a:p>
            <a:pPr algn="l">
              <a:lnSpc>
                <a:spcPct val="13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相互作用的引力和斥力</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2181860" y="4985385"/>
            <a:ext cx="1034415" cy="570865"/>
          </a:xfrm>
          <a:prstGeom prst="rect">
            <a:avLst/>
          </a:prstGeom>
          <a:noFill/>
          <a:ln w="9525">
            <a:noFill/>
          </a:ln>
        </p:spPr>
        <p:txBody>
          <a:bodyPr wrap="square">
            <a:spAutoFit/>
          </a:bodyPr>
          <a:p>
            <a:pPr algn="ctr">
              <a:lnSpc>
                <a:spcPct val="130000"/>
              </a:lnSpc>
            </a:pPr>
            <a:r>
              <a:rPr lang="zh-CN" altLang="en-US" sz="2400" b="1" dirty="0">
                <a:solidFill>
                  <a:srgbClr val="FF0000"/>
                </a:solidFill>
                <a:latin typeface="Times New Roman" panose="02020603050405020304" pitchFamily="18" charset="0"/>
              </a:rPr>
              <a:t>较大</a:t>
            </a:r>
            <a:endParaRPr lang="zh-CN" altLang="en-US" sz="2400" b="1" dirty="0">
              <a:solidFill>
                <a:srgbClr val="FF0000"/>
              </a:solidFill>
              <a:latin typeface="Times New Roman" panose="02020603050405020304" pitchFamily="18" charset="0"/>
            </a:endParaRPr>
          </a:p>
        </p:txBody>
      </p:sp>
      <p:sp>
        <p:nvSpPr>
          <p:cNvPr id="9" name="文本框 8"/>
          <p:cNvSpPr txBox="1"/>
          <p:nvPr/>
        </p:nvSpPr>
        <p:spPr>
          <a:xfrm>
            <a:off x="3884295" y="4530725"/>
            <a:ext cx="1034415" cy="570865"/>
          </a:xfrm>
          <a:prstGeom prst="rect">
            <a:avLst/>
          </a:prstGeom>
          <a:noFill/>
          <a:ln w="9525">
            <a:noFill/>
          </a:ln>
        </p:spPr>
        <p:txBody>
          <a:bodyPr wrap="square">
            <a:spAutoFit/>
          </a:bodyPr>
          <a:p>
            <a:pPr algn="ctr">
              <a:lnSpc>
                <a:spcPct val="130000"/>
              </a:lnSpc>
            </a:pPr>
            <a:r>
              <a:rPr lang="zh-CN" altLang="en-US" sz="2400" b="1" dirty="0">
                <a:solidFill>
                  <a:srgbClr val="FF0000"/>
                </a:solidFill>
                <a:latin typeface="Times New Roman" panose="02020603050405020304" pitchFamily="18" charset="0"/>
              </a:rPr>
              <a:t>很大 </a:t>
            </a:r>
            <a:endParaRPr lang="zh-CN" altLang="en-US" sz="2400" b="1" dirty="0">
              <a:solidFill>
                <a:srgbClr val="FF0000"/>
              </a:solidFill>
              <a:latin typeface="Times New Roman" panose="02020603050405020304" pitchFamily="18" charset="0"/>
            </a:endParaRPr>
          </a:p>
        </p:txBody>
      </p:sp>
      <p:sp>
        <p:nvSpPr>
          <p:cNvPr id="10" name="文本框 9"/>
          <p:cNvSpPr txBox="1"/>
          <p:nvPr/>
        </p:nvSpPr>
        <p:spPr>
          <a:xfrm>
            <a:off x="5404485" y="4985385"/>
            <a:ext cx="1034415" cy="570865"/>
          </a:xfrm>
          <a:prstGeom prst="rect">
            <a:avLst/>
          </a:prstGeom>
          <a:noFill/>
          <a:ln w="9525">
            <a:noFill/>
          </a:ln>
        </p:spPr>
        <p:txBody>
          <a:bodyPr wrap="square">
            <a:spAutoFit/>
          </a:bodyPr>
          <a:p>
            <a:pPr algn="ctr">
              <a:lnSpc>
                <a:spcPct val="130000"/>
              </a:lnSpc>
            </a:pPr>
            <a:r>
              <a:rPr lang="zh-CN" altLang="en-US" sz="2400" b="1" dirty="0">
                <a:solidFill>
                  <a:srgbClr val="FF0000"/>
                </a:solidFill>
                <a:latin typeface="Times New Roman" panose="02020603050405020304" pitchFamily="18" charset="0"/>
              </a:rPr>
              <a:t>无</a:t>
            </a:r>
            <a:endParaRPr lang="zh-CN" altLang="en-US" sz="2400" b="1" dirty="0">
              <a:solidFill>
                <a:srgbClr val="FF0000"/>
              </a:solidFill>
              <a:latin typeface="Times New Roman" panose="02020603050405020304" pitchFamily="18" charset="0"/>
            </a:endParaRPr>
          </a:p>
        </p:txBody>
      </p:sp>
      <p:sp>
        <p:nvSpPr>
          <p:cNvPr id="11" name="文本框 10"/>
          <p:cNvSpPr txBox="1"/>
          <p:nvPr/>
        </p:nvSpPr>
        <p:spPr>
          <a:xfrm>
            <a:off x="5443220" y="5484495"/>
            <a:ext cx="1034415" cy="570865"/>
          </a:xfrm>
          <a:prstGeom prst="rect">
            <a:avLst/>
          </a:prstGeom>
          <a:noFill/>
          <a:ln w="9525">
            <a:noFill/>
          </a:ln>
        </p:spPr>
        <p:txBody>
          <a:bodyPr wrap="square">
            <a:spAutoFit/>
          </a:bodyPr>
          <a:p>
            <a:pPr algn="ctr">
              <a:lnSpc>
                <a:spcPct val="130000"/>
              </a:lnSpc>
            </a:pPr>
            <a:r>
              <a:rPr lang="zh-CN" altLang="en-US" sz="2400" b="1" dirty="0">
                <a:solidFill>
                  <a:srgbClr val="FF0000"/>
                </a:solidFill>
                <a:latin typeface="Times New Roman" panose="02020603050405020304" pitchFamily="18" charset="0"/>
              </a:rPr>
              <a:t>无</a:t>
            </a:r>
            <a:endParaRPr lang="zh-CN" altLang="en-US" sz="2400" b="1" dirty="0">
              <a:solidFill>
                <a:srgbClr val="FF0000"/>
              </a:solidFill>
              <a:latin typeface="Times New Roman" panose="02020603050405020304" pitchFamily="18" charset="0"/>
            </a:endParaRPr>
          </a:p>
        </p:txBody>
      </p:sp>
      <p:sp>
        <p:nvSpPr>
          <p:cNvPr id="12" name="文本框 11"/>
          <p:cNvSpPr txBox="1"/>
          <p:nvPr/>
        </p:nvSpPr>
        <p:spPr>
          <a:xfrm>
            <a:off x="7106920" y="4530725"/>
            <a:ext cx="1034415" cy="570865"/>
          </a:xfrm>
          <a:prstGeom prst="rect">
            <a:avLst/>
          </a:prstGeom>
          <a:noFill/>
          <a:ln w="9525">
            <a:noFill/>
          </a:ln>
        </p:spPr>
        <p:txBody>
          <a:bodyPr wrap="square">
            <a:spAutoFit/>
          </a:bodyPr>
          <a:p>
            <a:pPr algn="ctr">
              <a:lnSpc>
                <a:spcPct val="130000"/>
              </a:lnSpc>
            </a:pPr>
            <a:r>
              <a:rPr lang="zh-CN" altLang="en-US" sz="2400" b="1" dirty="0">
                <a:solidFill>
                  <a:srgbClr val="FF0000"/>
                </a:solidFill>
                <a:latin typeface="Times New Roman" panose="02020603050405020304" pitchFamily="18" charset="0"/>
              </a:rPr>
              <a:t>有</a:t>
            </a:r>
            <a:endParaRPr lang="zh-CN" altLang="en-US" sz="2400" b="1" dirty="0">
              <a:solidFill>
                <a:srgbClr val="FF0000"/>
              </a:solidFill>
              <a:latin typeface="Times New Roman" panose="02020603050405020304" pitchFamily="18" charset="0"/>
            </a:endParaRPr>
          </a:p>
        </p:txBody>
      </p:sp>
      <p:sp>
        <p:nvSpPr>
          <p:cNvPr id="13" name="文本框 12"/>
          <p:cNvSpPr txBox="1"/>
          <p:nvPr/>
        </p:nvSpPr>
        <p:spPr>
          <a:xfrm>
            <a:off x="7100570" y="5466080"/>
            <a:ext cx="1034415" cy="570865"/>
          </a:xfrm>
          <a:prstGeom prst="rect">
            <a:avLst/>
          </a:prstGeom>
          <a:noFill/>
          <a:ln w="9525">
            <a:noFill/>
          </a:ln>
        </p:spPr>
        <p:txBody>
          <a:bodyPr wrap="square">
            <a:spAutoFit/>
          </a:bodyPr>
          <a:p>
            <a:pPr algn="ctr">
              <a:lnSpc>
                <a:spcPct val="130000"/>
              </a:lnSpc>
            </a:pPr>
            <a:r>
              <a:rPr lang="zh-CN" altLang="en-US" sz="2400" b="1" dirty="0">
                <a:solidFill>
                  <a:srgbClr val="FF0000"/>
                </a:solidFill>
                <a:latin typeface="Times New Roman" panose="02020603050405020304" pitchFamily="18" charset="0"/>
              </a:rPr>
              <a:t>无</a:t>
            </a:r>
            <a:endParaRPr lang="zh-CN" altLang="en-US" sz="24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370455"/>
            <a:ext cx="7895590" cy="3969385"/>
          </a:xfrm>
          <a:prstGeom prst="rect">
            <a:avLst/>
          </a:prstGeom>
          <a:noFill/>
        </p:spPr>
        <p:txBody>
          <a:bodyPr wrap="square" rtlCol="0" anchor="t">
            <a:spAutoFit/>
          </a:bodyPr>
          <a:p>
            <a:pPr>
              <a:lnSpc>
                <a:spcPct val="10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：构成物体的所有分子，其热运动的</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能的总和.</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物体在任何情况下都具有内能. 内能的单位：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b="1">
                <a:latin typeface="宋体" panose="02010600030101010101" pitchFamily="2" charset="-122"/>
                <a:cs typeface="宋体" panose="02010600030101010101" pitchFamily="2" charset="-122"/>
              </a:rPr>
              <a:t>2.影响因素</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物体的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、体积、状态等. 同一物体的温度越高，分子的热运动越剧烈，内能越</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b="1">
                <a:latin typeface="宋体" panose="02010600030101010101" pitchFamily="2" charset="-122"/>
                <a:cs typeface="宋体" panose="02010600030101010101" pitchFamily="2" charset="-122"/>
              </a:rPr>
              <a:t>注意</a:t>
            </a:r>
            <a:r>
              <a:rPr lang="zh-CN" altLang="en-US" sz="2800">
                <a:latin typeface="宋体" panose="02010600030101010101" pitchFamily="2" charset="-122"/>
                <a:cs typeface="宋体" panose="02010600030101010101" pitchFamily="2" charset="-122"/>
              </a:rPr>
              <a:t>：温度是影响内能的主要因素，但不是唯一因素.</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二、内能</a:t>
            </a:r>
            <a:r>
              <a:rPr lang="zh-CN" altLang="en-US" sz="2800">
                <a:latin typeface="宋体" panose="02010600030101010101" pitchFamily="2" charset="-122"/>
                <a:cs typeface="宋体" panose="02010600030101010101" pitchFamily="2" charset="-122"/>
                <a:sym typeface="+mn-ea"/>
              </a:rPr>
              <a:t>（10年7考，2019、2018、2016、2014、2013、2012、2010年考）</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531495" y="27101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动</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2440940" y="27101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分子势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31495" y="31248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一切</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1076960" y="35534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焦耳</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756660" y="35667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J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1431925" y="44367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质量</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2600960" y="44367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温度 </a:t>
            </a:r>
            <a:endParaRPr lang="zh-CN" altLang="en-US" sz="2800" b="1" dirty="0">
              <a:solidFill>
                <a:srgbClr val="FF0000"/>
              </a:solidFill>
              <a:latin typeface="Times New Roman" panose="02020603050405020304" pitchFamily="18" charset="0"/>
            </a:endParaRPr>
          </a:p>
        </p:txBody>
      </p:sp>
      <p:sp>
        <p:nvSpPr>
          <p:cNvPr id="11" name="文本框 10"/>
          <p:cNvSpPr txBox="1"/>
          <p:nvPr/>
        </p:nvSpPr>
        <p:spPr>
          <a:xfrm>
            <a:off x="7042785" y="48780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27785"/>
            <a:ext cx="7894320" cy="4829810"/>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3.改变方法</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（1）</a:t>
            </a:r>
            <a:r>
              <a:rPr sz="2800" b="1">
                <a:latin typeface="楷体" panose="02010609060101010101" charset="-122"/>
                <a:ea typeface="楷体" panose="02010609060101010101" charset="-122"/>
                <a:cs typeface="宋体" panose="02010600030101010101" pitchFamily="2" charset="-122"/>
              </a:rPr>
              <a:t>做功</a:t>
            </a:r>
            <a:r>
              <a:rPr sz="2800">
                <a:latin typeface="宋体" panose="02010600030101010101" pitchFamily="2" charset="-122"/>
                <a:cs typeface="宋体" panose="02010600030101010101" pitchFamily="2" charset="-122"/>
              </a:rPr>
              <a:t>：外界对物体做功，物体的内能</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；物体对外界做功，本身内能</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实质：内能与其他形式的能的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例如：钻木取火、搓手取暖等.</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（2）</a:t>
            </a:r>
            <a:r>
              <a:rPr sz="2800" b="1">
                <a:latin typeface="楷体" panose="02010609060101010101" charset="-122"/>
                <a:ea typeface="楷体" panose="02010609060101010101" charset="-122"/>
                <a:cs typeface="宋体" panose="02010600030101010101" pitchFamily="2" charset="-122"/>
              </a:rPr>
              <a:t>热传递</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①热量：在热传递的过程中，传递</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的多少. 物体吸收热量，内能</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；放出热量，内能</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②条件：存在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6922135" y="17481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增加</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4662170" y="21697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减少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259705" y="26962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相互转化</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5636260" y="41122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热量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4077335" y="45796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增加</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869315" y="49885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减少</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259455" y="55143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温度差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P spid="6" grpId="0"/>
      <p:bldP spid="6" grpId="1"/>
      <p:bldP spid="7" grpId="0"/>
      <p:bldP spid="7" grpId="1"/>
      <p:bldP spid="8" grpId="0"/>
      <p:bldP spid="8"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8242</Words>
  <Application>WPS 演示</Application>
  <PresentationFormat>自定义</PresentationFormat>
  <Paragraphs>526</Paragraphs>
  <Slides>56</Slides>
  <Notes>31</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56</vt:i4>
      </vt:variant>
    </vt:vector>
  </HeadingPairs>
  <TitlesOfParts>
    <vt:vector size="72"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楷体</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