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6" r:id="rId3"/>
    <p:sldId id="307" r:id="rId4"/>
    <p:sldId id="308" r:id="rId5"/>
    <p:sldId id="309" r:id="rId6"/>
    <p:sldId id="310" r:id="rId7"/>
    <p:sldId id="311" r:id="rId8"/>
    <p:sldId id="312" r:id="rId9"/>
    <p:sldId id="313" r:id="rId10"/>
    <p:sldId id="314" r:id="rId11"/>
    <p:sldId id="315" r:id="rId12"/>
    <p:sldId id="316" r:id="rId13"/>
    <p:sldId id="31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9FE8"/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333" autoAdjust="0"/>
  </p:normalViewPr>
  <p:slideViewPr>
    <p:cSldViewPr snapToGrid="0">
      <p:cViewPr varScale="1">
        <p:scale>
          <a:sx n="86" d="100"/>
          <a:sy n="86" d="100"/>
        </p:scale>
        <p:origin x="-72" y="-10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" action="ppaction://noaction"/>
          </p:cNvPr>
          <p:cNvSpPr/>
          <p:nvPr userDrawn="1"/>
        </p:nvSpPr>
        <p:spPr>
          <a:xfrm>
            <a:off x="2856475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基础知识回顾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489028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6952855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期末复习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package" Target="../embeddings/Microsoft_Word_Document2.docx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Word_Document4.docx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8.emf"/><Relationship Id="rId5" Type="http://schemas.openxmlformats.org/officeDocument/2006/relationships/package" Target="../embeddings/Microsoft_Word_Document8.docx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期末复习专题九　电与磁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34788" y="998020"/>
            <a:ext cx="704177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为了探究导体在磁场中怎样才能产生电流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采用了如图所示的实验装置。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0235298"/>
              </p:ext>
            </p:extLst>
          </p:nvPr>
        </p:nvGraphicFramePr>
        <p:xfrm>
          <a:off x="5329518" y="998020"/>
          <a:ext cx="8826765" cy="25907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文档" r:id="rId3" imgW="3837724" imgH="1126434" progId="Word.Document.12">
                  <p:embed/>
                </p:oleObj>
              </mc:Choice>
              <mc:Fallback>
                <p:oleObj name="文档" r:id="rId3" imgW="3837724" imgH="112643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29518" y="998020"/>
                        <a:ext cx="8826765" cy="25907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40659" y="1842279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将细导线悬挂的导体放入蹄形磁体中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电流计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指针不偏转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让导体在蹄形磁体中左右运动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电流计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指针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会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断开开关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让导体在蹄形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磁体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左右运动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电流计指针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不会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将细导线悬挂的导体放入蹄形磁体中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让导体在蹄形磁体中竖直上下运动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电流计指针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不会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让导体在蹄形磁体中斜向上或斜向下运动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电流计指针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会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中的实验现象可知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导体在磁场中运动产生电流的条件是导体必须是闭合电路的一部分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且一定要做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切割磁感线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在这个实验中机械能转化为了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电能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52547" y="2821008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/>
          <p:cNvCxnSpPr/>
          <p:nvPr/>
        </p:nvCxnSpPr>
        <p:spPr>
          <a:xfrm>
            <a:off x="2152547" y="3143224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741032" y="3258573"/>
            <a:ext cx="79741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/>
          <p:cNvCxnSpPr/>
          <p:nvPr/>
        </p:nvCxnSpPr>
        <p:spPr>
          <a:xfrm>
            <a:off x="3741033" y="3580789"/>
            <a:ext cx="79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2543429" y="4584034"/>
            <a:ext cx="79741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/>
          <p:cNvCxnSpPr/>
          <p:nvPr/>
        </p:nvCxnSpPr>
        <p:spPr>
          <a:xfrm>
            <a:off x="2543430" y="4906250"/>
            <a:ext cx="7974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434788" y="5036660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>
            <a:off x="434788" y="5358876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938635" y="5867170"/>
            <a:ext cx="175577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/>
          <p:cNvCxnSpPr/>
          <p:nvPr/>
        </p:nvCxnSpPr>
        <p:spPr>
          <a:xfrm>
            <a:off x="4938636" y="6189386"/>
            <a:ext cx="175577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248085" y="6318440"/>
            <a:ext cx="808766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/>
          <p:cNvCxnSpPr/>
          <p:nvPr/>
        </p:nvCxnSpPr>
        <p:spPr>
          <a:xfrm>
            <a:off x="5248085" y="6640656"/>
            <a:ext cx="80876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902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2" grpId="0" animBg="1"/>
      <p:bldP spid="14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0659" y="985682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梅雨季节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湿衣服久晾不干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令人烦恼。小组同学设计出了一款自动控制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干衣神器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可使得衣服快速变干。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器材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电源转换器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220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交流电压转换为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直流电压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定值电阻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热敏电阻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电阻随温度的变化关系如图所示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电磁继电器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线圈电阻不计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线圈电流大于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 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时衔铁被吸下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线圈电流小于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 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时衔铁被弹回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电风扇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电热丝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376988"/>
              </p:ext>
            </p:extLst>
          </p:nvPr>
        </p:nvGraphicFramePr>
        <p:xfrm>
          <a:off x="4966447" y="3275540"/>
          <a:ext cx="8826765" cy="30759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name="文档" r:id="rId3" imgW="3837724" imgH="1337370" progId="Word.Document.12">
                  <p:embed/>
                </p:oleObj>
              </mc:Choice>
              <mc:Fallback>
                <p:oleObj name="文档" r:id="rId3" imgW="3837724" imgH="13373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66447" y="3275540"/>
                        <a:ext cx="8826765" cy="30759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40659" y="3506174"/>
            <a:ext cx="6678706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。当温度低于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℃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机器吹热风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当温度高于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℃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机器吹冷风。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受控电路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220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工作电路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吹热风时功率为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 W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、吹冷风时功率为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W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24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61682" y="1160946"/>
            <a:ext cx="5695790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请以笔画线代替导线完成电路连接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0338804"/>
              </p:ext>
            </p:extLst>
          </p:nvPr>
        </p:nvGraphicFramePr>
        <p:xfrm>
          <a:off x="2061883" y="2223341"/>
          <a:ext cx="8826765" cy="3159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7" name="文档" r:id="rId3" imgW="3837724" imgH="1373788" progId="Word.Document.12">
                  <p:embed/>
                </p:oleObj>
              </mc:Choice>
              <mc:Fallback>
                <p:oleObj name="文档" r:id="rId3" imgW="3837724" imgH="13737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61883" y="2223341"/>
                        <a:ext cx="8826765" cy="3159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145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5746662"/>
              </p:ext>
            </p:extLst>
          </p:nvPr>
        </p:nvGraphicFramePr>
        <p:xfrm>
          <a:off x="1846729" y="1479503"/>
          <a:ext cx="8826765" cy="4354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1" name="文档" r:id="rId3" imgW="3837724" imgH="1893375" progId="Word.Document.12">
                  <p:embed/>
                </p:oleObj>
              </mc:Choice>
              <mc:Fallback>
                <p:oleObj name="文档" r:id="rId3" imgW="3837724" imgH="18933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46729" y="1479503"/>
                        <a:ext cx="8826765" cy="4354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5854964" y="5061537"/>
            <a:ext cx="7517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5854964" y="5407623"/>
            <a:ext cx="7517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138272" y="5440366"/>
            <a:ext cx="70845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5138272" y="5762582"/>
            <a:ext cx="70845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7496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75129" y="991574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一、填空题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磁悬浮地球仪应用了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同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名磁极相互排斥的规律。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4148214"/>
              </p:ext>
            </p:extLst>
          </p:nvPr>
        </p:nvGraphicFramePr>
        <p:xfrm>
          <a:off x="1927412" y="2090597"/>
          <a:ext cx="8826765" cy="16694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文档" r:id="rId3" imgW="3837724" imgH="725836" progId="Word.Document.12">
                  <p:embed/>
                </p:oleObj>
              </mc:Choice>
              <mc:Fallback>
                <p:oleObj name="文档" r:id="rId3" imgW="3837724" imgH="7258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27412" y="2090597"/>
                        <a:ext cx="8826765" cy="16694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75129" y="3760020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条形磁铁置于水平面上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电磁铁水平放置且右端固定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当电路中滑动变阻器滑片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条形磁铁仍然静止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但在此过程中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条形磁铁受到的摩擦力逐渐减小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则滑片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向右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7665452"/>
              </p:ext>
            </p:extLst>
          </p:nvPr>
        </p:nvGraphicFramePr>
        <p:xfrm>
          <a:off x="3487270" y="5057728"/>
          <a:ext cx="8826765" cy="1566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文档" r:id="rId5" imgW="3837724" imgH="681125" progId="Word.Document.12">
                  <p:embed/>
                </p:oleObj>
              </mc:Choice>
              <mc:Fallback>
                <p:oleObj name="文档" r:id="rId5" imgW="3837724" imgH="68112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87270" y="5057728"/>
                        <a:ext cx="8826765" cy="1566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998229" y="1525850"/>
            <a:ext cx="529360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4998229" y="1848066"/>
            <a:ext cx="5293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233536" y="4727483"/>
            <a:ext cx="80120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1233537" y="5049699"/>
            <a:ext cx="8012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75129" y="1031915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通电螺线管附近的小磁针处于静止状态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则螺线管的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负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1085071"/>
              </p:ext>
            </p:extLst>
          </p:nvPr>
        </p:nvGraphicFramePr>
        <p:xfrm>
          <a:off x="1618130" y="1669676"/>
          <a:ext cx="8826765" cy="18120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文档" r:id="rId3" imgW="3837724" imgH="787855" progId="Word.Document.12">
                  <p:embed/>
                </p:oleObj>
              </mc:Choice>
              <mc:Fallback>
                <p:oleObj name="文档" r:id="rId3" imgW="3837724" imgH="7878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18130" y="1669676"/>
                        <a:ext cx="8826765" cy="18120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16512" y="3385706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通电线圈相当于一匝的通电螺旋管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其两侧的磁极与线圈中电流方向的关系也符合安培定则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把两个线圈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挂在水平光滑的固定绝缘细杆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且平行靠近放置。当线圈通入如图所示方向相同的电流时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线圈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靠近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靠近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距离不变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0486"/>
              </p:ext>
            </p:extLst>
          </p:nvPr>
        </p:nvGraphicFramePr>
        <p:xfrm>
          <a:off x="1618129" y="4973216"/>
          <a:ext cx="8826765" cy="13982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文档" r:id="rId5" imgW="3837724" imgH="607928" progId="Word.Document.12">
                  <p:embed/>
                </p:oleObj>
              </mc:Choice>
              <mc:Fallback>
                <p:oleObj name="文档" r:id="rId5" imgW="3837724" imgH="6079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18129" y="4973216"/>
                        <a:ext cx="8826765" cy="13982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9850315" y="1114769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9850315" y="1436985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618129" y="1563987"/>
            <a:ext cx="46604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/>
          <p:cNvCxnSpPr/>
          <p:nvPr/>
        </p:nvCxnSpPr>
        <p:spPr>
          <a:xfrm>
            <a:off x="1618129" y="1886203"/>
            <a:ext cx="4660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7123591" y="4401667"/>
            <a:ext cx="84239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/>
          <p:cNvCxnSpPr/>
          <p:nvPr/>
        </p:nvCxnSpPr>
        <p:spPr>
          <a:xfrm>
            <a:off x="7123591" y="4723883"/>
            <a:ext cx="8423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901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94447" y="991573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如图是探究磁场对通电导线的作用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实验结果说明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电能生磁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磁能生电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电能生磁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根据该现象制成了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电动机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电动机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发电机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7339793"/>
              </p:ext>
            </p:extLst>
          </p:nvPr>
        </p:nvGraphicFramePr>
        <p:xfrm>
          <a:off x="1497106" y="2852789"/>
          <a:ext cx="8826765" cy="22789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文档" r:id="rId3" imgW="3837724" imgH="990858" progId="Word.Document.12">
                  <p:embed/>
                </p:oleObj>
              </mc:Choice>
              <mc:Fallback>
                <p:oleObj name="文档" r:id="rId3" imgW="3837724" imgH="9908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97106" y="2852789"/>
                        <a:ext cx="8826765" cy="22789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7321299" y="1106531"/>
            <a:ext cx="147671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/>
        </p:nvCxnSpPr>
        <p:spPr>
          <a:xfrm>
            <a:off x="7321300" y="1428747"/>
            <a:ext cx="14767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915849" y="1526662"/>
            <a:ext cx="114719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/>
          <p:cNvCxnSpPr/>
          <p:nvPr/>
        </p:nvCxnSpPr>
        <p:spPr>
          <a:xfrm>
            <a:off x="4915850" y="1848878"/>
            <a:ext cx="11471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6023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7553" y="952342"/>
            <a:ext cx="11430000" cy="27330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将较长软电线的两端与灵敏电流计的两接线柱连接起来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两位同学手持电线像摇跳绳一样在空中摇动电线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使电线切割地磁场的磁感线。若灵敏电流计的指针发生偏转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则可以断定两同学站立在地面上的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东西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这个实验的原理是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电磁感应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老师上课时常使用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小蜜蜂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扩音器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声音由话筒传入扩音器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经扩音器放大后又经扬声器传出。则在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小蜜蜂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中应用了上述原理的部件是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话筒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话筒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扬声器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8753923"/>
              </p:ext>
            </p:extLst>
          </p:nvPr>
        </p:nvGraphicFramePr>
        <p:xfrm>
          <a:off x="1268506" y="3987800"/>
          <a:ext cx="8826765" cy="22192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文档" r:id="rId3" imgW="3837724" imgH="964896" progId="Word.Document.12">
                  <p:embed/>
                </p:oleObj>
              </mc:Choice>
              <mc:Fallback>
                <p:oleObj name="文档" r:id="rId3" imgW="3837724" imgH="9648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68506" y="3987800"/>
                        <a:ext cx="8826765" cy="22192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6522228" y="1930315"/>
            <a:ext cx="80120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/>
        </p:nvCxnSpPr>
        <p:spPr>
          <a:xfrm>
            <a:off x="6522229" y="2252531"/>
            <a:ext cx="8012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070574" y="2391634"/>
            <a:ext cx="140257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/>
          <p:cNvCxnSpPr/>
          <p:nvPr/>
        </p:nvCxnSpPr>
        <p:spPr>
          <a:xfrm>
            <a:off x="3070575" y="2713850"/>
            <a:ext cx="140257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367553" y="3231894"/>
            <a:ext cx="802220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/>
          <p:cNvCxnSpPr/>
          <p:nvPr/>
        </p:nvCxnSpPr>
        <p:spPr>
          <a:xfrm>
            <a:off x="367553" y="3554110"/>
            <a:ext cx="8022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6238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61683" y="877552"/>
            <a:ext cx="782170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二、选择题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烟台中考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甲、乙为两个条形磁铁的两个磁极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根据如图所示的小磁针静止时的指向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可以判断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4760277"/>
              </p:ext>
            </p:extLst>
          </p:nvPr>
        </p:nvGraphicFramePr>
        <p:xfrm>
          <a:off x="5369859" y="1335451"/>
          <a:ext cx="8826765" cy="1566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文档" r:id="rId3" imgW="3837724" imgH="681125" progId="Word.Document.12">
                  <p:embed/>
                </p:oleObj>
              </mc:Choice>
              <mc:Fallback>
                <p:oleObj name="文档" r:id="rId3" imgW="3837724" imgH="68112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69859" y="1335451"/>
                        <a:ext cx="8826765" cy="1566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61683" y="2436607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甲、乙都是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甲、乙都是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如图所示是温度自动报警器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当达到设定温度时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发出报警信号。下列关于该装置的说法中正确的是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4584889"/>
              </p:ext>
            </p:extLst>
          </p:nvPr>
        </p:nvGraphicFramePr>
        <p:xfrm>
          <a:off x="4818530" y="4003194"/>
          <a:ext cx="8826765" cy="21620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文档" r:id="rId5" imgW="3837724" imgH="940017" progId="Word.Document.12">
                  <p:embed/>
                </p:oleObj>
              </mc:Choice>
              <mc:Fallback>
                <p:oleObj name="文档" r:id="rId5" imgW="3837724" imgH="94001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18530" y="4003194"/>
                        <a:ext cx="8826765" cy="21620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461683" y="4318574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当温度达到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℃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时报警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报警时电磁铁的左端是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报警器中的电磁铁利用了电磁感应原理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报警器中的电磁铁利用了磁场对电流的作用原理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27593" y="1872676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/>
          <p:cNvSpPr/>
          <p:nvPr/>
        </p:nvSpPr>
        <p:spPr>
          <a:xfrm>
            <a:off x="2844310" y="3880016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405777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632671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发电鞋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是一种新型科研产品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其内部安装有磁铁和线圈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当人行走时带动磁铁运动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线圈中就产生了感应电流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发电鞋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的工作原理是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电流的热效应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电流的磁效应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电磁感应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磁场对电流的作用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82402" y="3190704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07497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61683" y="958234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某同学在家庭实验室里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将图甲、乙中的装置连接成了如图所示的通路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其中两个相同的铜线圈处于磁场中。用外力使图甲中的线圈在磁场中摆动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9191694"/>
              </p:ext>
            </p:extLst>
          </p:nvPr>
        </p:nvGraphicFramePr>
        <p:xfrm>
          <a:off x="1524000" y="2027144"/>
          <a:ext cx="8826765" cy="1899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文档" r:id="rId3" imgW="3837724" imgH="825715" progId="Word.Document.12">
                  <p:embed/>
                </p:oleObj>
              </mc:Choice>
              <mc:Fallback>
                <p:oleObj name="文档" r:id="rId3" imgW="3837724" imgH="8257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24000" y="2027144"/>
                        <a:ext cx="8826765" cy="18991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54106" y="4051612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图乙中的线圈有电流通过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也会随着运动起来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图乙类似于发电机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其原理是电磁感应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图甲类似于电动机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其原理是磁场对电流有力的作用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图甲中的线圈在运动过程中将电能转化为机械能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1029" y="1955029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126416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07894" y="924338"/>
            <a:ext cx="7337612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三、实验题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在探究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通电螺线管的外部磁场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小明在螺线管周围摆放了一些小磁针。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8110131"/>
              </p:ext>
            </p:extLst>
          </p:nvPr>
        </p:nvGraphicFramePr>
        <p:xfrm>
          <a:off x="5501582" y="1018475"/>
          <a:ext cx="8826765" cy="20857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文档" r:id="rId3" imgW="3837724" imgH="906844" progId="Word.Document.12">
                  <p:embed/>
                </p:oleObj>
              </mc:Choice>
              <mc:Fallback>
                <p:oleObj name="文档" r:id="rId3" imgW="3837724" imgH="9068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01582" y="1018475"/>
                        <a:ext cx="8826765" cy="20857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107577" y="3088714"/>
            <a:ext cx="12192000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通电后小磁针静止时的分布如图甲所示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由此可看出通电螺线管外部的磁场与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条形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磁体的磁场相似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小明改变通电螺线管中的电流方向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发现小磁针指向转动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180°,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南北极发生了对调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通电螺线管外部的磁场方向与螺线管中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电流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小明继续实验探究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并按图乙连接电路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他先将开关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观察电流表的示数及吸引大头针的数目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再将开关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换到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调节滑动变阻器的滑片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再次观察电流表的示数及吸引大头针的数目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此时调节滑动变阻器是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控制两次实验的电流大小不变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来探究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通电螺线管磁场强弱与线圈匝数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145545" y="3198353"/>
            <a:ext cx="91782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/>
          <p:cNvCxnSpPr/>
          <p:nvPr/>
        </p:nvCxnSpPr>
        <p:spPr>
          <a:xfrm>
            <a:off x="11145545" y="3520569"/>
            <a:ext cx="9178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531600" y="4508154"/>
            <a:ext cx="91782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/>
          <p:cNvCxnSpPr/>
          <p:nvPr/>
        </p:nvCxnSpPr>
        <p:spPr>
          <a:xfrm>
            <a:off x="6531601" y="4830370"/>
            <a:ext cx="9178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07893" y="6278231"/>
            <a:ext cx="420605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/>
          <p:cNvCxnSpPr/>
          <p:nvPr/>
        </p:nvCxnSpPr>
        <p:spPr>
          <a:xfrm>
            <a:off x="407894" y="6600447"/>
            <a:ext cx="42060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5944627" y="6278231"/>
            <a:ext cx="448288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/>
          <p:cNvCxnSpPr/>
          <p:nvPr/>
        </p:nvCxnSpPr>
        <p:spPr>
          <a:xfrm>
            <a:off x="5944628" y="6600447"/>
            <a:ext cx="448288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353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4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2" id="{935B2693-94FB-4B09-B867-477398EA40EE}" vid="{87744EB6-A4D6-4A8F-BCC6-4D06E16FEE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期末复习专题</Template>
  <TotalTime>76</TotalTime>
  <Words>718</Words>
  <Application>Microsoft Office PowerPoint</Application>
  <PresentationFormat>自定义</PresentationFormat>
  <Paragraphs>46</Paragraphs>
  <Slides>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数学模板</vt:lpstr>
      <vt:lpstr>文档</vt:lpstr>
      <vt:lpstr>期末复习专题九　电与磁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期末复习专题九　电与磁</dc:title>
  <dc:creator>微软用户</dc:creator>
  <cp:lastModifiedBy>dreamsummit</cp:lastModifiedBy>
  <cp:revision>4</cp:revision>
  <dcterms:created xsi:type="dcterms:W3CDTF">2019-09-24T10:23:44Z</dcterms:created>
  <dcterms:modified xsi:type="dcterms:W3CDTF">2019-10-03T01:56:44Z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