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78" r:id="rId3"/>
    <p:sldId id="270" r:id="rId4"/>
    <p:sldId id="290" r:id="rId5"/>
    <p:sldId id="288" r:id="rId6"/>
    <p:sldId id="291" r:id="rId7"/>
    <p:sldId id="292" r:id="rId8"/>
    <p:sldId id="298" r:id="rId9"/>
    <p:sldId id="299" r:id="rId10"/>
    <p:sldId id="300" r:id="rId11"/>
    <p:sldId id="301" r:id="rId12"/>
    <p:sldId id="302" r:id="rId13"/>
    <p:sldId id="304" r:id="rId14"/>
    <p:sldId id="305" r:id="rId15"/>
    <p:sldId id="306" r:id="rId16"/>
    <p:sldId id="307" r:id="rId17"/>
    <p:sldId id="308" r:id="rId18"/>
    <p:sldId id="289" r:id="rId19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sp>
        <p:nvSpPr>
          <p:cNvPr id="7" name="Shape 108"/>
          <p:cNvSpPr/>
          <p:nvPr userDrawn="1"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423656" y="2379126"/>
            <a:ext cx="236410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第一章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4000" baseline="-2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299668" y="1086225"/>
            <a:ext cx="4697493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苏科版  物理</a:t>
            </a:r>
            <a:r>
              <a:rPr lang="zh-CN" altLang="en-US" sz="2400" b="1" baseline="-25000" dirty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991857" y="3119750"/>
            <a:ext cx="3314248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声音是什么</a:t>
            </a:r>
            <a:endParaRPr lang="zh-CN" sz="7200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4601" y="764896"/>
            <a:ext cx="3592864" cy="3590101"/>
          </a:xfrm>
          <a:prstGeom prst="rect">
            <a:avLst/>
          </a:prstGeom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381068" y="357863"/>
            <a:ext cx="2769989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（三）声音是一种波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pic>
        <p:nvPicPr>
          <p:cNvPr id="14338" name="图片 153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590" y="1168083"/>
            <a:ext cx="2970212" cy="2700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15363"/>
          <p:cNvPicPr>
            <a:picLocks noChangeAspect="1"/>
          </p:cNvPicPr>
          <p:nvPr/>
        </p:nvPicPr>
        <p:blipFill>
          <a:blip r:embed="rId4">
            <a:lum bright="-59998" contrast="72000"/>
          </a:blip>
          <a:stretch>
            <a:fillRect/>
          </a:stretch>
        </p:blipFill>
        <p:spPr>
          <a:xfrm>
            <a:off x="4251960" y="1503998"/>
            <a:ext cx="4602163" cy="2122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366520" y="3996055"/>
            <a:ext cx="227139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    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水波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689600" y="3868420"/>
            <a:ext cx="161099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声波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30625" y="4363085"/>
            <a:ext cx="100457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类比法</a:t>
            </a:r>
          </a:p>
        </p:txBody>
      </p:sp>
    </p:spTree>
  </p:cSld>
  <p:clrMapOvr>
    <a:masterClrMapping/>
  </p:clrMapOvr>
  <p:transition spd="slow" advClick="0" advTm="2000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327185" y="288022"/>
            <a:ext cx="153888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（四）声速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60336" y="842914"/>
            <a:ext cx="7718425" cy="170302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老师一说话你们就可以听到，声音的传播需要时间吗？（举例说明）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1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、下雨天先看到闪电再听到雷声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 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2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、赛跑的时候看见烟就开始计时，而不是听到枪响。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17414" name="图片 174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6757" y="2306593"/>
            <a:ext cx="4392613" cy="2057400"/>
          </a:xfrm>
          <a:prstGeom prst="rect">
            <a:avLst/>
          </a:prstGeom>
          <a:noFill/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3090" y="955118"/>
            <a:ext cx="7718425" cy="225939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声音在不同介质中传播速度不同：</a:t>
            </a:r>
            <a:endParaRPr kumimoji="0" lang="en-US" altLang="zh-CN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		15 ℃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时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空气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中的声音每秒传播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340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米。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		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钢铁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中的声音每秒传播约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5200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米。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		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水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中的声音每秒传播约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1500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米。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5257" y="3852269"/>
            <a:ext cx="611949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一般情况下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声音在</a:t>
            </a:r>
            <a:r>
              <a:rPr lang="zh-CN" altLang="en-US" sz="2400" b="1" i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固体、液体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中比在</a:t>
            </a:r>
            <a:r>
              <a:rPr lang="zh-CN" altLang="en-US" sz="2400" b="1" i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空气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中传播得快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Shape 120">
            <a:extLst>
              <a:ext uri="{FF2B5EF4-FFF2-40B4-BE49-F238E27FC236}">
                <a16:creationId xmlns:a16="http://schemas.microsoft.com/office/drawing/2014/main" xmlns="" id="{01CAC197-2A77-4AB8-9C35-417EDEDC5AA9}"/>
              </a:ext>
            </a:extLst>
          </p:cNvPr>
          <p:cNvSpPr/>
          <p:nvPr/>
        </p:nvSpPr>
        <p:spPr>
          <a:xfrm>
            <a:off x="327185" y="288022"/>
            <a:ext cx="153888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（四）声速</a:t>
            </a:r>
          </a:p>
        </p:txBody>
      </p:sp>
    </p:spTree>
  </p:cSld>
  <p:clrMapOvr>
    <a:masterClrMapping/>
  </p:clrMapOvr>
  <p:transition spd="slow" advClick="0" advTm="2000"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239966" y="254060"/>
            <a:ext cx="2769989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（五）声音具有能量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17707" y="772160"/>
            <a:ext cx="771842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声波使烛焰跳动                                            超声波碎石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608" y="1334953"/>
            <a:ext cx="3200400" cy="3267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334952"/>
            <a:ext cx="3931264" cy="3267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 advClick="0" advTm="2000"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9066" y="1271439"/>
            <a:ext cx="7718425" cy="378289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、某班同学正在举行吹气球比赛，一个同学由于用力太大，气球被吹破了，发出“砰”的一声响，同学们都吓了一跳，这个响声是由于(  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A.气球皮被吹大时振动发出的响声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 吹气时气球内空气振动发出的响声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 气球破裂时气球皮振动发出的响声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 气球破裂时引起周围空气振动发出的响声</a:t>
            </a:r>
            <a:endParaRPr lang="zh-CN" altLang="en-US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例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2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、下列物体中不是声源的是(  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 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 )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A. 夜空中的雷鸣	                           B. 静静挂在床头的吉他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C. 秋风中正在簌簌发抖的树叶	D. 正在挥舞的手臂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Shape 108">
            <a:extLst>
              <a:ext uri="{FF2B5EF4-FFF2-40B4-BE49-F238E27FC236}">
                <a16:creationId xmlns:a16="http://schemas.microsoft.com/office/drawing/2014/main" xmlns="" id="{2F1587C2-12A7-4E7D-B344-D1B8DF31A386}"/>
              </a:ext>
            </a:extLst>
          </p:cNvPr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Shape 112">
            <a:extLst>
              <a:ext uri="{FF2B5EF4-FFF2-40B4-BE49-F238E27FC236}">
                <a16:creationId xmlns:a16="http://schemas.microsoft.com/office/drawing/2014/main" xmlns="" id="{3A215393-CD46-4E57-9031-44DE86360740}"/>
              </a:ext>
            </a:extLst>
          </p:cNvPr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3200" dirty="0">
                <a:solidFill>
                  <a:schemeClr val="bg1"/>
                </a:solidFill>
                <a:latin typeface="Helvetica" panose="020B0604020202020204"/>
                <a:ea typeface="方正舒体" panose="02010601030101010101" pitchFamily="2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8FC1BEF-DF73-401B-8AEF-C44F98A3FC57}"/>
              </a:ext>
            </a:extLst>
          </p:cNvPr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典型例题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00D4A314-16CD-456C-91D9-D7F0CD29852E}"/>
              </a:ext>
            </a:extLst>
          </p:cNvPr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B9D2B9D-87EF-4738-A423-0D5CBEDF26BC}"/>
              </a:ext>
            </a:extLst>
          </p:cNvPr>
          <p:cNvSpPr txBox="1"/>
          <p:nvPr/>
        </p:nvSpPr>
        <p:spPr>
          <a:xfrm>
            <a:off x="457590" y="908641"/>
            <a:ext cx="2007920" cy="5078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 声音的产生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7FBE745-A096-4D77-9E16-F06AEEB339E7}"/>
              </a:ext>
            </a:extLst>
          </p:cNvPr>
          <p:cNvSpPr txBox="1"/>
          <p:nvPr/>
        </p:nvSpPr>
        <p:spPr>
          <a:xfrm>
            <a:off x="7276963" y="1664493"/>
            <a:ext cx="388887" cy="58477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</a:t>
            </a:r>
            <a:endParaRPr kumimoji="0" lang="zh-CN" altLang="en-US" sz="32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0612970-D3A3-40A4-B513-DBB11A73D899}"/>
              </a:ext>
            </a:extLst>
          </p:cNvPr>
          <p:cNvSpPr txBox="1"/>
          <p:nvPr/>
        </p:nvSpPr>
        <p:spPr>
          <a:xfrm>
            <a:off x="4118155" y="3714332"/>
            <a:ext cx="388887" cy="58477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</a:t>
            </a:r>
            <a:endParaRPr kumimoji="0" lang="zh-CN" altLang="en-US" sz="32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9226" y="435989"/>
            <a:ext cx="8004545" cy="461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例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3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、 如图，将一只带有电铃的电子闹钟（以下简称为电铃）放在了玻璃罩内，在电铃与玻璃罩底部相连的部分垫一块泡沫，接通电路，可清楚地听到铃声，用抽气机逐渐抽出玻璃罩内的空气，将会发生（  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）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A.电铃逐渐停止振动      B.听到的铃声越来越响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C.听到的铃声越来越轻    D.听到的铃声保持不变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例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4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、.我国的宇航员费俊龙和聂海盛已乘坐着宇宙飞船“神舟6号”邀游太空.宇航员在太空舱中可以直接对话，但在飞船外作业时，他们之间不能直接对话，必须借助电子通信设备进行交流，其原因是( 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 )           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A. 用通信设备对话是为了方便                         B. 太空是真空，不能传声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C. 太空中噪声太大                                           D. 声音只能在地面上传播</a:t>
            </a:r>
          </a:p>
        </p:txBody>
      </p:sp>
      <p:pic>
        <p:nvPicPr>
          <p:cNvPr id="1073742850" name="图片 1073742849" descr="acd06d3a14e1c2c515cecbb4[1]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55259" y="1839550"/>
            <a:ext cx="790575" cy="1043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4BADB53-A243-4854-8117-3C50C6CACA7D}"/>
              </a:ext>
            </a:extLst>
          </p:cNvPr>
          <p:cNvSpPr txBox="1"/>
          <p:nvPr/>
        </p:nvSpPr>
        <p:spPr>
          <a:xfrm>
            <a:off x="247132" y="276782"/>
            <a:ext cx="2076849" cy="5078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考点二  声音的传播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59E5F3C-096D-4238-96BA-784178EEC6D1}"/>
              </a:ext>
            </a:extLst>
          </p:cNvPr>
          <p:cNvSpPr txBox="1"/>
          <p:nvPr/>
        </p:nvSpPr>
        <p:spPr>
          <a:xfrm>
            <a:off x="5417184" y="3728846"/>
            <a:ext cx="388887" cy="58477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</a:t>
            </a:r>
            <a:endParaRPr kumimoji="0" lang="zh-CN" altLang="en-US" sz="32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B0B0DB8-F456-4A7E-A235-7A3A3313EE29}"/>
              </a:ext>
            </a:extLst>
          </p:cNvPr>
          <p:cNvSpPr txBox="1"/>
          <p:nvPr/>
        </p:nvSpPr>
        <p:spPr>
          <a:xfrm>
            <a:off x="5806071" y="1667572"/>
            <a:ext cx="388887" cy="58477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</a:t>
            </a:r>
            <a:endParaRPr kumimoji="0" lang="zh-CN" altLang="en-US" sz="32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8747" y="784611"/>
            <a:ext cx="7718425" cy="397031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i="0" u="none" strike="noStrike" cap="none" spc="0" normalizeH="0" baseline="0" dirty="0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例</a:t>
            </a:r>
            <a:r>
              <a:rPr kumimoji="0" lang="en-US" altLang="zh-CN" i="0" u="none" strike="noStrike" cap="none" spc="0" normalizeH="0" baseline="0" dirty="0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kumimoji="0" i="0" u="none" strike="noStrike" cap="none" spc="0" normalizeH="0" baseline="0" dirty="0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、如图甲所示，乒乓球静止靠在左侧的音叉上，如果用小锤敲打右侧的音叉，我们能听到右侧音叉发出声音同时乒乓球被弹开，如图乙。如果把这个实验由宇航员带到月球上外部环境中去完成则</a:t>
            </a:r>
            <a:r>
              <a:rPr kumimoji="0" lang="en-US" altLang="zh-CN" i="0" u="none" strike="noStrike" cap="none" spc="0" normalizeH="0" baseline="0" dirty="0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</a:t>
            </a:r>
            <a:r>
              <a:rPr kumimoji="0" lang="zh-CN" i="0" u="none" strike="noStrike" cap="none" spc="0" normalizeH="0" baseline="0" dirty="0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（</a:t>
            </a:r>
            <a:r>
              <a:rPr kumimoji="0" lang="en-US" altLang="zh-CN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 </a:t>
            </a:r>
            <a:r>
              <a:rPr kumimoji="0" lang="zh-CN" i="0" u="none" strike="noStrike" cap="none" spc="0" normalizeH="0" baseline="0" dirty="0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）</a:t>
            </a:r>
            <a:endParaRPr kumimoji="0" i="0" u="none" strike="noStrike" cap="none" spc="0" normalizeH="0" baseline="0" dirty="0">
              <a:ln>
                <a:noFill/>
              </a:ln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i="0" u="none" strike="noStrike" cap="none" spc="0" normalizeH="0" baseline="0" dirty="0" err="1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A.能听到声音，但乒乓球不会被弹开</a:t>
            </a:r>
            <a:endParaRPr kumimoji="0" i="0" u="none" strike="noStrike" cap="none" spc="0" normalizeH="0" baseline="0" dirty="0">
              <a:ln>
                <a:noFill/>
              </a:ln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i="0" u="none" strike="noStrike" cap="none" spc="0" normalizeH="0" baseline="0" dirty="0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B. </a:t>
            </a:r>
            <a:r>
              <a:rPr kumimoji="0" i="0" u="none" strike="noStrike" cap="none" spc="0" normalizeH="0" baseline="0" dirty="0" err="1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不能听到声音，乒乓球也不会被弹开</a:t>
            </a:r>
            <a:endParaRPr kumimoji="0" i="0" u="none" strike="noStrike" cap="none" spc="0" normalizeH="0" baseline="0" dirty="0">
              <a:ln>
                <a:noFill/>
              </a:ln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i="0" u="none" strike="noStrike" cap="none" spc="0" normalizeH="0" baseline="0" dirty="0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C. </a:t>
            </a:r>
            <a:r>
              <a:rPr kumimoji="0" i="0" u="none" strike="noStrike" cap="none" spc="0" normalizeH="0" baseline="0" dirty="0" err="1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能听到声音，乒乓球也会被弹开</a:t>
            </a:r>
            <a:endParaRPr kumimoji="0" i="0" u="none" strike="noStrike" cap="none" spc="0" normalizeH="0" baseline="0" dirty="0">
              <a:ln>
                <a:noFill/>
              </a:ln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i="0" u="none" strike="noStrike" cap="none" spc="0" normalizeH="0" baseline="0" dirty="0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D. </a:t>
            </a:r>
            <a:r>
              <a:rPr kumimoji="0" i="0" u="none" strike="noStrike" cap="none" spc="0" normalizeH="0" baseline="0" dirty="0" err="1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不能听到声音，但乒乓球会被弹开</a:t>
            </a:r>
            <a:endParaRPr kumimoji="0" lang="en-US" altLang="zh-CN" i="0" u="none" strike="noStrike" cap="none" spc="0" normalizeH="0" baseline="0" dirty="0">
              <a:ln>
                <a:noFill/>
              </a:ln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i="0" u="none" strike="noStrike" cap="none" spc="0" normalizeH="0" baseline="0" dirty="0">
              <a:ln>
                <a:noFill/>
              </a:ln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例</a:t>
            </a:r>
            <a:r>
              <a:rPr kumimoji="0" lang="en-US" altLang="zh-CN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6</a:t>
            </a:r>
            <a:r>
              <a:rPr kumimoji="0" lang="zh-CN" altLang="en-US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用高压放电的电火花产生一个冲击波，再用椭球形凹面镜使声波反射后集中到胆结石上，就能使胆结石粉碎。这一现象主要说明  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 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)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defTabSz="914400" eaLnBrk="0" hangingPunct="0">
              <a:tabLst>
                <a:tab pos="496887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．声音是一种波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defTabSz="914400" eaLnBrk="0" hangingPunct="0">
              <a:tabLst>
                <a:tab pos="496887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．只有用凹面镜才能反射声波	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defTabSz="914400" eaLnBrk="0" hangingPunct="0">
              <a:tabLst>
                <a:tab pos="496887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．声波具有能量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defTabSz="914400" eaLnBrk="0" hangingPunct="0">
              <a:tabLst>
                <a:tab pos="496887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．只有把声波集中起来，它才具有能量</a:t>
            </a:r>
            <a:endParaRPr kumimoji="0" lang="zh-CN" altLang="en-US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1073742855" name="图片 10737428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3559" y="1726792"/>
            <a:ext cx="2257425" cy="109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3584B1B-AAB8-4121-9148-B0DE19B6B520}"/>
              </a:ext>
            </a:extLst>
          </p:cNvPr>
          <p:cNvSpPr txBox="1"/>
          <p:nvPr/>
        </p:nvSpPr>
        <p:spPr>
          <a:xfrm>
            <a:off x="247132" y="276782"/>
            <a:ext cx="3923508" cy="5078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考点三  声音是一种波，声音具有能量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768F728-1534-4D48-BD12-97B114590A57}"/>
              </a:ext>
            </a:extLst>
          </p:cNvPr>
          <p:cNvSpPr txBox="1"/>
          <p:nvPr/>
        </p:nvSpPr>
        <p:spPr>
          <a:xfrm>
            <a:off x="6897642" y="3179575"/>
            <a:ext cx="388887" cy="58477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C</a:t>
            </a:r>
            <a:endParaRPr kumimoji="0" lang="zh-CN" altLang="en-US" sz="32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F4CBABC-EA48-4098-AD91-EB9246C5A396}"/>
              </a:ext>
            </a:extLst>
          </p:cNvPr>
          <p:cNvSpPr txBox="1"/>
          <p:nvPr/>
        </p:nvSpPr>
        <p:spPr>
          <a:xfrm>
            <a:off x="5678442" y="1263689"/>
            <a:ext cx="388887" cy="58477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D</a:t>
            </a:r>
            <a:endParaRPr kumimoji="0" lang="zh-CN" altLang="en-US" sz="32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2787" y="784611"/>
            <a:ext cx="7718425" cy="392139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800" b="0" i="0" u="none" strike="noStrike" cap="none" spc="0" normalizeH="0" baseline="0" dirty="0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例</a:t>
            </a:r>
            <a:r>
              <a:rPr kumimoji="0" sz="1800" b="0" i="0" u="none" strike="noStrike" cap="none" spc="0" normalizeH="0" baseline="0" dirty="0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7、医生正在用听诊器为小宇同学诊断疾病，下列关于医生听到声音的说法正确的是</a:t>
            </a:r>
            <a:r>
              <a:rPr kumimoji="0" lang="zh-CN" sz="1800" b="0" i="0" u="none" strike="noStrike" cap="none" spc="0" normalizeH="0" baseline="0" dirty="0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（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  </a:t>
            </a:r>
            <a:r>
              <a:rPr kumimoji="0" lang="zh-CN" sz="1800" b="0" i="0" u="none" strike="noStrike" cap="none" spc="0" normalizeH="0" baseline="0" dirty="0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）</a:t>
            </a:r>
            <a:endParaRPr kumimoji="0" sz="1800" b="0" i="0" u="none" strike="noStrike" cap="none" spc="0" normalizeH="0" baseline="0" dirty="0">
              <a:ln>
                <a:noFill/>
              </a:ln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1800" b="0" i="0" u="none" strike="noStrike" cap="none" spc="0" normalizeH="0" baseline="0" dirty="0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A. </a:t>
            </a:r>
            <a:r>
              <a:rPr kumimoji="0" sz="1800" b="0" i="0" u="none" strike="noStrike" cap="none" spc="0" normalizeH="0" baseline="0" dirty="0" err="1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医生是声源，传声介质主要是胶管</a:t>
            </a:r>
            <a:endParaRPr kumimoji="0" sz="1800" b="0" i="0" u="none" strike="noStrike" cap="none" spc="0" normalizeH="0" baseline="0" dirty="0">
              <a:ln>
                <a:noFill/>
              </a:ln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1800" b="0" i="0" u="none" strike="noStrike" cap="none" spc="0" normalizeH="0" baseline="0" dirty="0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B. </a:t>
            </a:r>
            <a:r>
              <a:rPr kumimoji="0" sz="1800" b="0" i="0" u="none" strike="noStrike" cap="none" spc="0" normalizeH="0" baseline="0" dirty="0" err="1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小宇是声源，传声介质主要是胶管</a:t>
            </a:r>
            <a:endParaRPr kumimoji="0" sz="1800" b="0" i="0" u="none" strike="noStrike" cap="none" spc="0" normalizeH="0" baseline="0" dirty="0">
              <a:ln>
                <a:noFill/>
              </a:ln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1800" b="0" i="0" u="none" strike="noStrike" cap="none" spc="0" normalizeH="0" baseline="0" dirty="0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C. </a:t>
            </a:r>
            <a:r>
              <a:rPr kumimoji="0" sz="1800" b="0" i="0" u="none" strike="noStrike" cap="none" spc="0" normalizeH="0" baseline="0" dirty="0" err="1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医生是声源，传声介质主要是管内的空气</a:t>
            </a:r>
            <a:endParaRPr kumimoji="0" sz="1800" b="0" i="0" u="none" strike="noStrike" cap="none" spc="0" normalizeH="0" baseline="0" dirty="0">
              <a:ln>
                <a:noFill/>
              </a:ln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1800" b="0" i="0" u="none" strike="noStrike" cap="none" spc="0" normalizeH="0" baseline="0" dirty="0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D. </a:t>
            </a:r>
            <a:r>
              <a:rPr kumimoji="0" sz="1800" b="0" i="0" u="none" strike="noStrike" cap="none" spc="0" normalizeH="0" baseline="0" dirty="0" err="1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小宇是声源，传声介质主要是管内的空气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例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例8、某人在一根较长的装有水的钢管的一头敲一下，另一人在水管的另一头能听到三次响声，这三次响声传播的介质顺序是 （  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）　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A. 空气、水、钢管	B. 水、空气、钢管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C. 钢管、水、空气	D. 钢管、空气、水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4FA22AE-7C7C-4FF9-9AD0-9E6E3317CEFE}"/>
              </a:ext>
            </a:extLst>
          </p:cNvPr>
          <p:cNvSpPr txBox="1"/>
          <p:nvPr/>
        </p:nvSpPr>
        <p:spPr>
          <a:xfrm>
            <a:off x="247131" y="276782"/>
            <a:ext cx="5500525" cy="5078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考点四  声音在不同介质中传播速度不同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233C651-140D-4566-A89F-66AC50B473EF}"/>
              </a:ext>
            </a:extLst>
          </p:cNvPr>
          <p:cNvSpPr txBox="1"/>
          <p:nvPr/>
        </p:nvSpPr>
        <p:spPr>
          <a:xfrm>
            <a:off x="2245813" y="949253"/>
            <a:ext cx="388887" cy="58477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</a:t>
            </a:r>
            <a:endParaRPr kumimoji="0" lang="zh-CN" altLang="en-US" sz="32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2096E03-F6A8-4562-AEAC-CE83ECFE6B44}"/>
              </a:ext>
            </a:extLst>
          </p:cNvPr>
          <p:cNvSpPr txBox="1"/>
          <p:nvPr/>
        </p:nvSpPr>
        <p:spPr>
          <a:xfrm>
            <a:off x="6150156" y="3394911"/>
            <a:ext cx="388887" cy="58477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C</a:t>
            </a:r>
            <a:endParaRPr kumimoji="0" lang="zh-CN" altLang="en-US" sz="32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1654" y="1038979"/>
            <a:ext cx="8268049" cy="386028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5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1. 声音的产生</a:t>
            </a:r>
            <a:r>
              <a:rPr kumimoji="0" lang="en-US" altLang="zh-CN" sz="15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: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kumimoji="0" lang="en-US" altLang="zh-CN" sz="15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声音是由物体振动产生的，一切正在发声的物体都在振动，振动停止，发声也停止</a:t>
            </a:r>
            <a:r>
              <a:rPr kumimoji="0" lang="en-US" altLang="zh-CN" sz="15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5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2. </a:t>
            </a:r>
            <a:r>
              <a:rPr kumimoji="0" lang="en-US" altLang="zh-CN" sz="1500" b="1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声音的传播</a:t>
            </a:r>
            <a:endParaRPr kumimoji="0" lang="en-US" altLang="zh-CN" sz="15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5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（1）声音要靠介质传播。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5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（2）一切固体、液体、气体都可以作为传播声音的介质。传声的效果各种介质不同，一般情况下固体的传声效果比液体的传声效果好，液体的传声效果比气体的传声效果好。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5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（3）真空不能传声。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5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3. </a:t>
            </a:r>
            <a:r>
              <a:rPr kumimoji="0" lang="en-US" altLang="zh-CN" sz="1500" b="1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声速</a:t>
            </a:r>
            <a:endParaRPr kumimoji="0" lang="en-US" altLang="zh-CN" sz="15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5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（1）声音在15℃的空气中速度约为340m/s。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5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（2）不同介质中，声音的传播速度一般不同，一般情况声音在介质中的速度固体＞液体＞气体。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5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4. </a:t>
            </a:r>
            <a:r>
              <a:rPr kumimoji="0" lang="zh-CN" altLang="en-US" sz="15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声音</a:t>
            </a:r>
            <a:r>
              <a:rPr kumimoji="0" lang="zh-CN" altLang="en-US" sz="15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具有能量</a:t>
            </a:r>
          </a:p>
        </p:txBody>
      </p:sp>
    </p:spTree>
  </p:cSld>
  <p:clrMapOvr>
    <a:masterClrMapping/>
  </p:clrMapOvr>
  <p:transition spd="slow" advClick="0" advTm="2000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14487" y="1322193"/>
            <a:ext cx="7243445" cy="26008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我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们生活在声音的海洋，早上的闹铃、汽车的喇叭、小鸟的叫声，老师讲课的声音、琅琅的读书声。在我们的周围存在着各式各样的声音，同学们有没有想过，这些声音都是怎样产生的呢</a:t>
            </a:r>
            <a:r>
              <a:rPr kumimoji="0" lang="zh-CN" altLang="en-US" sz="2800" b="0" i="0" u="none" strike="noStrike" cap="none" spc="0" normalizeH="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？？？</a:t>
            </a:r>
          </a:p>
        </p:txBody>
      </p:sp>
    </p:spTree>
  </p:cSld>
  <p:clrMapOvr>
    <a:masterClrMapping/>
  </p:clrMapOvr>
  <p:transition spd="slow" advClick="0" advTm="2000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4696" y="1221425"/>
            <a:ext cx="6858000" cy="522948"/>
          </a:xfrm>
        </p:spPr>
        <p:txBody>
          <a:bodyPr/>
          <a:lstStyle/>
          <a:p>
            <a:r>
              <a:rPr lang="zh-CN" altLang="en-US" sz="3200" dirty="0"/>
              <a:t>想一想：如何让下面物体发出声音？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6322" y="1955115"/>
            <a:ext cx="2771512" cy="27741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1184" y="1955115"/>
            <a:ext cx="3045214" cy="2861640"/>
          </a:xfrm>
          <a:prstGeom prst="rect">
            <a:avLst/>
          </a:prstGeom>
        </p:spPr>
      </p:pic>
      <p:sp>
        <p:nvSpPr>
          <p:cNvPr id="10" name="Shape 112">
            <a:extLst>
              <a:ext uri="{FF2B5EF4-FFF2-40B4-BE49-F238E27FC236}">
                <a16:creationId xmlns:a16="http://schemas.microsoft.com/office/drawing/2014/main" xmlns="" id="{9DFA0043-B1E7-46CD-9FBF-161D751A7F2A}"/>
              </a:ext>
            </a:extLst>
          </p:cNvPr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2000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653757" y="309793"/>
            <a:ext cx="2057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（一）声音的产生：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35634" y="762389"/>
            <a:ext cx="7463155" cy="95590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试一试：一张纸，一杯水，一把尺子，一个笔帽</a:t>
            </a:r>
            <a:r>
              <a:rPr kumimoji="0" lang="en-US" altLang="zh-CN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.......</a:t>
            </a:r>
            <a:r>
              <a:rPr kumimoji="0" lang="zh-CN" altLang="en-US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想一想如何让他们发出声音，比一比谁的方法更多，更有创意。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53757" y="1814522"/>
            <a:ext cx="6964680" cy="211602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动手动脑：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1</a:t>
            </a: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、你是如何让它们发出声音的？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2</a:t>
            </a: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、发出声音的是固体、液体还是气体？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3</a:t>
            </a: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、这个物体在发出声音的时候与不发声的时候有什么区别？不同物体发声时有什么共同的特征。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10260" y="4146920"/>
            <a:ext cx="689419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发声的物体产生振动，不发声的物体不振动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(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比较法）</a:t>
            </a:r>
          </a:p>
        </p:txBody>
      </p:sp>
    </p:spTree>
  </p:cSld>
  <p:clrMapOvr>
    <a:masterClrMapping/>
  </p:clrMapOvr>
  <p:transition spd="slow" advClick="0" advTm="2000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015" y="1939880"/>
            <a:ext cx="2776220" cy="21215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94015" y="1136878"/>
            <a:ext cx="739394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如何看见振动呢？</a:t>
            </a:r>
          </a:p>
        </p:txBody>
      </p:sp>
      <p:pic>
        <p:nvPicPr>
          <p:cNvPr id="8198" name="图片 8197"/>
          <p:cNvPicPr>
            <a:picLocks noChangeAspect="1"/>
          </p:cNvPicPr>
          <p:nvPr/>
        </p:nvPicPr>
        <p:blipFill>
          <a:blip r:embed="rId4">
            <a:lum contrast="12000"/>
          </a:blip>
          <a:stretch>
            <a:fillRect/>
          </a:stretch>
        </p:blipFill>
        <p:spPr>
          <a:xfrm>
            <a:off x="4701071" y="1939880"/>
            <a:ext cx="2055813" cy="2123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2947035" y="4299105"/>
            <a:ext cx="289750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转换法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454932" y="353336"/>
            <a:ext cx="246221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</a:t>
            </a: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声音的产生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4932" y="974181"/>
            <a:ext cx="8391525" cy="259397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小结：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1</a:t>
            </a:r>
            <a:r>
              <a: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、声音由物体的振动产生，振动停止，发声停止。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2</a:t>
            </a:r>
            <a:r>
              <a: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、</a:t>
            </a:r>
            <a:r>
              <a: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正在振动发声</a:t>
            </a:r>
            <a:r>
              <a: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的物体叫做声源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 固体、液体、气体</a:t>
            </a:r>
            <a:r>
              <a: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都可以发声。</a:t>
            </a:r>
          </a:p>
        </p:txBody>
      </p:sp>
    </p:spTree>
  </p:cSld>
  <p:clrMapOvr>
    <a:masterClrMapping/>
  </p:clrMapOvr>
  <p:transition spd="slow" advClick="0" advTm="2000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479585" y="264482"/>
            <a:ext cx="246221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（二）声音的传播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33755" y="889635"/>
            <a:ext cx="7863057" cy="133882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我们是如何听到声音的呢？老师说话的声音是通过什么传到你们的耳朵里的呢？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固体、液体、气体都可以传声吗？如何证明？</a:t>
            </a:r>
          </a:p>
        </p:txBody>
      </p:sp>
      <p:pic>
        <p:nvPicPr>
          <p:cNvPr id="10245" name="图片 10244"/>
          <p:cNvPicPr>
            <a:picLocks noChangeAspect="1"/>
          </p:cNvPicPr>
          <p:nvPr/>
        </p:nvPicPr>
        <p:blipFill>
          <a:blip r:embed="rId3">
            <a:lum contrast="24000"/>
          </a:blip>
          <a:stretch>
            <a:fillRect/>
          </a:stretch>
        </p:blipFill>
        <p:spPr>
          <a:xfrm>
            <a:off x="833755" y="2370772"/>
            <a:ext cx="2736850" cy="1951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图片 10247"/>
          <p:cNvPicPr>
            <a:picLocks noChangeAspect="1"/>
          </p:cNvPicPr>
          <p:nvPr/>
        </p:nvPicPr>
        <p:blipFill>
          <a:blip r:embed="rId4">
            <a:lum contrast="35999"/>
          </a:blip>
          <a:stretch>
            <a:fillRect/>
          </a:stretch>
        </p:blipFill>
        <p:spPr>
          <a:xfrm>
            <a:off x="4765283" y="2370772"/>
            <a:ext cx="2286000" cy="1958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3105" y="849630"/>
            <a:ext cx="7718425" cy="336694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声音可以在真空中传播吗    ？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实验现象：抽气前能听到声音。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                抽气后声音逐渐降低。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分析：       抽气前玻璃罩内空气较多听到的声音大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                抽气后玻璃罩内空气减少声音小。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合理想象：如果玻璃罩内没有空气，我们就会听不到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                声音。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实验结论：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真空不能传声。</a:t>
            </a:r>
          </a:p>
        </p:txBody>
      </p:sp>
      <p:pic>
        <p:nvPicPr>
          <p:cNvPr id="1073742850" name="图片 1073742849" descr="acd06d3a14e1c2c515cecbb4[1]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3239" y="1245039"/>
            <a:ext cx="2130607" cy="281134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726192" y="4187875"/>
            <a:ext cx="1704703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理想实验法</a:t>
            </a:r>
          </a:p>
        </p:txBody>
      </p:sp>
      <p:sp>
        <p:nvSpPr>
          <p:cNvPr id="9" name="Shape 120">
            <a:extLst>
              <a:ext uri="{FF2B5EF4-FFF2-40B4-BE49-F238E27FC236}">
                <a16:creationId xmlns:a16="http://schemas.microsoft.com/office/drawing/2014/main" xmlns="" id="{909A608E-54DA-46A2-BDA7-66281321D52B}"/>
              </a:ext>
            </a:extLst>
          </p:cNvPr>
          <p:cNvSpPr/>
          <p:nvPr/>
        </p:nvSpPr>
        <p:spPr>
          <a:xfrm>
            <a:off x="479585" y="264482"/>
            <a:ext cx="246221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（二）声音的传播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33755" y="889635"/>
            <a:ext cx="771842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实例：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太空中宇航员不能直接对话，需要借助无线电。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3900" y="1352550"/>
            <a:ext cx="4276090" cy="26765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88913" y="3996772"/>
            <a:ext cx="7313931" cy="10531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小结：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声音可以在固体、液体、气体中传播。真空不能传声。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         声音的传播需要介质。</a:t>
            </a:r>
          </a:p>
        </p:txBody>
      </p:sp>
      <p:sp>
        <p:nvSpPr>
          <p:cNvPr id="9" name="Shape 120">
            <a:extLst>
              <a:ext uri="{FF2B5EF4-FFF2-40B4-BE49-F238E27FC236}">
                <a16:creationId xmlns:a16="http://schemas.microsoft.com/office/drawing/2014/main" xmlns="" id="{839C97FF-69B3-4CDC-8CE9-40AC6DFAA839}"/>
              </a:ext>
            </a:extLst>
          </p:cNvPr>
          <p:cNvSpPr/>
          <p:nvPr/>
        </p:nvSpPr>
        <p:spPr>
          <a:xfrm>
            <a:off x="479585" y="264482"/>
            <a:ext cx="246221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（二）声音的传播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1000</Words>
  <Application>Microsoft Office PowerPoint</Application>
  <PresentationFormat>自定义</PresentationFormat>
  <Paragraphs>120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Default</vt:lpstr>
      <vt:lpstr>幻灯片 1</vt:lpstr>
      <vt:lpstr>幻灯片 2</vt:lpstr>
      <vt:lpstr>想一想：如何让下面物体发出声音？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lenovo</cp:lastModifiedBy>
  <cp:revision>45</cp:revision>
  <dcterms:created xsi:type="dcterms:W3CDTF">2019-04-02T02:49:00Z</dcterms:created>
  <dcterms:modified xsi:type="dcterms:W3CDTF">2019-11-13T06:40:23Z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