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1" r:id="rId2"/>
    <p:sldId id="257" r:id="rId3"/>
    <p:sldId id="258" r:id="rId4"/>
    <p:sldId id="283" r:id="rId5"/>
    <p:sldId id="259" r:id="rId6"/>
    <p:sldId id="260" r:id="rId7"/>
    <p:sldId id="261" r:id="rId8"/>
    <p:sldId id="262" r:id="rId9"/>
    <p:sldId id="284" r:id="rId10"/>
    <p:sldId id="263" r:id="rId11"/>
    <p:sldId id="264" r:id="rId12"/>
    <p:sldId id="265" r:id="rId13"/>
    <p:sldId id="266" r:id="rId14"/>
    <p:sldId id="267" r:id="rId15"/>
    <p:sldId id="268" r:id="rId16"/>
    <p:sldId id="285" r:id="rId17"/>
    <p:sldId id="269" r:id="rId18"/>
    <p:sldId id="270" r:id="rId19"/>
    <p:sldId id="271" r:id="rId20"/>
    <p:sldId id="272" r:id="rId21"/>
    <p:sldId id="273" r:id="rId22"/>
    <p:sldId id="274" r:id="rId23"/>
    <p:sldId id="286" r:id="rId24"/>
    <p:sldId id="275" r:id="rId25"/>
    <p:sldId id="288" r:id="rId26"/>
    <p:sldId id="276" r:id="rId27"/>
    <p:sldId id="289" r:id="rId28"/>
    <p:sldId id="287" r:id="rId29"/>
    <p:sldId id="277" r:id="rId30"/>
    <p:sldId id="278" r:id="rId31"/>
    <p:sldId id="290" r:id="rId32"/>
    <p:sldId id="279" r:id="rId33"/>
    <p:sldId id="280" r:id="rId34"/>
    <p:sldId id="281" r:id="rId35"/>
    <p:sldId id="291" r:id="rId36"/>
    <p:sldId id="282" r:id="rId37"/>
    <p:sldId id="292" r:id="rId38"/>
    <p:sldId id="296" r:id="rId39"/>
    <p:sldId id="297" r:id="rId40"/>
    <p:sldId id="298" r:id="rId41"/>
    <p:sldId id="293" r:id="rId42"/>
    <p:sldId id="320" r:id="rId43"/>
    <p:sldId id="294" r:id="rId44"/>
    <p:sldId id="295" r:id="rId45"/>
    <p:sldId id="309" r:id="rId46"/>
    <p:sldId id="310" r:id="rId47"/>
    <p:sldId id="299" r:id="rId48"/>
    <p:sldId id="300" r:id="rId49"/>
    <p:sldId id="301" r:id="rId50"/>
    <p:sldId id="302" r:id="rId51"/>
    <p:sldId id="303" r:id="rId52"/>
    <p:sldId id="311" r:id="rId53"/>
    <p:sldId id="312" r:id="rId54"/>
    <p:sldId id="313" r:id="rId55"/>
    <p:sldId id="314" r:id="rId56"/>
    <p:sldId id="315" r:id="rId57"/>
    <p:sldId id="316" r:id="rId58"/>
    <p:sldId id="304" r:id="rId59"/>
    <p:sldId id="305" r:id="rId60"/>
    <p:sldId id="306" r:id="rId61"/>
    <p:sldId id="307" r:id="rId62"/>
    <p:sldId id="308" r:id="rId63"/>
    <p:sldId id="317" r:id="rId64"/>
    <p:sldId id="318" r:id="rId65"/>
    <p:sldId id="319" r:id="rId6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5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8AB0-8CC9-4976-AD77-CA1F677CA305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4D38-A79F-4EA6-980A-AEB1041CEF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8AB0-8CC9-4976-AD77-CA1F677CA305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4D38-A79F-4EA6-980A-AEB1041CEF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8AB0-8CC9-4976-AD77-CA1F677CA305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4D38-A79F-4EA6-980A-AEB1041CEF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8AB0-8CC9-4976-AD77-CA1F677CA305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4D38-A79F-4EA6-980A-AEB1041CEF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8AB0-8CC9-4976-AD77-CA1F677CA305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4D38-A79F-4EA6-980A-AEB1041CEF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8AB0-8CC9-4976-AD77-CA1F677CA305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4D38-A79F-4EA6-980A-AEB1041CEF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8AB0-8CC9-4976-AD77-CA1F677CA305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4D38-A79F-4EA6-980A-AEB1041CEF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8AB0-8CC9-4976-AD77-CA1F677CA305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4D38-A79F-4EA6-980A-AEB1041CEF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8AB0-8CC9-4976-AD77-CA1F677CA305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4D38-A79F-4EA6-980A-AEB1041CEF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8AB0-8CC9-4976-AD77-CA1F677CA305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4D38-A79F-4EA6-980A-AEB1041CEF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8AB0-8CC9-4976-AD77-CA1F677CA305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A4D38-A79F-4EA6-980A-AEB1041CEF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98AB0-8CC9-4976-AD77-CA1F677CA305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A4D38-A79F-4EA6-980A-AEB1041CEF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19464" y="2492895"/>
            <a:ext cx="48245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人教版八年级物理</a:t>
            </a:r>
            <a:endParaRPr lang="en-US" altLang="zh-CN" sz="40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endParaRPr lang="en-US" altLang="zh-CN" sz="40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en-US" altLang="zh-CN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7</a:t>
            </a:r>
            <a:r>
              <a:rPr lang="en-US" altLang="zh-CN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.3 </a:t>
            </a:r>
            <a:r>
              <a:rPr lang="zh-CN" alt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重力</a:t>
            </a:r>
            <a:endParaRPr lang="zh-CN" alt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1" y="1109974"/>
            <a:ext cx="4427984" cy="486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20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探究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908720"/>
            <a:ext cx="55194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重力的大小跟哪些因素有关？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844824"/>
            <a:ext cx="1259632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猜想</a:t>
            </a:r>
            <a:r>
              <a:rPr lang="en-US" altLang="zh-CN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564904"/>
            <a:ext cx="1259632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猜想</a:t>
            </a:r>
            <a:r>
              <a:rPr lang="en-US" altLang="zh-CN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284984"/>
            <a:ext cx="1259632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猜想</a:t>
            </a:r>
            <a:r>
              <a:rPr lang="en-US" altLang="zh-CN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4005064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问题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403648" y="1844824"/>
            <a:ext cx="6753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重力的大小可能跟物体的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形状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有关。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475656" y="2564904"/>
            <a:ext cx="6753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重力的大小可能跟物体的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质量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有关。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475656" y="3284984"/>
            <a:ext cx="6753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重力的大小可能跟物体的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位置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有关。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475656" y="4005064"/>
            <a:ext cx="59298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我们可以用什么来测量重力呢？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475657" y="4725144"/>
            <a:ext cx="74168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微软雅黑" pitchFamily="34" charset="-122"/>
                <a:ea typeface="微软雅黑" pitchFamily="34" charset="-122"/>
              </a:rPr>
              <a:t>感受：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分别用手拿质量不同的物体，感受物体对手的压力；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547664" y="5877272"/>
            <a:ext cx="55274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弹簧测力计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：测量更为准确。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 animBg="1"/>
      <p:bldP spid="6" grpId="0" animBg="1"/>
      <p:bldP spid="7" grpId="0" animBg="1"/>
      <p:bldP spid="8" grpId="0" animBg="1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问题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836712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托起质量不同的物体，会感觉所用的力不同。质量轻的木块和质量重的铁块，托起哪个用的力更大？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15616" y="4581128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大量的生活经验告诉我们，质量不同的物体所受的重力不同。那么，地球附近的物体所受的重力跟它的质量之间有什么关系？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564904"/>
            <a:ext cx="4115023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284984"/>
            <a:ext cx="6191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探究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908720"/>
            <a:ext cx="67569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物体所受的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重力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跟物体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质量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的关系。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331640" y="1844824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用弹簧测力计测出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不同质量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的物体的重力，再用天平测出这些物体的质量（或用定值钩码代替重物）。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01008"/>
            <a:ext cx="9144000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探究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908720"/>
            <a:ext cx="67505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物体所受的重力跟物体质量的关系。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403648" y="1772816"/>
            <a:ext cx="26642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观察并记录：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403648" y="2564904"/>
            <a:ext cx="6984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弹簧测力计分别挂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1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个，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2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个，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3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个钩码时，弹簧测力计指针的所在位置，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并记下示数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75656" y="4869160"/>
            <a:ext cx="67687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2.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将对应的钩码质量与重力记录在表格中，并分析得出结论。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492896"/>
            <a:ext cx="8075613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探究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908720"/>
            <a:ext cx="67505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物体所受的重力跟物体质量的关系。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131840" y="1844824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华文楷体" pitchFamily="2" charset="-122"/>
                <a:ea typeface="华文楷体" pitchFamily="2" charset="-122"/>
              </a:rPr>
              <a:t>实验记录表</a:t>
            </a:r>
            <a:endParaRPr lang="zh-CN" altLang="en-US" sz="32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211960" y="3429000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0.05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283968" y="5301208"/>
            <a:ext cx="7649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9.8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868144" y="5301208"/>
            <a:ext cx="7649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9.8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452320" y="5301208"/>
            <a:ext cx="7649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9.8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724128" y="3429000"/>
            <a:ext cx="7649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0.1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308304" y="3429000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0.15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139952" y="422108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0.49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724128" y="422108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0.98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308304" y="422108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1.47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115616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探究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908720"/>
            <a:ext cx="75608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你能在下面的方格图中作出重力与质量关系的图象吗？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988840"/>
            <a:ext cx="5185891" cy="4676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373216"/>
            <a:ext cx="1115616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结论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39552" y="980728"/>
            <a:ext cx="45365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华文楷体" pitchFamily="2" charset="-122"/>
                <a:ea typeface="华文楷体" pitchFamily="2" charset="-122"/>
              </a:rPr>
              <a:t>重力与质量关系的图象</a:t>
            </a:r>
            <a:endParaRPr lang="zh-CN" altLang="en-US" sz="32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259632" y="5373216"/>
            <a:ext cx="7704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物体所受的重力跟它的质量成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正比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。重力与质量的比值大约是 </a:t>
            </a:r>
            <a:r>
              <a:rPr lang="en-US" altLang="zh-CN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9.8 N/kg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6299" y="836712"/>
            <a:ext cx="5187701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04664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260648"/>
            <a:ext cx="69847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在探究“重力的大小跟什么因素有关”实验中，得到如下表中的数据： 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2636912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）实验用到的测量器材有：天平和 </a:t>
            </a:r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____________ 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。</a:t>
            </a:r>
          </a:p>
          <a:p>
            <a:pPr fontAlgn="ctr"/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）分析表中数据可知：物体的质量为 </a:t>
            </a:r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0.6 kg 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时，它受到的重力是 </a:t>
            </a:r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______ N 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96752"/>
            <a:ext cx="6840760" cy="1362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6084168" y="2636912"/>
            <a:ext cx="2304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28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弹簧测力计</a:t>
            </a:r>
            <a:endParaRPr lang="zh-CN" altLang="en-US" sz="28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907704" y="3429000"/>
            <a:ext cx="11521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28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5.88</a:t>
            </a:r>
            <a:endParaRPr lang="zh-CN" altLang="en-US" sz="28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4005064"/>
            <a:ext cx="88924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）下列四个图象中，关于物体重力的大小与其质量的关系，正确的是 </a:t>
            </a:r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____ 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203848" y="4437112"/>
            <a:ext cx="432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28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B</a:t>
            </a:r>
            <a:endParaRPr lang="zh-CN" altLang="en-US" sz="28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941168"/>
            <a:ext cx="7344816" cy="1602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1" y="908720"/>
            <a:ext cx="734481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探究“物体所受重力大小与质量的关系”时，小东取质量不同的苹果、小木块、小铁球等不同物质进行实验，而没使用多个钩码进行实验。你认为他的做法（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83568" y="3573016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A.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不合理，没有用同种物质的物体做实验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B.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合理，得出的结论更可靠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C.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不合理，没有使物体的质量成整数倍变化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D.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不合理，收集的数据没有规律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2924944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B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908720"/>
            <a:ext cx="7200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在研究“物体所受重力与质量的关系”实验中，某同学测量了一个物体的重力，如图所示，则该物体的重力是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____ N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，使弹簧伸长的力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_____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（选填“是”或“不是”）该物体的重力。更换别的物体多次测量，得到的实验结论是：物体所受重力和物体质量成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______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32240" y="184482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2.2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7984" y="2348880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不是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52120" y="3789040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正比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4481792"/>
            <a:ext cx="2195736" cy="2376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观察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764704"/>
            <a:ext cx="756084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水总是从高处向地处流；向空中撒出的渔网，要飘落到水中；向空中抛出的石头，最终也会落向地面 </a:t>
            </a:r>
            <a:r>
              <a:rPr lang="zh-CN" altLang="en-US" sz="3200" i="1" dirty="0"/>
              <a:t>﻿﻿﻿﻿﻿﻿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212976"/>
            <a:ext cx="34480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284984"/>
            <a:ext cx="34671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908720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如何探究：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475656" y="3717032"/>
            <a:ext cx="51090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物体重力大小与位置有关。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475656" y="2420888"/>
            <a:ext cx="51090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物体重力大小与形状无关；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87727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注意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1560" y="548680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如果用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G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表示物体受到的重力，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m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表示物体的质量，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g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表示比值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9.8 N/kg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，重力跟质量的关系可以写作：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4581128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g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表示的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物理意义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是：</a:t>
            </a:r>
          </a:p>
          <a:p>
            <a:pPr fontAlgn="ctr"/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质量为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1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千克的物体，它所受到重力大小为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9.8 N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51112" y="5733256"/>
            <a:ext cx="65892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粗略计算时，可取 ﻿﻿﻿﻿﻿﻿﻿﻿﻿﻿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g=9.8N/kg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 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852936"/>
            <a:ext cx="183832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右箭头 7"/>
          <p:cNvSpPr/>
          <p:nvPr/>
        </p:nvSpPr>
        <p:spPr>
          <a:xfrm>
            <a:off x="3275856" y="3429000"/>
            <a:ext cx="936104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84984"/>
            <a:ext cx="20383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908720"/>
            <a:ext cx="7560840" cy="1485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一辆汽车的质量是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3 t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，则这辆汽车受到的重力是多少？ （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g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取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9.8N/kg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）</a:t>
            </a:r>
            <a:r>
              <a:rPr lang="zh-CN" altLang="en-US" sz="3200" i="1" dirty="0" smtClean="0"/>
              <a:t>﻿﻿﻿﻿</a:t>
            </a:r>
            <a:r>
              <a:rPr lang="zh-CN" altLang="en-US" sz="3200" dirty="0" smtClean="0"/>
              <a:t> 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564904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答案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492896"/>
            <a:ext cx="736635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908720"/>
            <a:ext cx="7560840" cy="1485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一中学生的重力是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500 N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，那么他的质量是多少千克？ </a:t>
            </a:r>
            <a:r>
              <a:rPr lang="zh-CN" altLang="en-US" sz="3200" i="1" dirty="0" smtClean="0">
                <a:latin typeface="微软雅黑" pitchFamily="34" charset="-122"/>
                <a:ea typeface="微软雅黑" pitchFamily="34" charset="-122"/>
              </a:rPr>
              <a:t>﻿﻿﻿﻿﻿﻿</a:t>
            </a:r>
            <a:r>
              <a:rPr lang="zh-CN" altLang="en-US" sz="3200" dirty="0" smtClean="0"/>
              <a:t>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g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＝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9.8N/kg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）</a:t>
            </a:r>
            <a:r>
              <a:rPr lang="zh-CN" altLang="en-US" sz="3200" i="1" dirty="0" smtClean="0"/>
              <a:t>﻿﻿﻿﻿</a:t>
            </a:r>
            <a:r>
              <a:rPr lang="zh-CN" altLang="en-US" sz="3200" dirty="0" smtClean="0"/>
              <a:t> 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564904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答案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348880"/>
            <a:ext cx="7884368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908720"/>
            <a:ext cx="58400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下列说法中正确的是（ 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403648" y="2060848"/>
            <a:ext cx="6098914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A.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物理课本的重力大约为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0.1 kg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B. </a:t>
            </a:r>
            <a:r>
              <a:rPr lang="en-US" altLang="zh-CN" sz="3200" i="1" dirty="0" smtClean="0">
                <a:latin typeface="微软雅黑" pitchFamily="34" charset="-122"/>
                <a:ea typeface="微软雅黑" pitchFamily="34" charset="-122"/>
              </a:rPr>
              <a:t>﻿﻿﻿﻿﻿﻿﻿﻿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 1kg=9.8N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C.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质量与重力成正比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D.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重力与质量成正比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128" y="908720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D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20688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476672"/>
            <a:ext cx="74168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小迎生日时，妈妈做了她最爱吃的可乐鸡翅，小迎发现妈妈买的可乐瓶上标有“净含量：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2.5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升”的字样。则瓶中可乐的重力最接近于（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403648" y="3789040"/>
            <a:ext cx="574702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A. 2.5 kg                   B. 25 kg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C. 2.5 N                    D. 25 N</a:t>
            </a:r>
            <a:endParaRPr lang="en-US" altLang="zh-CN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8024" y="2852936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D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观察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1" y="908720"/>
            <a:ext cx="71287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将橡皮系在细线上，将橡皮拉开一定角度后松手，观察它静止时细线的方向。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046607"/>
            <a:ext cx="3240360" cy="4811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观察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076056" y="1628800"/>
            <a:ext cx="36003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将铁架台的一端抬高，观察小球静止时细线的方向。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59632" y="836712"/>
            <a:ext cx="360039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将小球系于铁架台上，先将铁架台放在水平桌面上，观察小球静止时细线的方向。 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487977"/>
            <a:ext cx="2144836" cy="3370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501007"/>
            <a:ext cx="2518663" cy="335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92696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现象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692696"/>
            <a:ext cx="756083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通过观察发现，无论铁架台是否倾斜，重物静止时悬线总是处于竖直向下的方向，即和水平面垂直。这个方向就是重力的方向，所以重力的方向总是竖直向下的。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87727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结论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15616" y="5877272"/>
            <a:ext cx="4968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重力的方向总是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竖直向下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780928"/>
            <a:ext cx="6653813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62328" y="908720"/>
            <a:ext cx="79816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放在斜面上的物体受到的重力方向是哪个？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6093296"/>
            <a:ext cx="666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6165304"/>
            <a:ext cx="5048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20688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探究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59632" y="404664"/>
            <a:ext cx="7272808" cy="222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分别让橡皮从高处由静止下落、竖直向上抛出、沿水平方向抛出、向任意方向抛出，观察并描述橡皮的运动情况。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7089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问题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87624" y="2636912"/>
            <a:ext cx="7272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在上述四种情况下橡皮的运动状态改变了吗？</a:t>
            </a:r>
          </a:p>
        </p:txBody>
      </p:sp>
      <p:sp>
        <p:nvSpPr>
          <p:cNvPr id="7" name="矩形 6"/>
          <p:cNvSpPr/>
          <p:nvPr/>
        </p:nvSpPr>
        <p:spPr>
          <a:xfrm>
            <a:off x="1115616" y="3717032"/>
            <a:ext cx="76683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改变了，第一种情况速度的大小改变了，另外三种情况速度的大小和方向都改变了。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87624" y="4797152"/>
            <a:ext cx="65527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为什么橡皮的运动状态可以改变？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187624" y="5733256"/>
            <a:ext cx="3888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因为受到力的作用。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 animBg="1"/>
      <p:bldP spid="6" grpId="0"/>
      <p:bldP spid="7" grpId="0"/>
      <p:bldP spid="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83568" y="764704"/>
            <a:ext cx="27494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重力的方向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55577" y="1700808"/>
            <a:ext cx="47525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重力的方向总是竖直向下。因为在一根线下挂重物时，重物静止后，在重力的作用下，悬线下垂的方向跟重力的方向一致</a:t>
            </a:r>
            <a:r>
              <a:rPr lang="zh-CN" altLang="en-US" sz="4000" dirty="0" smtClean="0"/>
              <a:t>。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39552" y="5157192"/>
            <a:ext cx="67698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作用：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检验建筑物是否垂直与地面</a:t>
            </a:r>
            <a:r>
              <a:rPr lang="zh-CN" altLang="en-US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700808"/>
            <a:ext cx="2339752" cy="3112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83568" y="764704"/>
            <a:ext cx="27494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重力的方向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39552" y="5157192"/>
            <a:ext cx="79816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作用：判断窗台是否水平，地面是否水平。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628800"/>
            <a:ext cx="6477657" cy="3395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1" y="908720"/>
            <a:ext cx="727280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地球上几个地方的苹果都可以向“下”落，但从地球外面看，几个苹果下落的方向显然不同。那么，我们所说的“下”指的是什么方向？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3212976"/>
            <a:ext cx="52920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重力的方向指向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地心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（重力的方向不受其他作用力的影响，与物体的运动状态及位置无关）。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4865" y="2780928"/>
            <a:ext cx="3709135" cy="367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908720"/>
            <a:ext cx="69847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“夜来风雨声，花落知多少”，这是唐代诗人孟浩然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春晓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中的诗句，用物理知识可以解释：花落是指花瓣落地，实际上是由于花瓣受到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_____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的作用，其施力物体是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_____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，方向是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_________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04248" y="3140968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重力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80112" y="3861048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地球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9712" y="4581128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竖直向下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908720"/>
            <a:ext cx="7200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某人骑自行车沿直坡道向下匀速滑行，自行车把上挂有一只水壶，如图所示，不计空气阻力，则下列说法正确的是（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67544" y="3356992"/>
            <a:ext cx="58326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A.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水壶内的液面不水平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B.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绳与坡道一定垂直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C.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绳的拉力一定等于水的重力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D.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绳始终在竖直方向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2420888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D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2636912"/>
            <a:ext cx="2176907" cy="37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908720"/>
            <a:ext cx="7200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关于重力，下列说法中不正确的是（  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11560" y="2492896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A.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重力的方向总是垂直于地面向下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B.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重力是由地球对物体的吸引引起的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C.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物体的重力跟它质量成正比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D.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苹果从树上下落在空中时，仍受重力作用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23728" y="1484784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A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764704"/>
            <a:ext cx="75608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如图所示的年画贴得不正，为了把年画贴正，下列操作方法中正确的是（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83568" y="1988840"/>
            <a:ext cx="53640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A.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换用质量大的重锤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B.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水平向右移动年画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C.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向左移动重锤，使重垂线与年画的长边平行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D.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逆时针转动年画，使年画的长边与重垂线平行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0006" y="2924944"/>
            <a:ext cx="3163994" cy="241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236296" y="1340768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D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64704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问题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764704"/>
            <a:ext cx="67687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红色标注的粉笔受到重力的作用吗？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475656" y="1628800"/>
            <a:ext cx="1512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受到。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83568" y="2708920"/>
            <a:ext cx="53285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其他粉笔受到重力的作用吗？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55576" y="3573016"/>
            <a:ext cx="1512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受到。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3568" y="4797152"/>
            <a:ext cx="67687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如果以整盒粉笔为研究的对象，该如何处理受力情况？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8375" y="2348880"/>
            <a:ext cx="309562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83568" y="764704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重心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39552" y="3068960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对于材料均匀、形状规则的物体，其重心位于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几何中心</a:t>
            </a:r>
            <a:r>
              <a:rPr lang="zh-CN" altLang="en-US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1844824"/>
            <a:ext cx="8352928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重力作用的表现就好像它作用在某一个点上，这个点叫做物体的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重心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65104"/>
            <a:ext cx="9144000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83568" y="764704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重心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39552" y="1556792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质量不均匀、外形不规则的物体的重心：可以用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悬挂法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确定重心。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636912"/>
            <a:ext cx="9144000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11560" y="2492896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符号和单位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1556792"/>
            <a:ext cx="8568952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由于地球的吸引而使物体受到的力叫做</a:t>
            </a:r>
            <a:r>
              <a:rPr lang="zh-CN" altLang="en-US" sz="32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重力</a:t>
            </a:r>
            <a:r>
              <a:rPr lang="zh-CN" altLang="en-US" sz="32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419872" y="2492896"/>
            <a:ext cx="53158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重力用 </a:t>
            </a:r>
            <a:r>
              <a:rPr lang="en-US" altLang="zh-CN" sz="3200" b="1" dirty="0">
                <a:latin typeface="微软雅黑" pitchFamily="34" charset="-122"/>
                <a:ea typeface="微软雅黑" pitchFamily="34" charset="-122"/>
              </a:rPr>
              <a:t>G</a:t>
            </a:r>
            <a:r>
              <a:rPr lang="en-US" altLang="zh-CN" sz="32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表示，单位：</a:t>
            </a:r>
            <a:r>
              <a:rPr lang="en-US" altLang="zh-CN" sz="3200" b="1" dirty="0">
                <a:latin typeface="微软雅黑" pitchFamily="34" charset="-122"/>
                <a:ea typeface="微软雅黑" pitchFamily="34" charset="-122"/>
              </a:rPr>
              <a:t>N</a:t>
            </a:r>
            <a:r>
              <a:rPr lang="en-US" altLang="zh-CN" sz="32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。</a:t>
            </a:r>
          </a:p>
        </p:txBody>
      </p:sp>
      <p:sp>
        <p:nvSpPr>
          <p:cNvPr id="9" name="矩形 8"/>
          <p:cNvSpPr/>
          <p:nvPr/>
        </p:nvSpPr>
        <p:spPr>
          <a:xfrm>
            <a:off x="755576" y="476672"/>
            <a:ext cx="12105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重力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83568" y="3501008"/>
            <a:ext cx="3467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重力的施力物体：</a:t>
            </a:r>
          </a:p>
        </p:txBody>
      </p:sp>
      <p:sp>
        <p:nvSpPr>
          <p:cNvPr id="11" name="矩形 10"/>
          <p:cNvSpPr/>
          <p:nvPr/>
        </p:nvSpPr>
        <p:spPr>
          <a:xfrm>
            <a:off x="683568" y="4293096"/>
            <a:ext cx="3467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重力的受力物体：</a:t>
            </a:r>
          </a:p>
        </p:txBody>
      </p:sp>
      <p:sp>
        <p:nvSpPr>
          <p:cNvPr id="12" name="矩形 11"/>
          <p:cNvSpPr/>
          <p:nvPr/>
        </p:nvSpPr>
        <p:spPr>
          <a:xfrm>
            <a:off x="683568" y="5085184"/>
            <a:ext cx="71609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地球上所有的物体都受到重力的作用。</a:t>
            </a:r>
          </a:p>
        </p:txBody>
      </p:sp>
      <p:sp>
        <p:nvSpPr>
          <p:cNvPr id="13" name="矩形 12"/>
          <p:cNvSpPr/>
          <p:nvPr/>
        </p:nvSpPr>
        <p:spPr>
          <a:xfrm>
            <a:off x="4283968" y="3501008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zh-CN" altLang="en-US" sz="32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地球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355976" y="4365104"/>
            <a:ext cx="3480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zh-CN" altLang="en-US" sz="32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地球上的所有物体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83568" y="764704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重心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79512" y="1556792"/>
            <a:ext cx="39604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物体重心的位置可以在物体上，也可以在物体外。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79512" y="3212976"/>
            <a:ext cx="8964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物体重心的位置与物体所在的位置、放置状态及运动状态无关。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331640" y="4437112"/>
            <a:ext cx="78123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为了研究问题方便，在受力物体上画力的示意图时，常常把力的作用点画在重心上。</a:t>
            </a:r>
          </a:p>
          <a:p>
            <a:pPr fontAlgn="ctr"/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重心是为了方便表示重力人为虚构出的，并不真实存在。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45091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注意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284489"/>
            <a:ext cx="4644008" cy="1920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59632" y="908720"/>
            <a:ext cx="7560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关于重心，下列说法正确的是（ 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55576" y="2348880"/>
            <a:ext cx="77048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A.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空心的足球没有重心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B.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物体的重心不一定在物体上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C.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将质地均匀的木球的中心挖去后，木球的重心就消失了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D.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物体受到的力全部都作用在重心上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36296" y="980728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B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59632" y="908720"/>
            <a:ext cx="7560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smtClean="0">
                <a:latin typeface="微软雅黑" pitchFamily="34" charset="-122"/>
                <a:ea typeface="微软雅黑" pitchFamily="34" charset="-122"/>
              </a:rPr>
              <a:t>在图中画出南瓜受到重力 </a:t>
            </a:r>
            <a:r>
              <a:rPr lang="en-US" altLang="zh-CN" sz="3200" smtClean="0">
                <a:latin typeface="微软雅黑" pitchFamily="34" charset="-122"/>
                <a:ea typeface="微软雅黑" pitchFamily="34" charset="-122"/>
              </a:rPr>
              <a:t>G </a:t>
            </a:r>
            <a:r>
              <a:rPr lang="zh-CN" altLang="en-US" sz="3200" smtClean="0">
                <a:latin typeface="微软雅黑" pitchFamily="34" charset="-122"/>
                <a:ea typeface="微软雅黑" pitchFamily="34" charset="-122"/>
              </a:rPr>
              <a:t>的示意图。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5589240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G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204864"/>
            <a:ext cx="6143625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直接箭头连接符 8"/>
          <p:cNvCxnSpPr/>
          <p:nvPr/>
        </p:nvCxnSpPr>
        <p:spPr>
          <a:xfrm>
            <a:off x="4427984" y="4077072"/>
            <a:ext cx="0" cy="194421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99992" y="3573016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O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764704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如图所示，纸做的“不倒翁”小鸟翅膀上装有两个回形针，将鸟嘴放在指尖上转动而不会掉下来。下列说法正确的是（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83568" y="2333685"/>
            <a:ext cx="57961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A.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装回形针降低了小鸟的重心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B.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装回形针升高了小鸟的重心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C.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小鸟的重心一定在其几何中心上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D.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小鸟不掉下来是因为鸟嘴上有胶水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2852936"/>
            <a:ext cx="2627784" cy="27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884368" y="1772816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A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764704"/>
            <a:ext cx="75608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玩具“不倒翁”被倒后会自动立起来。这是为什么？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2896"/>
            <a:ext cx="9047163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884368" y="2492896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空心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84368" y="5373216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重物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7524328" y="2996952"/>
            <a:ext cx="504056" cy="5760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7380312" y="5373216"/>
            <a:ext cx="576064" cy="36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83568" y="764704"/>
            <a:ext cx="32720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重心与稳定性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55576" y="1700808"/>
            <a:ext cx="799288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上轻下重的物体比较稳定，也就是说重心越低越稳定。当不倒翁在竖立状态处于平衡时，重心和接触点的距离最小，即重心最低。偏离平衡位置后，重心总是升高的。因此，这种状态的平衡是稳定平衡。所以不倒翁无论如何摇摆，总是不倒的。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3568" y="5157192"/>
            <a:ext cx="46987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如何提高物体的稳定性？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95536" y="188640"/>
            <a:ext cx="27574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提高稳定性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27584" y="1052736"/>
            <a:ext cx="23762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增大支持面</a:t>
            </a:r>
            <a:endParaRPr lang="zh-CN" altLang="en-US" sz="40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139952" y="0"/>
            <a:ext cx="30684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降低物体的重心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287655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620688"/>
            <a:ext cx="288607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3563888" y="2636912"/>
            <a:ext cx="55801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摔跤运动员为了不被对手摔倒，采用曲腿和弯腰的姿势，使自己重心降低，达到不易被摔倒的目的。</a:t>
            </a:r>
            <a:endParaRPr lang="zh-CN" altLang="en-US" sz="28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717032"/>
            <a:ext cx="256222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4005064"/>
            <a:ext cx="230718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0" y="5733256"/>
            <a:ext cx="43204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货车超载：重心升高，稳定性降低，容易发生事故。</a:t>
            </a:r>
            <a:endParaRPr lang="zh-CN" altLang="en-US" sz="28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156176" y="4005064"/>
            <a:ext cx="27363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赛车底盘宽大，重心降低，大大增加了它的稳定性。</a:t>
            </a:r>
            <a:endParaRPr lang="zh-CN" altLang="en-US" sz="2800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1" grpId="0"/>
      <p:bldP spid="1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908720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关于物体的重心说法不正确的是（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5536" y="1988840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A.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物体的重心不一定在物体上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B.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物体的重心是该物体所受重力的等效作用点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C.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外形规则的物体的重心在它的几何中心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D.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物体的重心越低、支撑面越大，越不易翻倒</a:t>
            </a:r>
            <a:endParaRPr lang="en-US" altLang="zh-CN" sz="3200" dirty="0" smtClean="0">
              <a:latin typeface="微软雅黑" pitchFamily="34" charset="-122"/>
              <a:ea typeface="微软雅黑" pitchFamily="34" charset="-122"/>
            </a:endParaRPr>
          </a:p>
          <a:p>
            <a:pPr fontAlgn="ctr">
              <a:lnSpc>
                <a:spcPct val="150000"/>
              </a:lnSpc>
            </a:pP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96336" y="90872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C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探究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764704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用一根细线拴一块橡皮，甩起来，使橡皮绕手做圆周运动。这时，你会觉得橡皮需要用线拉住才不会跑掉。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676525"/>
            <a:ext cx="6361113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331640" y="1412776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牛顿认为，宇宙中任何两个物体之间，大到天体，小至灰尘，都存在互相吸引的力，即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万有引力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55576" y="188640"/>
            <a:ext cx="33843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重力的由来</a:t>
            </a:r>
            <a:endParaRPr lang="zh-CN" altLang="en-US" sz="4000" dirty="0" smtClean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33750"/>
            <a:ext cx="2627784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356992"/>
            <a:ext cx="3024336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1" y="3356992"/>
            <a:ext cx="3491880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62328" y="908720"/>
            <a:ext cx="79816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假如突然失去重力，我们的生活会怎样呢？</a:t>
            </a:r>
          </a:p>
        </p:txBody>
      </p:sp>
      <p:sp>
        <p:nvSpPr>
          <p:cNvPr id="6" name="矩形 5"/>
          <p:cNvSpPr/>
          <p:nvPr/>
        </p:nvSpPr>
        <p:spPr>
          <a:xfrm>
            <a:off x="1162328" y="2132856"/>
            <a:ext cx="51283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我们可以在天花板上睡觉；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62328" y="2996952"/>
            <a:ext cx="55402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我们不能用普通的杯子喝水；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62328" y="3861048"/>
            <a:ext cx="47163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轻轻一跳可以离开地球；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62328" y="4653136"/>
            <a:ext cx="55402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我们可以像鸟一样在天空中飞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331640" y="5517232"/>
            <a:ext cx="3337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…………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  <p:bldP spid="7" grpId="0"/>
      <p:bldP spid="8" grpId="0"/>
      <p:bldP spid="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83568" y="764704"/>
            <a:ext cx="82089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利比里亚的商人卡特都要疯了！他从挪威买了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2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万吨鱼，希望运回利比里亚的时候能够卖个好价钱。但是当鱼被运回来的时候，经过称量他发现，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2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万吨鱼足足少了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50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吨，这究竟是怎么回事？是鱼贩缺斤少两了，还是鱼体内蒸发出去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50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吨的水分？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933056"/>
            <a:ext cx="384810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55576" y="620688"/>
            <a:ext cx="79928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不过，真相让所有人大吃一惊：鱼是被“偷走”的，而“偷”鱼的贼竟然是地球重力！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55576" y="4581128"/>
            <a:ext cx="7848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另外，同一地点的不同海拔，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g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也不同。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海拔越高 </a:t>
            </a:r>
            <a:r>
              <a:rPr lang="en-US" altLang="zh-CN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g 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越小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763688" y="1628800"/>
            <a:ext cx="540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b="1" dirty="0" smtClean="0">
                <a:latin typeface="华文楷体" pitchFamily="2" charset="-122"/>
                <a:ea typeface="华文楷体" pitchFamily="2" charset="-122"/>
              </a:rPr>
              <a:t>1 </a:t>
            </a:r>
            <a:r>
              <a:rPr lang="zh-CN" altLang="en-US" sz="3200" b="1" dirty="0" smtClean="0">
                <a:latin typeface="华文楷体" pitchFamily="2" charset="-122"/>
                <a:ea typeface="华文楷体" pitchFamily="2" charset="-122"/>
              </a:rPr>
              <a:t>千克物体在不同地点的重力</a:t>
            </a:r>
            <a:endParaRPr lang="zh-CN" altLang="en-US" sz="3200" dirty="0"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36912"/>
            <a:ext cx="914400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27584" y="1412776"/>
            <a:ext cx="80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 smtClean="0"/>
              <a:t>g </a:t>
            </a:r>
            <a:r>
              <a:rPr lang="zh-CN" altLang="en-US" sz="3200" dirty="0" smtClean="0"/>
              <a:t>在不同的星球上（受不同星球的吸引）数值不同，如在月球上，</a:t>
            </a:r>
            <a:r>
              <a:rPr lang="en-US" altLang="zh-CN" sz="3200" dirty="0" smtClean="0"/>
              <a:t>                   </a:t>
            </a:r>
            <a:r>
              <a:rPr lang="zh-CN" altLang="en-US" sz="3200" i="1" dirty="0" smtClean="0"/>
              <a:t>﻿﻿﻿﻿﻿</a:t>
            </a:r>
            <a:r>
              <a:rPr lang="zh-CN" altLang="en-US" sz="3200" dirty="0" smtClean="0"/>
              <a:t> ；在火星上，                      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55576" y="188640"/>
            <a:ext cx="20882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关于 </a:t>
            </a:r>
            <a:r>
              <a:rPr lang="en-US" altLang="zh-CN" sz="4000" b="1" dirty="0" smtClean="0">
                <a:latin typeface="微软雅黑" pitchFamily="34" charset="-122"/>
                <a:ea typeface="微软雅黑" pitchFamily="34" charset="-122"/>
              </a:rPr>
              <a:t>g</a:t>
            </a:r>
            <a:endParaRPr lang="zh-CN" altLang="en-US" sz="4000" dirty="0" smtClean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060848"/>
            <a:ext cx="1944216" cy="97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780928"/>
            <a:ext cx="21145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293096"/>
            <a:ext cx="310515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293096"/>
            <a:ext cx="259080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59632" y="908720"/>
            <a:ext cx="7560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下面关于重力说法中正确的是（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71600" y="1988840"/>
            <a:ext cx="74888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A.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苹果下落是由于苹果受的重力较大的缘故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B.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只有与地面接触的物体才能受到重力的作用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C.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重力的方向是竖直向下的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D.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重力的方向是垂直向下的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36296" y="90872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C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764704"/>
            <a:ext cx="75608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假如失去重力，下列说法中不正确的是（ 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475656" y="2132856"/>
            <a:ext cx="59766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A.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河水不流动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B.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物体没有质量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C.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人一跳起来可以离开地球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D.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茶杯中的水倒不进嘴里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23728" y="126876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B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908720"/>
            <a:ext cx="73597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关于重力，下列说法正确的是（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99592" y="2204864"/>
            <a:ext cx="8050602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A.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地面附近的物体都受到重力的作用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B.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只有静止在地面上的物体才受到重力作用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C.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上升的物体不受重力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D.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下落的物体不受重力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08304" y="980728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A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764704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一个质量是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500 g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的物体，能否用量程是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3 N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的弹簧测力计来测量其受到的重力？（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547664" y="2852936"/>
            <a:ext cx="41044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ctr">
              <a:lnSpc>
                <a:spcPct val="150000"/>
              </a:lnSpc>
              <a:buAutoNum type="alphaUcPeriod"/>
            </a:pP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可以　　　　　</a:t>
            </a:r>
            <a:endParaRPr lang="en-US" altLang="zh-CN" sz="3200" dirty="0" smtClean="0">
              <a:latin typeface="微软雅黑" pitchFamily="34" charset="-122"/>
              <a:ea typeface="微软雅黑" pitchFamily="34" charset="-122"/>
            </a:endParaRPr>
          </a:p>
          <a:p>
            <a:pPr marL="514350" indent="-514350"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B.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不可以　　　　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C.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无法判断　　　 </a:t>
            </a:r>
            <a:endParaRPr lang="en-US" altLang="zh-CN" sz="3200" dirty="0" smtClean="0">
              <a:latin typeface="微软雅黑" pitchFamily="34" charset="-122"/>
              <a:ea typeface="微软雅黑" pitchFamily="34" charset="-122"/>
            </a:endParaRP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D.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以上三种都可能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3808" y="1772816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B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764704"/>
            <a:ext cx="75608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玩具“不倒翁”被扳倒后会自动立起来的奥妙是（ 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87624" y="2348880"/>
            <a:ext cx="66247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A.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里面有自动升降的装置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B.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重心较低，不易倾倒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C.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重力的方向总是竖直向下的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D.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重力太小，可以忽略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47864" y="134076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B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764704"/>
            <a:ext cx="59046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如图所示，一架重型运输直升机在执行救灾任务时，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9×10</a:t>
            </a:r>
            <a:r>
              <a:rPr lang="en-US" altLang="zh-CN" sz="3200" baseline="30000" dirty="0" smtClean="0">
                <a:latin typeface="微软雅黑" pitchFamily="34" charset="-122"/>
                <a:ea typeface="微软雅黑" pitchFamily="34" charset="-122"/>
              </a:rPr>
              <a:t>3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kg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通过钢缆将一质量为 </a:t>
            </a:r>
            <a:r>
              <a:rPr lang="zh-CN" altLang="en-US" sz="3200" i="1" dirty="0" smtClean="0">
                <a:latin typeface="微软雅黑" pitchFamily="34" charset="-122"/>
                <a:ea typeface="微软雅黑" pitchFamily="34" charset="-122"/>
              </a:rPr>
              <a:t>﻿﻿﻿﻿﻿﻿﻿﻿﻿﻿﻿﻿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 的货物悬吊着往下放（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g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取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9.8N/kg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3200" i="1" dirty="0" smtClean="0">
                <a:latin typeface="微软雅黑" pitchFamily="34" charset="-122"/>
                <a:ea typeface="微软雅黑" pitchFamily="34" charset="-122"/>
              </a:rPr>
              <a:t>﻿﻿﻿﻿﻿﻿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 ）。下列说法正确的是（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59632" y="3356992"/>
            <a:ext cx="74168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A.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直升机所吊货物的重力是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9×10</a:t>
            </a:r>
            <a:r>
              <a:rPr lang="en-US" altLang="zh-CN" sz="3200" baseline="30000" dirty="0" smtClean="0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N</a:t>
            </a:r>
            <a:r>
              <a:rPr lang="zh-CN" altLang="en-US" sz="3200" i="1" dirty="0" smtClean="0">
                <a:latin typeface="微软雅黑" pitchFamily="34" charset="-122"/>
                <a:ea typeface="微软雅黑" pitchFamily="34" charset="-122"/>
              </a:rPr>
              <a:t>﻿﻿﻿﻿﻿﻿﻿﻿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 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B.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直升机所吊货物的重力是 </a:t>
            </a:r>
            <a:r>
              <a:rPr lang="zh-CN" altLang="en-US" sz="3200" i="1" dirty="0" smtClean="0">
                <a:latin typeface="微软雅黑" pitchFamily="34" charset="-122"/>
                <a:ea typeface="微软雅黑" pitchFamily="34" charset="-122"/>
              </a:rPr>
              <a:t>﻿﻿﻿﻿﻿﻿﻿﻿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9×10</a:t>
            </a:r>
            <a:r>
              <a:rPr lang="en-US" altLang="zh-CN" sz="3200" baseline="30000" dirty="0" smtClean="0">
                <a:latin typeface="微软雅黑" pitchFamily="34" charset="-122"/>
                <a:ea typeface="微软雅黑" pitchFamily="34" charset="-122"/>
              </a:rPr>
              <a:t>4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3200" dirty="0" smtClean="0">
              <a:latin typeface="微软雅黑" pitchFamily="34" charset="-122"/>
              <a:ea typeface="微软雅黑" pitchFamily="34" charset="-122"/>
            </a:endParaRP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C.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货物受到的重力方向是不断变化的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D.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货物受到的重力方向是垂直向下的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20072" y="278092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B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908720"/>
            <a:ext cx="1691680" cy="1679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764704"/>
            <a:ext cx="75608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关于重力和质量的关系，以下几种说法中正确的是（   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11560" y="2348880"/>
            <a:ext cx="82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A. 1 kg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等于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9.8 N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，重力方向总是竖直向下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B.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将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10 kg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的物体从地球带到月球上，其质量和重力都要变小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C.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天平和测力计在月球上都可以正常使用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D.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物体的质量跟它受到的重力成正比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5936" y="126876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C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764704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如图所示，一质地均匀的小球由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a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点沿轨道滚下，请画出小球运动至最高点 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c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时所受重力和支持力的示意图。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5" y="2492896"/>
            <a:ext cx="6672369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直接箭头连接符 8"/>
          <p:cNvCxnSpPr/>
          <p:nvPr/>
        </p:nvCxnSpPr>
        <p:spPr>
          <a:xfrm flipH="1" flipV="1">
            <a:off x="6228184" y="3789040"/>
            <a:ext cx="576064" cy="57606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>
            <a:off x="6804248" y="4365104"/>
            <a:ext cx="0" cy="100811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876256" y="5013176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G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52120" y="335699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F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764704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某同学用弹簧测力计称一个物体，示数如图，则这个物体的质量有多大？ （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g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取</a:t>
            </a: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9.8N/kg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3200" i="1" dirty="0" smtClean="0">
                <a:latin typeface="微软雅黑" pitchFamily="34" charset="-122"/>
                <a:ea typeface="微软雅黑" pitchFamily="34" charset="-122"/>
              </a:rPr>
              <a:t>﻿﻿﻿﻿﻿﻿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6369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答案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2132856"/>
            <a:ext cx="2339752" cy="3744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636912"/>
            <a:ext cx="561662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908720"/>
            <a:ext cx="7488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如图所示，苹果从树上掉下来，此过程中（ 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87624" y="1988840"/>
            <a:ext cx="53285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A.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地球吸引苹果，苹果不吸引地球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B.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只有苹果吸引地球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C.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苹果被地球吸引，地球也被苹果吸引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D.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原因不明，尚待探索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6" y="1412776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C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1988840"/>
            <a:ext cx="216217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92696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620688"/>
            <a:ext cx="75608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我国发射了神舟宇宙飞船，为载人飞行进行了仿真人实验。飞船在轨道上正常飞行时处于“失重”状态，在这种环境中，以下哪个实验不能与在地面一样正常进行（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331640" y="3284984"/>
            <a:ext cx="44644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A.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用刻度尺测长度 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B.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用放大镜看物体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C.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用平面镜改变光路 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D.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用天平测物体质量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1720" y="263691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D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92696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620688"/>
            <a:ext cx="75608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载人飞船从地球飞往火星大约需要半年多时间。在这段时间内，为了保持身体健康，宇航员们可以在飞船公共活动舱中进行锻炼。据你分析，下列运动能起到健身效果的是（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331640" y="3284984"/>
            <a:ext cx="36724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A.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引体向上 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B.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拉弹簧测力计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C.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跑步 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D.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做俯卧撑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1800" y="256490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B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2943</Words>
  <Application>Microsoft Office PowerPoint</Application>
  <PresentationFormat>全屏显示(4:3)</PresentationFormat>
  <Paragraphs>302</Paragraphs>
  <Slides>65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65</vt:i4>
      </vt:variant>
    </vt:vector>
  </HeadingPairs>
  <TitlesOfParts>
    <vt:vector size="6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2020-02-21T13:58:33Z</dcterms:created>
  <dcterms:modified xsi:type="dcterms:W3CDTF">2020-03-30T04:08:44Z</dcterms:modified>
</cp:coreProperties>
</file>