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8" r:id="rId3"/>
    <p:sldId id="270" r:id="rId4"/>
    <p:sldId id="290" r:id="rId5"/>
    <p:sldId id="293" r:id="rId6"/>
    <p:sldId id="288" r:id="rId7"/>
    <p:sldId id="291" r:id="rId8"/>
    <p:sldId id="292" r:id="rId9"/>
    <p:sldId id="294" r:id="rId10"/>
    <p:sldId id="297" r:id="rId11"/>
    <p:sldId id="309" r:id="rId12"/>
    <p:sldId id="300" r:id="rId13"/>
    <p:sldId id="299" r:id="rId14"/>
    <p:sldId id="301" r:id="rId15"/>
    <p:sldId id="305" r:id="rId16"/>
    <p:sldId id="303" r:id="rId17"/>
    <p:sldId id="314" r:id="rId18"/>
    <p:sldId id="315" r:id="rId19"/>
    <p:sldId id="316" r:id="rId20"/>
    <p:sldId id="318" r:id="rId21"/>
    <p:sldId id="317" r:id="rId22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EB8FED"/>
    <a:srgbClr val="FA7CFD"/>
    <a:srgbClr val="0066FF"/>
    <a:srgbClr val="0000FF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926" autoAdjust="0"/>
  </p:normalViewPr>
  <p:slideViewPr>
    <p:cSldViewPr snapToGrid="0">
      <p:cViewPr varScale="1">
        <p:scale>
          <a:sx n="111" d="100"/>
          <a:sy n="111" d="100"/>
        </p:scale>
        <p:origin x="-774" y="-90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168"/>
            <a:ext cx="7886700" cy="434811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4755492"/>
            <a:ext cx="2133600" cy="27316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4755492"/>
            <a:ext cx="2895600" cy="27316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4755492"/>
            <a:ext cx="2133600" cy="27316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595C3-5808-4005-898F-33B3525767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889066" y="2671042"/>
            <a:ext cx="2548466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第十六章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38067" y="959224"/>
            <a:ext cx="4209331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5471052" y="3387533"/>
            <a:ext cx="2946556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aseline="-25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 阻</a:t>
            </a:r>
            <a:endParaRPr lang="zh-CN" sz="6000" baseline="-2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69037" y="2026729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3"/>
          <p:cNvSpPr txBox="1">
            <a:spLocks noChangeArrowheads="1"/>
          </p:cNvSpPr>
          <p:nvPr/>
        </p:nvSpPr>
        <p:spPr bwMode="auto">
          <a:xfrm>
            <a:off x="418306" y="705549"/>
            <a:ext cx="42179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探究电阻与导体材料的关系</a:t>
            </a:r>
          </a:p>
        </p:txBody>
      </p:sp>
      <p:sp>
        <p:nvSpPr>
          <p:cNvPr id="9" name="矩形 8"/>
          <p:cNvSpPr/>
          <p:nvPr/>
        </p:nvSpPr>
        <p:spPr>
          <a:xfrm>
            <a:off x="309499" y="188669"/>
            <a:ext cx="162713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实验过程：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05871" y="1165924"/>
            <a:ext cx="7905750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选用长度相同、横截面积相同的铜丝和镍铬合金丝，分别接入电路中，观察电流表示数。比较流过铜丝和镍铬合金丝电流的大小，并记录表一中。</a:t>
            </a:r>
          </a:p>
        </p:txBody>
      </p:sp>
      <p:pic>
        <p:nvPicPr>
          <p:cNvPr id="11" name="Picture 3" descr="\\初三物理\初三物理共享\新教材图 电压电阻 生活用电\16章 电压电阻\电压电阻图\16-3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37" t="10210" r="6445" b="12851"/>
          <a:stretch>
            <a:fillRect/>
          </a:stretch>
        </p:blipFill>
        <p:spPr bwMode="auto">
          <a:xfrm>
            <a:off x="2527300" y="2977401"/>
            <a:ext cx="3933116" cy="179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3" name="Group 3"/>
          <p:cNvGraphicFramePr>
            <a:graphicFrameLocks noGrp="1"/>
          </p:cNvGraphicFramePr>
          <p:nvPr/>
        </p:nvGraphicFramePr>
        <p:xfrm>
          <a:off x="457200" y="687588"/>
          <a:ext cx="8328025" cy="1972744"/>
        </p:xfrm>
        <a:graphic>
          <a:graphicData uri="http://schemas.openxmlformats.org/drawingml/2006/table">
            <a:tbl>
              <a:tblPr/>
              <a:tblGrid>
                <a:gridCol w="16684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09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637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779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969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材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 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料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横截面积（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电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压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电流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电阻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79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铜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   丝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大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小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79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较小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较大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3345" name="Rectangle 108"/>
          <p:cNvSpPr>
            <a:spLocks noChangeArrowheads="1"/>
          </p:cNvSpPr>
          <p:nvPr/>
        </p:nvSpPr>
        <p:spPr bwMode="auto">
          <a:xfrm>
            <a:off x="1808151" y="3768091"/>
            <a:ext cx="41632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电阻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的大小与导体的材料有关</a:t>
            </a:r>
          </a:p>
        </p:txBody>
      </p:sp>
      <p:sp>
        <p:nvSpPr>
          <p:cNvPr id="13346" name="Text Box 34"/>
          <p:cNvSpPr txBox="1">
            <a:spLocks noChangeArrowheads="1"/>
          </p:cNvSpPr>
          <p:nvPr/>
        </p:nvSpPr>
        <p:spPr bwMode="auto">
          <a:xfrm>
            <a:off x="458788" y="2953358"/>
            <a:ext cx="8615362" cy="4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007E27"/>
                </a:solidFill>
                <a:sym typeface="宋体" panose="02010600030101010101" pitchFamily="2" charset="-122"/>
              </a:rPr>
              <a:t>实验现象：</a:t>
            </a:r>
            <a:r>
              <a:rPr lang="zh-CN" altLang="en-US" dirty="0" smtClean="0">
                <a:sym typeface="宋体" panose="02010600030101010101" pitchFamily="2" charset="-122"/>
              </a:rPr>
              <a:t>镍铬合金</a:t>
            </a:r>
            <a:r>
              <a:rPr lang="zh-CN" altLang="en-US" dirty="0">
                <a:sym typeface="宋体" panose="02010600030101010101" pitchFamily="2" charset="-122"/>
              </a:rPr>
              <a:t>丝中电流较小，铜丝中电流很大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92364" y="227213"/>
            <a:ext cx="1655763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实验记录</a:t>
            </a:r>
          </a:p>
        </p:txBody>
      </p:sp>
      <p:sp>
        <p:nvSpPr>
          <p:cNvPr id="2" name="矩形 1"/>
          <p:cNvSpPr/>
          <p:nvPr/>
        </p:nvSpPr>
        <p:spPr>
          <a:xfrm>
            <a:off x="566247" y="3768090"/>
            <a:ext cx="110799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结论：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5" grpId="0"/>
      <p:bldP spid="13346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3"/>
          <p:cNvSpPr txBox="1">
            <a:spLocks noChangeArrowheads="1"/>
          </p:cNvSpPr>
          <p:nvPr/>
        </p:nvSpPr>
        <p:spPr bwMode="auto">
          <a:xfrm>
            <a:off x="189178" y="174625"/>
            <a:ext cx="42179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/>
              <a:t>2.</a:t>
            </a:r>
            <a:r>
              <a:rPr lang="zh-CN" altLang="en-US" b="1" dirty="0"/>
              <a:t>探究电阻与导体长度的关系</a:t>
            </a:r>
          </a:p>
        </p:txBody>
      </p:sp>
      <p:pic>
        <p:nvPicPr>
          <p:cNvPr id="3" name="图片 74768" descr="065040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1396"/>
            <a:ext cx="2770716" cy="1631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Group 2"/>
          <p:cNvGraphicFramePr>
            <a:graphicFrameLocks noGrp="1"/>
          </p:cNvGraphicFramePr>
          <p:nvPr/>
        </p:nvGraphicFramePr>
        <p:xfrm>
          <a:off x="152400" y="2036539"/>
          <a:ext cx="8431477" cy="1546873"/>
        </p:xfrm>
        <a:graphic>
          <a:graphicData uri="http://schemas.openxmlformats.org/drawingml/2006/table">
            <a:tbl>
              <a:tblPr/>
              <a:tblGrid>
                <a:gridCol w="17719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09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637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414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74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材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  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料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横截面积（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电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压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电流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电阻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46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0.5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较大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较小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47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较小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较大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 Box 34"/>
          <p:cNvSpPr txBox="1">
            <a:spLocks noChangeArrowheads="1"/>
          </p:cNvSpPr>
          <p:nvPr/>
        </p:nvSpPr>
        <p:spPr bwMode="auto">
          <a:xfrm>
            <a:off x="220986" y="3665254"/>
            <a:ext cx="58316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007E27"/>
                </a:solidFill>
                <a:sym typeface="宋体" panose="02010600030101010101" pitchFamily="2" charset="-122"/>
              </a:rPr>
              <a:t>实验现象</a:t>
            </a:r>
            <a:r>
              <a:rPr lang="zh-CN" altLang="en-US" dirty="0" smtClean="0">
                <a:solidFill>
                  <a:srgbClr val="007E27"/>
                </a:solidFill>
                <a:sym typeface="宋体" panose="02010600030101010101" pitchFamily="2" charset="-122"/>
              </a:rPr>
              <a:t>：</a:t>
            </a:r>
            <a:r>
              <a:rPr lang="zh-CN" altLang="en-US" dirty="0" smtClean="0">
                <a:sym typeface="宋体" panose="02010600030101010101" pitchFamily="2" charset="-122"/>
              </a:rPr>
              <a:t>长</a:t>
            </a:r>
            <a:r>
              <a:rPr lang="zh-CN" altLang="en-US" dirty="0">
                <a:sym typeface="宋体" panose="02010600030101010101" pitchFamily="2" charset="-122"/>
              </a:rPr>
              <a:t>的镍铬合金丝中电流较小。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0888" y="4230335"/>
            <a:ext cx="7504525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实验</a:t>
            </a:r>
            <a:r>
              <a:rPr lang="zh-CN" altLang="en-US" sz="2400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结论：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材料、横截面积相同，导体越长，电阻越大.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89178" y="1387147"/>
            <a:ext cx="1655763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实验记录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3"/>
          <p:cNvSpPr txBox="1">
            <a:spLocks noChangeArrowheads="1"/>
          </p:cNvSpPr>
          <p:nvPr/>
        </p:nvSpPr>
        <p:spPr bwMode="auto">
          <a:xfrm>
            <a:off x="302683" y="153988"/>
            <a:ext cx="4794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/>
              <a:t>3.</a:t>
            </a:r>
            <a:r>
              <a:rPr lang="zh-CN" altLang="en-US" b="1" dirty="0"/>
              <a:t>探究电阻与导体横截面积的关系</a:t>
            </a:r>
          </a:p>
        </p:txBody>
      </p:sp>
      <p:pic>
        <p:nvPicPr>
          <p:cNvPr id="3" name="图片 788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7172" y="577424"/>
            <a:ext cx="3202186" cy="163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4176410"/>
              </p:ext>
            </p:extLst>
          </p:nvPr>
        </p:nvGraphicFramePr>
        <p:xfrm>
          <a:off x="159811" y="2291826"/>
          <a:ext cx="8570913" cy="1659113"/>
        </p:xfrm>
        <a:graphic>
          <a:graphicData uri="http://schemas.openxmlformats.org/drawingml/2006/table">
            <a:tbl>
              <a:tblPr/>
              <a:tblGrid>
                <a:gridCol w="1765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09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637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17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255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6366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942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</a:t>
                      </a: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料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横截面积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sz="2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</a:t>
                      </a: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32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zh-CN" altLang="en-US" sz="21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较小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较大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2S</a:t>
                      </a:r>
                      <a:endParaRPr kumimoji="0" lang="zh-CN" altLang="en-US" sz="21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较大</a:t>
                      </a:r>
                      <a:endParaRPr kumimoji="0" 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较小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 Box 33"/>
          <p:cNvSpPr txBox="1">
            <a:spLocks noChangeArrowheads="1"/>
          </p:cNvSpPr>
          <p:nvPr/>
        </p:nvSpPr>
        <p:spPr bwMode="auto">
          <a:xfrm>
            <a:off x="159811" y="3972307"/>
            <a:ext cx="58599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007E27"/>
                </a:solidFill>
                <a:sym typeface="宋体" panose="02010600030101010101" pitchFamily="2" charset="-122"/>
              </a:rPr>
              <a:t>实验现象：</a:t>
            </a:r>
            <a:r>
              <a:rPr lang="zh-CN" altLang="en-US" dirty="0" smtClean="0">
                <a:solidFill>
                  <a:schemeClr val="tx1"/>
                </a:solidFill>
                <a:sym typeface="宋体" panose="02010600030101010101" pitchFamily="2" charset="-122"/>
              </a:rPr>
              <a:t>较</a:t>
            </a:r>
            <a:r>
              <a:rPr lang="zh-CN" altLang="en-US" dirty="0">
                <a:solidFill>
                  <a:schemeClr val="tx1"/>
                </a:solidFill>
                <a:sym typeface="宋体" panose="02010600030101010101" pitchFamily="2" charset="-122"/>
              </a:rPr>
              <a:t>细的镍铬合金丝中电流较小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 Box 34"/>
          <p:cNvSpPr txBox="1">
            <a:spLocks noChangeArrowheads="1"/>
          </p:cNvSpPr>
          <p:nvPr/>
        </p:nvSpPr>
        <p:spPr bwMode="auto">
          <a:xfrm>
            <a:off x="159811" y="4352333"/>
            <a:ext cx="8628589" cy="55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rgbClr val="007E27"/>
                </a:solidFill>
                <a:sym typeface="宋体" panose="02010600030101010101" pitchFamily="2" charset="-122"/>
              </a:rPr>
              <a:t>实验结论：</a:t>
            </a:r>
            <a:r>
              <a:rPr lang="zh-CN" altLang="en-US" dirty="0"/>
              <a:t>材料、长度相同，导体的横截面积越大，电阻越小</a:t>
            </a:r>
            <a:r>
              <a:rPr lang="en-US" altLang="zh-CN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9811" y="1753232"/>
            <a:ext cx="1655763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实验记录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3"/>
          <p:cNvSpPr txBox="1">
            <a:spLocks noChangeArrowheads="1"/>
          </p:cNvSpPr>
          <p:nvPr/>
        </p:nvSpPr>
        <p:spPr bwMode="auto">
          <a:xfrm>
            <a:off x="247650" y="201082"/>
            <a:ext cx="4095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/>
              <a:t>4.</a:t>
            </a:r>
            <a:r>
              <a:rPr lang="zh-CN" altLang="en-US" b="1" dirty="0"/>
              <a:t>探究电阻与温度的关系</a:t>
            </a:r>
          </a:p>
        </p:txBody>
      </p:sp>
      <p:pic>
        <p:nvPicPr>
          <p:cNvPr id="7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9219" y="684835"/>
            <a:ext cx="3764847" cy="22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44487" y="3573948"/>
            <a:ext cx="7639579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400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实验结论：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电阻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还跟温度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有关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温度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越高，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电阻越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大。但也有少数导体，电阻随温度的升高而减小。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4487" y="780581"/>
            <a:ext cx="342916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把旧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日光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灯管的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灯丝接入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电路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用酒精灯缓慢地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对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其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加热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观察电流表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的示数有什么变化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33"/>
          <p:cNvSpPr txBox="1">
            <a:spLocks noChangeArrowheads="1"/>
          </p:cNvSpPr>
          <p:nvPr/>
        </p:nvSpPr>
        <p:spPr bwMode="auto">
          <a:xfrm>
            <a:off x="306917" y="3112283"/>
            <a:ext cx="7547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007E27"/>
                </a:solidFill>
                <a:sym typeface="宋体" panose="02010600030101010101" pitchFamily="2" charset="-122"/>
              </a:rPr>
              <a:t>实验现象：</a:t>
            </a:r>
            <a:r>
              <a:rPr lang="zh-CN" altLang="en-US" dirty="0" smtClean="0">
                <a:solidFill>
                  <a:schemeClr val="tx1"/>
                </a:solidFill>
                <a:sym typeface="宋体" panose="02010600030101010101" pitchFamily="2" charset="-122"/>
              </a:rPr>
              <a:t>随着温度升高，电流表示数在变小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3" name="TextBox 3"/>
          <p:cNvSpPr>
            <a:spLocks noChangeArrowheads="1"/>
          </p:cNvSpPr>
          <p:nvPr/>
        </p:nvSpPr>
        <p:spPr bwMode="auto">
          <a:xfrm>
            <a:off x="17992" y="148197"/>
            <a:ext cx="5612341" cy="194273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导体的电阻是导体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本身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的一种性质，它的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大小决定于导体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的材料、长度、横截面积和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温度，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与其他因素无关。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29657" y="2903977"/>
            <a:ext cx="57398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右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图展示的是不同材料在导电性能上的排序，从上至下，材料的导电性能依次减弱。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855228" y="433339"/>
            <a:ext cx="1489604" cy="4487334"/>
            <a:chOff x="5503862" y="772947"/>
            <a:chExt cx="1489604" cy="4487334"/>
          </a:xfrm>
        </p:grpSpPr>
        <p:pic>
          <p:nvPicPr>
            <p:cNvPr id="9" name="Picture 2" descr="\\初三物理\初三物理共享\新教材图 电压电阻 生活用电\16章 电压电阻\电压电阻图\16-3-4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8318" t="1672" r="11663" b="1799"/>
            <a:stretch>
              <a:fillRect/>
            </a:stretch>
          </p:blipFill>
          <p:spPr bwMode="auto">
            <a:xfrm>
              <a:off x="6485466" y="772947"/>
              <a:ext cx="508000" cy="4419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5503862" y="859076"/>
              <a:ext cx="1235605" cy="4401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导电能力</a:t>
              </a:r>
              <a:endParaRPr lang="zh-CN" altLang="en-US" sz="1400" b="1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银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铜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铝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铁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炭笔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酸溶液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碱溶液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盐水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地表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湿木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锗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硅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汽油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干纸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干布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玻璃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橡胶</a:t>
              </a:r>
            </a:p>
            <a:p>
              <a:pPr algn="ctr"/>
              <a:r>
                <a:rPr lang="zh-CN" altLang="en-US" sz="1400" b="1" dirty="0">
                  <a:latin typeface="微软雅黑" panose="020B0503020204020204" charset="-122"/>
                  <a:ea typeface="微软雅黑" panose="020B0503020204020204" charset="-122"/>
                </a:rPr>
                <a:t>陶瓷</a:t>
              </a:r>
            </a:p>
            <a:p>
              <a:pPr algn="ctr"/>
              <a:r>
                <a:rPr lang="zh-CN" altLang="en-US" sz="1400" b="1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绝缘能力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312332" y="2259749"/>
            <a:ext cx="2198370" cy="610235"/>
            <a:chOff x="2566332" y="2259749"/>
            <a:chExt cx="2198370" cy="610235"/>
          </a:xfrm>
        </p:grpSpPr>
        <p:sp>
          <p:nvSpPr>
            <p:cNvPr id="6" name="矩形 5"/>
            <p:cNvSpPr/>
            <p:nvPr/>
          </p:nvSpPr>
          <p:spPr>
            <a:xfrm>
              <a:off x="2566332" y="2371965"/>
              <a:ext cx="1506135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小资料：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22" t="22489" r="3888"/>
            <a:stretch>
              <a:fillRect/>
            </a:stretch>
          </p:blipFill>
          <p:spPr>
            <a:xfrm>
              <a:off x="3773467" y="2259749"/>
              <a:ext cx="991235" cy="610235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4096" y="137067"/>
            <a:ext cx="2119508" cy="759528"/>
            <a:chOff x="1911229" y="367899"/>
            <a:chExt cx="2119508" cy="759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222" t="29444" r="20000" b="10000"/>
            <a:stretch>
              <a:fillRect/>
            </a:stretch>
          </p:blipFill>
          <p:spPr>
            <a:xfrm>
              <a:off x="1911229" y="367899"/>
              <a:ext cx="787399" cy="759528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628657" y="516831"/>
              <a:ext cx="140208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科学</a:t>
              </a:r>
              <a:r>
                <a:rPr lang="zh-CN" altLang="en-US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世界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63902" y="516831"/>
            <a:ext cx="411276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半导体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导电能力介于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导体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绝缘体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之间的叫做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半导体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物质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锗、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硅等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利用半导体材料制成的二极管、三极管和电阻、电容等元件直接做在硅单晶片上（俗称芯片），就成了集成电路。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5932" y="602293"/>
            <a:ext cx="394498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超导现象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物质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在温度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很低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，电阻就变成了零，这就是超导现象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铝在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1.39K(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271.76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℃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以下电阻就变成了零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如果超导现象用于实际，会给人类带来很多好处。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091" t="10073" r="47199" b="5115"/>
          <a:stretch>
            <a:fillRect/>
          </a:stretch>
        </p:blipFill>
        <p:spPr>
          <a:xfrm>
            <a:off x="4320793" y="689644"/>
            <a:ext cx="275166" cy="435150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894" y="678356"/>
            <a:ext cx="7383949" cy="3919044"/>
          </a:xfrm>
          <a:prstGeom prst="rect">
            <a:avLst/>
          </a:prstGeom>
        </p:spPr>
      </p:pic>
      <p:sp>
        <p:nvSpPr>
          <p:cNvPr id="3" name="Shape 108"/>
          <p:cNvSpPr/>
          <p:nvPr/>
        </p:nvSpPr>
        <p:spPr>
          <a:xfrm>
            <a:off x="285090" y="20143"/>
            <a:ext cx="679411" cy="56881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90780" y="65742"/>
            <a:ext cx="603910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172244" y="6574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59871" y="588961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extBox 6"/>
          <p:cNvSpPr txBox="1"/>
          <p:nvPr/>
        </p:nvSpPr>
        <p:spPr>
          <a:xfrm>
            <a:off x="76199" y="4597400"/>
            <a:ext cx="376766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重点：理解电阻的概念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13200" y="4588217"/>
            <a:ext cx="458893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难点：探究影响电阻大小的因素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1575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241431" y="24692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31315" y="597330"/>
            <a:ext cx="59230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理解电阻的概念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1659" y="1120550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400" dirty="0"/>
          </a:p>
        </p:txBody>
      </p:sp>
      <p:sp>
        <p:nvSpPr>
          <p:cNvPr id="16" name="矩形 15"/>
          <p:cNvSpPr/>
          <p:nvPr/>
        </p:nvSpPr>
        <p:spPr>
          <a:xfrm>
            <a:off x="812800" y="1411238"/>
            <a:ext cx="7747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2019 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福建省）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在相同温度下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关于导体的电阻，下列说法正确的是（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A. 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铜线的电阻一定比铝线的小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B. 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长度相同粗细也相同的铜线和铝线电阻相等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C. 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长度相同的两根铜线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粗的那根电阻较大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D. 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粗细相同的两根铜线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长的那根电阻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较大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59496" y="2118087"/>
            <a:ext cx="5100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804" y="214848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516466" y="1012378"/>
            <a:ext cx="75099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2019  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四川巴中）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下列说法错误的是（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．电荷的定向移动形成电流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．串联电路中电流处处相等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．灯泡亮度由灯泡的实际功率决定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．导体的电阻跟导体两端电压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成正比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3704" y="1140119"/>
            <a:ext cx="5100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6806" y="1219999"/>
            <a:ext cx="1507068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7E27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问题思考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1847549" y="925972"/>
            <a:ext cx="6288087" cy="1200327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生活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中常见的导线多是铜芯或者铝芯，铁也是导体，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而且价格便宜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，为什么不用铁芯？ 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727761" y="4367488"/>
            <a:ext cx="7205133" cy="646329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导线的粗细不同，对导线的导电性能有影响吗？ 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17643" y="2187855"/>
            <a:ext cx="2880000" cy="2261665"/>
            <a:chOff x="1423514" y="2039494"/>
            <a:chExt cx="2880000" cy="2261665"/>
          </a:xfrm>
        </p:grpSpPr>
        <p:pic>
          <p:nvPicPr>
            <p:cNvPr id="7" name="图片 6"/>
            <p:cNvPicPr preferRelativeResize="0"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23514" y="2039494"/>
              <a:ext cx="288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2163955" y="3839494"/>
              <a:ext cx="1399117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铜质导线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24210" y="2187857"/>
            <a:ext cx="2880000" cy="2261663"/>
            <a:chOff x="4460748" y="2039494"/>
            <a:chExt cx="2880000" cy="2261663"/>
          </a:xfrm>
        </p:grpSpPr>
        <p:pic>
          <p:nvPicPr>
            <p:cNvPr id="10" name="图片 9"/>
            <p:cNvPicPr preferRelativeResize="0"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60748" y="2039494"/>
              <a:ext cx="288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5242711" y="3839492"/>
              <a:ext cx="1485408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铝质导线</a:t>
              </a:r>
            </a:p>
          </p:txBody>
        </p:sp>
      </p:grp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001" y="216805"/>
            <a:ext cx="5854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影响电阻大小的因素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819" y="750850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8068" y="1357743"/>
            <a:ext cx="711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2019  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广东深圳）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下列说法正确的是（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．电荷的移动形成电流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．电路中有电压就一定有电流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．把一根铜丝均匀拉长后电阻变小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．长时间使用的手机发烫，是因为电流的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热效应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34094" y="1510259"/>
            <a:ext cx="5100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234" y="269311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7934" y="967939"/>
            <a:ext cx="77893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2019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吉林省）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有甲、乙两根镍铬合金线，甲和乙等长，乙粗些，把它们并联在同一电路中，它们两端的电压分别为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甲和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乙，下列判断中正确的是（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A.U</a:t>
            </a:r>
            <a:r>
              <a:rPr lang="zh-CN" altLang="zh-CN" sz="2400" baseline="-25000" dirty="0">
                <a:latin typeface="微软雅黑" panose="020B0503020204020204" charset="-122"/>
                <a:ea typeface="微软雅黑" panose="020B0503020204020204" charset="-122"/>
              </a:rPr>
              <a:t>甲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=U</a:t>
            </a:r>
            <a:r>
              <a:rPr lang="zh-CN" altLang="zh-CN" sz="2400" baseline="-25000" dirty="0">
                <a:latin typeface="微软雅黑" panose="020B0503020204020204" charset="-122"/>
                <a:ea typeface="微软雅黑" panose="020B0503020204020204" charset="-122"/>
              </a:rPr>
              <a:t>乙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               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B.U</a:t>
            </a:r>
            <a:r>
              <a:rPr lang="zh-CN" altLang="zh-CN" sz="2400" baseline="-25000" dirty="0">
                <a:latin typeface="微软雅黑" panose="020B0503020204020204" charset="-122"/>
                <a:ea typeface="微软雅黑" panose="020B0503020204020204" charset="-122"/>
              </a:rPr>
              <a:t>甲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zh-CN" altLang="zh-CN" sz="2400" baseline="-25000" dirty="0">
                <a:latin typeface="微软雅黑" panose="020B0503020204020204" charset="-122"/>
                <a:ea typeface="微软雅黑" panose="020B0503020204020204" charset="-122"/>
              </a:rPr>
              <a:t>乙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C.U</a:t>
            </a:r>
            <a:r>
              <a:rPr lang="zh-CN" altLang="zh-CN" sz="2400" baseline="-25000" dirty="0">
                <a:latin typeface="微软雅黑" panose="020B0503020204020204" charset="-122"/>
                <a:ea typeface="微软雅黑" panose="020B0503020204020204" charset="-122"/>
              </a:rPr>
              <a:t>甲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＞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zh-CN" altLang="zh-CN" sz="2400" baseline="-25000" dirty="0">
                <a:latin typeface="微软雅黑" panose="020B0503020204020204" charset="-122"/>
                <a:ea typeface="微软雅黑" panose="020B0503020204020204" charset="-122"/>
              </a:rPr>
              <a:t>乙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                   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无法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确定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46222" y="2202179"/>
            <a:ext cx="5799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   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1076928" y="671265"/>
            <a:ext cx="140716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sz="2400" b="1" dirty="0" smtClean="0">
                <a:solidFill>
                  <a:srgbClr val="007E27"/>
                </a:solidFill>
              </a:rPr>
              <a:t>演示实验</a:t>
            </a:r>
            <a:r>
              <a:rPr lang="en-US" altLang="zh-CN" sz="2400" b="1" dirty="0" smtClean="0">
                <a:solidFill>
                  <a:srgbClr val="007E27"/>
                </a:solidFill>
              </a:rPr>
              <a:t>1</a:t>
            </a:r>
            <a:endParaRPr sz="2400" b="1" dirty="0">
              <a:solidFill>
                <a:srgbClr val="007E27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68"/>
          <p:cNvSpPr>
            <a:spLocks noChangeArrowheads="1"/>
          </p:cNvSpPr>
          <p:nvPr/>
        </p:nvSpPr>
        <p:spPr bwMode="auto">
          <a:xfrm>
            <a:off x="363949" y="1160053"/>
            <a:ext cx="8028568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把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长短、粗细相同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铜丝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镍铬合金丝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分别接入电路，闭合开关，观察电路中小灯泡的亮度。</a:t>
            </a:r>
          </a:p>
        </p:txBody>
      </p:sp>
      <p:pic>
        <p:nvPicPr>
          <p:cNvPr id="9" name="Picture 3" descr="\\初三物理\初三物理共享\新教材图 电压电阻 生活用电\16章 电压电阻\电压电阻图\16-3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3593" y="2272997"/>
            <a:ext cx="3615871" cy="1939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67582" y="3941883"/>
            <a:ext cx="6563947" cy="1107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40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把</a:t>
            </a:r>
            <a:r>
              <a:rPr lang="zh-CN" altLang="en-US" dirty="0">
                <a:solidFill>
                  <a:schemeClr val="tx1"/>
                </a:solidFill>
              </a:rPr>
              <a:t>铜丝接入电路时，小灯泡较明亮；</a:t>
            </a:r>
          </a:p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把镍铬合金丝接入电路时</a:t>
            </a:r>
            <a:r>
              <a:rPr lang="zh-CN" altLang="en-US" dirty="0" smtClean="0">
                <a:solidFill>
                  <a:schemeClr val="tx1"/>
                </a:solidFill>
              </a:rPr>
              <a:t>，小</a:t>
            </a:r>
            <a:r>
              <a:rPr lang="zh-CN" altLang="en-US" dirty="0">
                <a:solidFill>
                  <a:schemeClr val="tx1"/>
                </a:solidFill>
              </a:rPr>
              <a:t>灯泡较暗。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61375" y="2616200"/>
            <a:ext cx="12311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en-US" sz="24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实验电路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61375" y="3342704"/>
            <a:ext cx="12311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en-US" sz="24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实验现象</a:t>
            </a:r>
          </a:p>
        </p:txBody>
      </p:sp>
      <p:sp>
        <p:nvSpPr>
          <p:cNvPr id="13" name="Shape 108"/>
          <p:cNvSpPr/>
          <p:nvPr/>
        </p:nvSpPr>
        <p:spPr>
          <a:xfrm>
            <a:off x="284118" y="23085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Shape 112"/>
          <p:cNvSpPr/>
          <p:nvPr/>
        </p:nvSpPr>
        <p:spPr>
          <a:xfrm>
            <a:off x="241431" y="64199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1161401" y="64199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17185" y="55469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Shape 120"/>
          <p:cNvSpPr/>
          <p:nvPr/>
        </p:nvSpPr>
        <p:spPr>
          <a:xfrm>
            <a:off x="475650" y="225126"/>
            <a:ext cx="140716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sz="2400" b="1" dirty="0" smtClean="0">
                <a:solidFill>
                  <a:srgbClr val="007E27"/>
                </a:solidFill>
              </a:rPr>
              <a:t>演示实验</a:t>
            </a:r>
            <a:r>
              <a:rPr lang="en-US" altLang="zh-CN" sz="2400" b="1" dirty="0" smtClean="0">
                <a:solidFill>
                  <a:srgbClr val="007E27"/>
                </a:solidFill>
              </a:rPr>
              <a:t>2</a:t>
            </a:r>
            <a:endParaRPr sz="2400" b="1" dirty="0">
              <a:solidFill>
                <a:srgbClr val="007E27"/>
              </a:solidFill>
            </a:endParaRP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475650" y="631739"/>
            <a:ext cx="79244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在上述实验中，接入电流表，观察电流表的示数变化，并继续观察小灯泡的亮度。</a:t>
            </a:r>
          </a:p>
        </p:txBody>
      </p:sp>
      <p:grpSp>
        <p:nvGrpSpPr>
          <p:cNvPr id="10" name="Group 5"/>
          <p:cNvGrpSpPr/>
          <p:nvPr/>
        </p:nvGrpSpPr>
        <p:grpSpPr bwMode="auto">
          <a:xfrm>
            <a:off x="4727349" y="1357933"/>
            <a:ext cx="2813050" cy="2459567"/>
            <a:chOff x="0" y="0"/>
            <a:chExt cx="1927" cy="1332"/>
          </a:xfrm>
        </p:grpSpPr>
        <p:sp>
          <p:nvSpPr>
            <p:cNvPr id="11" name="Rectangle 102"/>
            <p:cNvSpPr>
              <a:spLocks noChangeArrowheads="1"/>
            </p:cNvSpPr>
            <p:nvPr/>
          </p:nvSpPr>
          <p:spPr bwMode="auto">
            <a:xfrm>
              <a:off x="0" y="312"/>
              <a:ext cx="1769" cy="85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 sz="1400">
                <a:ea typeface="黑体" panose="02010609060101010101" pitchFamily="49" charset="-122"/>
              </a:endParaRPr>
            </a:p>
          </p:txBody>
        </p:sp>
        <p:sp>
          <p:nvSpPr>
            <p:cNvPr id="12" name="Rectangle 30"/>
            <p:cNvSpPr>
              <a:spLocks noChangeArrowheads="1"/>
            </p:cNvSpPr>
            <p:nvPr/>
          </p:nvSpPr>
          <p:spPr bwMode="auto">
            <a:xfrm>
              <a:off x="351" y="199"/>
              <a:ext cx="590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 sz="1400">
                <a:ea typeface="黑体" panose="02010609060101010101" pitchFamily="49" charset="-122"/>
              </a:endParaRPr>
            </a:p>
          </p:txBody>
        </p:sp>
        <p:sp>
          <p:nvSpPr>
            <p:cNvPr id="13" name="AutoShape 187"/>
            <p:cNvSpPr>
              <a:spLocks noChangeArrowheads="1"/>
            </p:cNvSpPr>
            <p:nvPr/>
          </p:nvSpPr>
          <p:spPr bwMode="auto">
            <a:xfrm>
              <a:off x="1616" y="624"/>
              <a:ext cx="311" cy="311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1" hangingPunct="1"/>
              <a:endParaRPr lang="zh-CN" altLang="en-US" sz="1400">
                <a:ea typeface="黑体" panose="02010609060101010101" pitchFamily="49" charset="-122"/>
              </a:endParaRPr>
            </a:p>
          </p:txBody>
        </p:sp>
        <p:sp>
          <p:nvSpPr>
            <p:cNvPr id="14" name="Oval 123"/>
            <p:cNvSpPr>
              <a:spLocks noChangeArrowheads="1"/>
            </p:cNvSpPr>
            <p:nvPr/>
          </p:nvSpPr>
          <p:spPr bwMode="auto">
            <a:xfrm rot="5400000" flipV="1">
              <a:off x="323" y="267"/>
              <a:ext cx="71" cy="7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</p:spPr>
          <p:txBody>
            <a:bodyPr vert="eaVert" wrap="none" anchor="ctr"/>
            <a:lstStyle/>
            <a:p>
              <a:pPr eaLnBrk="1" hangingPunct="1"/>
              <a:endParaRPr lang="zh-CN" altLang="en-US" sz="1400">
                <a:ea typeface="黑体" panose="02010609060101010101" pitchFamily="49" charset="-122"/>
              </a:endParaRPr>
            </a:p>
          </p:txBody>
        </p:sp>
        <p:sp>
          <p:nvSpPr>
            <p:cNvPr id="15" name="Oval 123"/>
            <p:cNvSpPr>
              <a:spLocks noChangeArrowheads="1"/>
            </p:cNvSpPr>
            <p:nvPr/>
          </p:nvSpPr>
          <p:spPr bwMode="auto">
            <a:xfrm rot="5400000" flipV="1">
              <a:off x="930" y="279"/>
              <a:ext cx="71" cy="7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</p:spPr>
          <p:txBody>
            <a:bodyPr vert="eaVert" wrap="none" anchor="ctr"/>
            <a:lstStyle/>
            <a:p>
              <a:pPr eaLnBrk="1" hangingPunct="1"/>
              <a:endParaRPr lang="zh-CN" altLang="en-US" sz="1400">
                <a:ea typeface="黑体" panose="02010609060101010101" pitchFamily="49" charset="-122"/>
              </a:endParaRPr>
            </a:p>
          </p:txBody>
        </p:sp>
        <p:sp>
          <p:nvSpPr>
            <p:cNvPr id="16" name="Text Box 126"/>
            <p:cNvSpPr txBox="1">
              <a:spLocks noChangeArrowheads="1"/>
            </p:cNvSpPr>
            <p:nvPr/>
          </p:nvSpPr>
          <p:spPr bwMode="auto">
            <a:xfrm>
              <a:off x="206" y="0"/>
              <a:ext cx="364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17" name="Text Box 126"/>
            <p:cNvSpPr txBox="1">
              <a:spLocks noChangeArrowheads="1"/>
            </p:cNvSpPr>
            <p:nvPr/>
          </p:nvSpPr>
          <p:spPr bwMode="auto">
            <a:xfrm>
              <a:off x="796" y="0"/>
              <a:ext cx="364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grpSp>
          <p:nvGrpSpPr>
            <p:cNvPr id="18" name="Group 13"/>
            <p:cNvGrpSpPr/>
            <p:nvPr/>
          </p:nvGrpSpPr>
          <p:grpSpPr bwMode="auto">
            <a:xfrm>
              <a:off x="284" y="1049"/>
              <a:ext cx="318" cy="181"/>
              <a:chOff x="0" y="0"/>
              <a:chExt cx="256" cy="142"/>
            </a:xfrm>
          </p:grpSpPr>
          <p:sp>
            <p:nvSpPr>
              <p:cNvPr id="26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 sz="140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1400"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 bwMode="auto">
            <a:xfrm>
              <a:off x="1134" y="992"/>
              <a:ext cx="85" cy="340"/>
              <a:chOff x="0" y="0"/>
              <a:chExt cx="85" cy="340"/>
            </a:xfrm>
          </p:grpSpPr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 sz="140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" name="Group 21"/>
            <p:cNvGrpSpPr/>
            <p:nvPr/>
          </p:nvGrpSpPr>
          <p:grpSpPr bwMode="auto">
            <a:xfrm>
              <a:off x="1276" y="142"/>
              <a:ext cx="348" cy="340"/>
              <a:chOff x="0" y="28"/>
              <a:chExt cx="348" cy="340"/>
            </a:xfrm>
          </p:grpSpPr>
          <p:sp>
            <p:nvSpPr>
              <p:cNvPr id="21" name="Oval 61"/>
              <p:cNvSpPr>
                <a:spLocks noChangeArrowheads="1"/>
              </p:cNvSpPr>
              <p:nvPr/>
            </p:nvSpPr>
            <p:spPr bwMode="auto">
              <a:xfrm>
                <a:off x="0" y="28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1400"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Text Box 62"/>
              <p:cNvSpPr txBox="1">
                <a:spLocks noChangeArrowheads="1"/>
              </p:cNvSpPr>
              <p:nvPr/>
            </p:nvSpPr>
            <p:spPr bwMode="auto">
              <a:xfrm>
                <a:off x="36" y="62"/>
                <a:ext cx="31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</p:grpSp>
      </p:grp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491482" y="2247956"/>
            <a:ext cx="12192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en-US" sz="24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实验电路</a:t>
            </a: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491482" y="3259822"/>
            <a:ext cx="12311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en-US" sz="24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实验现象</a:t>
            </a:r>
          </a:p>
        </p:txBody>
      </p:sp>
      <p:sp>
        <p:nvSpPr>
          <p:cNvPr id="31" name="Text Box 29"/>
          <p:cNvSpPr txBox="1">
            <a:spLocks noChangeArrowheads="1"/>
          </p:cNvSpPr>
          <p:nvPr/>
        </p:nvSpPr>
        <p:spPr bwMode="auto">
          <a:xfrm>
            <a:off x="377010" y="3817499"/>
            <a:ext cx="8475662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把铜丝接入电路时，电流表的示数较大，小灯泡较明亮；</a:t>
            </a:r>
          </a:p>
          <a:p>
            <a:r>
              <a:rPr lang="zh-CN" altLang="en-US" dirty="0"/>
              <a:t>把镍铬合金丝接入电路时，电流表的示数较小，小灯泡较暗。 　　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27035" y="2111519"/>
            <a:ext cx="696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numCol="1" anchor="t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b="1" dirty="0">
                <a:solidFill>
                  <a:srgbClr val="007E27"/>
                </a:solidFill>
              </a:rPr>
              <a:t>结论</a:t>
            </a:r>
            <a:r>
              <a:rPr lang="en-US" b="1" dirty="0">
                <a:solidFill>
                  <a:srgbClr val="007E27"/>
                </a:solidFill>
              </a:rPr>
              <a:t>: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76795" y="2740667"/>
            <a:ext cx="4371405" cy="142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导体在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导电的同时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，对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电流产生阻碍作用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不同导体对电流的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阻碍作用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不同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　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7035" y="168274"/>
            <a:ext cx="15240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en-US" sz="24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现象分析：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941146" y="660720"/>
            <a:ext cx="3537435" cy="978649"/>
            <a:chOff x="941146" y="660720"/>
            <a:chExt cx="3537435" cy="978649"/>
          </a:xfrm>
        </p:grpSpPr>
        <p:sp>
          <p:nvSpPr>
            <p:cNvPr id="6" name="Text Box 17"/>
            <p:cNvSpPr txBox="1">
              <a:spLocks noChangeArrowheads="1"/>
            </p:cNvSpPr>
            <p:nvPr/>
          </p:nvSpPr>
          <p:spPr bwMode="auto">
            <a:xfrm>
              <a:off x="941146" y="660720"/>
              <a:ext cx="1415772" cy="950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灯泡的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亮暗程度</a:t>
              </a:r>
            </a:p>
          </p:txBody>
        </p:sp>
        <p:sp>
          <p:nvSpPr>
            <p:cNvPr id="7" name="AutoShape 18"/>
            <p:cNvSpPr>
              <a:spLocks noChangeArrowheads="1"/>
            </p:cNvSpPr>
            <p:nvPr/>
          </p:nvSpPr>
          <p:spPr bwMode="auto">
            <a:xfrm rot="10860000">
              <a:off x="2357842" y="1078765"/>
              <a:ext cx="976313" cy="114300"/>
            </a:xfrm>
            <a:prstGeom prst="leftArrow">
              <a:avLst>
                <a:gd name="adj1" fmla="val 50000"/>
                <a:gd name="adj2" fmla="val 106771"/>
              </a:avLst>
            </a:prstGeom>
            <a:solidFill>
              <a:srgbClr val="007E27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Text Box 19"/>
            <p:cNvSpPr txBox="1">
              <a:spLocks noChangeArrowheads="1"/>
            </p:cNvSpPr>
            <p:nvPr/>
          </p:nvSpPr>
          <p:spPr bwMode="auto">
            <a:xfrm>
              <a:off x="3365777" y="808372"/>
              <a:ext cx="1112804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 eaLnBrk="1" hangingPunct="1"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电流的</a:t>
              </a:r>
            </a:p>
            <a:p>
              <a:r>
                <a:rPr lang="zh-CN" altLang="en-US" dirty="0"/>
                <a:t>强弱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78580" y="720416"/>
            <a:ext cx="3089562" cy="830997"/>
            <a:chOff x="4478580" y="720416"/>
            <a:chExt cx="3089562" cy="830997"/>
          </a:xfrm>
        </p:grpSpPr>
        <p:sp>
          <p:nvSpPr>
            <p:cNvPr id="4" name="Text Box 10"/>
            <p:cNvSpPr txBox="1">
              <a:spLocks noChangeArrowheads="1"/>
            </p:cNvSpPr>
            <p:nvPr/>
          </p:nvSpPr>
          <p:spPr bwMode="auto">
            <a:xfrm>
              <a:off x="5527199" y="720416"/>
              <a:ext cx="2040943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 eaLnBrk="1" hangingPunct="1"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导体对电流的</a:t>
              </a:r>
            </a:p>
            <a:p>
              <a:r>
                <a:rPr lang="zh-CN" altLang="en-US" dirty="0"/>
                <a:t>阻碍作用</a:t>
              </a:r>
            </a:p>
          </p:txBody>
        </p:sp>
        <p:sp>
          <p:nvSpPr>
            <p:cNvPr id="9" name="AutoShape 20"/>
            <p:cNvSpPr>
              <a:spLocks noChangeArrowheads="1"/>
            </p:cNvSpPr>
            <p:nvPr/>
          </p:nvSpPr>
          <p:spPr bwMode="auto">
            <a:xfrm rot="10800000">
              <a:off x="4478580" y="1029125"/>
              <a:ext cx="976313" cy="106790"/>
            </a:xfrm>
            <a:prstGeom prst="leftArrow">
              <a:avLst>
                <a:gd name="adj1" fmla="val 50000"/>
                <a:gd name="adj2" fmla="val 106771"/>
              </a:avLst>
            </a:prstGeom>
            <a:solidFill>
              <a:srgbClr val="007E27"/>
            </a:solidFill>
            <a:ln w="9525">
              <a:solidFill>
                <a:srgbClr val="000000">
                  <a:alpha val="0"/>
                </a:srgbClr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4426723" y="1427106"/>
            <a:ext cx="3971596" cy="2450627"/>
          </a:xfrm>
          <a:prstGeom prst="cloudCallout">
            <a:avLst>
              <a:gd name="adj1" fmla="val 25764"/>
              <a:gd name="adj2" fmla="val 98611"/>
            </a:avLst>
          </a:prstGeom>
          <a:solidFill>
            <a:srgbClr val="00B050"/>
          </a:solidFill>
          <a:ln w="19050">
            <a:solidFill>
              <a:schemeClr val="bg1"/>
            </a:solidFill>
            <a:round/>
          </a:ln>
        </p:spPr>
        <p:txBody>
          <a:bodyPr/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为什么在相同的电压下，选用不同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的导体，电路中的电流不同呢？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u="sng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5611" r="245" b="16172"/>
          <a:stretch>
            <a:fillRect/>
          </a:stretch>
        </p:blipFill>
        <p:spPr>
          <a:xfrm>
            <a:off x="7781479" y="3436196"/>
            <a:ext cx="1166690" cy="151553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66787" y="335022"/>
            <a:ext cx="247205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一、电阻（</a:t>
            </a:r>
            <a:r>
              <a:rPr lang="en-US" altLang="zh-CN" sz="28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R</a:t>
            </a:r>
            <a:r>
              <a:rPr lang="zh-CN" altLang="en-US" sz="28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99053" y="1016544"/>
            <a:ext cx="591555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意义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表示导体对电流阻碍作用的大小。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266787" y="1763067"/>
            <a:ext cx="137212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单位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1623214" y="1758833"/>
            <a:ext cx="1667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欧姆（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Ω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3306883" y="1758833"/>
            <a:ext cx="41104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千欧（kΩ ）、兆欧（MΩ ）</a:t>
            </a: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1638916" y="2224732"/>
            <a:ext cx="6096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kΩ=10</a:t>
            </a:r>
            <a:r>
              <a:rPr lang="en-US" altLang="zh-CN" sz="2400" baseline="30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Ω,      1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MΩ =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en-US" altLang="zh-CN" sz="2400" baseline="30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Ω</a:t>
            </a:r>
          </a:p>
        </p:txBody>
      </p:sp>
      <p:pic>
        <p:nvPicPr>
          <p:cNvPr id="15" name="Picture 4" descr="0db52fad373014394a36d6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532" y="3104121"/>
            <a:ext cx="1410667" cy="176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456936" y="3202363"/>
            <a:ext cx="57023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欧姆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(1787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1854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是德国物理学家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欧姆在物理学中的主要贡献是发现了欧姆定律。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人们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为了纪念他，将电阻的单位定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欧姆。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225206" y="251284"/>
            <a:ext cx="3270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4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b="1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一切</a:t>
            </a:r>
            <a:r>
              <a:rPr lang="zh-CN" altLang="en-US" sz="24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导体都有电阻</a:t>
            </a:r>
          </a:p>
        </p:txBody>
      </p:sp>
      <p:sp>
        <p:nvSpPr>
          <p:cNvPr id="4" name="矩形 3"/>
          <p:cNvSpPr/>
          <p:nvPr/>
        </p:nvSpPr>
        <p:spPr>
          <a:xfrm>
            <a:off x="3778881" y="25128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常见的电阻值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61463" y="755554"/>
            <a:ext cx="7767207" cy="1080000"/>
            <a:chOff x="744621" y="1033588"/>
            <a:chExt cx="7767207" cy="1080000"/>
          </a:xfrm>
        </p:grpSpPr>
        <p:sp>
          <p:nvSpPr>
            <p:cNvPr id="14" name="矩形 13"/>
            <p:cNvSpPr/>
            <p:nvPr/>
          </p:nvSpPr>
          <p:spPr>
            <a:xfrm>
              <a:off x="2926983" y="1342755"/>
              <a:ext cx="558484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手电筒的小灯泡的电阻为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几欧到十几欧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5" name="图片 14"/>
            <p:cNvPicPr preferRelativeResize="0"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157" t="1921" r="5191" b="23391"/>
            <a:stretch>
              <a:fillRect/>
            </a:stretch>
          </p:blipFill>
          <p:spPr>
            <a:xfrm>
              <a:off x="744621" y="1033588"/>
              <a:ext cx="1800000" cy="1080000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761463" y="1895732"/>
            <a:ext cx="7767207" cy="1135054"/>
            <a:chOff x="744621" y="2232553"/>
            <a:chExt cx="7767207" cy="1135054"/>
          </a:xfrm>
        </p:grpSpPr>
        <p:sp>
          <p:nvSpPr>
            <p:cNvPr id="13" name="矩形 12"/>
            <p:cNvSpPr/>
            <p:nvPr/>
          </p:nvSpPr>
          <p:spPr>
            <a:xfrm>
              <a:off x="2933057" y="2232553"/>
              <a:ext cx="5578771" cy="1135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长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1m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、截面积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1mm</a:t>
              </a:r>
              <a:r>
                <a:rPr lang="en-US" altLang="zh-CN" sz="2400" baseline="300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铜导线的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电阻约百分之几欧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6" name="图片 15"/>
            <p:cNvPicPr preferRelativeResize="0"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4621" y="2266286"/>
              <a:ext cx="1800000" cy="1080000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172169" y="3103376"/>
            <a:ext cx="4041491" cy="1866536"/>
            <a:chOff x="45699" y="3183343"/>
            <a:chExt cx="4041491" cy="1866536"/>
          </a:xfrm>
        </p:grpSpPr>
        <p:pic>
          <p:nvPicPr>
            <p:cNvPr id="21" name="图片 20"/>
            <p:cNvPicPr preferRelativeResize="0"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664" t="1815" r="15050" b="3630"/>
            <a:stretch>
              <a:fillRect/>
            </a:stretch>
          </p:blipFill>
          <p:spPr>
            <a:xfrm>
              <a:off x="1439780" y="3183343"/>
              <a:ext cx="1260000" cy="1440000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45699" y="4588214"/>
              <a:ext cx="40414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电流表的内阻在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0.1</a:t>
              </a: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400" dirty="0" smtClean="0">
                  <a:latin typeface="微软雅黑" panose="020B0503020204020204" charset="-122"/>
                  <a:ea typeface="微软雅黑" panose="020B0503020204020204" charset="-122"/>
                </a:rPr>
                <a:t>Ω</a:t>
              </a:r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左右；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13660" y="3103376"/>
            <a:ext cx="4277133" cy="1873505"/>
            <a:chOff x="3891644" y="3176372"/>
            <a:chExt cx="4277133" cy="1873505"/>
          </a:xfrm>
        </p:grpSpPr>
        <p:pic>
          <p:nvPicPr>
            <p:cNvPr id="22" name="图片 21"/>
            <p:cNvPicPr preferRelativeResize="0"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176" t="4290" r="10302"/>
            <a:stretch>
              <a:fillRect/>
            </a:stretch>
          </p:blipFill>
          <p:spPr>
            <a:xfrm>
              <a:off x="5667009" y="3176372"/>
              <a:ext cx="1260000" cy="1440000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3891644" y="4588212"/>
              <a:ext cx="427713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电压表的内阻在几十兆欧</a:t>
              </a:r>
              <a:r>
                <a:rPr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左右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182337" y="1977872"/>
            <a:ext cx="4667105" cy="2723352"/>
            <a:chOff x="3524075" y="1831395"/>
            <a:chExt cx="5089555" cy="3038870"/>
          </a:xfrm>
        </p:grpSpPr>
        <p:pic>
          <p:nvPicPr>
            <p:cNvPr id="9" name="Picture 8" descr="7bd91f5880f9e6a58b25290049949b47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4075" y="1831395"/>
              <a:ext cx="1555341" cy="15553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0" name="Picture 11" descr="f389ba3a69da1435e7f8a3b84ac698a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6525" y="3517715"/>
              <a:ext cx="1733550" cy="1352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1" name="Picture 12" descr="7e127c69ce408b241d8385d88f81e0ca"/>
            <p:cNvPicPr>
              <a:picLocks noChangeAspect="1" noChangeArrowheads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350" t="25641" r="8163" b="28495"/>
            <a:stretch>
              <a:fillRect/>
            </a:stretch>
          </p:blipFill>
          <p:spPr bwMode="auto">
            <a:xfrm>
              <a:off x="5956694" y="3065729"/>
              <a:ext cx="2656936" cy="10571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2" name="Picture 13" descr="电阻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9674064">
              <a:off x="3608499" y="2846446"/>
              <a:ext cx="2696365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3" name="Picture 10" descr="3f7fc407041d062e98f1dd6f8a607302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491" t="14531" r="7850" b="11853"/>
            <a:stretch>
              <a:fillRect/>
            </a:stretch>
          </p:blipFill>
          <p:spPr bwMode="auto">
            <a:xfrm>
              <a:off x="6323161" y="1930400"/>
              <a:ext cx="1802921" cy="1140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045" y="2334347"/>
            <a:ext cx="2446138" cy="2201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168462" y="478367"/>
            <a:ext cx="8501241" cy="1353028"/>
            <a:chOff x="168462" y="478367"/>
            <a:chExt cx="8501241" cy="1353028"/>
          </a:xfrm>
        </p:grpSpPr>
        <p:sp>
          <p:nvSpPr>
            <p:cNvPr id="8" name="矩形 5"/>
            <p:cNvSpPr>
              <a:spLocks noChangeArrowheads="1"/>
            </p:cNvSpPr>
            <p:nvPr/>
          </p:nvSpPr>
          <p:spPr bwMode="auto">
            <a:xfrm>
              <a:off x="168462" y="478367"/>
              <a:ext cx="8501241" cy="113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eaLnBrk="1" hangingPunct="1">
                <a:lnSpc>
                  <a:spcPct val="150000"/>
                </a:lnSpc>
              </a:pP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　</a:t>
              </a:r>
              <a:r>
                <a:rPr lang="zh-CN" altLang="en-US" sz="2400" dirty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在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电子技术中，我们常用到有一定电阻值的元件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——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电阻器，也叫做定值电阻，简称电阻。电路图</a:t>
              </a:r>
              <a:r>
                <a:rPr lang="zh-CN" altLang="en-US" sz="2400" dirty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中元件符号 是 ：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9" name="Group 6"/>
            <p:cNvGrpSpPr/>
            <p:nvPr/>
          </p:nvGrpSpPr>
          <p:grpSpPr bwMode="auto">
            <a:xfrm>
              <a:off x="3121183" y="1633386"/>
              <a:ext cx="1611381" cy="198009"/>
              <a:chOff x="2256" y="3024"/>
              <a:chExt cx="1968" cy="192"/>
            </a:xfrm>
          </p:grpSpPr>
          <p:sp>
            <p:nvSpPr>
              <p:cNvPr id="21" name="Line 7"/>
              <p:cNvSpPr>
                <a:spLocks noChangeShapeType="1"/>
              </p:cNvSpPr>
              <p:nvPr/>
            </p:nvSpPr>
            <p:spPr bwMode="auto">
              <a:xfrm>
                <a:off x="2256" y="3144"/>
                <a:ext cx="196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Rectangle 8"/>
              <p:cNvSpPr>
                <a:spLocks noChangeArrowheads="1"/>
              </p:cNvSpPr>
              <p:nvPr/>
            </p:nvSpPr>
            <p:spPr bwMode="auto">
              <a:xfrm>
                <a:off x="2976" y="3024"/>
                <a:ext cx="576" cy="19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F0000"/>
                </a:solidFill>
                <a:miter lim="800000"/>
              </a:ln>
            </p:spPr>
            <p:txBody>
              <a:bodyPr wrap="none" anchor="ctr"/>
              <a:lstStyle/>
              <a:p>
                <a:pPr fontAlgn="base"/>
                <a:endParaRPr lang="zh-CN" altLang="en-US" sz="1800" b="0">
                  <a:solidFill>
                    <a:schemeClr val="tx1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298273" y="143513"/>
            <a:ext cx="1596912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．电阻器</a:t>
            </a:r>
          </a:p>
        </p:txBody>
      </p:sp>
      <p:sp>
        <p:nvSpPr>
          <p:cNvPr id="25" name="矩形 24"/>
          <p:cNvSpPr/>
          <p:nvPr/>
        </p:nvSpPr>
        <p:spPr>
          <a:xfrm>
            <a:off x="2713435" y="4571778"/>
            <a:ext cx="318182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一些常见的电阻器</a:t>
            </a:r>
            <a:endParaRPr lang="zh-CN" altLang="en-US" sz="2400" dirty="0">
              <a:solidFill>
                <a:srgbClr val="007E2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38694" y="203199"/>
            <a:ext cx="40017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b="1" dirty="0" smtClean="0">
                <a:solidFill>
                  <a:srgbClr val="007E27"/>
                </a:solidFill>
              </a:rPr>
              <a:t>二、影响</a:t>
            </a:r>
            <a:r>
              <a:rPr lang="zh-CN" altLang="en-US" b="1" dirty="0">
                <a:solidFill>
                  <a:srgbClr val="007E27"/>
                </a:solidFill>
              </a:rPr>
              <a:t>电阻大小的因素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41829" y="808450"/>
            <a:ext cx="57142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提出问题</a:t>
            </a:r>
            <a:r>
              <a:rPr lang="zh-CN" altLang="en-US" sz="2400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影响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电阻大小的因素有哪些？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328698" y="1394890"/>
            <a:ext cx="16733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猜想假设：</a:t>
            </a:r>
          </a:p>
        </p:txBody>
      </p:sp>
      <p:sp>
        <p:nvSpPr>
          <p:cNvPr id="6" name="矩形 5"/>
          <p:cNvSpPr/>
          <p:nvPr/>
        </p:nvSpPr>
        <p:spPr>
          <a:xfrm>
            <a:off x="2070863" y="1309491"/>
            <a:ext cx="658128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电阻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可能与导体的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材料、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长度、粗细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、等有关。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1832" y="2014941"/>
            <a:ext cx="162713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研究</a:t>
            </a:r>
            <a:r>
              <a:rPr lang="zh-CN" altLang="en-US" sz="2400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方法：</a:t>
            </a:r>
          </a:p>
        </p:txBody>
      </p:sp>
      <p:sp>
        <p:nvSpPr>
          <p:cNvPr id="8" name="矩形 7"/>
          <p:cNvSpPr/>
          <p:nvPr/>
        </p:nvSpPr>
        <p:spPr>
          <a:xfrm>
            <a:off x="2087554" y="1925639"/>
            <a:ext cx="17235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控制变量法</a:t>
            </a:r>
          </a:p>
        </p:txBody>
      </p:sp>
      <p:sp>
        <p:nvSpPr>
          <p:cNvPr id="9" name="矩形 8"/>
          <p:cNvSpPr/>
          <p:nvPr/>
        </p:nvSpPr>
        <p:spPr>
          <a:xfrm>
            <a:off x="3936809" y="1910821"/>
            <a:ext cx="1723549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转换法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1832" y="2542670"/>
            <a:ext cx="162713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rPr>
              <a:t>设计实验：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070863" y="2773502"/>
            <a:ext cx="2244548" cy="2194466"/>
            <a:chOff x="1827054" y="2936334"/>
            <a:chExt cx="2244548" cy="2194466"/>
          </a:xfrm>
        </p:grpSpPr>
        <p:pic>
          <p:nvPicPr>
            <p:cNvPr id="10" name="Picture 10"/>
            <p:cNvPicPr>
              <a:picLocks noChangeAspect="1" noChangeArrowheads="1"/>
            </p:cNvPicPr>
            <p:nvPr/>
          </p:nvPicPr>
          <p:blipFill rotWithShape="1">
            <a:blip r:embed="rId2">
              <a:biLevel thresh="50000"/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08" t="4316" r="11748" b="7163"/>
            <a:stretch>
              <a:fillRect/>
            </a:stretch>
          </p:blipFill>
          <p:spPr bwMode="auto">
            <a:xfrm>
              <a:off x="1827054" y="2936334"/>
              <a:ext cx="2244548" cy="1667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2346539" y="4484469"/>
              <a:ext cx="120557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电路图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96359" y="2512151"/>
            <a:ext cx="3279206" cy="2558830"/>
            <a:chOff x="4844208" y="2571970"/>
            <a:chExt cx="3279206" cy="255883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699" t="20255" r="9577" b="12046"/>
            <a:stretch>
              <a:fillRect/>
            </a:stretch>
          </p:blipFill>
          <p:spPr>
            <a:xfrm>
              <a:off x="4844208" y="2571970"/>
              <a:ext cx="3279206" cy="2039805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5852313" y="4484469"/>
              <a:ext cx="20014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实验器材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6" grpId="0"/>
      <p:bldP spid="7" grpId="0"/>
      <p:bldP spid="8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1275</Words>
  <Application>Microsoft Office PowerPoint</Application>
  <PresentationFormat>自定义</PresentationFormat>
  <Paragraphs>205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75</cp:revision>
  <dcterms:created xsi:type="dcterms:W3CDTF">2019-04-02T02:49:00Z</dcterms:created>
  <dcterms:modified xsi:type="dcterms:W3CDTF">2019-10-25T01:45:52Z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