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2" Type="http://schemas.openxmlformats.org/officeDocument/2006/relationships/image" Target="file:///C:\Documents and Settings\Administrator\&#26700;&#38754;\&#27743;&#35199;&#29289;&#29702;(JK)\N220.TIF" TargetMode="Externa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.xml"/><Relationship Id="rId4" Type="http://schemas.openxmlformats.org/officeDocument/2006/relationships/image" Target="file:///C:\Documents and Settings\Administrator\&#26700;&#38754;\&#27743;&#35199;&#29289;&#29702;(JK)\N221.TIF" TargetMode="External"/><Relationship Id="rId3" Type="http://schemas.openxmlformats.org/officeDocument/2006/relationships/image" Target="../media/image12.png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.xml"/><Relationship Id="rId3" Type="http://schemas.openxmlformats.org/officeDocument/2006/relationships/image" Target="file:///C:\Documents and Settings\Administrator\&#26700;&#38754;\&#27743;&#35199;&#29289;&#29702;(JK)\N222.TIF" TargetMode="External"/><Relationship Id="rId2" Type="http://schemas.openxmlformats.org/officeDocument/2006/relationships/image" Target="../media/image13.png"/><Relationship Id="rId1" Type="http://schemas.openxmlformats.org/officeDocument/2006/relationships/image" Target="../media/image4.tif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.xml"/><Relationship Id="rId3" Type="http://schemas.openxmlformats.org/officeDocument/2006/relationships/image" Target="file:///C:\Documents and Settings\Administrator\&#26700;&#38754;\&#27743;&#35199;&#29289;&#29702;(JK)\N225.TIF" TargetMode="External"/><Relationship Id="rId2" Type="http://schemas.openxmlformats.org/officeDocument/2006/relationships/image" Target="../media/image14.png"/><Relationship Id="rId1" Type="http://schemas.openxmlformats.org/officeDocument/2006/relationships/image" Target="../media/image3.tif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8.xml"/><Relationship Id="rId2" Type="http://schemas.openxmlformats.org/officeDocument/2006/relationships/image" Target="../media/image3.tiff"/><Relationship Id="rId1" Type="http://schemas.openxmlformats.org/officeDocument/2006/relationships/image" Target="../media/image4.tif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.xml"/><Relationship Id="rId2" Type="http://schemas.openxmlformats.org/officeDocument/2006/relationships/image" Target="file:///C:\Documents and Settings\Administrator\&#26700;&#38754;\&#27743;&#35199;&#29289;&#29702;(JK)\N226.TIF" TargetMode="Externa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image" Target="../media/image19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6.wmf"/><Relationship Id="rId12" Type="http://schemas.openxmlformats.org/officeDocument/2006/relationships/notesSlide" Target="../notesSlides/notesSlide14.xml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image" Target="../media/image5.tiff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8.xml"/><Relationship Id="rId7" Type="http://schemas.openxmlformats.org/officeDocument/2006/relationships/tags" Target="../tags/tag4.xml"/><Relationship Id="rId6" Type="http://schemas.openxmlformats.org/officeDocument/2006/relationships/slide" Target="slide17.xml"/><Relationship Id="rId5" Type="http://schemas.openxmlformats.org/officeDocument/2006/relationships/tags" Target="../tags/tag3.xml"/><Relationship Id="rId4" Type="http://schemas.openxmlformats.org/officeDocument/2006/relationships/slide" Target="slide11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5.xml"/><Relationship Id="rId3" Type="http://schemas.openxmlformats.org/officeDocument/2006/relationships/image" Target="file:///C:\Documents and Settings\Administrator\&#26700;&#38754;\&#27743;&#35199;&#29289;&#29702;(JK)\N227.TIF" TargetMode="Externa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2.xml"/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8.xml"/><Relationship Id="rId5" Type="http://schemas.openxmlformats.org/officeDocument/2006/relationships/image" Target="file:///C:\Documents and Settings\Administrator\&#26700;&#38754;\&#27743;&#35199;&#29289;&#29702;(JK)\N228.TIF" TargetMode="External"/><Relationship Id="rId4" Type="http://schemas.openxmlformats.org/officeDocument/2006/relationships/image" Target="../media/image23.png"/><Relationship Id="rId3" Type="http://schemas.openxmlformats.org/officeDocument/2006/relationships/image" Target="../media/image22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3" Type="http://schemas.openxmlformats.org/officeDocument/2006/relationships/image" Target="file:///C:\Documents and Settings\Administrator\&#26700;&#38754;\&#27743;&#35199;&#29289;&#29702;(JK)\N212AA.TIF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file:///C:\Documents and Settings\Administrator\&#26700;&#38754;\&#27743;&#35199;&#29289;&#29702;(JK)\N213.TIF" TargetMode="External"/><Relationship Id="rId4" Type="http://schemas.openxmlformats.org/officeDocument/2006/relationships/image" Target="../media/image4.png"/><Relationship Id="rId3" Type="http://schemas.openxmlformats.org/officeDocument/2006/relationships/image" Target="file:///C:\Documents and Settings\Administrator\&#26700;&#38754;\&#27743;&#35199;&#29289;&#29702;(JK)\N212.TIF" TargetMode="External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.xml"/><Relationship Id="rId3" Type="http://schemas.openxmlformats.org/officeDocument/2006/relationships/image" Target="file:///C:\Documents and Settings\Administrator\&#26700;&#38754;\&#27743;&#35199;&#29289;&#29702;(JK)\N218.TIF" TargetMode="External"/><Relationship Id="rId2" Type="http://schemas.openxmlformats.org/officeDocument/2006/relationships/image" Target="../media/image9.png"/><Relationship Id="rId1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image" Target="file:///C:\Documents and Settings\Administrator\&#26700;&#38754;\&#27743;&#35199;&#29289;&#29702;(JK)\N219.TIF" TargetMode="Externa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3034030" y="2040255"/>
            <a:ext cx="617791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7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　压强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38400" y="3597275"/>
            <a:ext cx="763143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液体压强　</a:t>
            </a:r>
            <a:endParaRPr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836930" y="1331595"/>
            <a:ext cx="66338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命题点：液体内部压强的特点及液体压强计算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如图所示，潜水员在深水作业时，随着下潜深度的增加，所佩戴的压力表的示数不断增加，这是因为液体的压强随深度的增加而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，在某次任务中，潜水员需要到水下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进行测量工作，则潜水员在该处受到海水的压强为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________Pa.(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，海水密度取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1.0×10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595" descr="C:\Documents and Settings\Administrator\桌面\江西物理(JK)\N22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238490" y="2205990"/>
            <a:ext cx="2911475" cy="2776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639435" y="3115310"/>
            <a:ext cx="1078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77920" y="4762500"/>
            <a:ext cx="1377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31356" y="1129665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79195" y="2258060"/>
            <a:ext cx="5899785" cy="521970"/>
            <a:chOff x="894" y="3246"/>
            <a:chExt cx="9291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629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液体压强的特点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(2015.7)　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1" name="文本框 100"/>
          <p:cNvSpPr txBox="1"/>
          <p:nvPr/>
        </p:nvSpPr>
        <p:spPr>
          <a:xfrm>
            <a:off x="1141095" y="3090545"/>
            <a:ext cx="55822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(2015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如图所示，将一根试管由空气慢慢压入水中，试管越往下压，水对试管内空气的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越大，试管中空气的体积会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600" descr="C:\Documents and Settings\Administrator\桌面\江西物理(JK)\N221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994140" y="2836545"/>
            <a:ext cx="900430" cy="2658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855075" y="5710555"/>
            <a:ext cx="12814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3810" y="4303395"/>
            <a:ext cx="1000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压强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14420" y="4862830"/>
            <a:ext cx="1110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60120" y="98869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947420" y="1463040"/>
            <a:ext cx="105556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如图所示，完全相同的圆柱形容器中，装有不同的液体甲、乙，在两容器中，距离底部同一高度分别有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两点．若两种液体的质量相等，则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两点的压强关系是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两点的压强相等，则两种液体对容器底的压强关系是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两空选填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602" descr="C:\Documents and Settings\Administrator\桌面\江西物理(JK)\N222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878070" y="3879215"/>
            <a:ext cx="2694940" cy="2170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857875" y="6049645"/>
            <a:ext cx="12439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86735" y="2697480"/>
            <a:ext cx="827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85720" y="3265805"/>
            <a:ext cx="828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803275" y="1141095"/>
            <a:ext cx="6285230" cy="521970"/>
            <a:chOff x="894" y="3246"/>
            <a:chExt cx="9898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689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连通器原理的应用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(2015.17)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　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1" name="文本框 100"/>
          <p:cNvSpPr txBox="1"/>
          <p:nvPr/>
        </p:nvSpPr>
        <p:spPr>
          <a:xfrm>
            <a:off x="715010" y="1757045"/>
            <a:ext cx="107759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(2015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如图所示，粗细相同、高矮不同的甲、乙两把水壶，且壶嘴等高，请问哪把水壶能装更多的水？为什么？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605" descr="C:\Documents and Settings\Administrator\桌面\江西物理(JK)\N225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605395" y="3058160"/>
            <a:ext cx="3438525" cy="2525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448675" y="5813425"/>
            <a:ext cx="17379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7390" y="3082925"/>
            <a:ext cx="61766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答：两把水壶装水一样多．水壶利用了连通器原理，水壶装水的高度取决于壶嘴的高度，由于两把水壶壶嘴等高，所以它们装水的高度相同；再由于两把水壶壶嘴以下部分粗细相同，所以两把水壶装水一样多．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54100" y="260985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17600" y="1687830"/>
            <a:ext cx="10210800" cy="521970"/>
            <a:chOff x="894" y="3246"/>
            <a:chExt cx="16080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液体压强的计算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[2017.20(3)，常结合浮力综合考查]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1" name="文本框 100"/>
          <p:cNvSpPr txBox="1"/>
          <p:nvPr/>
        </p:nvSpPr>
        <p:spPr>
          <a:xfrm>
            <a:off x="990600" y="3267710"/>
            <a:ext cx="102114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中国深海水下滑翔机已完成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8 213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米深潜任务，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将中国水下滑翔机的最深下潜深度从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6 000  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级提升到了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8 000 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级，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则此滑翔机从水下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6 000 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8 000 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深处承受的压强增加了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_______Pa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，每平方米面积上增加的压力为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1.0×10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32680" y="4482465"/>
            <a:ext cx="1220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93165" y="5019040"/>
            <a:ext cx="1224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694690" y="1910080"/>
            <a:ext cx="107594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将一未装满水的密闭矿泉水瓶，先正立放置在水平桌面上，再倒立放置，如图所示，瓶盖的面积是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cm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，瓶底的面积是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 cm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，瓶重和厚度忽略不计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水的密度为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1.0×10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倒立放置时瓶盖所受水的压力和压强；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倒立放置时矿泉水瓶对桌面的压强．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610" descr="C:\Documents and Settings\Administrator\桌面\江西物理(JK)\N22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896225" y="3192780"/>
            <a:ext cx="2679065" cy="176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291830" y="5126355"/>
            <a:ext cx="16592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675005" y="902970"/>
            <a:ext cx="11057890" cy="5077460"/>
            <a:chOff x="1103" y="1402"/>
            <a:chExt cx="17414" cy="7996"/>
          </a:xfrm>
        </p:grpSpPr>
        <p:sp>
          <p:nvSpPr>
            <p:cNvPr id="101" name="文本框 100"/>
            <p:cNvSpPr txBox="1"/>
            <p:nvPr/>
          </p:nvSpPr>
          <p:spPr>
            <a:xfrm>
              <a:off x="1103" y="1402"/>
              <a:ext cx="17414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fontAlgn="auto">
                <a:lnSpc>
                  <a:spcPct val="150000"/>
                </a:lnSpc>
              </a:pP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解：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(1)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倒立放置时瓶盖所受水的压强：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p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ρgh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倒立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1.0×10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kg/m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×10 N/kg×0.13 m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1 300 Pa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由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可得，倒立放置时瓶盖所受水的压力：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F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pS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瓶盖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1 300 Pa×8×10</a:t>
              </a:r>
              <a:r>
                <a:rPr lang="zh-CN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m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1.04 N(2)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由图可知，矿泉水瓶内水的体积：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瓶底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h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正立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28 cm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×10 cm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280 cm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由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ρ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可得，水的质量：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水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ρV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1.0 g/cm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×280 cm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280 g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0.28 kg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瓶重和厚度忽略不计，则倒立放置时矿泉水瓶对桌面的压力：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F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′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G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水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水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g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0.28  kg×10 N/kg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2.8 N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倒立放置时矿泉水瓶对桌面的压强：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′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 ＝                 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3 500 Pa</a:t>
              </a:r>
              <a:endParaRPr lang="en-US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" name="对象 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2581" y="3273"/>
            <a:ext cx="479" cy="9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3" name="" r:id="rId1" imgW="190500" imgH="393700" progId="Equation.DSMT4">
                    <p:embed/>
                  </p:oleObj>
                </mc:Choice>
                <mc:Fallback>
                  <p:oleObj name="" r:id="rId1" imgW="190500" imgH="3937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581" y="3273"/>
                          <a:ext cx="479" cy="99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2581" y="5722"/>
            <a:ext cx="446" cy="9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" name="" r:id="rId3" imgW="177165" imgH="393700" progId="Equation.DSMT4">
                    <p:embed/>
                  </p:oleObj>
                </mc:Choice>
                <mc:Fallback>
                  <p:oleObj name="" r:id="rId3" imgW="177165" imgH="3937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581" y="5722"/>
                          <a:ext cx="446" cy="99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9854" y="8279"/>
            <a:ext cx="863" cy="11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5" imgW="342900" imgH="444500" progId="Equation.DSMT4">
                    <p:embed/>
                  </p:oleObj>
                </mc:Choice>
                <mc:Fallback>
                  <p:oleObj name="" r:id="rId5" imgW="342900" imgH="4445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9854" y="8279"/>
                          <a:ext cx="863" cy="111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1331" y="8382"/>
            <a:ext cx="1918" cy="9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7" imgW="762000" imgH="393700" progId="Equation.DSMT4">
                    <p:embed/>
                  </p:oleObj>
                </mc:Choice>
                <mc:Fallback>
                  <p:oleObj name="" r:id="rId7" imgW="762000" imgH="3937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1331" y="8382"/>
                          <a:ext cx="1918" cy="99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655955" y="2303145"/>
            <a:ext cx="108540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【提出问题和假设】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液体内部的压强可能与方向、深度及液体的密度有关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实验前操作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装置连接完毕后应先检查气密性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方法：用手按压金属盒上的橡皮膜，观察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形管中两边液柱是否变化，若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，则气密性良好，否则说明气密性较差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4584" name="组合 4"/>
          <p:cNvGrpSpPr/>
          <p:nvPr/>
        </p:nvGrpSpPr>
        <p:grpSpPr>
          <a:xfrm>
            <a:off x="814414" y="94615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4705" y="1565910"/>
            <a:ext cx="6815455" cy="737235"/>
            <a:chOff x="1254" y="3694"/>
            <a:chExt cx="10733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8345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研究液体内部的压强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(近6年未考)　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208770" y="302006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987290" y="5702935"/>
            <a:ext cx="875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变化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570230" y="1017270"/>
            <a:ext cx="112617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形管液面应调平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若不相平，应拆除橡皮管重新安装，使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形管两边液面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________)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法：通过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形管两边液面的高度差来反映液体内部压强的大小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控制变量法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．探究液体内部压强与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控制金属盒在同种液体的同一深度，改变金属盒的方向，观察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形管两边液面的高度差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．探究液体内部压强与深度的关系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控制金属盒在同种液体中，金属盒方向不变，改变金属盒的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，观察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形管两边液面的高度差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5975" y="1694180"/>
            <a:ext cx="1095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相平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9825" y="2799715"/>
            <a:ext cx="1000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转换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17010" y="3879850"/>
            <a:ext cx="985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方向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84145" y="5510530"/>
            <a:ext cx="859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深度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687705" y="718185"/>
            <a:ext cx="1107313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．探究液体内部压强与液体密度的关系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控制金属盒在同一深度，金属盒方向不变，改变液体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，观察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形管两边液面的高度差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4.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其他条件不变，将水换成盐水，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形管两侧高度差的变化情况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高度差变大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【分析现象，总结结论】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比较不同条件下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形管压强计两侧液面的高度差，总结影响液体内部压强的因素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6.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液体压强的计算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ρgh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7.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分析液体压强大小与盛液体的容器形状的关系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8.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形管是否为连通器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不是连通器，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形管接软管和金属盒的一端封闭，两端开口底部连通的容器才是连通器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21940" y="1398270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密度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009265" y="184785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009265" y="3519805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009265" y="440753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3489960" y="2804160"/>
            <a:ext cx="178371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6166485" y="2804160"/>
            <a:ext cx="198120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181735" y="2163445"/>
            <a:ext cx="98291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利用实验结论解释现象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如水中鱼吐出的气泡在上升过程中逐渐变大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实验结论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液体内部向各个方向都有压强；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在液体内部的同一深度，向各个方向的压强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在同一液体内部，深度越大，压强越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(4)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在深度相同时，液体的密度越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，液体压强越大．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2690" y="3388995"/>
            <a:ext cx="953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相等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13245" y="3925570"/>
            <a:ext cx="639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92165" y="4485005"/>
            <a:ext cx="639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13790" y="998220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770890" y="1684655"/>
            <a:ext cx="108077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　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探究液体压强与哪些因素有关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的实验中：【设计实验与进行实验】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如图是小锋同学用压强计探究影响液体压强因素的三次实验的情景．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619" descr="C:\Documents and Settings\Administrator\桌面\江西物理(JK)\N227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959100" y="3558540"/>
            <a:ext cx="6028690" cy="1859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996940" y="5758815"/>
            <a:ext cx="10947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楷体_GB2312" charset="0"/>
              </a:rPr>
              <a:t>例题图</a:t>
            </a:r>
            <a:endParaRPr lang="zh-CN" altLang="en-US" b="0">
              <a:latin typeface="Times New Roman" panose="02020603050405020304" pitchFamily="18" charset="0"/>
              <a:ea typeface="宋体" panose="02010600030101010101" pitchFamily="2" charset="-122"/>
              <a:cs typeface="楷体_GB2312" charset="0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797560" y="1613535"/>
            <a:ext cx="105708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实验前，小锋发现压强计的金属盒还没放进液体中，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形管两边的液面已经出现高度差了，出现这种情况，调节的方法是：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．将液面高的那边管中高出的液体倒出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B.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取下软管重新安装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C.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往液面低的那边管中加入适当液体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该实验过程中通过观察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形管两边液柱的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来反映出液体压强的大小，这种实验探究方法称作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36865" y="2290445"/>
            <a:ext cx="764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48780" y="4455160"/>
            <a:ext cx="1188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高度差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91380" y="5050155"/>
            <a:ext cx="984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转换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629285" y="1781175"/>
            <a:ext cx="112141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【分析与论证】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要探究液体密度相同时，液体的压强与液体的深度是否有关，应选取装置甲和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丙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来进行研究，比较乙和丙图可得到的结论是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__________________________________. 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图乙中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形管左右两侧水面的高度差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 cm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，则橡皮管内气体的压强与大气压之差约为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______Pa.(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9820" y="3014345"/>
            <a:ext cx="639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乙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8670" y="353314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液体压强的大小与液体的密度有关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73275" y="4662805"/>
            <a:ext cx="749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90905" y="85979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852805" y="1334135"/>
            <a:ext cx="1047623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实验中使用的压强计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不属于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连通器．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小华在探究该实验时，将透明塑料瓶底部剪去，蒙上橡皮膜并扎紧，将塑料瓶压入水中，橡皮膜向内凹，如图丁所示，说明水对橡皮膜有压强，将瓶向下压，橡皮膜内凹的程度变大，说明液体内部压强与液体的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有关；接着将某液体缓慢倒入瓶中，当内外液面相平时，橡皮膜仍向内凹，说明倒入液体的密度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水的密度，继续向瓶中注入该液体，当橡皮膜的形状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恢复水平时，用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分别测出橡皮膜在该液体和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水中的深度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，则该液体的密度为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已知水的密度为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83685" y="1483360"/>
            <a:ext cx="1236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不属于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04960" y="3130550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深度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65755" y="4197985"/>
            <a:ext cx="953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31820" y="5295265"/>
            <a:ext cx="1252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刻度尺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574155" y="5704840"/>
          <a:ext cx="605790" cy="706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2" imgW="381000" imgH="444500" progId="Equation.DSMT4">
                  <p:embed/>
                </p:oleObj>
              </mc:Choice>
              <mc:Fallback>
                <p:oleObj name="" r:id="rId2" imgW="381000" imgH="444500" progId="Equation.DSMT4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574155" y="5704840"/>
                        <a:ext cx="605790" cy="706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图片 621" descr="C:\Documents and Settings\Administrator\桌面\江西物理(JK)\N228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8510270" y="4227195"/>
            <a:ext cx="2115185" cy="1234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8952230" y="5551170"/>
            <a:ext cx="12230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楷体_GB2312" charset="0"/>
              </a:rPr>
              <a:t>例题图丁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  <a:cs typeface="楷体_GB2312" charset="0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726884" y="107569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77875" y="1745615"/>
            <a:ext cx="4036060" cy="648335"/>
            <a:chOff x="1456" y="3050"/>
            <a:chExt cx="6356" cy="1021"/>
          </a:xfrm>
        </p:grpSpPr>
        <p:sp>
          <p:nvSpPr>
            <p:cNvPr id="4" name="文本框 3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777875" y="2611120"/>
            <a:ext cx="4865370" cy="523080"/>
            <a:chOff x="894" y="3246"/>
            <a:chExt cx="7662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466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液体压强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(6年2考)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1" name="文本框 100"/>
          <p:cNvSpPr txBox="1"/>
          <p:nvPr/>
        </p:nvSpPr>
        <p:spPr>
          <a:xfrm>
            <a:off x="746125" y="3191510"/>
            <a:ext cx="98659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产生原因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由于液体受到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由于液体具有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影响因素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液体压强的大小与液体的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和液体的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有关．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44520" y="3851275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重力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81020" y="4417695"/>
            <a:ext cx="1361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流动性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28820" y="5495925"/>
            <a:ext cx="866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密度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35800" y="5521325"/>
            <a:ext cx="1003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深度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3095625" y="3634105"/>
            <a:ext cx="566293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50000"/>
              </a:lnSpc>
            </a:pP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表示液体的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，单位为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表示液体中某点的深度，单位为m                     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表示压强，单位为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31825" y="699770"/>
            <a:ext cx="1118425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特点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(2015.7)(1)液体对容器_____和容器______都有压强．液体内部向__________都有压强．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(2)在液体内部的同一深度，向各个方向的压强都________.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(3)在液体的密度相同时，深度越深，压强越______．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(4)在深度相同时，液体的密度越________，压强越大．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公式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[2017.20(3)]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p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       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特别提醒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公式中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指液体中某一点到液体自由液面的垂直距离，与容器的粗细、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形状和是否倾斜均无关．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16265" y="1390650"/>
            <a:ext cx="1518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各个方向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05980" y="1934845"/>
            <a:ext cx="1220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相等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84645" y="2486660"/>
            <a:ext cx="1062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37945" y="4110990"/>
            <a:ext cx="859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gh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72075" y="3752215"/>
            <a:ext cx="1071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密度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73315" y="3752215"/>
            <a:ext cx="1361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kg/m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9330" y="4876165"/>
            <a:ext cx="984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48915" y="1403350"/>
            <a:ext cx="702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壁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16755" y="1390650"/>
            <a:ext cx="655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底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35905" y="3033395"/>
            <a:ext cx="1062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1" grpId="0"/>
      <p:bldP spid="11" grpId="1"/>
      <p:bldP spid="9" grpId="0"/>
      <p:bldP spid="9" grpId="1"/>
      <p:bldP spid="100" grpId="0"/>
      <p:bldP spid="10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07110" y="103378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880110" y="1531620"/>
            <a:ext cx="108064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拦河大坝修建成上窄下宽，是因为水越深，水的压强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 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．水深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的地方液体的压强为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____________Pa.(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1.0×10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如图所示，已知桶壁上最长的木板长为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 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最短的木板长为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0.3 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，桶底内部底面积为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4×10</a:t>
            </a:r>
            <a:r>
              <a:rPr lang="zh-CN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2400" baseline="300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，桶底厚度不计．当桶内装水最多时，桶底受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到水的压强为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____Pa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，桶底受到水的压力为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________N.(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1.0×10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582" descr="C:\Documents and Settings\Administrator\桌面\江西物理(JK)\N212AA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59775" y="3153410"/>
            <a:ext cx="2021840" cy="2523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815070" y="5843270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10905" y="1638300"/>
            <a:ext cx="874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越大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00315" y="2218055"/>
            <a:ext cx="1345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19070" y="4890770"/>
            <a:ext cx="1329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3×10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06475" y="5482590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39140" y="2107565"/>
            <a:ext cx="4491990" cy="534670"/>
            <a:chOff x="894" y="3246"/>
            <a:chExt cx="7074" cy="84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66"/>
              <a:ext cx="407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连通器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(2015.17)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　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654685" y="2961640"/>
            <a:ext cx="111353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：上端开口，下端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的容器．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原理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：如果连通器里装的是相同的液体，当液体不流动时，连通器各部分中的液面高度总是________的．(2015.17)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35780" y="3087370"/>
            <a:ext cx="984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连通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96540" y="4152900"/>
            <a:ext cx="1141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相等</a:t>
            </a:r>
            <a:endParaRPr lang="zh-CN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819785" y="1392555"/>
          <a:ext cx="10668000" cy="48761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56000"/>
                <a:gridCol w="3556000"/>
                <a:gridCol w="3556000"/>
              </a:tblGrid>
              <a:tr h="67945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水壶的壶嘴与壶身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排水管的U形“反水弯”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锅炉外面的水位计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</a:tr>
              <a:tr h="2030095"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865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船闸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地漏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乳牛自动喂水器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solidFill>
                      <a:schemeClr val="accent4"/>
                    </a:solidFill>
                  </a:tcPr>
                </a:tc>
              </a:tr>
              <a:tr h="1497965"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819785" y="755015"/>
            <a:ext cx="1097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应用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585" descr="C:\Documents and Settings\Administrator\桌面\江西物理(JK)\N212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797685" y="2382520"/>
            <a:ext cx="1692275" cy="1376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586" descr="C:\Documents and Settings\Administrator\桌面\江西物理(JK)\N213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5434330" y="2503805"/>
            <a:ext cx="1438910" cy="1254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12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90915" y="2503805"/>
            <a:ext cx="1512570" cy="1386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12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7975" y="4933950"/>
            <a:ext cx="2122170" cy="1228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-21474812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78145" y="4973320"/>
            <a:ext cx="1395095" cy="1128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-21474812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42375" y="4933950"/>
            <a:ext cx="1737995" cy="11283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414780" y="1412875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101" name="文本框 100"/>
          <p:cNvSpPr txBox="1"/>
          <p:nvPr/>
        </p:nvSpPr>
        <p:spPr>
          <a:xfrm>
            <a:off x="1383030" y="2197100"/>
            <a:ext cx="60991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命题点：液体内部压强的特点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如图所示，在开口的矿泉水瓶上打两个小孔，水便从小孔喷出，这是因为水对瓶的侧壁有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，深度不同的小孔喷出的水柱距离不同，说明液体压强的大小与液体的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有关．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593" descr="C:\Documents and Settings\Administrator\桌面\江西物理(JK)\N218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981950" y="2502535"/>
            <a:ext cx="2605405" cy="2258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192770" y="5120005"/>
            <a:ext cx="24631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(RJ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八下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P33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9.2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04085" y="3967480"/>
            <a:ext cx="890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压强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2275" y="5034915"/>
            <a:ext cx="1094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深度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126490" y="1876425"/>
            <a:ext cx="63036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命题点：液体内部压强的特点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容器用隔板分成两部分，隔板中间刻有小孔，用橡皮膜堵住，分别向容器两侧加入相同的液体，橡皮膜发生了如图所示的形变，分析可知此时橡皮膜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侧所受的压强较大，说明同种液体中深度越深，压强越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594" descr="C:\Documents and Settings\Administrator\桌面\江西物理(JK)\N21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465820" y="2028825"/>
            <a:ext cx="2022475" cy="2800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362315" y="5187315"/>
            <a:ext cx="25126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(RJ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八下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P38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9.2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09265" y="4216400"/>
            <a:ext cx="827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右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63210" y="4739640"/>
            <a:ext cx="796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UNIT_TABLE_BEAUTIFY" val="smartTable{298f1dd7-fea5-41aa-96fc-778ecc2468c9}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SLIDE_ITEM_CNT" val="1"/>
  <p:tag name="KSO_WM_SLIDE_MODEL_TYPE" val="timeline"/>
</p:tagLst>
</file>

<file path=ppt/tags/tag23.xml><?xml version="1.0" encoding="utf-8"?>
<p:tagLst xmlns:p="http://schemas.openxmlformats.org/presentationml/2006/main">
  <p:tag name="KSO_WM_SLIDE_ITEM_CNT" val="1"/>
  <p:tag name="KSO_WM_SLIDE_MODEL_TYPE" val="timeline"/>
</p:tagLst>
</file>

<file path=ppt/tags/tag24.xml><?xml version="1.0" encoding="utf-8"?>
<p:tagLst xmlns:p="http://schemas.openxmlformats.org/presentationml/2006/main">
  <p:tag name="KSO_WM_SLIDE_ITEM_CNT" val="1"/>
  <p:tag name="KSO_WM_SLIDE_MODEL_TYPE" val="timeline"/>
</p:tagLst>
</file>

<file path=ppt/tags/tag25.xml><?xml version="1.0" encoding="utf-8"?>
<p:tagLst xmlns:p="http://schemas.openxmlformats.org/presentationml/2006/main">
  <p:tag name="KSO_WM_SLIDE_ITEM_CNT" val="1"/>
  <p:tag name="KSO_WM_SLIDE_MODEL_TYPE" val="timeline"/>
</p:tagLst>
</file>

<file path=ppt/tags/tag26.xml><?xml version="1.0" encoding="utf-8"?>
<p:tagLst xmlns:p="http://schemas.openxmlformats.org/presentationml/2006/main">
  <p:tag name="KSO_WM_SLIDE_ITEM_CNT" val="1"/>
  <p:tag name="KSO_WM_SLIDE_MODEL_TYPE" val="timeline"/>
</p:tagLst>
</file>

<file path=ppt/tags/tag27.xml><?xml version="1.0" encoding="utf-8"?>
<p:tagLst xmlns:p="http://schemas.openxmlformats.org/presentationml/2006/main">
  <p:tag name="KSO_WM_SLIDE_ITEM_CNT" val="1"/>
  <p:tag name="KSO_WM_SLIDE_MODEL_TYPE" val="timeline"/>
</p:tagLst>
</file>

<file path=ppt/tags/tag28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.xml><?xml version="1.0" encoding="utf-8"?>
<p:tagLst xmlns:p="http://schemas.openxmlformats.org/presentationml/2006/main">
  <p:tag name="KSO_WM_SLIDE_ITEM_CNT" val="4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4185</Words>
  <Application>WPS 演示</Application>
  <PresentationFormat>宽屏</PresentationFormat>
  <Paragraphs>326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黑体</vt:lpstr>
      <vt:lpstr>微软雅黑</vt:lpstr>
      <vt:lpstr>楷体_GB2312</vt:lpstr>
      <vt:lpstr>新宋体</vt:lpstr>
      <vt:lpstr>Office 主题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