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6" r:id="rId2"/>
    <p:sldId id="320" r:id="rId3"/>
    <p:sldId id="344" r:id="rId4"/>
    <p:sldId id="321" r:id="rId5"/>
    <p:sldId id="346" r:id="rId6"/>
    <p:sldId id="372" r:id="rId7"/>
    <p:sldId id="373" r:id="rId8"/>
    <p:sldId id="350" r:id="rId9"/>
    <p:sldId id="374" r:id="rId10"/>
    <p:sldId id="375" r:id="rId11"/>
    <p:sldId id="376" r:id="rId12"/>
    <p:sldId id="377" r:id="rId13"/>
    <p:sldId id="379" r:id="rId14"/>
    <p:sldId id="378" r:id="rId15"/>
    <p:sldId id="380" r:id="rId16"/>
    <p:sldId id="354" r:id="rId17"/>
    <p:sldId id="382" r:id="rId18"/>
    <p:sldId id="381" r:id="rId19"/>
    <p:sldId id="383" r:id="rId20"/>
    <p:sldId id="384" r:id="rId21"/>
    <p:sldId id="386" r:id="rId22"/>
    <p:sldId id="385" r:id="rId23"/>
    <p:sldId id="387" r:id="rId24"/>
    <p:sldId id="389" r:id="rId25"/>
    <p:sldId id="390" r:id="rId26"/>
    <p:sldId id="323" r:id="rId27"/>
    <p:sldId id="365" r:id="rId28"/>
    <p:sldId id="388" r:id="rId29"/>
  </p:sldIdLst>
  <p:sldSz cx="9144000" cy="5130800"/>
  <p:notesSz cx="6858000" cy="9144000"/>
  <p:defaultTextStyle>
    <a:lvl1pPr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indent="457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indent="914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indent="1371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indent="18288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indent="22860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indent="2743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indent="3200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indent="3657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727">
          <p15:clr>
            <a:srgbClr val="A4A3A4"/>
          </p15:clr>
        </p15:guide>
        <p15:guide id="2" pos="29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12" d="100"/>
          <a:sy n="112" d="100"/>
        </p:scale>
        <p:origin x="-744" y="-84"/>
      </p:cViewPr>
      <p:guideLst>
        <p:guide orient="horz" pos="1727"/>
        <p:guide pos="29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4755491"/>
            <a:ext cx="2743200" cy="273168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4755491"/>
            <a:ext cx="4114800" cy="27316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4755491"/>
            <a:ext cx="2743200" cy="273168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4755491"/>
            <a:ext cx="2743200" cy="273168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4755491"/>
            <a:ext cx="4114800" cy="27316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4755491"/>
            <a:ext cx="2743200" cy="273168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4755491"/>
            <a:ext cx="2743200" cy="273168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4755491"/>
            <a:ext cx="4114800" cy="27316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4755491"/>
            <a:ext cx="2743200" cy="273168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4755491"/>
            <a:ext cx="2743200" cy="273168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4755491"/>
            <a:ext cx="4114800" cy="27316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4755491"/>
            <a:ext cx="2743200" cy="273168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4755491"/>
            <a:ext cx="2743200" cy="273168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4755491"/>
            <a:ext cx="4114800" cy="27316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4755491"/>
            <a:ext cx="2743200" cy="273168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4755491"/>
            <a:ext cx="2743200" cy="273168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4755491"/>
            <a:ext cx="4114800" cy="27316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4755491"/>
            <a:ext cx="2743200" cy="273168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/>
  <p:txStyles>
    <p:titleStyle>
      <a:lvl1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5033365" y="2741613"/>
            <a:ext cx="3063240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="1" baseline="-25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第十三章  第三节</a:t>
            </a:r>
            <a:endParaRPr lang="zh-CN" sz="4000" b="1" baseline="-250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4299669" y="1086225"/>
            <a:ext cx="4530632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沪科版  物理</a:t>
            </a:r>
            <a:r>
              <a:rPr lang="zh-CN" altLang="en-US" sz="24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4636928" y="3295910"/>
            <a:ext cx="3314248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zh-CN" sz="7200" b="1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内燃机</a:t>
            </a: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</a:t>
            </a:r>
            <a:r>
              <a:rPr kumimoji="0" lang="zh-CN" altLang="en-US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精品课堂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194668" y="2192917"/>
            <a:ext cx="12331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方正幼线简体" panose="03000509000000000000" pitchFamily="65" charset="-122"/>
                <a:ea typeface="方正幼线简体" panose="03000509000000000000" pitchFamily="65" charset="-122"/>
                <a:sym typeface="Arial" panose="020B0604020202020204"/>
              </a:rPr>
              <a:t>（九年级）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693" y="764897"/>
            <a:ext cx="3592864" cy="359010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 advClick="0" advTm="2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2751455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汽油机</a:t>
            </a:r>
          </a:p>
        </p:txBody>
      </p:sp>
      <p:sp>
        <p:nvSpPr>
          <p:cNvPr id="14338" name="文本框 75778"/>
          <p:cNvSpPr txBox="1"/>
          <p:nvPr/>
        </p:nvSpPr>
        <p:spPr>
          <a:xfrm>
            <a:off x="787083" y="3707130"/>
            <a:ext cx="64801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/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吸入气体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r>
              <a:rPr lang="en-US" altLang="zh-CN"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      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339" name="文本框 75779"/>
          <p:cNvSpPr txBox="1"/>
          <p:nvPr/>
        </p:nvSpPr>
        <p:spPr>
          <a:xfrm>
            <a:off x="863600" y="1160780"/>
            <a:ext cx="1871663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吸气冲程</a:t>
            </a:r>
          </a:p>
        </p:txBody>
      </p:sp>
      <p:sp>
        <p:nvSpPr>
          <p:cNvPr id="14341" name="矩形 75781"/>
          <p:cNvSpPr/>
          <p:nvPr/>
        </p:nvSpPr>
        <p:spPr>
          <a:xfrm>
            <a:off x="787083" y="3059430"/>
            <a:ext cx="3651962" cy="461665"/>
          </a:xfrm>
          <a:prstGeom prst="rect">
            <a:avLst/>
          </a:prstGeom>
          <a:noFill/>
          <a:ln w="25400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活塞运动方向：</a:t>
            </a:r>
            <a:r>
              <a:rPr lang="zh-CN" altLang="en-US" sz="240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  <p:sp>
        <p:nvSpPr>
          <p:cNvPr id="75783" name="矩形 75782"/>
          <p:cNvSpPr/>
          <p:nvPr/>
        </p:nvSpPr>
        <p:spPr>
          <a:xfrm>
            <a:off x="2272446" y="3526400"/>
            <a:ext cx="3536950" cy="639763"/>
          </a:xfrm>
          <a:prstGeom prst="rect">
            <a:avLst/>
          </a:prstGeom>
          <a:noFill/>
          <a:ln w="25400">
            <a:noFill/>
          </a:ln>
        </p:spPr>
        <p:txBody>
          <a:bodyPr wrap="none" anchor="t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汽油和空气的燃料混合物</a:t>
            </a:r>
          </a:p>
        </p:txBody>
      </p:sp>
      <p:sp>
        <p:nvSpPr>
          <p:cNvPr id="14343" name="矩形 75783"/>
          <p:cNvSpPr/>
          <p:nvPr/>
        </p:nvSpPr>
        <p:spPr>
          <a:xfrm>
            <a:off x="863600" y="1617980"/>
            <a:ext cx="3128010" cy="1198880"/>
          </a:xfrm>
          <a:prstGeom prst="rect">
            <a:avLst/>
          </a:prstGeom>
          <a:noFill/>
          <a:ln w="25400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阀门：进气阀</a:t>
            </a:r>
            <a:r>
              <a:rPr lang="zh-CN" altLang="en-US" sz="240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排气阀</a:t>
            </a:r>
            <a:r>
              <a:rPr lang="zh-CN" altLang="en-US" sz="240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  <p:sp>
        <p:nvSpPr>
          <p:cNvPr id="75785" name="矩形 75784"/>
          <p:cNvSpPr/>
          <p:nvPr/>
        </p:nvSpPr>
        <p:spPr>
          <a:xfrm>
            <a:off x="2773192" y="1706220"/>
            <a:ext cx="793750" cy="457200"/>
          </a:xfrm>
          <a:prstGeom prst="rect">
            <a:avLst/>
          </a:prstGeom>
          <a:noFill/>
          <a:ln w="25400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打开</a:t>
            </a:r>
          </a:p>
        </p:txBody>
      </p:sp>
      <p:sp>
        <p:nvSpPr>
          <p:cNvPr id="75786" name="矩形 75785"/>
          <p:cNvSpPr/>
          <p:nvPr/>
        </p:nvSpPr>
        <p:spPr>
          <a:xfrm>
            <a:off x="2759124" y="2220009"/>
            <a:ext cx="793750" cy="457200"/>
          </a:xfrm>
          <a:prstGeom prst="rect">
            <a:avLst/>
          </a:prstGeom>
          <a:noFill/>
          <a:ln w="25400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关闭</a:t>
            </a:r>
          </a:p>
        </p:txBody>
      </p:sp>
      <p:sp>
        <p:nvSpPr>
          <p:cNvPr id="75787" name="文本框 75786"/>
          <p:cNvSpPr txBox="1"/>
          <p:nvPr/>
        </p:nvSpPr>
        <p:spPr>
          <a:xfrm>
            <a:off x="3121612" y="2997590"/>
            <a:ext cx="793750" cy="457200"/>
          </a:xfrm>
          <a:prstGeom prst="rect">
            <a:avLst/>
          </a:prstGeom>
          <a:noFill/>
          <a:ln w="25400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向下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1089025"/>
            <a:ext cx="2162175" cy="27051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5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5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3" grpId="0"/>
      <p:bldP spid="75785" grpId="0"/>
      <p:bldP spid="75786" grpId="0"/>
      <p:bldP spid="7578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2751455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汽油机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2070" y="1031240"/>
            <a:ext cx="2438400" cy="2943225"/>
          </a:xfrm>
          <a:prstGeom prst="rect">
            <a:avLst/>
          </a:prstGeom>
        </p:spPr>
      </p:pic>
      <p:sp>
        <p:nvSpPr>
          <p:cNvPr id="19" name="TextBox 1"/>
          <p:cNvSpPr txBox="1"/>
          <p:nvPr/>
        </p:nvSpPr>
        <p:spPr>
          <a:xfrm>
            <a:off x="553915" y="1068704"/>
            <a:ext cx="4347650" cy="293554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</a:rPr>
              <a:t>进气门和排气门都关闭，活塞向上运动，燃料混合物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</a:rPr>
              <a:t>被压缩，压强增大，温度升高。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机械能转化为内能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2751455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汽油机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3335" y="1097626"/>
            <a:ext cx="2677112" cy="3132791"/>
          </a:xfrm>
          <a:prstGeom prst="rect">
            <a:avLst/>
          </a:prstGeom>
        </p:spPr>
      </p:pic>
      <p:sp>
        <p:nvSpPr>
          <p:cNvPr id="3084" name="TextBox 1"/>
          <p:cNvSpPr txBox="1"/>
          <p:nvPr/>
        </p:nvSpPr>
        <p:spPr>
          <a:xfrm>
            <a:off x="393553" y="1097626"/>
            <a:ext cx="5426612" cy="293554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</a:rPr>
              <a:t>在压缩冲程末尾，火花塞产生火花，使燃料猛烈燃烧，产生高温高压的燃气，推动活塞向下运动，并通过连杆带动曲轴转动。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内能转化为机械能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84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2751455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汽油机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5550" y="1264920"/>
            <a:ext cx="2343150" cy="2847975"/>
          </a:xfrm>
          <a:prstGeom prst="rect">
            <a:avLst/>
          </a:prstGeom>
        </p:spPr>
      </p:pic>
      <p:sp>
        <p:nvSpPr>
          <p:cNvPr id="17411" name="矩形 78851"/>
          <p:cNvSpPr/>
          <p:nvPr/>
        </p:nvSpPr>
        <p:spPr>
          <a:xfrm>
            <a:off x="1105535" y="1873250"/>
            <a:ext cx="3128010" cy="1198880"/>
          </a:xfrm>
          <a:prstGeom prst="rect">
            <a:avLst/>
          </a:prstGeom>
          <a:noFill/>
          <a:ln w="25400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阀门：进气阀</a:t>
            </a:r>
            <a:r>
              <a:rPr lang="zh-CN" altLang="en-US" sz="240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排气阀</a:t>
            </a:r>
            <a:r>
              <a:rPr lang="zh-CN" altLang="en-US" sz="240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  <p:sp>
        <p:nvSpPr>
          <p:cNvPr id="17412" name="矩形 78852"/>
          <p:cNvSpPr/>
          <p:nvPr/>
        </p:nvSpPr>
        <p:spPr>
          <a:xfrm>
            <a:off x="1176973" y="3398838"/>
            <a:ext cx="3689350" cy="457200"/>
          </a:xfrm>
          <a:prstGeom prst="rect">
            <a:avLst/>
          </a:prstGeom>
          <a:noFill/>
          <a:ln w="25400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活塞运动方向：</a:t>
            </a:r>
            <a:r>
              <a:rPr lang="zh-CN" altLang="en-US" sz="240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3074793" y="1951673"/>
            <a:ext cx="793750" cy="457200"/>
          </a:xfrm>
          <a:prstGeom prst="rect">
            <a:avLst/>
          </a:prstGeom>
          <a:noFill/>
          <a:ln w="25400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关闭</a:t>
            </a:r>
          </a:p>
        </p:txBody>
      </p:sp>
      <p:sp>
        <p:nvSpPr>
          <p:cNvPr id="6" name="矩形 5"/>
          <p:cNvSpPr/>
          <p:nvPr/>
        </p:nvSpPr>
        <p:spPr>
          <a:xfrm>
            <a:off x="3070225" y="2487296"/>
            <a:ext cx="793750" cy="457200"/>
          </a:xfrm>
          <a:prstGeom prst="rect">
            <a:avLst/>
          </a:prstGeom>
          <a:noFill/>
          <a:ln w="25400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打开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314701" y="3329942"/>
            <a:ext cx="793750" cy="457200"/>
          </a:xfrm>
          <a:prstGeom prst="rect">
            <a:avLst/>
          </a:prstGeom>
          <a:noFill/>
          <a:ln w="25400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向上</a:t>
            </a:r>
          </a:p>
        </p:txBody>
      </p:sp>
      <p:sp>
        <p:nvSpPr>
          <p:cNvPr id="9" name="文本框 78856"/>
          <p:cNvSpPr txBox="1"/>
          <p:nvPr/>
        </p:nvSpPr>
        <p:spPr>
          <a:xfrm>
            <a:off x="1145223" y="1382713"/>
            <a:ext cx="2759075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排气冲程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2751455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汽油机</a:t>
            </a:r>
          </a:p>
        </p:txBody>
      </p:sp>
      <p:graphicFrame>
        <p:nvGraphicFramePr>
          <p:cNvPr id="25" name="表格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52531106"/>
              </p:ext>
            </p:extLst>
          </p:nvPr>
        </p:nvGraphicFramePr>
        <p:xfrm>
          <a:off x="859473" y="826453"/>
          <a:ext cx="7272336" cy="3891109"/>
        </p:xfrm>
        <a:graphic>
          <a:graphicData uri="http://schemas.openxmlformats.org/drawingml/2006/table">
            <a:tbl>
              <a:tblPr/>
              <a:tblGrid>
                <a:gridCol w="73457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054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200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9859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01177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0186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200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0" kern="100" dirty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冲程名称</a:t>
                      </a: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0" kern="100" dirty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进气门</a:t>
                      </a: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0" kern="100" dirty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排气门</a:t>
                      </a: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0" kern="100" dirty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活塞的运动</a:t>
                      </a: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0" kern="100" dirty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冲程的作用</a:t>
                      </a: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0" kern="100" dirty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能的转化</a:t>
                      </a: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2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0" kern="10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吸气冲程</a:t>
                      </a: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0" kern="10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开</a:t>
                      </a: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800" b="0" kern="10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闭</a:t>
                      </a: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800" b="0" kern="10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向下</a:t>
                      </a: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800" b="0" kern="10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吸入燃料和空气的混合物</a:t>
                      </a: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0" kern="10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——</a:t>
                      </a: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886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0" kern="10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压缩冲程</a:t>
                      </a: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800" b="0" kern="10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闭</a:t>
                      </a: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800" b="0" kern="10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闭</a:t>
                      </a: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800" b="0" kern="10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向上</a:t>
                      </a: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800" b="0" kern="10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压缩燃料和空气的混合物，使其内能增大，温度升高</a:t>
                      </a: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800" b="0" kern="10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机械能转化为内能</a:t>
                      </a: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2239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0" kern="10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做功冲程</a:t>
                      </a: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800" b="0" kern="10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闭</a:t>
                      </a: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800" b="0" kern="10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闭</a:t>
                      </a: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800" b="0" kern="10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向下</a:t>
                      </a: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800" b="0" kern="10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火花塞产生电火花，点燃燃料，高温高压的燃气推动活塞做功，通过连杆、曲轴带动飞轮转动</a:t>
                      </a: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800" b="0" kern="10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内能转化为机械能</a:t>
                      </a: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792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0" kern="10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排气冲程</a:t>
                      </a: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800" b="0" kern="10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闭</a:t>
                      </a: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800" b="0" kern="10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开</a:t>
                      </a: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800" b="0" kern="10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向上</a:t>
                      </a: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800" b="0" kern="10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排出废气</a:t>
                      </a: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0" kern="10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——</a:t>
                      </a: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Shape 112"/>
          <p:cNvSpPr/>
          <p:nvPr/>
        </p:nvSpPr>
        <p:spPr>
          <a:xfrm>
            <a:off x="388220" y="352255"/>
            <a:ext cx="249426" cy="246221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endParaRPr kumimoji="0" sz="1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2751455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汽油机</a:t>
            </a:r>
          </a:p>
        </p:txBody>
      </p:sp>
      <p:sp>
        <p:nvSpPr>
          <p:cNvPr id="18433" name="文本框 79873"/>
          <p:cNvSpPr txBox="1"/>
          <p:nvPr/>
        </p:nvSpPr>
        <p:spPr>
          <a:xfrm>
            <a:off x="867093" y="3708400"/>
            <a:ext cx="2698175" cy="1507592"/>
          </a:xfrm>
          <a:prstGeom prst="rect">
            <a:avLst/>
          </a:prstGeom>
          <a:noFill/>
          <a:ln w="25400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活塞往复运动</a:t>
            </a:r>
            <a:r>
              <a:rPr lang="zh-CN" altLang="en-US" sz="2000" b="1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次。</a:t>
            </a:r>
          </a:p>
          <a:p>
            <a:pPr>
              <a:lnSpc>
                <a:spcPct val="160000"/>
              </a:lnSpc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对外做功</a:t>
            </a:r>
            <a:r>
              <a:rPr lang="zh-CN" altLang="en-US" sz="2000" b="1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次。</a:t>
            </a:r>
          </a:p>
          <a:p>
            <a:pPr>
              <a:lnSpc>
                <a:spcPct val="160000"/>
              </a:lnSpc>
            </a:pP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434" name="文本框 79874"/>
          <p:cNvSpPr txBox="1"/>
          <p:nvPr/>
        </p:nvSpPr>
        <p:spPr>
          <a:xfrm>
            <a:off x="867093" y="3309303"/>
            <a:ext cx="3484880" cy="398780"/>
          </a:xfrm>
          <a:prstGeom prst="rect">
            <a:avLst/>
          </a:prstGeom>
          <a:noFill/>
          <a:ln w="25400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四冲程内燃机一个工作循环：</a:t>
            </a:r>
          </a:p>
        </p:txBody>
      </p:sp>
      <p:sp>
        <p:nvSpPr>
          <p:cNvPr id="79876" name="文本框 79875"/>
          <p:cNvSpPr txBox="1"/>
          <p:nvPr/>
        </p:nvSpPr>
        <p:spPr>
          <a:xfrm>
            <a:off x="2597785" y="3822383"/>
            <a:ext cx="343364" cy="400110"/>
          </a:xfrm>
          <a:prstGeom prst="rect">
            <a:avLst/>
          </a:prstGeom>
          <a:noFill/>
          <a:ln w="25400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</a:p>
        </p:txBody>
      </p:sp>
      <p:sp>
        <p:nvSpPr>
          <p:cNvPr id="79877" name="文本框 79876"/>
          <p:cNvSpPr txBox="1"/>
          <p:nvPr/>
        </p:nvSpPr>
        <p:spPr>
          <a:xfrm>
            <a:off x="2100263" y="4292918"/>
            <a:ext cx="332105" cy="398780"/>
          </a:xfrm>
          <a:prstGeom prst="rect">
            <a:avLst/>
          </a:prstGeom>
          <a:noFill/>
          <a:ln w="25400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</a:p>
        </p:txBody>
      </p:sp>
      <p:sp>
        <p:nvSpPr>
          <p:cNvPr id="20482" name="文本框 24"/>
          <p:cNvSpPr txBox="1"/>
          <p:nvPr/>
        </p:nvSpPr>
        <p:spPr>
          <a:xfrm>
            <a:off x="3800793" y="759778"/>
            <a:ext cx="1212850" cy="5540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008000"/>
                </a:solidFill>
                <a:latin typeface="Adobe 黑体 Std R" pitchFamily="34" charset="-122"/>
                <a:ea typeface="Adobe 黑体 Std R" pitchFamily="34" charset="-122"/>
              </a:rPr>
              <a:t>总</a:t>
            </a:r>
            <a:r>
              <a:rPr lang="en-US" altLang="zh-CN" sz="3000" b="1" dirty="0">
                <a:solidFill>
                  <a:srgbClr val="008000"/>
                </a:solidFill>
                <a:latin typeface="Adobe 黑体 Std R" pitchFamily="34" charset="-122"/>
                <a:ea typeface="Adobe 黑体 Std R" pitchFamily="34" charset="-122"/>
              </a:rPr>
              <a:t>   </a:t>
            </a:r>
            <a:r>
              <a:rPr lang="zh-CN" altLang="en-US" sz="3000" b="1" dirty="0">
                <a:solidFill>
                  <a:srgbClr val="008000"/>
                </a:solidFill>
                <a:latin typeface="Adobe 黑体 Std R" pitchFamily="34" charset="-122"/>
                <a:ea typeface="Adobe 黑体 Std R" pitchFamily="34" charset="-122"/>
              </a:rPr>
              <a:t>结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15645" y="1313815"/>
            <a:ext cx="8067040" cy="1846146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zh-CN" sz="2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主要结构：</a:t>
            </a:r>
            <a:r>
              <a:rPr lang="zh-CN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进气门、排气门、火花塞、汽缸、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连杆、曲轴、飞轮等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zh-CN" sz="2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四冲程汽油机的工作过程：</a:t>
            </a:r>
            <a:endParaRPr lang="en-US" altLang="zh-CN" sz="20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吸气冲程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压缩冲程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做功冲程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排气冲程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38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>
                                            <p:txEl>
                                              <p:charRg st="38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54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6">
                                            <p:txEl>
                                              <p:charRg st="54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6" grpId="0"/>
      <p:bldP spid="7987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27305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柴油机</a:t>
            </a:r>
          </a:p>
        </p:txBody>
      </p:sp>
      <p:sp>
        <p:nvSpPr>
          <p:cNvPr id="29703" name="AutoShape 2"/>
          <p:cNvSpPr/>
          <p:nvPr/>
        </p:nvSpPr>
        <p:spPr>
          <a:xfrm flipH="1">
            <a:off x="940118" y="968693"/>
            <a:ext cx="1797050" cy="441325"/>
          </a:xfrm>
          <a:prstGeom prst="roundRect">
            <a:avLst>
              <a:gd name="adj" fmla="val 47681"/>
            </a:avLst>
          </a:prstGeom>
          <a:solidFill>
            <a:srgbClr val="008000"/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5" name="AutoShape 11"/>
          <p:cNvSpPr/>
          <p:nvPr/>
        </p:nvSpPr>
        <p:spPr>
          <a:xfrm>
            <a:off x="640398" y="806768"/>
            <a:ext cx="777875" cy="777875"/>
          </a:xfrm>
          <a:prstGeom prst="diamond">
            <a:avLst/>
          </a:prstGeom>
          <a:solidFill>
            <a:srgbClr val="FF6600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lstStyle/>
          <a:p>
            <a:pPr algn="ctr" eaLnBrk="0" hangingPunct="0"/>
            <a:r>
              <a:rPr lang="en-US" altLang="ko-KR" sz="2800" b="1" dirty="0">
                <a:solidFill>
                  <a:srgbClr val="FFFFFF"/>
                </a:solidFill>
                <a:latin typeface="Arial" panose="020B0604020202020204" pitchFamily="34" charset="0"/>
                <a:ea typeface="Gulim" pitchFamily="34" charset="-127"/>
              </a:rPr>
              <a:t>3</a:t>
            </a:r>
          </a:p>
        </p:txBody>
      </p:sp>
      <p:sp>
        <p:nvSpPr>
          <p:cNvPr id="29706" name="文本框 28"/>
          <p:cNvSpPr txBox="1"/>
          <p:nvPr/>
        </p:nvSpPr>
        <p:spPr>
          <a:xfrm>
            <a:off x="1491298" y="968693"/>
            <a:ext cx="1179195" cy="49149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600" b="1" dirty="0">
                <a:solidFill>
                  <a:srgbClr val="FFFF00"/>
                </a:solidFill>
                <a:latin typeface="Adobe 黑体 Std R" pitchFamily="34" charset="-122"/>
                <a:ea typeface="Adobe 黑体 Std R" pitchFamily="34" charset="-122"/>
              </a:rPr>
              <a:t>柴油机</a:t>
            </a:r>
            <a:endParaRPr lang="en-US" altLang="zh-CN" sz="2600" b="1" dirty="0">
              <a:solidFill>
                <a:srgbClr val="FFFF00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4070" y="969010"/>
            <a:ext cx="3828415" cy="375475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27305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柴油机</a:t>
            </a:r>
          </a:p>
        </p:txBody>
      </p:sp>
      <p:sp>
        <p:nvSpPr>
          <p:cNvPr id="81922" name="文本框 81921"/>
          <p:cNvSpPr txBox="1"/>
          <p:nvPr/>
        </p:nvSpPr>
        <p:spPr>
          <a:xfrm>
            <a:off x="1099820" y="1523365"/>
            <a:ext cx="6359525" cy="22453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/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吸气冲程</a:t>
            </a:r>
          </a:p>
          <a:p>
            <a:pPr eaLnBrk="0" hangingPunct="0"/>
            <a:endParaRPr lang="zh-CN" altLang="en-US" sz="2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压缩冲程</a:t>
            </a:r>
          </a:p>
          <a:p>
            <a:pPr eaLnBrk="0" hangingPunct="0"/>
            <a:endParaRPr lang="zh-CN" altLang="en-US" sz="2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做功冲程</a:t>
            </a:r>
          </a:p>
          <a:p>
            <a:pPr eaLnBrk="0" hangingPunct="0"/>
            <a:endParaRPr lang="zh-CN" altLang="en-US" sz="2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    排气冲程</a:t>
            </a:r>
          </a:p>
        </p:txBody>
      </p:sp>
      <p:sp>
        <p:nvSpPr>
          <p:cNvPr id="81923" name="直接连接符 81922"/>
          <p:cNvSpPr>
            <a:spLocks noChangeAspect="1"/>
          </p:cNvSpPr>
          <p:nvPr/>
        </p:nvSpPr>
        <p:spPr>
          <a:xfrm>
            <a:off x="2214245" y="1977390"/>
            <a:ext cx="364490" cy="216535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lstStyle/>
          <a:p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24" name="直接连接符 81923"/>
          <p:cNvSpPr>
            <a:spLocks noChangeAspect="1"/>
          </p:cNvSpPr>
          <p:nvPr/>
        </p:nvSpPr>
        <p:spPr>
          <a:xfrm>
            <a:off x="2960370" y="2421255"/>
            <a:ext cx="485775" cy="288925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lstStyle/>
          <a:p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25" name="直接连接符 81924"/>
          <p:cNvSpPr>
            <a:spLocks noChangeAspect="1"/>
          </p:cNvSpPr>
          <p:nvPr/>
        </p:nvSpPr>
        <p:spPr>
          <a:xfrm>
            <a:off x="4036695" y="3110865"/>
            <a:ext cx="485775" cy="288925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lstStyle/>
          <a:p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486" name="图片 81926" descr="柴油机"/>
          <p:cNvPicPr>
            <a:picLocks noChangeAspect="1"/>
          </p:cNvPicPr>
          <p:nvPr/>
        </p:nvPicPr>
        <p:blipFill>
          <a:blip r:embed="rId2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98515" y="1007745"/>
            <a:ext cx="1057275" cy="327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28" name="直接连接符 81927"/>
          <p:cNvSpPr/>
          <p:nvPr/>
        </p:nvSpPr>
        <p:spPr>
          <a:xfrm flipH="1">
            <a:off x="4228465" y="3670935"/>
            <a:ext cx="294005" cy="42545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29" name="直接连接符 81928"/>
          <p:cNvSpPr/>
          <p:nvPr/>
        </p:nvSpPr>
        <p:spPr>
          <a:xfrm flipH="1" flipV="1">
            <a:off x="977900" y="2258695"/>
            <a:ext cx="3244850" cy="183769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30" name="直接连接符 81929"/>
          <p:cNvSpPr/>
          <p:nvPr/>
        </p:nvSpPr>
        <p:spPr>
          <a:xfrm flipV="1">
            <a:off x="979170" y="1918653"/>
            <a:ext cx="214313" cy="339725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lstStyle/>
          <a:p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0" name="文本框 81930"/>
          <p:cNvSpPr txBox="1"/>
          <p:nvPr/>
        </p:nvSpPr>
        <p:spPr>
          <a:xfrm>
            <a:off x="680720" y="894398"/>
            <a:ext cx="2249334" cy="40011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000" b="1" dirty="0">
                <a:solidFill>
                  <a:srgbClr val="0066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柴油机的工作原理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1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1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81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1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27305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柴油机</a:t>
            </a:r>
          </a:p>
        </p:txBody>
      </p:sp>
      <p:sp>
        <p:nvSpPr>
          <p:cNvPr id="25" name="流程图: 可选过程 24"/>
          <p:cNvSpPr/>
          <p:nvPr/>
        </p:nvSpPr>
        <p:spPr>
          <a:xfrm>
            <a:off x="2659380" y="1258888"/>
            <a:ext cx="1727200" cy="638175"/>
          </a:xfrm>
          <a:prstGeom prst="flowChartAlternateProcess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吸气冲程</a:t>
            </a:r>
          </a:p>
        </p:txBody>
      </p:sp>
      <p:pic>
        <p:nvPicPr>
          <p:cNvPr id="26" name="Picture 4" descr="吸气(柴)"/>
          <p:cNvPicPr>
            <a:picLocks noChangeAspect="1"/>
          </p:cNvPicPr>
          <p:nvPr/>
        </p:nvPicPr>
        <p:blipFill>
          <a:blip r:embed="rId2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4665" y="595948"/>
            <a:ext cx="1638300" cy="4257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Line 5"/>
          <p:cNvSpPr/>
          <p:nvPr/>
        </p:nvSpPr>
        <p:spPr>
          <a:xfrm>
            <a:off x="4811078" y="3188970"/>
            <a:ext cx="763587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1" name="Text Box 8"/>
          <p:cNvSpPr txBox="1"/>
          <p:nvPr/>
        </p:nvSpPr>
        <p:spPr>
          <a:xfrm>
            <a:off x="739018" y="2344444"/>
            <a:ext cx="3840724" cy="168905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进气门打开，排气门关闭。活塞由上端向下端运动，将空气吸进气缸。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charRg st="31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1">
                                            <p:txEl>
                                              <p:charRg st="31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27305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柴油机</a:t>
            </a:r>
          </a:p>
        </p:txBody>
      </p:sp>
      <p:sp>
        <p:nvSpPr>
          <p:cNvPr id="18" name="流程图: 可选过程 17"/>
          <p:cNvSpPr/>
          <p:nvPr/>
        </p:nvSpPr>
        <p:spPr>
          <a:xfrm>
            <a:off x="2545080" y="953453"/>
            <a:ext cx="1728788" cy="647700"/>
          </a:xfrm>
          <a:prstGeom prst="flowChartAlternateProcess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压缩冲程</a:t>
            </a:r>
          </a:p>
        </p:txBody>
      </p:sp>
      <p:pic>
        <p:nvPicPr>
          <p:cNvPr id="19" name="Picture 4" descr="压缩(柴)"/>
          <p:cNvPicPr>
            <a:picLocks noChangeAspect="1"/>
          </p:cNvPicPr>
          <p:nvPr/>
        </p:nvPicPr>
        <p:blipFill>
          <a:blip r:embed="rId2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13375" y="500698"/>
            <a:ext cx="1752600" cy="4129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Text Box 5"/>
          <p:cNvSpPr txBox="1"/>
          <p:nvPr/>
        </p:nvSpPr>
        <p:spPr>
          <a:xfrm>
            <a:off x="512933" y="1954530"/>
            <a:ext cx="4788462" cy="26752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lnSpc>
                <a:spcPct val="14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进气门和排气门都关闭，活塞向上运动，活塞把空气压缩得很小，空气的压强更大，温度更高。在压缩冲程末，缸内空气温度已超过柴油的着火点。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-26987" y="5837238"/>
            <a:ext cx="904875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6"/>
          <p:cNvSpPr txBox="1"/>
          <p:nvPr/>
        </p:nvSpPr>
        <p:spPr>
          <a:xfrm>
            <a:off x="1771015" y="1178560"/>
            <a:ext cx="55575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charset="-122"/>
              </a:rPr>
              <a:t>你知道它们为什么能大展神威吗？</a:t>
            </a:r>
          </a:p>
        </p:txBody>
      </p:sp>
      <p:grpSp>
        <p:nvGrpSpPr>
          <p:cNvPr id="67590" name="组合 67589"/>
          <p:cNvGrpSpPr/>
          <p:nvPr/>
        </p:nvGrpSpPr>
        <p:grpSpPr>
          <a:xfrm>
            <a:off x="326602" y="2311461"/>
            <a:ext cx="2512483" cy="2075444"/>
            <a:chOff x="340" y="1026"/>
            <a:chExt cx="2313" cy="2114"/>
          </a:xfrm>
          <a:effectLst>
            <a:outerShdw blurRad="50800" dist="38100" dir="2700000" algn="tl" rotWithShape="0">
              <a:prstClr val="black">
                <a:alpha val="58000"/>
              </a:prstClr>
            </a:outerShdw>
            <a:reflection blurRad="6350" stA="50000" endA="300" endPos="6000" dist="50800" dir="5400000" sy="-100000" algn="bl" rotWithShape="0"/>
          </a:effectLst>
        </p:grpSpPr>
        <p:pic>
          <p:nvPicPr>
            <p:cNvPr id="5126" name="图片 6759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0" y="1026"/>
              <a:ext cx="2313" cy="163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7" name="文本框 67591"/>
            <p:cNvSpPr txBox="1"/>
            <p:nvPr/>
          </p:nvSpPr>
          <p:spPr>
            <a:xfrm>
              <a:off x="848" y="2734"/>
              <a:ext cx="1402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2000" b="1" dirty="0">
                  <a:latin typeface="Arial" panose="020B0604020202020204" pitchFamily="34" charset="0"/>
                  <a:ea typeface="宋体" panose="02010600030101010101" pitchFamily="2" charset="-122"/>
                </a:rPr>
                <a:t>汽车奔驰</a:t>
              </a:r>
            </a:p>
          </p:txBody>
        </p:sp>
      </p:grpSp>
      <p:grpSp>
        <p:nvGrpSpPr>
          <p:cNvPr id="67593" name="组合 67592"/>
          <p:cNvGrpSpPr/>
          <p:nvPr/>
        </p:nvGrpSpPr>
        <p:grpSpPr>
          <a:xfrm>
            <a:off x="3194050" y="2312365"/>
            <a:ext cx="2437130" cy="2094063"/>
            <a:chOff x="3016" y="1026"/>
            <a:chExt cx="2177" cy="2050"/>
          </a:xfrm>
          <a:effectLst>
            <a:outerShdw blurRad="50800" dist="38100" dir="2700000" algn="tl" rotWithShape="0">
              <a:prstClr val="black">
                <a:alpha val="58000"/>
              </a:prstClr>
            </a:outerShdw>
            <a:reflection blurRad="6350" stA="50000" endA="300" endPos="6000" dist="50800" dir="5400000" sy="-100000" algn="bl" rotWithShape="0"/>
          </a:effectLst>
        </p:grpSpPr>
        <p:pic>
          <p:nvPicPr>
            <p:cNvPr id="5129" name="图片 67593" descr="B70AEE17C3885BAAD4AD4F92AC06BC2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16" y="1026"/>
              <a:ext cx="2177" cy="15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30" name="文本框 67594"/>
            <p:cNvSpPr txBox="1"/>
            <p:nvPr/>
          </p:nvSpPr>
          <p:spPr>
            <a:xfrm>
              <a:off x="3540" y="2686"/>
              <a:ext cx="1375" cy="3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2000" b="1" dirty="0">
                  <a:latin typeface="Arial" panose="020B0604020202020204" pitchFamily="34" charset="0"/>
                  <a:ea typeface="宋体" panose="02010600030101010101" pitchFamily="2" charset="-122"/>
                </a:rPr>
                <a:t>列车飞驶</a:t>
              </a:r>
            </a:p>
          </p:txBody>
        </p:sp>
      </p:grpSp>
      <p:grpSp>
        <p:nvGrpSpPr>
          <p:cNvPr id="67596" name="组合 67595"/>
          <p:cNvGrpSpPr/>
          <p:nvPr/>
        </p:nvGrpSpPr>
        <p:grpSpPr>
          <a:xfrm>
            <a:off x="5986145" y="2321498"/>
            <a:ext cx="2614313" cy="2095094"/>
            <a:chOff x="657" y="2537"/>
            <a:chExt cx="2120" cy="1767"/>
          </a:xfrm>
          <a:effectLst>
            <a:outerShdw blurRad="50800" dist="38100" dir="2700000" algn="tl" rotWithShape="0">
              <a:prstClr val="black">
                <a:alpha val="58000"/>
              </a:prstClr>
            </a:outerShdw>
            <a:reflection blurRad="6350" stA="50000" endA="300" endPos="6000" dist="50800" dir="5400000" sy="-100000" algn="bl" rotWithShape="0"/>
          </a:effectLst>
        </p:grpSpPr>
        <p:pic>
          <p:nvPicPr>
            <p:cNvPr id="5132" name="图片 67596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57" y="2537"/>
              <a:ext cx="2120" cy="134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33" name="文本框 67597"/>
            <p:cNvSpPr txBox="1"/>
            <p:nvPr/>
          </p:nvSpPr>
          <p:spPr>
            <a:xfrm>
              <a:off x="1037" y="3968"/>
              <a:ext cx="1626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2000" b="1" dirty="0">
                  <a:latin typeface="Arial" panose="020B0604020202020204" pitchFamily="34" charset="0"/>
                  <a:ea typeface="宋体" panose="02010600030101010101" pitchFamily="2" charset="-122"/>
                </a:rPr>
                <a:t>飞机凌空飞去</a:t>
              </a:r>
            </a:p>
          </p:txBody>
        </p:sp>
      </p:grp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7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7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27305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柴油机</a:t>
            </a:r>
          </a:p>
        </p:txBody>
      </p:sp>
      <p:sp>
        <p:nvSpPr>
          <p:cNvPr id="18" name="流程图: 可选过程 17"/>
          <p:cNvSpPr/>
          <p:nvPr/>
        </p:nvSpPr>
        <p:spPr>
          <a:xfrm>
            <a:off x="2410778" y="878205"/>
            <a:ext cx="1800225" cy="638175"/>
          </a:xfrm>
          <a:prstGeom prst="flowChartAlternateProcess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做功冲程</a:t>
            </a:r>
          </a:p>
        </p:txBody>
      </p:sp>
      <p:pic>
        <p:nvPicPr>
          <p:cNvPr id="19" name="图片 1"/>
          <p:cNvPicPr>
            <a:picLocks noChangeAspect="1"/>
          </p:cNvPicPr>
          <p:nvPr/>
        </p:nvPicPr>
        <p:blipFill>
          <a:blip r:embed="rId2"/>
          <a:srcRect l="62003"/>
          <a:stretch>
            <a:fillRect/>
          </a:stretch>
        </p:blipFill>
        <p:spPr>
          <a:xfrm>
            <a:off x="5414645" y="710565"/>
            <a:ext cx="2122170" cy="40424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TextBox 19"/>
          <p:cNvSpPr txBox="1"/>
          <p:nvPr/>
        </p:nvSpPr>
        <p:spPr>
          <a:xfrm>
            <a:off x="512933" y="1724122"/>
            <a:ext cx="4805338" cy="22430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在压缩冲程末，从喷油嘴喷出的雾状柴油遇到空气立即猛烈燃烧，产生高温高压的燃气，推动活塞向下运动，并通过连杆带动曲轴转动。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27305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柴油机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8935" y="682625"/>
            <a:ext cx="1945005" cy="3766185"/>
          </a:xfrm>
          <a:prstGeom prst="rect">
            <a:avLst/>
          </a:prstGeom>
        </p:spPr>
      </p:pic>
      <p:sp>
        <p:nvSpPr>
          <p:cNvPr id="18" name="流程图: 可选过程 17"/>
          <p:cNvSpPr/>
          <p:nvPr/>
        </p:nvSpPr>
        <p:spPr>
          <a:xfrm>
            <a:off x="2689225" y="1133793"/>
            <a:ext cx="1728788" cy="647700"/>
          </a:xfrm>
          <a:prstGeom prst="flowChartAlternateProcess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排气冲程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81170" y="2174086"/>
            <a:ext cx="4161008" cy="1135054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进气门关闭，排气门打开，活塞向上运动，把废气排出气缸。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27305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柴油机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819593" y="668973"/>
            <a:ext cx="6145212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利用</a:t>
            </a:r>
            <a:r>
              <a:rPr lang="zh-CN" altLang="zh-CN" sz="2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对比法</a:t>
            </a:r>
            <a:r>
              <a:rPr lang="zh-CN" alt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分析柴油机和汽油机的不同点：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1610" y="1201420"/>
            <a:ext cx="5859780" cy="367347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矩形 63491"/>
          <p:cNvSpPr/>
          <p:nvPr/>
        </p:nvSpPr>
        <p:spPr>
          <a:xfrm>
            <a:off x="654050" y="1046480"/>
            <a:ext cx="8333740" cy="316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lnSpc>
                <a:spcPct val="20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</a:t>
            </a:r>
            <a:r>
              <a:rPr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汽油机和柴油机的主要不同是(　　)</a:t>
            </a:r>
          </a:p>
          <a:p>
            <a:pPr eaLnBrk="0" hangingPunct="0">
              <a:lnSpc>
                <a:spcPct val="200000"/>
              </a:lnSpc>
            </a:pPr>
            <a:r>
              <a:rPr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A．在构造上汽油机汽缸顶部有喷油嘴，而柴油机的汽缸顶部有火花塞</a:t>
            </a:r>
          </a:p>
          <a:p>
            <a:pPr eaLnBrk="0" hangingPunct="0">
              <a:lnSpc>
                <a:spcPct val="200000"/>
              </a:lnSpc>
            </a:pPr>
            <a:r>
              <a:rPr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B．在吸气冲程中汽油机吸入汽缸的是汽油，柴油机吸入汽缸的是柴油</a:t>
            </a:r>
          </a:p>
          <a:p>
            <a:pPr eaLnBrk="0" hangingPunct="0">
              <a:lnSpc>
                <a:spcPct val="200000"/>
              </a:lnSpc>
            </a:pPr>
            <a:r>
              <a:rPr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C．汽油机采用的是点燃式点火，而柴油机采用的是压燃式点火</a:t>
            </a:r>
          </a:p>
          <a:p>
            <a:pPr eaLnBrk="0" hangingPunct="0">
              <a:lnSpc>
                <a:spcPct val="200000"/>
              </a:lnSpc>
            </a:pPr>
            <a:r>
              <a:rPr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D．在压缩冲程中汽油机汽缸里的温度和压强比柴油机里的高</a:t>
            </a:r>
          </a:p>
        </p:txBody>
      </p:sp>
      <p:sp>
        <p:nvSpPr>
          <p:cNvPr id="5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sp>
        <p:nvSpPr>
          <p:cNvPr id="6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" dirty="0">
                <a:solidFill>
                  <a:srgbClr val="FFFFFF"/>
                </a:solidFill>
              </a:rPr>
              <a:t>0</a:t>
            </a:r>
            <a:r>
              <a:rPr lang="en-US" altLang="zh-CN" sz="1000" dirty="0">
                <a:solidFill>
                  <a:srgbClr val="FFFFFF"/>
                </a:solidFill>
              </a:rPr>
              <a:t>5</a:t>
            </a:r>
            <a:endParaRPr sz="1000" dirty="0">
              <a:solidFill>
                <a:srgbClr val="FFFFFF"/>
              </a:solidFill>
            </a:endParaRPr>
          </a:p>
        </p:txBody>
      </p:sp>
      <p:sp>
        <p:nvSpPr>
          <p:cNvPr id="7" name="Shape 120"/>
          <p:cNvSpPr/>
          <p:nvPr/>
        </p:nvSpPr>
        <p:spPr>
          <a:xfrm>
            <a:off x="653757" y="309793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b="1" dirty="0" err="1">
                <a:solidFill>
                  <a:srgbClr val="007E27"/>
                </a:solidFill>
              </a:rPr>
              <a:t>典例分析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515485" y="1240790"/>
            <a:ext cx="295275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endParaRPr kumimoji="0" lang="en-US" altLang="zh-CN" sz="24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矩形 63491"/>
          <p:cNvSpPr/>
          <p:nvPr/>
        </p:nvSpPr>
        <p:spPr>
          <a:xfrm>
            <a:off x="721995" y="1057275"/>
            <a:ext cx="7737475" cy="316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lnSpc>
                <a:spcPct val="20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</a:t>
            </a:r>
            <a:r>
              <a:rPr sz="2000" b="1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根据汽油机和柴油机的区别，下列说法错误的是</a:t>
            </a:r>
            <a:r>
              <a:rPr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           ）</a:t>
            </a:r>
          </a:p>
          <a:p>
            <a:pPr eaLnBrk="0" hangingPunct="0">
              <a:lnSpc>
                <a:spcPct val="200000"/>
              </a:lnSpc>
            </a:pPr>
            <a:r>
              <a:rPr sz="2000" b="1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A.汽油机汽缸顶部有一个火花塞，柴油机汽缸顶部是一个喷油嘴</a:t>
            </a:r>
            <a:endParaRPr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eaLnBrk="0" hangingPunct="0">
              <a:lnSpc>
                <a:spcPct val="200000"/>
              </a:lnSpc>
            </a:pPr>
            <a:r>
              <a:rPr sz="2000" b="1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B.汽油机吸入的是空气，柴油机吸入的是空气和柴油的混合</a:t>
            </a:r>
            <a:endParaRPr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eaLnBrk="0" hangingPunct="0">
              <a:lnSpc>
                <a:spcPct val="200000"/>
              </a:lnSpc>
            </a:pPr>
            <a:r>
              <a:rPr sz="2000" b="1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C.吸气冲程是内能转化为机械能</a:t>
            </a:r>
            <a:endParaRPr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eaLnBrk="0" hangingPunct="0">
              <a:lnSpc>
                <a:spcPct val="200000"/>
              </a:lnSpc>
            </a:pPr>
            <a:r>
              <a:rPr sz="2000" b="1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D.压缩冲程是内能转化为机械能</a:t>
            </a:r>
            <a:endParaRPr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sp>
        <p:nvSpPr>
          <p:cNvPr id="6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" dirty="0">
                <a:solidFill>
                  <a:srgbClr val="FFFFFF"/>
                </a:solidFill>
              </a:rPr>
              <a:t>0</a:t>
            </a:r>
            <a:r>
              <a:rPr lang="en-US" altLang="zh-CN" sz="1000" dirty="0">
                <a:solidFill>
                  <a:srgbClr val="FFFFFF"/>
                </a:solidFill>
              </a:rPr>
              <a:t>5</a:t>
            </a:r>
            <a:endParaRPr sz="1000" dirty="0">
              <a:solidFill>
                <a:srgbClr val="FFFFFF"/>
              </a:solidFill>
            </a:endParaRPr>
          </a:p>
        </p:txBody>
      </p:sp>
      <p:sp>
        <p:nvSpPr>
          <p:cNvPr id="7" name="Shape 120"/>
          <p:cNvSpPr/>
          <p:nvPr/>
        </p:nvSpPr>
        <p:spPr>
          <a:xfrm>
            <a:off x="653757" y="309793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b="1" dirty="0" err="1">
                <a:solidFill>
                  <a:srgbClr val="007E27"/>
                </a:solidFill>
              </a:rPr>
              <a:t>典例分析</a:t>
            </a:r>
          </a:p>
        </p:txBody>
      </p:sp>
      <p:sp>
        <p:nvSpPr>
          <p:cNvPr id="91141" name="矩形 91140"/>
          <p:cNvSpPr/>
          <p:nvPr/>
        </p:nvSpPr>
        <p:spPr>
          <a:xfrm>
            <a:off x="6797505" y="1261037"/>
            <a:ext cx="984250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BCD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矩形 63491"/>
          <p:cNvSpPr/>
          <p:nvPr/>
        </p:nvSpPr>
        <p:spPr>
          <a:xfrm>
            <a:off x="948690" y="1057275"/>
            <a:ext cx="739838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lnSpc>
                <a:spcPct val="20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 </a:t>
            </a:r>
            <a:r>
              <a:rPr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单缸四冲程内燃机完成40个冲程,关于做功和飞轮转动的情况,下列说法正确的是(            )</a:t>
            </a:r>
          </a:p>
          <a:p>
            <a:pPr eaLnBrk="0" hangingPunct="0">
              <a:lnSpc>
                <a:spcPct val="200000"/>
              </a:lnSpc>
            </a:pPr>
            <a:r>
              <a:rPr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A.做功10次,飞轮转40周        B.做功40次,飞轮转20周</a:t>
            </a:r>
          </a:p>
          <a:p>
            <a:pPr eaLnBrk="0" hangingPunct="0">
              <a:lnSpc>
                <a:spcPct val="200000"/>
              </a:lnSpc>
            </a:pPr>
            <a:r>
              <a:rPr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C.做功10次,飞轮转20周        D.做功20次,飞轮转10周</a:t>
            </a:r>
          </a:p>
        </p:txBody>
      </p:sp>
      <p:sp>
        <p:nvSpPr>
          <p:cNvPr id="5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b="1"/>
          </a:p>
        </p:txBody>
      </p:sp>
      <p:sp>
        <p:nvSpPr>
          <p:cNvPr id="6" name="Shape 112"/>
          <p:cNvSpPr/>
          <p:nvPr/>
        </p:nvSpPr>
        <p:spPr>
          <a:xfrm>
            <a:off x="388220" y="352255"/>
            <a:ext cx="249426" cy="246221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" b="1" dirty="0">
                <a:solidFill>
                  <a:srgbClr val="FFFFFF"/>
                </a:solidFill>
              </a:rPr>
              <a:t>0</a:t>
            </a:r>
            <a:r>
              <a:rPr lang="en-US" altLang="zh-CN" sz="1000" b="1" dirty="0">
                <a:solidFill>
                  <a:srgbClr val="FFFFFF"/>
                </a:solidFill>
              </a:rPr>
              <a:t>5</a:t>
            </a:r>
            <a:endParaRPr sz="1000" b="1" dirty="0">
              <a:solidFill>
                <a:srgbClr val="FFFFFF"/>
              </a:solidFill>
            </a:endParaRPr>
          </a:p>
        </p:txBody>
      </p:sp>
      <p:sp>
        <p:nvSpPr>
          <p:cNvPr id="7" name="Shape 120"/>
          <p:cNvSpPr/>
          <p:nvPr/>
        </p:nvSpPr>
        <p:spPr>
          <a:xfrm>
            <a:off x="653757" y="309793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b="1" dirty="0" err="1">
                <a:solidFill>
                  <a:srgbClr val="007E27"/>
                </a:solidFill>
              </a:rPr>
              <a:t>典例分析</a:t>
            </a:r>
          </a:p>
        </p:txBody>
      </p:sp>
      <p:sp>
        <p:nvSpPr>
          <p:cNvPr id="90115" name="文本框 90114"/>
          <p:cNvSpPr txBox="1"/>
          <p:nvPr/>
        </p:nvSpPr>
        <p:spPr>
          <a:xfrm>
            <a:off x="3440748" y="1858645"/>
            <a:ext cx="35369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270058" y="92567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8184313" y="4102866"/>
            <a:ext cx="799331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cxnSp>
        <p:nvCxnSpPr>
          <p:cNvPr id="39" name="直接连接符 19"/>
          <p:cNvCxnSpPr/>
          <p:nvPr/>
        </p:nvCxnSpPr>
        <p:spPr>
          <a:xfrm>
            <a:off x="812165" y="5280978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270" name="组 26"/>
          <p:cNvGrpSpPr/>
          <p:nvPr/>
        </p:nvGrpSpPr>
        <p:grpSpPr>
          <a:xfrm>
            <a:off x="932815" y="997903"/>
            <a:ext cx="8170863" cy="466725"/>
            <a:chOff x="984243" y="2020950"/>
            <a:chExt cx="8170127" cy="467237"/>
          </a:xfrm>
        </p:grpSpPr>
        <p:cxnSp>
          <p:nvCxnSpPr>
            <p:cNvPr id="28" name="直接连接符 12"/>
            <p:cNvCxnSpPr/>
            <p:nvPr/>
          </p:nvCxnSpPr>
          <p:spPr>
            <a:xfrm rot="10800000">
              <a:off x="8247989" y="2020950"/>
              <a:ext cx="906381" cy="467237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19"/>
            <p:cNvCxnSpPr/>
            <p:nvPr/>
          </p:nvCxnSpPr>
          <p:spPr>
            <a:xfrm flipH="1">
              <a:off x="984243" y="2020950"/>
              <a:ext cx="7268508" cy="1589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/>
          <p:cNvSpPr txBox="1"/>
          <p:nvPr/>
        </p:nvSpPr>
        <p:spPr>
          <a:xfrm>
            <a:off x="991553" y="966153"/>
            <a:ext cx="7129462" cy="3784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1. 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热机工作时能量的转化过程：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endParaRPr lang="zh-CN" alt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2. 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内能的两种应用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 </a:t>
            </a:r>
            <a:r>
              <a:rPr lang="zh-CN" altLang="zh-CN" sz="20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利用内能加热：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内能可以直接用来加热物体，物体获得内能后，温度会升高，其实质是能量的转移过程，如烧水等。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 </a:t>
            </a:r>
            <a:r>
              <a:rPr lang="zh-CN" altLang="zh-CN" sz="20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利用内能做功：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使内能转化为我们需要的机械能，其实质是能量的转化过程，如小汽车等用燃料燃烧释放的内能来推动机械对外做功。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27" name="直接箭头连接符 26"/>
          <p:cNvCxnSpPr/>
          <p:nvPr/>
        </p:nvCxnSpPr>
        <p:spPr>
          <a:xfrm>
            <a:off x="3368040" y="1758315"/>
            <a:ext cx="792163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>
            <a:off x="4880928" y="1753553"/>
            <a:ext cx="792163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06140" y="1410653"/>
            <a:ext cx="720725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燃烧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892040" y="1409065"/>
            <a:ext cx="720725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做功</a:t>
            </a:r>
          </a:p>
        </p:txBody>
      </p:sp>
      <p:sp>
        <p:nvSpPr>
          <p:cNvPr id="33" name="矩形 32"/>
          <p:cNvSpPr/>
          <p:nvPr/>
        </p:nvSpPr>
        <p:spPr>
          <a:xfrm>
            <a:off x="1372553" y="1501140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zh-CN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燃料的化学能</a:t>
            </a:r>
          </a:p>
        </p:txBody>
      </p:sp>
      <p:sp>
        <p:nvSpPr>
          <p:cNvPr id="34" name="矩形 33"/>
          <p:cNvSpPr/>
          <p:nvPr/>
        </p:nvSpPr>
        <p:spPr>
          <a:xfrm>
            <a:off x="4122103" y="1490028"/>
            <a:ext cx="690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zh-CN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内能</a:t>
            </a:r>
          </a:p>
        </p:txBody>
      </p:sp>
      <p:sp>
        <p:nvSpPr>
          <p:cNvPr id="35" name="矩形 34"/>
          <p:cNvSpPr/>
          <p:nvPr/>
        </p:nvSpPr>
        <p:spPr>
          <a:xfrm>
            <a:off x="5639753" y="1490028"/>
            <a:ext cx="944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zh-CN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机械能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36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6">
                                            <p:txEl>
                                              <p:charRg st="36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107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6">
                                            <p:txEl>
                                              <p:charRg st="107" end="1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270058" y="92567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943293" y="1275398"/>
            <a:ext cx="7358062" cy="33229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</a:t>
            </a:r>
            <a:r>
              <a:rPr lang="zh-CN" altLang="en-US" sz="20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要点提示：</a:t>
            </a:r>
            <a:endParaRPr lang="en-US" altLang="zh-CN" sz="2000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内燃机的活塞从汽缸的一端运动到另一端的过程叫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一个冲程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多数内燃机是由吸气冲程、压缩冲程、做功冲程和排气冲程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不断循环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来保证连续工作的。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四冲程内燃机的一个工作循环中，只有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做功冲程是燃气推动活塞做功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，其他三个冲程是辅助冲程，要靠安装在曲轴上的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飞轮的惯性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来完成。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9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charRg st="9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46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charRg st="46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95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>
                                            <p:txEl>
                                              <p:charRg st="95" end="1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270058" y="92567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1610" y="1201420"/>
            <a:ext cx="5859780" cy="3673475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3"/>
          <p:cNvSpPr txBox="1"/>
          <p:nvPr/>
        </p:nvSpPr>
        <p:spPr>
          <a:xfrm>
            <a:off x="3870960" y="1040153"/>
            <a:ext cx="14020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微软雅黑" panose="020B0503020204020204" charset="-122"/>
              </a:rPr>
              <a:t>学习目标</a:t>
            </a:r>
          </a:p>
        </p:txBody>
      </p:sp>
      <p:sp>
        <p:nvSpPr>
          <p:cNvPr id="5123" name="文本框 99"/>
          <p:cNvSpPr txBox="1"/>
          <p:nvPr/>
        </p:nvSpPr>
        <p:spPr>
          <a:xfrm>
            <a:off x="1126807" y="1723366"/>
            <a:ext cx="7017385" cy="21929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sz="2400" b="1" dirty="0">
                <a:latin typeface="宋体" panose="02010600030101010101" pitchFamily="2" charset="-122"/>
                <a:ea typeface="微软雅黑" panose="020B0503020204020204" charset="-122"/>
              </a:rPr>
              <a:t>1.</a:t>
            </a:r>
            <a:r>
              <a:rPr lang="en-US" altLang="zh-CN" sz="2400" b="1" dirty="0">
                <a:latin typeface="宋体" panose="02010600030101010101" pitchFamily="2" charset="-122"/>
                <a:ea typeface="微软雅黑" panose="020B0503020204020204" charset="-122"/>
              </a:rPr>
              <a:t> </a:t>
            </a:r>
            <a:r>
              <a:rPr sz="2400" b="1" dirty="0" err="1">
                <a:latin typeface="宋体" panose="02010600030101010101" pitchFamily="2" charset="-122"/>
                <a:ea typeface="微软雅黑" panose="020B0503020204020204" charset="-122"/>
              </a:rPr>
              <a:t>知道热机的概念；初步了解热机的工作原理</a:t>
            </a:r>
            <a:r>
              <a:rPr sz="2400" b="1" dirty="0">
                <a:latin typeface="宋体" panose="02010600030101010101" pitchFamily="2" charset="-122"/>
                <a:ea typeface="微软雅黑" panose="020B0503020204020204" charset="-122"/>
              </a:rPr>
              <a:t>。</a:t>
            </a:r>
          </a:p>
          <a:p>
            <a:pPr>
              <a:lnSpc>
                <a:spcPct val="200000"/>
              </a:lnSpc>
            </a:pPr>
            <a:r>
              <a:rPr sz="2400" b="1" dirty="0">
                <a:latin typeface="宋体" panose="02010600030101010101" pitchFamily="2" charset="-122"/>
                <a:ea typeface="微软雅黑" panose="020B0503020204020204" charset="-122"/>
              </a:rPr>
              <a:t>2.</a:t>
            </a:r>
            <a:r>
              <a:rPr lang="en-US" altLang="zh-CN" sz="2400" b="1" dirty="0">
                <a:latin typeface="宋体" panose="02010600030101010101" pitchFamily="2" charset="-122"/>
                <a:ea typeface="微软雅黑" panose="020B0503020204020204" charset="-122"/>
              </a:rPr>
              <a:t> </a:t>
            </a:r>
            <a:r>
              <a:rPr sz="2400" b="1" dirty="0" err="1">
                <a:latin typeface="宋体" panose="02010600030101010101" pitchFamily="2" charset="-122"/>
                <a:ea typeface="微软雅黑" panose="020B0503020204020204" charset="-122"/>
              </a:rPr>
              <a:t>了解汽油机的构造和工作过程</a:t>
            </a:r>
            <a:r>
              <a:rPr sz="2400" b="1" dirty="0">
                <a:latin typeface="宋体" panose="02010600030101010101" pitchFamily="2" charset="-122"/>
                <a:ea typeface="微软雅黑" panose="020B0503020204020204" charset="-122"/>
              </a:rPr>
              <a:t>。</a:t>
            </a:r>
          </a:p>
          <a:p>
            <a:pPr>
              <a:lnSpc>
                <a:spcPct val="200000"/>
              </a:lnSpc>
            </a:pPr>
            <a:r>
              <a:rPr sz="2400" b="1" dirty="0">
                <a:latin typeface="宋体" panose="02010600030101010101" pitchFamily="2" charset="-122"/>
                <a:ea typeface="微软雅黑" panose="020B0503020204020204" charset="-122"/>
              </a:rPr>
              <a:t>3.</a:t>
            </a:r>
            <a:r>
              <a:rPr lang="en-US" altLang="zh-CN" sz="2400" b="1" dirty="0">
                <a:latin typeface="宋体" panose="02010600030101010101" pitchFamily="2" charset="-122"/>
                <a:ea typeface="微软雅黑" panose="020B0503020204020204" charset="-122"/>
              </a:rPr>
              <a:t> </a:t>
            </a:r>
            <a:r>
              <a:rPr sz="2400" b="1" dirty="0" err="1">
                <a:latin typeface="宋体" panose="02010600030101010101" pitchFamily="2" charset="-122"/>
                <a:ea typeface="微软雅黑" panose="020B0503020204020204" charset="-122"/>
              </a:rPr>
              <a:t>了解柴油机的构造和工作过程</a:t>
            </a:r>
            <a:r>
              <a:rPr sz="2400" b="1" dirty="0">
                <a:latin typeface="宋体" panose="02010600030101010101" pitchFamily="2" charset="-122"/>
                <a:ea typeface="微软雅黑" panose="020B0503020204020204" charset="-122"/>
              </a:rPr>
              <a:t>。</a:t>
            </a:r>
          </a:p>
        </p:txBody>
      </p:sp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pic>
        <p:nvPicPr>
          <p:cNvPr id="7169" name="图片 68609" descr="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3475" y="1305878"/>
            <a:ext cx="2087563" cy="2519362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74000" endA="300" endPos="25000" dir="5400000" sy="-100000" algn="bl" rotWithShape="0"/>
          </a:effectLst>
        </p:spPr>
      </p:pic>
      <p:sp>
        <p:nvSpPr>
          <p:cNvPr id="7170" name="矩形 68610"/>
          <p:cNvSpPr/>
          <p:nvPr/>
        </p:nvSpPr>
        <p:spPr>
          <a:xfrm>
            <a:off x="284119" y="1443190"/>
            <a:ext cx="6696075" cy="961289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如图所示，在试管中装些水，用橡胶塞塞住管口，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加热使水沸腾，观察现象。</a:t>
            </a:r>
          </a:p>
        </p:txBody>
      </p:sp>
      <p:sp>
        <p:nvSpPr>
          <p:cNvPr id="68615" name="矩形 68614"/>
          <p:cNvSpPr/>
          <p:nvPr/>
        </p:nvSpPr>
        <p:spPr>
          <a:xfrm>
            <a:off x="395923" y="2653584"/>
            <a:ext cx="56896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木塞被弹出，试管口处有“白雾”出现。</a:t>
            </a:r>
          </a:p>
        </p:txBody>
      </p:sp>
      <p:sp>
        <p:nvSpPr>
          <p:cNvPr id="68616" name="矩形 68615"/>
          <p:cNvSpPr/>
          <p:nvPr/>
        </p:nvSpPr>
        <p:spPr>
          <a:xfrm>
            <a:off x="326806" y="3188490"/>
            <a:ext cx="7178089" cy="961289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酒精灯燃烧时化学能转化为内能，传给水和水蒸气；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水蒸气把塞子冲出去，内能转化为塞子的动能。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5" grpId="0"/>
      <p:bldP spid="686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Shape 112"/>
          <p:cNvSpPr/>
          <p:nvPr/>
        </p:nvSpPr>
        <p:spPr>
          <a:xfrm>
            <a:off x="390231" y="352255"/>
            <a:ext cx="245403" cy="243841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1527175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alt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热机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242503" y="2012633"/>
            <a:ext cx="4268787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把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内能转化为机械能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的机器。</a:t>
            </a:r>
          </a:p>
        </p:txBody>
      </p:sp>
      <p:sp>
        <p:nvSpPr>
          <p:cNvPr id="25" name="矩形 24"/>
          <p:cNvSpPr/>
          <p:nvPr/>
        </p:nvSpPr>
        <p:spPr>
          <a:xfrm>
            <a:off x="1161415" y="2088833"/>
            <a:ext cx="803275" cy="4619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定义</a:t>
            </a:r>
          </a:p>
        </p:txBody>
      </p:sp>
      <p:sp>
        <p:nvSpPr>
          <p:cNvPr id="3" name="矩形 2"/>
          <p:cNvSpPr/>
          <p:nvPr/>
        </p:nvSpPr>
        <p:spPr>
          <a:xfrm>
            <a:off x="1150303" y="3231833"/>
            <a:ext cx="1422400" cy="4603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工作原理</a:t>
            </a:r>
          </a:p>
        </p:txBody>
      </p:sp>
      <p:sp>
        <p:nvSpPr>
          <p:cNvPr id="5" name="TextBox 26"/>
          <p:cNvSpPr txBox="1"/>
          <p:nvPr/>
        </p:nvSpPr>
        <p:spPr>
          <a:xfrm>
            <a:off x="2656840" y="3168333"/>
            <a:ext cx="2413000" cy="646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利用内能做功。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620" y="880745"/>
            <a:ext cx="1800225" cy="8382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Shape 112"/>
          <p:cNvSpPr/>
          <p:nvPr/>
        </p:nvSpPr>
        <p:spPr>
          <a:xfrm>
            <a:off x="390231" y="352255"/>
            <a:ext cx="245403" cy="243841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1527175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alt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热机</a:t>
            </a:r>
          </a:p>
        </p:txBody>
      </p:sp>
      <p:grpSp>
        <p:nvGrpSpPr>
          <p:cNvPr id="70662" name="组合 70661"/>
          <p:cNvGrpSpPr/>
          <p:nvPr/>
        </p:nvGrpSpPr>
        <p:grpSpPr>
          <a:xfrm>
            <a:off x="1395095" y="977900"/>
            <a:ext cx="2726055" cy="1850390"/>
            <a:chOff x="0" y="0"/>
            <a:chExt cx="1905" cy="1446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9219" name="图片 70662" descr="内火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905" cy="1089"/>
            </a:xfrm>
            <a:prstGeom prst="rect">
              <a:avLst/>
            </a:prstGeom>
            <a:noFill/>
            <a:ln w="25400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9220" name="矩形 70663"/>
            <p:cNvSpPr/>
            <p:nvPr/>
          </p:nvSpPr>
          <p:spPr>
            <a:xfrm>
              <a:off x="363" y="1134"/>
              <a:ext cx="1270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蒸汽机车</a:t>
              </a:r>
            </a:p>
          </p:txBody>
        </p:sp>
      </p:grpSp>
      <p:grpSp>
        <p:nvGrpSpPr>
          <p:cNvPr id="70665" name="组合 70664"/>
          <p:cNvGrpSpPr/>
          <p:nvPr/>
        </p:nvGrpSpPr>
        <p:grpSpPr>
          <a:xfrm>
            <a:off x="1395095" y="2828290"/>
            <a:ext cx="2726055" cy="2109470"/>
            <a:chOff x="0" y="0"/>
            <a:chExt cx="1962" cy="142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9222" name="图片 70665" descr="哇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962" cy="11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3" name="矩形 70666"/>
            <p:cNvSpPr/>
            <p:nvPr/>
          </p:nvSpPr>
          <p:spPr>
            <a:xfrm>
              <a:off x="181" y="1153"/>
              <a:ext cx="1497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>
                <a:buClrTx/>
                <a:buSzTx/>
                <a:buFontTx/>
              </a:pPr>
              <a:r>
                <a:rPr lang="zh-CN" altLang="en-US" sz="2000" b="1" dirty="0">
                  <a:solidFill>
                    <a:schemeClr val="tx2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zh-CN" altLang="en-US" sz="20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喷气发动机</a:t>
              </a:r>
            </a:p>
          </p:txBody>
        </p:sp>
      </p:grpSp>
      <p:grpSp>
        <p:nvGrpSpPr>
          <p:cNvPr id="70668" name="组合 70667"/>
          <p:cNvGrpSpPr/>
          <p:nvPr/>
        </p:nvGrpSpPr>
        <p:grpSpPr>
          <a:xfrm>
            <a:off x="4881245" y="977900"/>
            <a:ext cx="2289175" cy="4023777"/>
            <a:chOff x="0" y="0"/>
            <a:chExt cx="1474" cy="289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9225" name="图片 70668" descr="正火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" y="0"/>
              <a:ext cx="1225" cy="2540"/>
            </a:xfrm>
            <a:prstGeom prst="rect">
              <a:avLst/>
            </a:prstGeom>
            <a:noFill/>
            <a:ln w="254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9226" name="矩形 70669"/>
            <p:cNvSpPr/>
            <p:nvPr/>
          </p:nvSpPr>
          <p:spPr>
            <a:xfrm>
              <a:off x="0" y="2604"/>
              <a:ext cx="1474" cy="2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>
                <a:buClrTx/>
                <a:buSzTx/>
                <a:buFontTx/>
              </a:pPr>
              <a:r>
                <a:rPr lang="zh-CN" altLang="en-US" sz="2000" b="1" dirty="0">
                  <a:solidFill>
                    <a:schemeClr val="tx2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zh-CN" altLang="en-US" sz="20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火箭发动机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Shape 112"/>
          <p:cNvSpPr/>
          <p:nvPr/>
        </p:nvSpPr>
        <p:spPr>
          <a:xfrm>
            <a:off x="390231" y="352255"/>
            <a:ext cx="245403" cy="243841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1527175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alt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热机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84873" y="1162685"/>
            <a:ext cx="7373937" cy="2399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20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常见的热机：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蒸汽机、内燃机、汽轮机、喷气发动机等。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en-US" sz="20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常见的内燃机：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汽油机和柴油机。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要点精析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汽油机的汽缸里燃烧的是汽油。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柴油机的汽缸里燃烧的是柴油。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charRg st="34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charRg st="34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charRg st="53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charRg st="53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charRg st="59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charRg st="59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charRg st="77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3">
                                            <p:txEl>
                                              <p:charRg st="77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2751455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汽油机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885" y="870585"/>
            <a:ext cx="2162175" cy="838200"/>
          </a:xfrm>
          <a:prstGeom prst="rect">
            <a:avLst/>
          </a:prstGeom>
        </p:spPr>
      </p:pic>
      <p:pic>
        <p:nvPicPr>
          <p:cNvPr id="32" name="Picture 25" descr="ZD2B8AS{M%6J6}D9(WG]@D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50565" y="808990"/>
            <a:ext cx="3736975" cy="394462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8100000" algn="tr" rotWithShape="0">
              <a:schemeClr val="bg1">
                <a:lumMod val="90000"/>
                <a:alpha val="40000"/>
              </a:scheme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2751455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汽油机</a:t>
            </a:r>
          </a:p>
        </p:txBody>
      </p:sp>
      <p:sp>
        <p:nvSpPr>
          <p:cNvPr id="13316" name="矩形 74756"/>
          <p:cNvSpPr/>
          <p:nvPr/>
        </p:nvSpPr>
        <p:spPr>
          <a:xfrm>
            <a:off x="363720" y="788136"/>
            <a:ext cx="8469899" cy="825932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内燃机工作时，活塞在汽缸内做一次单向运动，叫作一个冲程。</a:t>
            </a:r>
          </a:p>
          <a:p>
            <a:pPr>
              <a:lnSpc>
                <a:spcPct val="140000"/>
              </a:lnSpc>
            </a:pP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汽油机一个工作循环有四个冲程：</a:t>
            </a:r>
            <a:r>
              <a:rPr lang="zh-CN" altLang="en-US" sz="1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吸气冲程、压缩冲程、做功冲程、排气冲程</a:t>
            </a: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  <p:pic>
        <p:nvPicPr>
          <p:cNvPr id="4" name="Picture 10" descr=")AVQFT}[$)C8`ZVNPEK6C{8"/>
          <p:cNvPicPr>
            <a:picLocks noChangeAspect="1"/>
          </p:cNvPicPr>
          <p:nvPr/>
        </p:nvPicPr>
        <p:blipFill>
          <a:blip r:embed="rId2"/>
          <a:srcRect r="81113"/>
          <a:stretch>
            <a:fillRect/>
          </a:stretch>
        </p:blipFill>
        <p:spPr>
          <a:xfrm>
            <a:off x="1104583" y="1815465"/>
            <a:ext cx="1584325" cy="274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17"/>
          <p:cNvSpPr txBox="1"/>
          <p:nvPr/>
        </p:nvSpPr>
        <p:spPr>
          <a:xfrm>
            <a:off x="1393508" y="4552315"/>
            <a:ext cx="936625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吸气</a:t>
            </a:r>
          </a:p>
        </p:txBody>
      </p:sp>
      <p:pic>
        <p:nvPicPr>
          <p:cNvPr id="8" name="Picture 11" descr=")AVQFT}[$)C8`ZVNPEK6C{8"/>
          <p:cNvPicPr>
            <a:picLocks noChangeAspect="1"/>
          </p:cNvPicPr>
          <p:nvPr/>
        </p:nvPicPr>
        <p:blipFill>
          <a:blip r:embed="rId2"/>
          <a:srcRect l="26192" r="53198"/>
          <a:stretch>
            <a:fillRect/>
          </a:stretch>
        </p:blipFill>
        <p:spPr>
          <a:xfrm>
            <a:off x="2869883" y="1815465"/>
            <a:ext cx="1728787" cy="274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24"/>
          <p:cNvSpPr txBox="1"/>
          <p:nvPr/>
        </p:nvSpPr>
        <p:spPr>
          <a:xfrm>
            <a:off x="3288983" y="4552315"/>
            <a:ext cx="936625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压缩</a:t>
            </a:r>
          </a:p>
        </p:txBody>
      </p:sp>
      <p:pic>
        <p:nvPicPr>
          <p:cNvPr id="10" name="Picture 12" descr=")AVQFT}[$)C8`ZVNPEK6C{8"/>
          <p:cNvPicPr>
            <a:picLocks noChangeAspect="1"/>
          </p:cNvPicPr>
          <p:nvPr/>
        </p:nvPicPr>
        <p:blipFill>
          <a:blip r:embed="rId2"/>
          <a:srcRect l="53236" r="26590"/>
          <a:stretch>
            <a:fillRect/>
          </a:stretch>
        </p:blipFill>
        <p:spPr>
          <a:xfrm>
            <a:off x="4778058" y="1815465"/>
            <a:ext cx="1692275" cy="274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Box 26"/>
          <p:cNvSpPr txBox="1"/>
          <p:nvPr/>
        </p:nvSpPr>
        <p:spPr>
          <a:xfrm>
            <a:off x="5186045" y="4552315"/>
            <a:ext cx="935038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做功</a:t>
            </a:r>
          </a:p>
        </p:txBody>
      </p:sp>
      <p:pic>
        <p:nvPicPr>
          <p:cNvPr id="12" name="Picture 13" descr=")AVQFT}[$)C8`ZVNPEK6C{8"/>
          <p:cNvPicPr>
            <a:picLocks noChangeAspect="1"/>
          </p:cNvPicPr>
          <p:nvPr/>
        </p:nvPicPr>
        <p:blipFill>
          <a:blip r:embed="rId2"/>
          <a:srcRect l="80696" r="-455"/>
          <a:stretch>
            <a:fillRect/>
          </a:stretch>
        </p:blipFill>
        <p:spPr>
          <a:xfrm>
            <a:off x="6649720" y="1815465"/>
            <a:ext cx="1657350" cy="274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TextBox 28"/>
          <p:cNvSpPr txBox="1"/>
          <p:nvPr/>
        </p:nvSpPr>
        <p:spPr>
          <a:xfrm>
            <a:off x="7081520" y="4552315"/>
            <a:ext cx="936625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排气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/>
      <p:bldP spid="13" grpId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991</Words>
  <Application>Microsoft Office PowerPoint</Application>
  <PresentationFormat>自定义</PresentationFormat>
  <Paragraphs>198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Default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lenovo</cp:lastModifiedBy>
  <cp:revision>46</cp:revision>
  <dcterms:created xsi:type="dcterms:W3CDTF">2019-04-02T02:49:00Z</dcterms:created>
  <dcterms:modified xsi:type="dcterms:W3CDTF">2019-11-07T06:16:16Z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</Properties>
</file>