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8"/>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 id="4027" r:id="rId68"/>
    <p:sldId id="4028" r:id="rId69"/>
    <p:sldId id="4029" r:id="rId70"/>
    <p:sldId id="4030" r:id="rId71"/>
    <p:sldId id="4031" r:id="rId72"/>
    <p:sldId id="4032" r:id="rId73"/>
    <p:sldId id="4033" r:id="rId74"/>
    <p:sldId id="4034" r:id="rId75"/>
    <p:sldId id="4035" r:id="rId76"/>
    <p:sldId id="4036" r:id="rId77"/>
    <p:sldId id="4037" r:id="rId78"/>
    <p:sldId id="4038" r:id="rId79"/>
    <p:sldId id="4039" r:id="rId80"/>
    <p:sldId id="4040" r:id="rId81"/>
    <p:sldId id="4041" r:id="rId82"/>
    <p:sldId id="4042" r:id="rId83"/>
    <p:sldId id="4043" r:id="rId84"/>
    <p:sldId id="4044" r:id="rId85"/>
    <p:sldId id="4045" r:id="rId86"/>
    <p:sldId id="4046" r:id="rId87"/>
    <p:sldId id="4047" r:id="rId88"/>
    <p:sldId id="4048" r:id="rId89"/>
    <p:sldId id="4049" r:id="rId90"/>
    <p:sldId id="4050" r:id="rId91"/>
    <p:sldId id="4051" r:id="rId92"/>
    <p:sldId id="4052" r:id="rId93"/>
    <p:sldId id="4053" r:id="rId94"/>
    <p:sldId id="4054" r:id="rId95"/>
    <p:sldId id="4055" r:id="rId96"/>
    <p:sldId id="4056" r:id="rId97"/>
    <p:sldId id="4057" r:id="rId98"/>
    <p:sldId id="4058" r:id="rId99"/>
    <p:sldId id="4059" r:id="rId100"/>
    <p:sldId id="4060" r:id="rId101"/>
    <p:sldId id="4061" r:id="rId102"/>
    <p:sldId id="4062" r:id="rId103"/>
    <p:sldId id="4063" r:id="rId104"/>
    <p:sldId id="4064" r:id="rId105"/>
    <p:sldId id="4065" r:id="rId106"/>
    <p:sldId id="4066" r:id="rId107"/>
    <p:sldId id="4067" r:id="rId108"/>
    <p:sldId id="4068" r:id="rId109"/>
    <p:sldId id="4069" r:id="rId110"/>
    <p:sldId id="4070" r:id="rId111"/>
    <p:sldId id="4071" r:id="rId112"/>
    <p:sldId id="4072" r:id="rId113"/>
    <p:sldId id="4073" r:id="rId114"/>
    <p:sldId id="4074" r:id="rId115"/>
    <p:sldId id="4075" r:id="rId116"/>
    <p:sldId id="4076" r:id="rId117"/>
    <p:sldId id="4077" r:id="rId118"/>
    <p:sldId id="4078" r:id="rId119"/>
    <p:sldId id="4079" r:id="rId120"/>
    <p:sldId id="4080" r:id="rId121"/>
    <p:sldId id="4081" r:id="rId122"/>
    <p:sldId id="4082" r:id="rId123"/>
    <p:sldId id="4083" r:id="rId124"/>
    <p:sldId id="4084" r:id="rId125"/>
    <p:sldId id="4085" r:id="rId126"/>
    <p:sldId id="4086" r:id="rId127"/>
  </p:sldIdLst>
  <p:sldSz cx="9144000" cy="6858000" type="screen4x3"/>
  <p:notesSz cx="6858000" cy="9144000"/>
  <p:custDataLst>
    <p:tags r:id="rId132"/>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2" Type="http://schemas.openxmlformats.org/officeDocument/2006/relationships/tags" Target="tags/tag1.xml"/><Relationship Id="rId131" Type="http://schemas.openxmlformats.org/officeDocument/2006/relationships/tableStyles" Target="tableStyles.xml"/><Relationship Id="rId130" Type="http://schemas.openxmlformats.org/officeDocument/2006/relationships/viewProps" Target="viewProps.xml"/><Relationship Id="rId13" Type="http://schemas.openxmlformats.org/officeDocument/2006/relationships/slide" Target="slides/slide10.xml"/><Relationship Id="rId129" Type="http://schemas.openxmlformats.org/officeDocument/2006/relationships/presProps" Target="presProps.xml"/><Relationship Id="rId128" Type="http://schemas.openxmlformats.org/officeDocument/2006/relationships/handoutMaster" Target="handoutMasters/handoutMaster1.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8.png"/><Relationship Id="rId1" Type="http://schemas.openxmlformats.org/officeDocument/2006/relationships/image" Target="../media/image77.pn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1.png"/><Relationship Id="rId1" Type="http://schemas.openxmlformats.org/officeDocument/2006/relationships/image" Target="../media/image80.pn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png"/></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3.pn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4.png"/></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1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image" Target="../media/image8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1.png"/><Relationship Id="rId1" Type="http://schemas.openxmlformats.org/officeDocument/2006/relationships/image" Target="../media/image90.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png"/><Relationship Id="rId1" Type="http://schemas.openxmlformats.org/officeDocument/2006/relationships/image" Target="../media/image50.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9.png"/><Relationship Id="rId1" Type="http://schemas.openxmlformats.org/officeDocument/2006/relationships/image" Target="../media/image68.pn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第十七章  欧姆定律</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12128" y="1682115"/>
            <a:ext cx="8119745" cy="4639310"/>
          </a:xfrm>
          <a:prstGeom prst="rect">
            <a:avLst/>
          </a:prstGeom>
        </p:spPr>
      </p:pic>
      <p:sp>
        <p:nvSpPr>
          <p:cNvPr id="5" name="文本框 4"/>
          <p:cNvSpPr txBox="1"/>
          <p:nvPr/>
        </p:nvSpPr>
        <p:spPr>
          <a:xfrm>
            <a:off x="671195" y="115570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三、串、并联电路的规律总结</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2376170" y="362585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 I</a:t>
            </a:r>
            <a:r>
              <a:rPr lang="zh-CN" altLang="en-US" sz="2400" b="1" baseline="-25000" dirty="0">
                <a:solidFill>
                  <a:srgbClr val="FF0000"/>
                </a:solidFill>
                <a:latin typeface="Times New Roman" panose="02020603050405020304" pitchFamily="18" charset="0"/>
              </a:rPr>
              <a:t>总</a:t>
            </a:r>
            <a:r>
              <a:rPr lang="zh-CN" altLang="en-US" sz="2400" b="1" dirty="0">
                <a:solidFill>
                  <a:srgbClr val="FF0000"/>
                </a:solidFill>
                <a:latin typeface="Times New Roman" panose="02020603050405020304" pitchFamily="18" charset="0"/>
              </a:rPr>
              <a:t>=I</a:t>
            </a:r>
            <a:r>
              <a:rPr lang="zh-CN" altLang="en-US" sz="2400" b="1" baseline="-25000"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=I</a:t>
            </a:r>
            <a:r>
              <a:rPr lang="zh-CN" altLang="en-US" sz="2400" b="1" baseline="-25000"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  </a:t>
            </a:r>
            <a:endParaRPr lang="zh-CN" altLang="en-US" sz="2400" b="1" dirty="0">
              <a:solidFill>
                <a:srgbClr val="FF0000"/>
              </a:solidFill>
              <a:latin typeface="Times New Roman" panose="02020603050405020304" pitchFamily="18" charset="0"/>
            </a:endParaRPr>
          </a:p>
        </p:txBody>
      </p:sp>
      <p:sp>
        <p:nvSpPr>
          <p:cNvPr id="6" name="文本框 5"/>
          <p:cNvSpPr txBox="1"/>
          <p:nvPr/>
        </p:nvSpPr>
        <p:spPr>
          <a:xfrm>
            <a:off x="5908675" y="3645535"/>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I</a:t>
            </a:r>
            <a:r>
              <a:rPr lang="zh-CN" altLang="en-US" sz="2400" b="1" baseline="-25000" dirty="0">
                <a:solidFill>
                  <a:srgbClr val="FF0000"/>
                </a:solidFill>
                <a:latin typeface="Times New Roman" panose="02020603050405020304" pitchFamily="18" charset="0"/>
              </a:rPr>
              <a:t>总</a:t>
            </a:r>
            <a:r>
              <a:rPr lang="zh-CN" altLang="en-US" sz="2400" b="1" dirty="0">
                <a:solidFill>
                  <a:srgbClr val="FF0000"/>
                </a:solidFill>
                <a:latin typeface="Times New Roman" panose="02020603050405020304" pitchFamily="18" charset="0"/>
              </a:rPr>
              <a:t>=I</a:t>
            </a:r>
            <a:r>
              <a:rPr lang="zh-CN" altLang="en-US" sz="2400" b="1" baseline="-25000"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+I</a:t>
            </a:r>
            <a:r>
              <a:rPr lang="zh-CN" altLang="en-US" sz="2400" b="1" baseline="-25000" dirty="0">
                <a:solidFill>
                  <a:srgbClr val="FF0000"/>
                </a:solidFill>
                <a:latin typeface="Times New Roman" panose="02020603050405020304" pitchFamily="18" charset="0"/>
              </a:rPr>
              <a:t>2</a:t>
            </a:r>
            <a:endParaRPr lang="zh-CN" altLang="en-US" sz="2400" b="1" baseline="-25000" dirty="0">
              <a:solidFill>
                <a:srgbClr val="FF0000"/>
              </a:solidFill>
              <a:latin typeface="Times New Roman" panose="02020603050405020304" pitchFamily="18" charset="0"/>
            </a:endParaRPr>
          </a:p>
        </p:txBody>
      </p:sp>
      <p:sp>
        <p:nvSpPr>
          <p:cNvPr id="7" name="文本框 6"/>
          <p:cNvSpPr txBox="1"/>
          <p:nvPr/>
        </p:nvSpPr>
        <p:spPr>
          <a:xfrm>
            <a:off x="2220595" y="3976370"/>
            <a:ext cx="208788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 U</a:t>
            </a:r>
            <a:r>
              <a:rPr lang="zh-CN" altLang="en-US" sz="2400" b="1" baseline="-25000" dirty="0">
                <a:solidFill>
                  <a:srgbClr val="FF0000"/>
                </a:solidFill>
                <a:latin typeface="Times New Roman" panose="02020603050405020304" pitchFamily="18" charset="0"/>
              </a:rPr>
              <a:t>总</a:t>
            </a:r>
            <a:r>
              <a:rPr lang="zh-CN" altLang="en-US" sz="2400" b="1" dirty="0">
                <a:solidFill>
                  <a:srgbClr val="FF0000"/>
                </a:solidFill>
                <a:latin typeface="Times New Roman" panose="02020603050405020304" pitchFamily="18" charset="0"/>
              </a:rPr>
              <a:t>=U</a:t>
            </a:r>
            <a:r>
              <a:rPr lang="zh-CN" altLang="en-US" sz="2400" b="1" baseline="-25000"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+U</a:t>
            </a:r>
            <a:r>
              <a:rPr lang="zh-CN" altLang="en-US" sz="2400" b="1" baseline="-25000"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 </a:t>
            </a:r>
            <a:endParaRPr lang="zh-CN" altLang="en-US" sz="2400" b="1" dirty="0">
              <a:solidFill>
                <a:srgbClr val="FF0000"/>
              </a:solidFill>
              <a:latin typeface="Times New Roman" panose="02020603050405020304" pitchFamily="18" charset="0"/>
            </a:endParaRPr>
          </a:p>
        </p:txBody>
      </p:sp>
      <p:sp>
        <p:nvSpPr>
          <p:cNvPr id="8" name="文本框 7"/>
          <p:cNvSpPr txBox="1"/>
          <p:nvPr/>
        </p:nvSpPr>
        <p:spPr>
          <a:xfrm>
            <a:off x="5908675" y="3976370"/>
            <a:ext cx="2023745"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U</a:t>
            </a:r>
            <a:r>
              <a:rPr lang="zh-CN" altLang="en-US" sz="2400" b="1" baseline="-25000" dirty="0">
                <a:solidFill>
                  <a:srgbClr val="FF0000"/>
                </a:solidFill>
                <a:latin typeface="Times New Roman" panose="02020603050405020304" pitchFamily="18" charset="0"/>
              </a:rPr>
              <a:t>总</a:t>
            </a:r>
            <a:r>
              <a:rPr lang="zh-CN" altLang="en-US" sz="2400" b="1" dirty="0">
                <a:solidFill>
                  <a:srgbClr val="FF0000"/>
                </a:solidFill>
                <a:latin typeface="Times New Roman" panose="02020603050405020304" pitchFamily="18" charset="0"/>
              </a:rPr>
              <a:t>=U</a:t>
            </a:r>
            <a:r>
              <a:rPr lang="zh-CN" altLang="en-US" sz="2400" b="1" baseline="-25000"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=U</a:t>
            </a:r>
            <a:r>
              <a:rPr lang="zh-CN" altLang="en-US" sz="2400" b="1" baseline="-25000"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  </a:t>
            </a:r>
            <a:endParaRPr lang="zh-CN" altLang="en-US" sz="2400" b="1" dirty="0">
              <a:solidFill>
                <a:srgbClr val="FF0000"/>
              </a:solidFill>
              <a:latin typeface="Times New Roman" panose="02020603050405020304" pitchFamily="18" charset="0"/>
            </a:endParaRPr>
          </a:p>
        </p:txBody>
      </p:sp>
      <p:sp>
        <p:nvSpPr>
          <p:cNvPr id="9" name="文本框 8"/>
          <p:cNvSpPr txBox="1"/>
          <p:nvPr/>
        </p:nvSpPr>
        <p:spPr>
          <a:xfrm>
            <a:off x="5908675" y="4801870"/>
            <a:ext cx="1776730" cy="534035"/>
          </a:xfrm>
          <a:prstGeom prst="rect">
            <a:avLst/>
          </a:prstGeom>
          <a:noFill/>
          <a:ln w="9525">
            <a:noFill/>
          </a:ln>
        </p:spPr>
        <p:txBody>
          <a:bodyPr wrap="square">
            <a:spAutoFit/>
          </a:bodyPr>
          <a:p>
            <a:pPr algn="ctr">
              <a:lnSpc>
                <a:spcPct val="120000"/>
              </a:lnSpc>
            </a:pPr>
            <a:r>
              <a:rPr lang="en-US" altLang="zh-CN" sz="2400" b="1" dirty="0">
                <a:solidFill>
                  <a:srgbClr val="FF0000"/>
                </a:solidFill>
                <a:latin typeface="Times New Roman" panose="02020603050405020304" pitchFamily="18" charset="0"/>
              </a:rPr>
              <a:t>I</a:t>
            </a:r>
            <a:r>
              <a:rPr lang="en-US" altLang="zh-CN" sz="2400" b="1" baseline="-25000" dirty="0">
                <a:solidFill>
                  <a:srgbClr val="FF0000"/>
                </a:solidFill>
                <a:latin typeface="Times New Roman" panose="02020603050405020304" pitchFamily="18" charset="0"/>
              </a:rPr>
              <a:t>1</a:t>
            </a:r>
            <a:r>
              <a:rPr lang="en-US" altLang="zh-CN" sz="2400" b="1" dirty="0">
                <a:solidFill>
                  <a:srgbClr val="FF0000"/>
                </a:solidFill>
                <a:latin typeface="Times New Roman" panose="02020603050405020304" pitchFamily="18" charset="0"/>
              </a:rPr>
              <a:t>/I</a:t>
            </a:r>
            <a:r>
              <a:rPr lang="en-US" altLang="zh-CN" sz="2400" b="1" baseline="-25000" dirty="0">
                <a:solidFill>
                  <a:srgbClr val="FF0000"/>
                </a:solidFill>
                <a:latin typeface="Times New Roman" panose="02020603050405020304" pitchFamily="18" charset="0"/>
              </a:rPr>
              <a:t>2</a:t>
            </a:r>
            <a:r>
              <a:rPr lang="en-US" altLang="zh-CN" sz="2400" b="1" dirty="0">
                <a:solidFill>
                  <a:srgbClr val="FF0000"/>
                </a:solidFill>
                <a:latin typeface="Times New Roman" panose="02020603050405020304" pitchFamily="18" charset="0"/>
              </a:rPr>
              <a:t>=R</a:t>
            </a:r>
            <a:r>
              <a:rPr lang="en-US" altLang="zh-CN" sz="2400" b="1" baseline="-25000" dirty="0">
                <a:solidFill>
                  <a:srgbClr val="FF0000"/>
                </a:solidFill>
                <a:latin typeface="Times New Roman" panose="02020603050405020304" pitchFamily="18" charset="0"/>
              </a:rPr>
              <a:t>1</a:t>
            </a:r>
            <a:r>
              <a:rPr lang="en-US" altLang="zh-CN" sz="2400" b="1" dirty="0">
                <a:solidFill>
                  <a:srgbClr val="FF0000"/>
                </a:solidFill>
                <a:latin typeface="Times New Roman" panose="02020603050405020304" pitchFamily="18" charset="0"/>
              </a:rPr>
              <a:t>/R</a:t>
            </a:r>
            <a:r>
              <a:rPr lang="en-US" altLang="zh-CN" sz="2400" b="1" baseline="-25000" dirty="0">
                <a:solidFill>
                  <a:srgbClr val="FF0000"/>
                </a:solidFill>
                <a:latin typeface="Times New Roman" panose="02020603050405020304" pitchFamily="18" charset="0"/>
              </a:rPr>
              <a:t>2</a:t>
            </a:r>
            <a:endParaRPr lang="en-US" altLang="zh-CN" sz="2400" b="1" baseline="-25000" dirty="0">
              <a:solidFill>
                <a:srgbClr val="FF0000"/>
              </a:solidFill>
              <a:latin typeface="Times New Roman" panose="02020603050405020304" pitchFamily="18" charset="0"/>
            </a:endParaRPr>
          </a:p>
        </p:txBody>
      </p:sp>
      <p:sp>
        <p:nvSpPr>
          <p:cNvPr id="10" name="文本框 9"/>
          <p:cNvSpPr txBox="1"/>
          <p:nvPr/>
        </p:nvSpPr>
        <p:spPr>
          <a:xfrm>
            <a:off x="2531745" y="5386705"/>
            <a:ext cx="2036445" cy="534035"/>
          </a:xfrm>
          <a:prstGeom prst="rect">
            <a:avLst/>
          </a:prstGeom>
          <a:noFill/>
          <a:ln w="9525">
            <a:noFill/>
          </a:ln>
        </p:spPr>
        <p:txBody>
          <a:bodyPr wrap="square">
            <a:spAutoFit/>
          </a:bodyPr>
          <a:p>
            <a:pPr algn="ctr">
              <a:lnSpc>
                <a:spcPct val="120000"/>
              </a:lnSpc>
            </a:pPr>
            <a:r>
              <a:rPr lang="en-US" altLang="zh-CN" sz="2400" b="1" dirty="0">
                <a:solidFill>
                  <a:srgbClr val="FF0000"/>
                </a:solidFill>
                <a:latin typeface="Times New Roman" panose="02020603050405020304" pitchFamily="18" charset="0"/>
              </a:rPr>
              <a:t>U</a:t>
            </a:r>
            <a:r>
              <a:rPr lang="en-US" altLang="zh-CN" sz="2400" b="1" baseline="-25000" dirty="0">
                <a:solidFill>
                  <a:srgbClr val="FF0000"/>
                </a:solidFill>
                <a:latin typeface="Times New Roman" panose="02020603050405020304" pitchFamily="18" charset="0"/>
              </a:rPr>
              <a:t>1</a:t>
            </a:r>
            <a:r>
              <a:rPr lang="en-US" altLang="zh-CN" sz="2400" b="1" dirty="0">
                <a:solidFill>
                  <a:srgbClr val="FF0000"/>
                </a:solidFill>
                <a:latin typeface="Times New Roman" panose="02020603050405020304" pitchFamily="18" charset="0"/>
              </a:rPr>
              <a:t>/U</a:t>
            </a:r>
            <a:r>
              <a:rPr lang="en-US" altLang="zh-CN" sz="2400" b="1" baseline="-25000" dirty="0">
                <a:solidFill>
                  <a:srgbClr val="FF0000"/>
                </a:solidFill>
                <a:latin typeface="Times New Roman" panose="02020603050405020304" pitchFamily="18" charset="0"/>
              </a:rPr>
              <a:t>2</a:t>
            </a:r>
            <a:r>
              <a:rPr lang="en-US" altLang="zh-CN" sz="2400" b="1" dirty="0">
                <a:solidFill>
                  <a:srgbClr val="FF0000"/>
                </a:solidFill>
                <a:latin typeface="Times New Roman" panose="02020603050405020304" pitchFamily="18" charset="0"/>
              </a:rPr>
              <a:t>=R</a:t>
            </a:r>
            <a:r>
              <a:rPr lang="en-US" altLang="zh-CN" sz="2400" b="1" baseline="-25000" dirty="0">
                <a:solidFill>
                  <a:srgbClr val="FF0000"/>
                </a:solidFill>
                <a:latin typeface="Times New Roman" panose="02020603050405020304" pitchFamily="18" charset="0"/>
              </a:rPr>
              <a:t>1</a:t>
            </a:r>
            <a:r>
              <a:rPr lang="en-US" altLang="zh-CN" sz="2400" b="1" dirty="0">
                <a:solidFill>
                  <a:srgbClr val="FF0000"/>
                </a:solidFill>
                <a:latin typeface="Times New Roman" panose="02020603050405020304" pitchFamily="18" charset="0"/>
              </a:rPr>
              <a:t>/R</a:t>
            </a:r>
            <a:r>
              <a:rPr lang="en-US" altLang="zh-CN" sz="2400" b="1" baseline="-25000"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 </a:t>
            </a:r>
            <a:endParaRPr lang="zh-CN" altLang="en-US" sz="24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P spid="8" grpId="0"/>
      <p:bldP spid="8" grpId="1"/>
      <p:bldP spid="9" grpId="0"/>
      <p:bldP spid="9" grpId="1"/>
      <p:bldP spid="10" grpId="0"/>
      <p:bldP spid="10" grpId="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434465"/>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.（2019·泰州）如图18甲，定值电阻R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的阻值为40Ω，闭合开关，电流表A</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、A</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的指针偏转均如图18乙所示，则电流表A</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的读数为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A，电流表A</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的读数为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A，电源电压为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的阻值为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404745" y="4109720"/>
            <a:ext cx="4674870" cy="2061210"/>
          </a:xfrm>
          <a:prstGeom prst="rect">
            <a:avLst/>
          </a:prstGeom>
        </p:spPr>
      </p:pic>
      <p:sp>
        <p:nvSpPr>
          <p:cNvPr id="3" name="文本框 2"/>
          <p:cNvSpPr txBox="1"/>
          <p:nvPr/>
        </p:nvSpPr>
        <p:spPr>
          <a:xfrm>
            <a:off x="5802630" y="25114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1.5</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3620770" y="29806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0.3</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922020" y="34759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12</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5802630" y="351599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7" grpId="0"/>
      <p:bldP spid="7"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350135" y="3933190"/>
            <a:ext cx="4836160" cy="2253615"/>
          </a:xfrm>
          <a:prstGeom prst="rect">
            <a:avLst/>
          </a:prstGeom>
        </p:spPr>
      </p:pic>
      <p:sp>
        <p:nvSpPr>
          <p:cNvPr id="2" name="文本框 1"/>
          <p:cNvSpPr txBox="1"/>
          <p:nvPr/>
        </p:nvSpPr>
        <p:spPr>
          <a:xfrm>
            <a:off x="573723" y="1257935"/>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.（2018·咸宁）如图19甲所示的电路中，电源电压恒定不变，图乙是小灯泡L和定值电阻R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的电流与电压关系的图像. 当只闭合S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时，电压表示数为2V；当只闭合S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时，电压表示数为4V．则电源电压U=</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390265" y="330708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8</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6036945" y="330708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051550" y="3201670"/>
            <a:ext cx="2667000" cy="2068195"/>
          </a:xfrm>
          <a:prstGeom prst="rect">
            <a:avLst/>
          </a:prstGeom>
        </p:spPr>
      </p:pic>
      <p:sp>
        <p:nvSpPr>
          <p:cNvPr id="2" name="文本框 1"/>
          <p:cNvSpPr txBox="1"/>
          <p:nvPr/>
        </p:nvSpPr>
        <p:spPr>
          <a:xfrm>
            <a:off x="573723" y="1108075"/>
            <a:ext cx="7996555" cy="5259070"/>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.（2013·广东）如图20所示的电路，电源电压为6V且保持不变，滑动变阻器R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标有“50Ω  2A”字样.</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（1）将滑片P移到最右端，闭合S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，断开S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，求电流表的示数I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（2）保持滑片P在最右端，闭合S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，电流表示数I=5I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，求R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的阻值.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（3）将滑片P移至某一位置，闭合S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，电流表示数为0.68A，求此时滑动变阻器接入电路的阻值.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1840" y="1266825"/>
            <a:ext cx="7639685" cy="5262245"/>
          </a:xfrm>
          <a:prstGeom prst="rect">
            <a:avLst/>
          </a:prstGeom>
          <a:noFill/>
        </p:spPr>
        <p:txBody>
          <a:bodyPr wrap="square" rtlCol="0" anchor="t">
            <a:spAutoFit/>
          </a:bodyPr>
          <a:p>
            <a:pPr algn="just"/>
            <a:r>
              <a:rPr lang="zh-CN" altLang="en-US" sz="2800" b="1" dirty="0">
                <a:solidFill>
                  <a:srgbClr val="FF0000"/>
                </a:solidFill>
                <a:latin typeface="Times New Roman" panose="02020603050405020304" pitchFamily="18" charset="0"/>
              </a:rPr>
              <a:t> 解：（1）电流表的示数为</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U/R</a:t>
            </a:r>
            <a:r>
              <a:rPr lang="en-US" altLang="zh-CN"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6V/50</a:t>
            </a:r>
            <a:r>
              <a:rPr lang="zh-CN" altLang="en-US" sz="2800" b="1" dirty="0">
                <a:solidFill>
                  <a:srgbClr val="FF0000"/>
                </a:solidFill>
                <a:latin typeface="Times New Roman" panose="02020603050405020304" pitchFamily="18" charset="0"/>
                <a:sym typeface="+mn-ea"/>
              </a:rPr>
              <a:t>Ω</a:t>
            </a:r>
            <a:r>
              <a:rPr lang="zh-CN" altLang="en-US" sz="2800" b="1" dirty="0">
                <a:solidFill>
                  <a:srgbClr val="FF0000"/>
                </a:solidFill>
                <a:latin typeface="Times New Roman" panose="02020603050405020304" pitchFamily="18" charset="0"/>
              </a:rPr>
              <a:t>=0.12A.</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（2）∵I=I</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∴通过定值电阻的电流为</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=5I</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=4I</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=4×0.12A=0.48A，</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∵I=</a:t>
            </a:r>
            <a:r>
              <a:rPr lang="en-US" altLang="zh-CN" sz="2800" b="1" dirty="0">
                <a:solidFill>
                  <a:srgbClr val="FF0000"/>
                </a:solidFill>
                <a:latin typeface="Times New Roman" panose="02020603050405020304" pitchFamily="18" charset="0"/>
              </a:rPr>
              <a:t>U/R</a:t>
            </a: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∴定值电阻R</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的阻值为</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R</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U/I</a:t>
            </a:r>
            <a:r>
              <a:rPr lang="en-US" altLang="zh-CN"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6V/0.48A</a:t>
            </a:r>
            <a:r>
              <a:rPr lang="zh-CN" altLang="en-US" sz="2800" b="1" dirty="0">
                <a:solidFill>
                  <a:srgbClr val="FF0000"/>
                </a:solidFill>
                <a:latin typeface="Times New Roman" panose="02020603050405020304" pitchFamily="18" charset="0"/>
              </a:rPr>
              <a:t>=12.5Ω.</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（3）通过滑动变阻器的电流为</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′=I′-I</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=0.68A-0.48A=0.2A，</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滑动变阻器接入电路的电阻为</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R</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U/</a:t>
            </a:r>
            <a:r>
              <a:rPr lang="zh-CN" altLang="en-US" sz="2800" b="1" dirty="0">
                <a:solidFill>
                  <a:srgbClr val="FF0000"/>
                </a:solidFill>
                <a:latin typeface="Times New Roman" panose="02020603050405020304" pitchFamily="18" charset="0"/>
                <a:sym typeface="+mn-ea"/>
              </a:rPr>
              <a:t>I</a:t>
            </a:r>
            <a:r>
              <a:rPr lang="zh-CN" altLang="en-US" sz="2800" b="1" baseline="-25000" dirty="0">
                <a:solidFill>
                  <a:srgbClr val="FF0000"/>
                </a:solidFill>
                <a:latin typeface="Times New Roman" panose="02020603050405020304" pitchFamily="18" charset="0"/>
                <a:sym typeface="+mn-ea"/>
              </a:rPr>
              <a:t>1</a:t>
            </a:r>
            <a:r>
              <a:rPr lang="zh-CN" altLang="en-US"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6V/0.2A</a:t>
            </a:r>
            <a:r>
              <a:rPr lang="zh-CN" altLang="en-US" sz="2800" b="1" dirty="0">
                <a:solidFill>
                  <a:srgbClr val="FF0000"/>
                </a:solidFill>
                <a:latin typeface="Times New Roman" panose="02020603050405020304" pitchFamily="18" charset="0"/>
              </a:rPr>
              <a:t>=30Ω．</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149975" y="2928620"/>
            <a:ext cx="2416175" cy="1738630"/>
          </a:xfrm>
          <a:prstGeom prst="rect">
            <a:avLst/>
          </a:prstGeom>
        </p:spPr>
      </p:pic>
      <p:sp>
        <p:nvSpPr>
          <p:cNvPr id="2" name="文本框 1"/>
          <p:cNvSpPr txBox="1"/>
          <p:nvPr/>
        </p:nvSpPr>
        <p:spPr>
          <a:xfrm>
            <a:off x="569278" y="1382395"/>
            <a:ext cx="7996555" cy="4831080"/>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10.（2019·江西）如图21所示，电源电压保持不变，电流表的量程为0～0.6A，电压表的量程为0～15V，R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=20Ω，滑动变阻器R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的规格为“100Ω  1A”.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（1）闭合开关S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，断开开关S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电流表示数为0.4A，求电源电压.</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（2）闭合开关S</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，断开开关S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滑动变阻器滑片置于中点位置时，</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电压表的示数为4V,求R</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的阻值.</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（3）闭合开关S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和S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，在不损坏电流表、电压表的情况下，求滑动变阻器R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的阻值取值范围.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1840" y="1410335"/>
            <a:ext cx="7639685" cy="4829810"/>
          </a:xfrm>
          <a:prstGeom prst="rect">
            <a:avLst/>
          </a:prstGeom>
          <a:noFill/>
        </p:spPr>
        <p:txBody>
          <a:bodyPr wrap="square" rtlCol="0" anchor="t">
            <a:spAutoFit/>
          </a:bodyPr>
          <a:p>
            <a:pPr algn="just">
              <a:lnSpc>
                <a:spcPct val="110000"/>
              </a:lnSpc>
            </a:pPr>
            <a:r>
              <a:rPr lang="zh-CN" altLang="en-US" sz="2800" b="1" dirty="0">
                <a:solidFill>
                  <a:srgbClr val="FF0000"/>
                </a:solidFill>
                <a:latin typeface="Times New Roman" panose="02020603050405020304" pitchFamily="18" charset="0"/>
              </a:rPr>
              <a:t> 解：（1）闭合开关S</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，断开开关S</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，电路为只有R</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的简单电路，此时I=0.4A，由欧姆定律可得，电源电压：U=IR</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=0.4A×20Ω=8V.</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（2）闭合开关S</a:t>
            </a:r>
            <a:r>
              <a:rPr lang="zh-CN" altLang="en-US" sz="2800" b="1" baseline="-25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，断开开关S</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，R</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和R</a:t>
            </a:r>
            <a:r>
              <a:rPr lang="zh-CN" altLang="en-US" sz="2800" b="1" baseline="-25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串联，电压表测滑动变阻器两端的电压，即</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U</a:t>
            </a:r>
            <a:r>
              <a:rPr lang="zh-CN" altLang="en-US" sz="2800" b="1" baseline="-25000" dirty="0">
                <a:solidFill>
                  <a:srgbClr val="FF0000"/>
                </a:solidFill>
                <a:latin typeface="Times New Roman" panose="02020603050405020304" pitchFamily="18" charset="0"/>
              </a:rPr>
              <a:t>滑</a:t>
            </a:r>
            <a:r>
              <a:rPr lang="zh-CN" altLang="en-US" sz="2800" b="1" dirty="0">
                <a:solidFill>
                  <a:srgbClr val="FF0000"/>
                </a:solidFill>
                <a:latin typeface="Times New Roman" panose="02020603050405020304" pitchFamily="18" charset="0"/>
              </a:rPr>
              <a:t>=4V，滑动变阻器滑片置于中点位置时，此时电路中的电流为：</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sym typeface="+mn-ea"/>
              </a:rPr>
              <a:t>U</a:t>
            </a:r>
            <a:r>
              <a:rPr lang="zh-CN" altLang="en-US" sz="2800" b="1" baseline="-25000" dirty="0">
                <a:solidFill>
                  <a:srgbClr val="FF0000"/>
                </a:solidFill>
                <a:latin typeface="Times New Roman" panose="02020603050405020304" pitchFamily="18" charset="0"/>
                <a:sym typeface="+mn-ea"/>
              </a:rPr>
              <a:t>滑</a:t>
            </a:r>
            <a:r>
              <a:rPr lang="en-US" altLang="zh-CN" sz="2800" b="1" dirty="0">
                <a:solidFill>
                  <a:srgbClr val="FF0000"/>
                </a:solidFill>
                <a:latin typeface="Times New Roman" panose="02020603050405020304" pitchFamily="18" charset="0"/>
              </a:rPr>
              <a:t>/0.5R</a:t>
            </a:r>
            <a:r>
              <a:rPr lang="zh-CN" altLang="en-US" sz="2800" b="1" baseline="-25000" dirty="0">
                <a:solidFill>
                  <a:srgbClr val="FF0000"/>
                </a:solidFill>
                <a:latin typeface="Times New Roman" panose="02020603050405020304" pitchFamily="18" charset="0"/>
                <a:sym typeface="+mn-ea"/>
              </a:rPr>
              <a:t>滑</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4V/50</a:t>
            </a:r>
            <a:r>
              <a:rPr lang="zh-CN" altLang="en-US" sz="2800" b="1" dirty="0">
                <a:solidFill>
                  <a:srgbClr val="FF0000"/>
                </a:solidFill>
                <a:latin typeface="Times New Roman" panose="02020603050405020304" pitchFamily="18" charset="0"/>
              </a:rPr>
              <a:t>=0.08A，</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由欧姆定律可得，</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R</a:t>
            </a:r>
            <a:r>
              <a:rPr lang="zh-CN" altLang="en-US" sz="2800" b="1" baseline="-25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(U-U</a:t>
            </a:r>
            <a:r>
              <a:rPr lang="en-US" altLang="zh-CN" sz="2800" b="1" baseline="-25000" dirty="0">
                <a:solidFill>
                  <a:srgbClr val="FF0000"/>
                </a:solidFill>
                <a:latin typeface="Times New Roman" panose="02020603050405020304" pitchFamily="18" charset="0"/>
              </a:rPr>
              <a:t>2</a:t>
            </a:r>
            <a:r>
              <a:rPr lang="en-US" altLang="zh-CN" sz="2800" b="1" dirty="0">
                <a:solidFill>
                  <a:srgbClr val="FF0000"/>
                </a:solidFill>
                <a:latin typeface="Times New Roman" panose="02020603050405020304" pitchFamily="18" charset="0"/>
              </a:rPr>
              <a:t>)/I</a:t>
            </a:r>
            <a:r>
              <a:rPr lang="en-US" altLang="zh-CN"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8V-4V)/0.08A</a:t>
            </a:r>
            <a:r>
              <a:rPr lang="zh-CN" altLang="en-US" sz="2800" b="1" dirty="0">
                <a:solidFill>
                  <a:srgbClr val="FF0000"/>
                </a:solidFill>
                <a:latin typeface="Times New Roman" panose="02020603050405020304" pitchFamily="18" charset="0"/>
              </a:rPr>
              <a:t>=50Ω.</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1840" y="1553845"/>
            <a:ext cx="7639685" cy="4356100"/>
          </a:xfrm>
          <a:prstGeom prst="rect">
            <a:avLst/>
          </a:prstGeom>
          <a:noFill/>
        </p:spPr>
        <p:txBody>
          <a:bodyPr wrap="square" rtlCol="0" anchor="t">
            <a:spAutoFit/>
          </a:bodyPr>
          <a:p>
            <a:pPr algn="just">
              <a:lnSpc>
                <a:spcPct val="110000"/>
              </a:lnSpc>
            </a:pPr>
            <a:r>
              <a:rPr lang="zh-CN" altLang="en-US" sz="2800" b="1" dirty="0">
                <a:solidFill>
                  <a:srgbClr val="FF0000"/>
                </a:solidFill>
                <a:latin typeface="Times New Roman" panose="02020603050405020304" pitchFamily="18" charset="0"/>
              </a:rPr>
              <a:t> （3）闭合开关S</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和S</a:t>
            </a:r>
            <a:r>
              <a:rPr lang="zh-CN" altLang="en-US" sz="2800" b="1" baseline="-25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，R</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和R</a:t>
            </a:r>
            <a:r>
              <a:rPr lang="zh-CN" altLang="en-US" sz="2800" b="1" baseline="-25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并联，电流表量程为0～0.6A，因此电路中最大电流为0.6A，由（1）可知，通过R</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的电流为0.4A，则通过R</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的电流为：I</a:t>
            </a:r>
            <a:r>
              <a:rPr lang="zh-CN" altLang="en-US" sz="2800" b="1" baseline="-25000" dirty="0">
                <a:solidFill>
                  <a:srgbClr val="FF0000"/>
                </a:solidFill>
                <a:latin typeface="Times New Roman" panose="02020603050405020304" pitchFamily="18" charset="0"/>
              </a:rPr>
              <a:t>变大</a:t>
            </a:r>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max</a:t>
            </a:r>
            <a:r>
              <a:rPr lang="zh-CN" altLang="en-US" sz="2800" b="1" dirty="0">
                <a:solidFill>
                  <a:srgbClr val="FF0000"/>
                </a:solidFill>
                <a:latin typeface="Times New Roman" panose="02020603050405020304" pitchFamily="18" charset="0"/>
              </a:rPr>
              <a:t>-I</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=0.6A-0.4A=0.2A，</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则滑动变阻器R</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的最小取值为：</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R</a:t>
            </a:r>
            <a:r>
              <a:rPr lang="zh-CN" altLang="en-US" sz="2800" b="1" baseline="-25000" dirty="0">
                <a:solidFill>
                  <a:srgbClr val="FF0000"/>
                </a:solidFill>
                <a:latin typeface="Times New Roman" panose="02020603050405020304" pitchFamily="18" charset="0"/>
              </a:rPr>
              <a:t>min</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U/</a:t>
            </a:r>
            <a:r>
              <a:rPr lang="zh-CN" altLang="en-US" sz="2800" b="1" dirty="0">
                <a:solidFill>
                  <a:srgbClr val="FF0000"/>
                </a:solidFill>
                <a:latin typeface="Times New Roman" panose="02020603050405020304" pitchFamily="18" charset="0"/>
                <a:sym typeface="+mn-ea"/>
              </a:rPr>
              <a:t>I</a:t>
            </a:r>
            <a:r>
              <a:rPr lang="zh-CN" altLang="en-US" sz="2800" b="1" baseline="-25000" dirty="0">
                <a:solidFill>
                  <a:srgbClr val="FF0000"/>
                </a:solidFill>
                <a:latin typeface="Times New Roman" panose="02020603050405020304" pitchFamily="18" charset="0"/>
                <a:sym typeface="+mn-ea"/>
              </a:rPr>
              <a:t>变大</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8V/0.2A</a:t>
            </a:r>
            <a:r>
              <a:rPr lang="zh-CN" altLang="en-US" sz="2800" b="1" dirty="0">
                <a:solidFill>
                  <a:srgbClr val="FF0000"/>
                </a:solidFill>
                <a:latin typeface="Times New Roman" panose="02020603050405020304" pitchFamily="18" charset="0"/>
              </a:rPr>
              <a:t>=40Ω， </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滑动变阻器滑到最大值时，电流表和电压表都是安全的，因此滑动变阻器R</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的阻值取值范围为40Ω～100Ω.</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033905"/>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11</a:t>
            </a:r>
            <a:r>
              <a:rPr lang="zh-CN" altLang="en-US" sz="2800">
                <a:latin typeface="宋体" panose="02010600030101010101" pitchFamily="2" charset="-122"/>
                <a:cs typeface="宋体" panose="02010600030101010101" pitchFamily="2" charset="-122"/>
              </a:rPr>
              <a:t>.伏安法测电阻实验中，滑动变阻器不能起到的作用是（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改变待测电阻两端的电压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改变电路中的电流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保护电路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改变待测电阻的阻值</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604010" y="26162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用伏安法测电阻</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278" y="1297940"/>
            <a:ext cx="7996555" cy="5259070"/>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12</a:t>
            </a:r>
            <a:r>
              <a:rPr lang="zh-CN" altLang="en-US" sz="2800">
                <a:latin typeface="宋体" panose="02010600030101010101" pitchFamily="2" charset="-122"/>
                <a:cs typeface="宋体" panose="02010600030101010101" pitchFamily="2" charset="-122"/>
              </a:rPr>
              <a:t>.用伏安法测导体电阻的实验中，连接电路时，以下哪项要求是没有必要的（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连接滑动变阻器的时候，应该使滑片位于变阻器阻值最大的位置</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连接开关时，应该先将开关断开</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开关应该在靠近电源、电流流出的一端，即接在电源的正极上</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电压表应与待测电阻并联，电流表应与待测电阻串联，并使电流从正接线柱流进，由负接线柱流出</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850765" y="18599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2955290" y="3890010"/>
            <a:ext cx="4085590" cy="1998980"/>
          </a:xfrm>
          <a:prstGeom prst="rect">
            <a:avLst/>
          </a:prstGeom>
        </p:spPr>
      </p:pic>
      <p:sp>
        <p:nvSpPr>
          <p:cNvPr id="2" name="文本框 1"/>
          <p:cNvSpPr txBox="1"/>
          <p:nvPr/>
        </p:nvSpPr>
        <p:spPr>
          <a:xfrm>
            <a:off x="573723" y="1414780"/>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13</a:t>
            </a:r>
            <a:r>
              <a:rPr lang="zh-CN" altLang="en-US" sz="2800">
                <a:latin typeface="宋体" panose="02010600030101010101" pitchFamily="2" charset="-122"/>
                <a:cs typeface="宋体" panose="02010600030101010101" pitchFamily="2" charset="-122"/>
              </a:rPr>
              <a:t>. 用“伏安法测电阻”的实验中，小雪和晓彤分别选用定值电阻和小灯泡为测量对象，在处理实验数据时，分别画出了U-I的图像，如图22甲、乙所示．对于图像的分析，以下说法错误的是（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772025" y="4481195"/>
            <a:ext cx="3162300" cy="1875790"/>
          </a:xfrm>
          <a:prstGeom prst="rect">
            <a:avLst/>
          </a:prstGeom>
        </p:spPr>
      </p:pic>
      <p:sp>
        <p:nvSpPr>
          <p:cNvPr id="14" name="文本框 13"/>
          <p:cNvSpPr txBox="1"/>
          <p:nvPr/>
        </p:nvSpPr>
        <p:spPr>
          <a:xfrm>
            <a:off x="624205" y="1878330"/>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题</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（2018·临沂改编）小明在“探究电流与电压的关系”实验中，已知电源电压为3V.</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（1）请用笔画线代替导线，将图甲中电路连接完整，要求滑片P向B端滑动时，滑动变阻器接入电路的电阻变大（连线时导线不允许交叉）．</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2396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探究电流与电压、电阻的关系</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2"/>
          <a:stretch>
            <a:fillRect/>
          </a:stretch>
        </p:blipFill>
        <p:spPr>
          <a:xfrm>
            <a:off x="1912620" y="4679950"/>
            <a:ext cx="2923540" cy="1478280"/>
          </a:xfrm>
          <a:prstGeom prst="rect">
            <a:avLst/>
          </a:prstGeom>
        </p:spPr>
      </p:pic>
      <p:sp>
        <p:nvSpPr>
          <p:cNvPr id="4" name="文本框 3"/>
          <p:cNvSpPr txBox="1"/>
          <p:nvPr/>
        </p:nvSpPr>
        <p:spPr>
          <a:xfrm>
            <a:off x="791210" y="42659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如图所示：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49288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 由甲图可知，定值电阻的阻值为1Ω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由甲图可知，电阻不随其两端的电压和导体中的电流而改变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为了减小误差，应该用多次测量的方法，计算小灯泡的电阻</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由乙图及实验现象可知：小灯泡的电阻随灯丝温度的增加而增大</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285877" y="541337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983105" y="3884930"/>
            <a:ext cx="3874135" cy="2343150"/>
          </a:xfrm>
          <a:prstGeom prst="rect">
            <a:avLst/>
          </a:prstGeom>
        </p:spPr>
      </p:pic>
      <p:sp>
        <p:nvSpPr>
          <p:cNvPr id="2" name="文本框 1"/>
          <p:cNvSpPr txBox="1"/>
          <p:nvPr/>
        </p:nvSpPr>
        <p:spPr>
          <a:xfrm>
            <a:off x="573723" y="147955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.（2014·广东）某同学利用图23甲所示的电路来测量一未知电阻Rx．</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（1）请用笔画线代替导线，</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将图甲中实物图连接完整．</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730885" y="363791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5443220" y="2199640"/>
            <a:ext cx="2957830" cy="232537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763770" y="4358640"/>
            <a:ext cx="3668395" cy="1665605"/>
          </a:xfrm>
          <a:prstGeom prst="rect">
            <a:avLst/>
          </a:prstGeom>
        </p:spPr>
      </p:pic>
      <p:sp>
        <p:nvSpPr>
          <p:cNvPr id="2" name="文本框 1"/>
          <p:cNvSpPr txBox="1"/>
          <p:nvPr/>
        </p:nvSpPr>
        <p:spPr>
          <a:xfrm>
            <a:off x="573723" y="1349375"/>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（2）闭合开关后，当滑动电阻器的滑片向左移动到某一位置时，电压表的示数为1.2V，电流表的示数如图23乙所示，则I=</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A，Rx=</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Ω．</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（3）该同学又设计了如图23丙所示的测量电路，同样可以测量未知电阻Rx，其中R0是定值电阻． 请在空格内把实验步骤补充完整．</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4211955" y="240728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0.3</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128385" y="243395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479550"/>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①</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，用电压表测出电源的电压为U；</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②</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，用电压表测出待测电阻R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两端的电压为U</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③请用测量值U和U</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，已知量R</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来表达R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1440815" y="1479550"/>
            <a:ext cx="319405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闭合开关S、S</a:t>
            </a:r>
            <a:r>
              <a:rPr lang="zh-CN" altLang="en-US" sz="2800" b="1" baseline="-25000" dirty="0">
                <a:solidFill>
                  <a:srgbClr val="FF0000"/>
                </a:solidFill>
                <a:latin typeface="Times New Roman" panose="02020603050405020304" pitchFamily="18" charset="0"/>
              </a:rPr>
              <a:t>1</a:t>
            </a:r>
            <a:endParaRPr lang="zh-CN" altLang="en-US" sz="2800" b="1" baseline="-25000" dirty="0">
              <a:solidFill>
                <a:srgbClr val="FF0000"/>
              </a:solidFill>
              <a:latin typeface="Times New Roman" panose="02020603050405020304" pitchFamily="18" charset="0"/>
            </a:endParaRPr>
          </a:p>
        </p:txBody>
      </p:sp>
      <p:sp>
        <p:nvSpPr>
          <p:cNvPr id="3" name="文本框 2"/>
          <p:cNvSpPr txBox="1"/>
          <p:nvPr/>
        </p:nvSpPr>
        <p:spPr>
          <a:xfrm>
            <a:off x="1213485" y="2509520"/>
            <a:ext cx="332359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闭合开关S、断开S</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923415" y="4006215"/>
            <a:ext cx="22288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(U</a:t>
            </a:r>
            <a:r>
              <a:rPr lang="en-US" altLang="zh-CN" sz="2800" b="1" baseline="-25000" dirty="0">
                <a:solidFill>
                  <a:srgbClr val="FF0000"/>
                </a:solidFill>
                <a:latin typeface="Times New Roman" panose="02020603050405020304" pitchFamily="18" charset="0"/>
              </a:rPr>
              <a:t>1</a:t>
            </a:r>
            <a:r>
              <a:rPr lang="en-US" altLang="zh-CN" sz="2800" b="1" dirty="0">
                <a:solidFill>
                  <a:srgbClr val="FF0000"/>
                </a:solidFill>
                <a:latin typeface="Times New Roman" panose="02020603050405020304" pitchFamily="18" charset="0"/>
              </a:rPr>
              <a:t>R</a:t>
            </a:r>
            <a:r>
              <a:rPr lang="en-US" altLang="zh-CN" sz="2800" b="1" baseline="-25000" dirty="0">
                <a:solidFill>
                  <a:srgbClr val="FF0000"/>
                </a:solidFill>
                <a:latin typeface="Times New Roman" panose="02020603050405020304" pitchFamily="18" charset="0"/>
              </a:rPr>
              <a:t>0</a:t>
            </a:r>
            <a:r>
              <a:rPr lang="en-US" altLang="zh-CN" sz="2800" b="1" dirty="0">
                <a:solidFill>
                  <a:srgbClr val="FF0000"/>
                </a:solidFill>
                <a:latin typeface="Times New Roman" panose="02020603050405020304" pitchFamily="18" charset="0"/>
              </a:rPr>
              <a:t>)/(U-U</a:t>
            </a:r>
            <a:r>
              <a:rPr lang="en-US" altLang="zh-CN" sz="2800" b="1" baseline="-25000" dirty="0">
                <a:solidFill>
                  <a:srgbClr val="FF0000"/>
                </a:solidFill>
                <a:latin typeface="Times New Roman" panose="02020603050405020304" pitchFamily="18" charset="0"/>
              </a:rPr>
              <a:t>1</a:t>
            </a:r>
            <a:r>
              <a:rPr lang="en-US" altLang="zh-CN" sz="2800" b="1" dirty="0">
                <a:solidFill>
                  <a:srgbClr val="FF0000"/>
                </a:solidFill>
                <a:latin typeface="Times New Roman" panose="02020603050405020304" pitchFamily="18" charset="0"/>
              </a:rPr>
              <a:t>)</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6649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.（2019·南京）有两只阻值未知的定值电阻R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（1）图甲是用伏安法测R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阻值的实物电路，电源电压恒为3V，滑动变阻器最大阻值为10Ω.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①甲图中有一根导线连接错误，请在该导线上画“×”并在图上改正（所画的导线用实线且不能交叉）.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48755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r>
              <a:rPr lang="en-US" altLang="zh-CN" sz="2800" b="1" dirty="0">
                <a:solidFill>
                  <a:srgbClr val="FF0000"/>
                </a:solidFill>
                <a:latin typeface="Times New Roman" panose="02020603050405020304" pitchFamily="18" charset="0"/>
              </a:rPr>
              <a:t>:</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891530" y="4301490"/>
            <a:ext cx="2679065" cy="1762760"/>
          </a:xfrm>
          <a:prstGeom prst="rect">
            <a:avLst/>
          </a:prstGeom>
        </p:spPr>
      </p:pic>
      <p:pic>
        <p:nvPicPr>
          <p:cNvPr id="4" name="图片 3"/>
          <p:cNvPicPr>
            <a:picLocks noChangeAspect="1"/>
          </p:cNvPicPr>
          <p:nvPr/>
        </p:nvPicPr>
        <p:blipFill>
          <a:blip r:embed="rId2"/>
          <a:stretch>
            <a:fillRect/>
          </a:stretch>
        </p:blipFill>
        <p:spPr>
          <a:xfrm>
            <a:off x="2477135" y="4301490"/>
            <a:ext cx="3236595" cy="191516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52440" y="2297430"/>
            <a:ext cx="2393950" cy="1906270"/>
          </a:xfrm>
          <a:prstGeom prst="rect">
            <a:avLst/>
          </a:prstGeom>
        </p:spPr>
      </p:pic>
      <p:sp>
        <p:nvSpPr>
          <p:cNvPr id="2" name="文本框 1"/>
          <p:cNvSpPr txBox="1"/>
          <p:nvPr/>
        </p:nvSpPr>
        <p:spPr>
          <a:xfrm>
            <a:off x="573723" y="1166495"/>
            <a:ext cx="7996555" cy="474281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②改正电路后，闭合开关，发现无论怎样移动滑动变阻器滑片，两电表均无示数，其原因可能是</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（填字母）.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滑动变阻器断路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断路</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短路</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③故障排除后，正确操作实验器材，移动滑片，当电压表示数为1.2V时，电流表示数如图乙所示，则待测电阻R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Ω.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769620" y="2190115"/>
            <a:ext cx="190309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rPr>
              <a:t>A</a:t>
            </a:r>
            <a:endParaRPr lang="en-US" sz="2800" b="1" dirty="0">
              <a:solidFill>
                <a:srgbClr val="FF0000"/>
              </a:solidFill>
              <a:latin typeface="Times New Roman" panose="02020603050405020304" pitchFamily="18" charset="0"/>
            </a:endParaRPr>
          </a:p>
        </p:txBody>
      </p:sp>
      <p:sp>
        <p:nvSpPr>
          <p:cNvPr id="4" name="文本框 3"/>
          <p:cNvSpPr txBox="1"/>
          <p:nvPr/>
        </p:nvSpPr>
        <p:spPr>
          <a:xfrm>
            <a:off x="3246755" y="5280025"/>
            <a:ext cx="190309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rPr>
              <a:t>4</a:t>
            </a:r>
            <a:endParaRPr 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32268" y="3162300"/>
            <a:ext cx="5879465" cy="2515870"/>
          </a:xfrm>
          <a:prstGeom prst="rect">
            <a:avLst/>
          </a:prstGeom>
        </p:spPr>
      </p:pic>
      <p:sp>
        <p:nvSpPr>
          <p:cNvPr id="2" name="文本框 1"/>
          <p:cNvSpPr txBox="1"/>
          <p:nvPr/>
        </p:nvSpPr>
        <p:spPr>
          <a:xfrm>
            <a:off x="573723" y="1708150"/>
            <a:ext cx="7996555" cy="112458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④现有以下三组数据，分析可知，不可能通过以上实验获得的数据有</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（填序号）.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3620770" y="2239010"/>
            <a:ext cx="190309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rPr>
              <a:t>1、3 </a:t>
            </a:r>
            <a:endParaRPr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206490" y="4775200"/>
            <a:ext cx="2242185" cy="1662430"/>
          </a:xfrm>
          <a:prstGeom prst="rect">
            <a:avLst/>
          </a:prstGeom>
        </p:spPr>
      </p:pic>
      <p:sp>
        <p:nvSpPr>
          <p:cNvPr id="2" name="文本框 1"/>
          <p:cNvSpPr txBox="1"/>
          <p:nvPr/>
        </p:nvSpPr>
        <p:spPr>
          <a:xfrm>
            <a:off x="573723" y="1166495"/>
            <a:ext cx="7996555" cy="474281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（2）图丙是能巧测R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阻值的实验电路图. 图中R为电阻箱，R</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为定值电阻（阻值未知）. 要求仅利用电阻箱读数表达R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的阻值，请在空白处填上适当内容.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①将开关接a，调节电阻箱和滑动变阻器滑片P至适当位置，记下</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②将开关接b，调节</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，保持</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不变，记下</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③则R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2953385" y="3728085"/>
            <a:ext cx="550164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rPr>
              <a:t>电流表的示数I和电阻箱的阻值R</a:t>
            </a:r>
            <a:r>
              <a:rPr sz="2800" b="1" baseline="-25000" dirty="0">
                <a:solidFill>
                  <a:srgbClr val="FF0000"/>
                </a:solidFill>
                <a:latin typeface="Times New Roman" panose="02020603050405020304" pitchFamily="18" charset="0"/>
              </a:rPr>
              <a:t>A</a:t>
            </a:r>
            <a:endParaRPr sz="2800" b="1" baseline="-25000" dirty="0">
              <a:solidFill>
                <a:srgbClr val="FF0000"/>
              </a:solidFill>
              <a:latin typeface="Times New Roman" panose="02020603050405020304" pitchFamily="18" charset="0"/>
            </a:endParaRPr>
          </a:p>
        </p:txBody>
      </p:sp>
      <p:sp>
        <p:nvSpPr>
          <p:cNvPr id="7" name="文本框 6"/>
          <p:cNvSpPr txBox="1"/>
          <p:nvPr/>
        </p:nvSpPr>
        <p:spPr>
          <a:xfrm>
            <a:off x="3467735" y="42532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电阻箱 </a:t>
            </a:r>
            <a:r>
              <a:rPr lang="en-US" altLang="zh-CN" sz="2800" b="1" dirty="0">
                <a:solidFill>
                  <a:srgbClr val="FF0000"/>
                </a:solidFill>
                <a:latin typeface="Times New Roman" panose="02020603050405020304" pitchFamily="18" charset="0"/>
              </a:rPr>
              <a:t>:</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5907405" y="4250055"/>
            <a:ext cx="220218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rPr>
              <a:t>电流表示数I </a:t>
            </a:r>
            <a:endParaRPr sz="2800" b="1" dirty="0">
              <a:solidFill>
                <a:srgbClr val="FF0000"/>
              </a:solidFill>
              <a:latin typeface="Times New Roman" panose="02020603050405020304" pitchFamily="18" charset="0"/>
            </a:endParaRPr>
          </a:p>
        </p:txBody>
      </p:sp>
      <p:sp>
        <p:nvSpPr>
          <p:cNvPr id="9" name="文本框 8"/>
          <p:cNvSpPr txBox="1"/>
          <p:nvPr/>
        </p:nvSpPr>
        <p:spPr>
          <a:xfrm>
            <a:off x="2177415" y="4775200"/>
            <a:ext cx="351980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rPr>
              <a:t>电阻箱R的阻值R</a:t>
            </a:r>
            <a:r>
              <a:rPr sz="2800" b="1" baseline="-25000" dirty="0">
                <a:solidFill>
                  <a:srgbClr val="FF0000"/>
                </a:solidFill>
                <a:latin typeface="Times New Roman" panose="02020603050405020304" pitchFamily="18" charset="0"/>
              </a:rPr>
              <a:t>B</a:t>
            </a:r>
            <a:endParaRPr sz="2800" b="1" baseline="-25000" dirty="0">
              <a:solidFill>
                <a:srgbClr val="FF0000"/>
              </a:solidFill>
              <a:latin typeface="Times New Roman" panose="02020603050405020304" pitchFamily="18" charset="0"/>
            </a:endParaRPr>
          </a:p>
        </p:txBody>
      </p:sp>
      <p:sp>
        <p:nvSpPr>
          <p:cNvPr id="10" name="文本框 9"/>
          <p:cNvSpPr txBox="1"/>
          <p:nvPr/>
        </p:nvSpPr>
        <p:spPr>
          <a:xfrm>
            <a:off x="2921000" y="5257800"/>
            <a:ext cx="190309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rPr>
              <a:t>R</a:t>
            </a:r>
            <a:r>
              <a:rPr sz="2800" b="1" baseline="-25000" dirty="0">
                <a:solidFill>
                  <a:srgbClr val="FF0000"/>
                </a:solidFill>
                <a:latin typeface="Times New Roman" panose="02020603050405020304" pitchFamily="18" charset="0"/>
              </a:rPr>
              <a:t>A</a:t>
            </a:r>
            <a:r>
              <a:rPr sz="2800" b="1" dirty="0">
                <a:solidFill>
                  <a:srgbClr val="FF0000"/>
                </a:solidFill>
                <a:latin typeface="Times New Roman" panose="02020603050405020304" pitchFamily="18" charset="0"/>
              </a:rPr>
              <a:t>-R</a:t>
            </a:r>
            <a:r>
              <a:rPr sz="2800" b="1" baseline="-25000" dirty="0">
                <a:solidFill>
                  <a:srgbClr val="FF0000"/>
                </a:solidFill>
                <a:latin typeface="Times New Roman" panose="02020603050405020304" pitchFamily="18" charset="0"/>
              </a:rPr>
              <a:t>B</a:t>
            </a:r>
            <a:endParaRPr sz="2800" b="1" baseline="-25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8" grpId="0"/>
      <p:bldP spid="8" grpId="1"/>
      <p:bldP spid="9" grpId="0"/>
      <p:bldP spid="9" grpId="1"/>
      <p:bldP spid="10" grpId="0"/>
      <p:bldP spid="10" grpId="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532380" y="3263265"/>
            <a:ext cx="4078605" cy="3096260"/>
          </a:xfrm>
          <a:prstGeom prst="rect">
            <a:avLst/>
          </a:prstGeom>
        </p:spPr>
      </p:pic>
      <p:sp>
        <p:nvSpPr>
          <p:cNvPr id="2" name="文本框 1"/>
          <p:cNvSpPr txBox="1"/>
          <p:nvPr/>
        </p:nvSpPr>
        <p:spPr>
          <a:xfrm>
            <a:off x="573723" y="1596390"/>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16</a:t>
            </a:r>
            <a:r>
              <a:rPr lang="zh-CN" altLang="en-US" sz="2800">
                <a:latin typeface="宋体" panose="02010600030101010101" pitchFamily="2" charset="-122"/>
                <a:cs typeface="宋体" panose="02010600030101010101" pitchFamily="2" charset="-122"/>
              </a:rPr>
              <a:t>.如图所示的四个电路中，电源两端电压保持不变，若定值电阻R的阻值已知，则在不拆卸元件的情况下不能够测出待测电阻Rx阻值的电路是（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574040" y="1227455"/>
            <a:ext cx="674243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只用电流表或电压表测电阻</a:t>
            </a:r>
            <a:endParaRPr lang="zh-CN" altLang="en-US" sz="2800" b="1">
              <a:sym typeface="+mn-ea"/>
            </a:endParaRPr>
          </a:p>
        </p:txBody>
      </p:sp>
      <p:sp>
        <p:nvSpPr>
          <p:cNvPr id="3" name="文本框 2"/>
          <p:cNvSpPr txBox="1"/>
          <p:nvPr/>
        </p:nvSpPr>
        <p:spPr>
          <a:xfrm>
            <a:off x="485775" y="31470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484370" y="4100195"/>
            <a:ext cx="2994025" cy="2049780"/>
          </a:xfrm>
          <a:prstGeom prst="rect">
            <a:avLst/>
          </a:prstGeom>
        </p:spPr>
      </p:pic>
      <p:pic>
        <p:nvPicPr>
          <p:cNvPr id="5" name="图片 4"/>
          <p:cNvPicPr>
            <a:picLocks noChangeAspect="1"/>
          </p:cNvPicPr>
          <p:nvPr/>
        </p:nvPicPr>
        <p:blipFill>
          <a:blip r:embed="rId2"/>
          <a:stretch>
            <a:fillRect/>
          </a:stretch>
        </p:blipFill>
        <p:spPr>
          <a:xfrm>
            <a:off x="1362710" y="4229100"/>
            <a:ext cx="1986280" cy="1791335"/>
          </a:xfrm>
          <a:prstGeom prst="rect">
            <a:avLst/>
          </a:prstGeom>
        </p:spPr>
      </p:pic>
      <p:sp>
        <p:nvSpPr>
          <p:cNvPr id="2" name="文本框 1"/>
          <p:cNvSpPr txBox="1"/>
          <p:nvPr/>
        </p:nvSpPr>
        <p:spPr>
          <a:xfrm>
            <a:off x="521653" y="1134745"/>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17</a:t>
            </a:r>
            <a:r>
              <a:rPr lang="zh-CN" altLang="en-US" sz="2800">
                <a:latin typeface="宋体" panose="02010600030101010101" pitchFamily="2" charset="-122"/>
                <a:cs typeface="宋体" panose="02010600030101010101" pitchFamily="2" charset="-122"/>
              </a:rPr>
              <a:t>.为测量待测电阻R</a:t>
            </a:r>
            <a:r>
              <a:rPr lang="zh-CN" altLang="en-US" sz="2800" baseline="-25000">
                <a:latin typeface="宋体" panose="02010600030101010101" pitchFamily="2" charset="-122"/>
                <a:cs typeface="宋体" panose="02010600030101010101" pitchFamily="2" charset="-122"/>
              </a:rPr>
              <a:t>x</a:t>
            </a:r>
            <a:r>
              <a:rPr lang="zh-CN" altLang="en-US" sz="2800">
                <a:latin typeface="宋体" panose="02010600030101010101" pitchFamily="2" charset="-122"/>
                <a:cs typeface="宋体" panose="02010600030101010101" pitchFamily="2" charset="-122"/>
              </a:rPr>
              <a:t>阻值，小敏设计了如图25所示的电路，R</a:t>
            </a:r>
            <a:r>
              <a:rPr lang="zh-CN" altLang="en-US" sz="2800" baseline="-25000">
                <a:latin typeface="宋体" panose="02010600030101010101" pitchFamily="2" charset="-122"/>
                <a:cs typeface="宋体" panose="02010600030101010101" pitchFamily="2" charset="-122"/>
              </a:rPr>
              <a:t>0</a:t>
            </a:r>
            <a:r>
              <a:rPr lang="zh-CN" altLang="en-US" sz="2800">
                <a:latin typeface="宋体" panose="02010600030101010101" pitchFamily="2" charset="-122"/>
                <a:cs typeface="宋体" panose="02010600030101010101" pitchFamily="2" charset="-122"/>
              </a:rPr>
              <a:t>的阻值已知且电源电压不变，她</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（选填“能”或“不能”）测出R</a:t>
            </a:r>
            <a:r>
              <a:rPr lang="zh-CN" altLang="en-US" sz="2800" baseline="-25000">
                <a:latin typeface="宋体" panose="02010600030101010101" pitchFamily="2" charset="-122"/>
                <a:cs typeface="宋体" panose="02010600030101010101" pitchFamily="2" charset="-122"/>
              </a:rPr>
              <a:t>x</a:t>
            </a:r>
            <a:r>
              <a:rPr lang="zh-CN" altLang="en-US" sz="2800">
                <a:latin typeface="宋体" panose="02010600030101010101" pitchFamily="2" charset="-122"/>
                <a:cs typeface="宋体" panose="02010600030101010101" pitchFamily="2" charset="-122"/>
              </a:rPr>
              <a:t>的阻值．因为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．请根据要求进行改进，使它能正确测量，请在虚框内画出正确的电路图．</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96240" y="21596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不能</a:t>
            </a:r>
            <a:endParaRPr lang="zh-CN" altLang="en-US" sz="2800" b="1" dirty="0">
              <a:solidFill>
                <a:srgbClr val="FF0000"/>
              </a:solidFill>
              <a:latin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4746625" y="4192270"/>
            <a:ext cx="2468880" cy="1864360"/>
          </a:xfrm>
          <a:prstGeom prst="rect">
            <a:avLst/>
          </a:prstGeom>
        </p:spPr>
      </p:pic>
      <p:sp>
        <p:nvSpPr>
          <p:cNvPr id="4" name="文本框 3"/>
          <p:cNvSpPr txBox="1"/>
          <p:nvPr/>
        </p:nvSpPr>
        <p:spPr>
          <a:xfrm>
            <a:off x="1587500" y="2694305"/>
            <a:ext cx="625729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会造成电压表的正负接线柱接反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4016375" y="367030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216525" y="3979545"/>
            <a:ext cx="2495550" cy="2217420"/>
          </a:xfrm>
          <a:prstGeom prst="rect">
            <a:avLst/>
          </a:prstGeom>
        </p:spPr>
      </p:pic>
      <p:sp>
        <p:nvSpPr>
          <p:cNvPr id="2" name="文本框 1"/>
          <p:cNvSpPr txBox="1"/>
          <p:nvPr/>
        </p:nvSpPr>
        <p:spPr>
          <a:xfrm>
            <a:off x="624205" y="1304290"/>
            <a:ext cx="7895590" cy="267525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（2）正确连接好电路后，开关闭合前，小明发现电流表的指针在零刻度线左端，如图乙所示，其原因是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.闭合开关后发现电压表示数接近电源电压，电流表无示数，则故障原因是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2583815" y="2247900"/>
            <a:ext cx="388112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电流表没有调零</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260725" y="3261360"/>
            <a:ext cx="399669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电阻R断路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86815"/>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18</a:t>
            </a:r>
            <a:r>
              <a:rPr lang="zh-CN" altLang="en-US" sz="2800">
                <a:latin typeface="宋体" panose="02010600030101010101" pitchFamily="2" charset="-122"/>
                <a:cs typeface="宋体" panose="02010600030101010101" pitchFamily="2" charset="-122"/>
              </a:rPr>
              <a:t>.小明在进行“伏安法测电阻”的实验时，发现电流表损坏，他利用电压表和阻值为R0的定值电阻，也测量出了额定电压为2.5V的小灯泡L正常发光时的电阻R</a:t>
            </a:r>
            <a:r>
              <a:rPr lang="zh-CN" altLang="en-US" sz="2800" baseline="-25000">
                <a:latin typeface="宋体" panose="02010600030101010101" pitchFamily="2" charset="-122"/>
                <a:cs typeface="宋体" panose="02010600030101010101" pitchFamily="2" charset="-122"/>
              </a:rPr>
              <a:t>L</a:t>
            </a:r>
            <a:r>
              <a:rPr lang="zh-CN" altLang="en-US" sz="2800">
                <a:latin typeface="宋体" panose="02010600030101010101" pitchFamily="2" charset="-122"/>
                <a:cs typeface="宋体" panose="02010600030101010101" pitchFamily="2" charset="-122"/>
              </a:rPr>
              <a:t>. 他选择了满足实验要求的实验器材，并连接了如图26所示的实验电路，请把小明的实验步骤补充完整.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493260" y="3799840"/>
            <a:ext cx="3754120" cy="2529840"/>
          </a:xfrm>
          <a:prstGeom prst="rect">
            <a:avLst/>
          </a:prstGeom>
        </p:spPr>
      </p:pic>
    </p:spTree>
  </p:cSld>
  <p:clrMapOvr>
    <a:masterClrMapping/>
  </p:clrMapOvr>
  <p:transition>
    <p:push dir="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278" y="1591310"/>
            <a:ext cx="7996555" cy="267525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（1）断开开关S</a:t>
            </a:r>
            <a:r>
              <a:rPr sz="2800" baseline="-25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、闭合开关S</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、S</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，移动滑动变阻器的滑片，使</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（２）保持滑动变阻器的滑片位置不变,断开开关S</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、闭合开关S</a:t>
            </a:r>
            <a:r>
              <a:rPr sz="2800" baseline="-25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，记录电压表的示数为U.</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（３）R</a:t>
            </a:r>
            <a:r>
              <a:rPr sz="2800" baseline="-25000">
                <a:latin typeface="宋体" panose="02010600030101010101" pitchFamily="2" charset="-122"/>
                <a:cs typeface="宋体" panose="02010600030101010101" pitchFamily="2" charset="-122"/>
              </a:rPr>
              <a:t>L</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3729990" y="2159635"/>
            <a:ext cx="398907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电压表的示数为2.5V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2451735" y="3632835"/>
            <a:ext cx="29857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2.5V/(U-2.5V)</a:t>
            </a:r>
            <a:r>
              <a:rPr lang="zh-CN" altLang="en-US" sz="2800" b="1" dirty="0">
                <a:solidFill>
                  <a:srgbClr val="FF0000"/>
                </a:solidFill>
                <a:latin typeface="Times New Roman" panose="02020603050405020304" pitchFamily="18" charset="0"/>
              </a:rPr>
              <a:t>R</a:t>
            </a:r>
            <a:r>
              <a:rPr lang="zh-CN" altLang="en-US" sz="2800" b="1" baseline="-25000" dirty="0">
                <a:solidFill>
                  <a:srgbClr val="FF0000"/>
                </a:solidFill>
                <a:latin typeface="Times New Roman" panose="02020603050405020304" pitchFamily="18" charset="0"/>
              </a:rPr>
              <a:t>0</a:t>
            </a:r>
            <a:endParaRPr lang="zh-CN" altLang="en-US" sz="2800" b="1" baseline="-25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980815" y="3736340"/>
            <a:ext cx="3833495" cy="2635885"/>
          </a:xfrm>
          <a:prstGeom prst="rect">
            <a:avLst/>
          </a:prstGeom>
        </p:spPr>
      </p:pic>
      <p:sp>
        <p:nvSpPr>
          <p:cNvPr id="2" name="文本框 1"/>
          <p:cNvSpPr txBox="1"/>
          <p:nvPr/>
        </p:nvSpPr>
        <p:spPr>
          <a:xfrm>
            <a:off x="573723" y="1330325"/>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19</a:t>
            </a:r>
            <a:r>
              <a:rPr lang="zh-CN" altLang="en-US" sz="2800">
                <a:latin typeface="宋体" panose="02010600030101010101" pitchFamily="2" charset="-122"/>
                <a:cs typeface="宋体" panose="02010600030101010101" pitchFamily="2" charset="-122"/>
              </a:rPr>
              <a:t>. 在完成了“伏安法测电阻”的实验后，小王想只用电流表测量Rx的阻值,老师为小王又提供了一个电阻箱和单刀双掷开关,请你帮小王设计电路图并简略写出实验步骤.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48030" y="3488690"/>
            <a:ext cx="323278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电路图如下图所示</a:t>
            </a:r>
            <a:r>
              <a:rPr lang="en-US" altLang="zh-CN" sz="2800" b="1" dirty="0">
                <a:solidFill>
                  <a:srgbClr val="FF0000"/>
                </a:solidFill>
                <a:latin typeface="Times New Roman" panose="02020603050405020304" pitchFamily="18" charset="0"/>
              </a:rPr>
              <a:t>:</a:t>
            </a:r>
            <a:endParaRPr lang="en-US" altLang="zh-CN" sz="2800" b="1" dirty="0">
              <a:solidFill>
                <a:srgbClr val="FF0000"/>
              </a:solidFill>
              <a:latin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4342765" y="3943985"/>
            <a:ext cx="3108960" cy="236474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30325"/>
            <a:ext cx="7996555" cy="60769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步骤</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787400" y="2114550"/>
            <a:ext cx="7639685" cy="1986280"/>
          </a:xfrm>
          <a:prstGeom prst="rect">
            <a:avLst/>
          </a:prstGeom>
          <a:noFill/>
        </p:spPr>
        <p:txBody>
          <a:bodyPr wrap="square" rtlCol="0" anchor="t">
            <a:spAutoFit/>
          </a:bodyPr>
          <a:p>
            <a:pPr algn="just">
              <a:lnSpc>
                <a:spcPct val="110000"/>
              </a:lnSpc>
            </a:pPr>
            <a:r>
              <a:rPr lang="zh-CN" altLang="en-US" sz="2800" b="1" dirty="0">
                <a:solidFill>
                  <a:srgbClr val="FF0000"/>
                </a:solidFill>
                <a:latin typeface="Times New Roman" panose="02020603050405020304" pitchFamily="18" charset="0"/>
              </a:rPr>
              <a:t> 实验步骤：</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①将S拨至a，读出电流表示数I</a:t>
            </a:r>
            <a:r>
              <a:rPr lang="zh-CN" altLang="en-US" sz="2800" b="1" baseline="-25000" dirty="0">
                <a:solidFill>
                  <a:srgbClr val="FF0000"/>
                </a:solidFill>
                <a:latin typeface="Times New Roman" panose="02020603050405020304" pitchFamily="18" charset="0"/>
              </a:rPr>
              <a:t>x</a:t>
            </a: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a:p>
            <a:pPr algn="just">
              <a:lnSpc>
                <a:spcPct val="110000"/>
              </a:lnSpc>
            </a:pPr>
            <a:r>
              <a:rPr lang="zh-CN" altLang="en-US" sz="2800" b="1" dirty="0">
                <a:solidFill>
                  <a:srgbClr val="FF0000"/>
                </a:solidFill>
                <a:latin typeface="Times New Roman" panose="02020603050405020304" pitchFamily="18" charset="0"/>
              </a:rPr>
              <a:t>②再将S拨至b，调节电阻箱，使电流表示数仍为I</a:t>
            </a:r>
            <a:r>
              <a:rPr lang="zh-CN" altLang="en-US" sz="2800" b="1" baseline="-25000" dirty="0">
                <a:solidFill>
                  <a:srgbClr val="FF0000"/>
                </a:solidFill>
                <a:latin typeface="Times New Roman" panose="02020603050405020304" pitchFamily="18" charset="0"/>
              </a:rPr>
              <a:t>x</a:t>
            </a:r>
            <a:r>
              <a:rPr lang="zh-CN" altLang="en-US" sz="2800" b="1" dirty="0">
                <a:solidFill>
                  <a:srgbClr val="FF0000"/>
                </a:solidFill>
                <a:latin typeface="Times New Roman" panose="02020603050405020304" pitchFamily="18" charset="0"/>
              </a:rPr>
              <a:t>，读出此时电阻箱的示数，即为R</a:t>
            </a:r>
            <a:r>
              <a:rPr lang="zh-CN" altLang="en-US" sz="2800" b="1" baseline="-25000" dirty="0">
                <a:solidFill>
                  <a:srgbClr val="FF0000"/>
                </a:solidFill>
                <a:latin typeface="Times New Roman" panose="02020603050405020304" pitchFamily="18" charset="0"/>
              </a:rPr>
              <a:t>x</a:t>
            </a:r>
            <a:r>
              <a:rPr lang="zh-CN" altLang="en-US" sz="2800" b="1" dirty="0">
                <a:solidFill>
                  <a:srgbClr val="FF0000"/>
                </a:solidFill>
                <a:latin typeface="Times New Roman" panose="02020603050405020304" pitchFamily="18" charset="0"/>
              </a:rPr>
              <a:t>的阻值.</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293360" y="4298315"/>
            <a:ext cx="2220595" cy="2080260"/>
          </a:xfrm>
          <a:prstGeom prst="rect">
            <a:avLst/>
          </a:prstGeom>
        </p:spPr>
      </p:pic>
      <p:sp>
        <p:nvSpPr>
          <p:cNvPr id="14" name="文本框 13"/>
          <p:cNvSpPr txBox="1"/>
          <p:nvPr/>
        </p:nvSpPr>
        <p:spPr>
          <a:xfrm>
            <a:off x="624205" y="1232535"/>
            <a:ext cx="7895590" cy="422592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（3）小明排除故障后，移动滑片P到某一位置时电流表示数如图丙所示，此时通过电阻的电流为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A．若要增大电阻R两端的电压，应将滑片P向</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（选填“A”或“B”）端移动. 此实验中，滑动变阻器的作用是</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，若滑动变阻器坏了，则可以采用</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来调节</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  定值电阻两端的电压.</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090295" y="219583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0.12</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661795" y="268986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090295" y="3235325"/>
            <a:ext cx="7430135" cy="1124585"/>
          </a:xfrm>
          <a:prstGeom prst="rect">
            <a:avLst/>
          </a:prstGeom>
          <a:noFill/>
          <a:ln w="9525">
            <a:noFill/>
          </a:ln>
        </p:spPr>
        <p:txBody>
          <a:bodyPr wrap="square">
            <a:spAutoFit/>
          </a:bodyPr>
          <a:p>
            <a:pPr algn="l">
              <a:lnSpc>
                <a:spcPct val="12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改变定值电阻两端的电压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1090295" y="4298315"/>
            <a:ext cx="245110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改变电源电压</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567805" y="3183255"/>
            <a:ext cx="2078355" cy="1931035"/>
          </a:xfrm>
          <a:prstGeom prst="rect">
            <a:avLst/>
          </a:prstGeom>
        </p:spPr>
      </p:pic>
      <p:sp>
        <p:nvSpPr>
          <p:cNvPr id="3" name="文本框 2"/>
          <p:cNvSpPr txBox="1"/>
          <p:nvPr/>
        </p:nvSpPr>
        <p:spPr>
          <a:xfrm>
            <a:off x="624205" y="1160780"/>
            <a:ext cx="7895590" cy="5259070"/>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（4）实验中测得多组数据，绘制出电阻R的I－U图像如图丁所示.由图像可得电流与电压的关系是</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endParaRPr lang="en-US" altLang="zh-CN" sz="2800" u="sng">
              <a:solidFill>
                <a:schemeClr val="bg1"/>
              </a:solidFill>
              <a:latin typeface="宋体" panose="02010600030101010101" pitchFamily="2" charset="-122"/>
              <a:cs typeface="宋体" panose="02010600030101010101" pitchFamily="2" charset="-122"/>
              <a:sym typeface="+mn-ea"/>
            </a:endParaRPr>
          </a:p>
          <a:p>
            <a:pPr marL="421640" indent="-421640" algn="just">
              <a:lnSpc>
                <a:spcPct val="120000"/>
              </a:lnSpc>
            </a:pPr>
            <a:r>
              <a:rPr lang="en-US" altLang="zh-CN" sz="2800">
                <a:latin typeface="宋体" panose="02010600030101010101" pitchFamily="2" charset="-122"/>
                <a:cs typeface="宋体" panose="02010600030101010101" pitchFamily="2" charset="-122"/>
                <a:sym typeface="+mn-ea"/>
              </a:rPr>
              <a:t>   </a:t>
            </a:r>
            <a:r>
              <a:rPr lang="en-US" altLang="zh-CN"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12065" algn="just">
              <a:lnSpc>
                <a:spcPct val="120000"/>
              </a:lnSpc>
            </a:pPr>
            <a:r>
              <a:rPr lang="zh-CN" altLang="en-US" sz="2800">
                <a:latin typeface="宋体" panose="02010600030101010101" pitchFamily="2" charset="-122"/>
                <a:cs typeface="宋体" panose="02010600030101010101" pitchFamily="2" charset="-122"/>
                <a:sym typeface="+mn-ea"/>
              </a:rPr>
              <a:t>本实验所用电阻的阻值为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Ω.</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（5）小明想将定值电阻换成小灯泡来</a:t>
            </a:r>
            <a:endParaRPr lang="zh-CN" altLang="en-US" sz="2800">
              <a:latin typeface="宋体" panose="02010600030101010101" pitchFamily="2" charset="-122"/>
              <a:cs typeface="宋体" panose="02010600030101010101" pitchFamily="2" charset="-122"/>
              <a:sym typeface="+mn-ea"/>
            </a:endParaRPr>
          </a:p>
          <a:p>
            <a:pPr marL="421640" indent="23495" algn="just">
              <a:lnSpc>
                <a:spcPct val="120000"/>
              </a:lnSpc>
            </a:pPr>
            <a:r>
              <a:rPr lang="zh-CN" altLang="en-US" sz="2800">
                <a:latin typeface="宋体" panose="02010600030101010101" pitchFamily="2" charset="-122"/>
                <a:cs typeface="宋体" panose="02010600030101010101" pitchFamily="2" charset="-122"/>
                <a:sym typeface="+mn-ea"/>
              </a:rPr>
              <a:t>探究电流与电压的关系，你认为他</a:t>
            </a:r>
            <a:endParaRPr lang="zh-CN" altLang="en-US" sz="2800">
              <a:latin typeface="宋体" panose="02010600030101010101" pitchFamily="2" charset="-122"/>
              <a:cs typeface="宋体" panose="02010600030101010101" pitchFamily="2" charset="-122"/>
              <a:sym typeface="+mn-ea"/>
            </a:endParaRPr>
          </a:p>
          <a:p>
            <a:pPr marL="421640" indent="23495" algn="just">
              <a:lnSpc>
                <a:spcPct val="120000"/>
              </a:lnSpc>
            </a:pPr>
            <a:r>
              <a:rPr lang="zh-CN" altLang="en-US" sz="2800">
                <a:latin typeface="宋体" panose="02010600030101010101" pitchFamily="2" charset="-122"/>
                <a:cs typeface="宋体" panose="02010600030101010101" pitchFamily="2" charset="-122"/>
                <a:sym typeface="+mn-ea"/>
              </a:rPr>
              <a:t>的实验方案可行吗？请说出理由．</a:t>
            </a:r>
            <a:endParaRPr lang="zh-CN" altLang="en-US" sz="2800">
              <a:latin typeface="宋体" panose="02010600030101010101" pitchFamily="2" charset="-122"/>
              <a:cs typeface="宋体" panose="02010600030101010101" pitchFamily="2" charset="-122"/>
              <a:sym typeface="+mn-ea"/>
            </a:endParaRPr>
          </a:p>
          <a:p>
            <a:pPr marL="421640" indent="36830" algn="just">
              <a:lnSpc>
                <a:spcPct val="120000"/>
              </a:lnSpc>
            </a:pPr>
            <a:r>
              <a:rPr lang="zh-CN" altLang="en-US" sz="2800">
                <a:latin typeface="宋体" panose="02010600030101010101" pitchFamily="2" charset="-122"/>
                <a:cs typeface="宋体" panose="02010600030101010101" pitchFamily="2" charset="-122"/>
                <a:sym typeface="+mn-ea"/>
              </a:rPr>
              <a:t>答：</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（选填“可行”或“不可行”）；  理由：</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395095" y="2130425"/>
            <a:ext cx="6943090" cy="1124585"/>
          </a:xfrm>
          <a:prstGeom prst="rect">
            <a:avLst/>
          </a:prstGeom>
          <a:noFill/>
          <a:ln w="9525">
            <a:noFill/>
          </a:ln>
        </p:spPr>
        <p:txBody>
          <a:bodyPr wrap="square">
            <a:spAutoFit/>
          </a:bodyPr>
          <a:p>
            <a:pPr algn="l">
              <a:lnSpc>
                <a:spcPct val="120000"/>
              </a:lnSpc>
            </a:pPr>
            <a:r>
              <a:rPr lang="zh-CN" altLang="en-US" sz="2800" b="1" dirty="0">
                <a:solidFill>
                  <a:srgbClr val="FF0000"/>
                </a:solidFill>
                <a:latin typeface="Times New Roman" panose="02020603050405020304" pitchFamily="18" charset="0"/>
              </a:rPr>
              <a:t>电阻一定时，导体中的电流与其两端的电压成正比</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4493260" y="319659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5</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1635760" y="51860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不可行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2259330" y="5692775"/>
            <a:ext cx="572516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灯丝的电阻随温度变化明显</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232535"/>
            <a:ext cx="7895590" cy="5262245"/>
          </a:xfrm>
          <a:prstGeom prst="rect">
            <a:avLst/>
          </a:prstGeom>
          <a:noFill/>
        </p:spPr>
        <p:txBody>
          <a:bodyPr wrap="square" rtlCol="0" anchor="t">
            <a:spAutoFit/>
          </a:bodyPr>
          <a:p>
            <a:pPr marL="421640" indent="-421640" algn="just">
              <a:lnSpc>
                <a:spcPct val="100000"/>
              </a:lnSpc>
            </a:pPr>
            <a:r>
              <a:rPr sz="2800">
                <a:latin typeface="宋体" panose="02010600030101010101" pitchFamily="2" charset="-122"/>
                <a:cs typeface="宋体" panose="02010600030101010101" pitchFamily="2" charset="-122"/>
                <a:sym typeface="+mn-ea"/>
              </a:rPr>
              <a:t>（6）现提供10Ω、15Ω、20Ω的电阻各一个，接着探究“通过导体的电流跟导体电阻的关系”. 先将5Ω的电阻接入电路，移动滑动变阻器的滑片，使电压表的示数为2V，读出并记下电流值；然后将5Ω的电阻改接成10Ω的电阻，小明下一步的操作应该是：闭合开关，向</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移动滑动变阻器的滑片，直到电压表的示数为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V，并记下电流值；再改接15Ω的电阻，重复上述实验.</a:t>
            </a:r>
            <a:endParaRPr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（7）此实验中滑动变阻器的作用是</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，若要完成这个实验，滑动变阻器的最大阻值至少要</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Ω</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5895975" y="324866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右</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6743065" y="370967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2</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1320800" y="4995545"/>
            <a:ext cx="7140575" cy="1038860"/>
          </a:xfrm>
          <a:prstGeom prst="rect">
            <a:avLst/>
          </a:prstGeom>
          <a:noFill/>
          <a:ln w="9525">
            <a:noFill/>
          </a:ln>
        </p:spPr>
        <p:txBody>
          <a:bodyPr wrap="square">
            <a:spAutoFit/>
          </a:bodyPr>
          <a:p>
            <a:pPr algn="l">
              <a:lnSpc>
                <a:spcPct val="110000"/>
              </a:lnSpc>
            </a:pPr>
            <a:r>
              <a:rPr lang="en-US" altLang="zh-CN" sz="2800" b="1" dirty="0">
                <a:solidFill>
                  <a:srgbClr val="FF0000"/>
                </a:solidFill>
                <a:latin typeface="Times New Roman" panose="02020603050405020304" pitchFamily="18" charset="0"/>
              </a:rPr>
              <a:t>                                                      保持定值电阻两端的电压不变 </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280660" y="584009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4" grpId="0"/>
      <p:bldP spid="4"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155700"/>
            <a:ext cx="426593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一、对欧姆定律的理解</a:t>
            </a:r>
            <a:endParaRPr lang="zh-CN" altLang="en-US" sz="3200" b="1">
              <a:solidFill>
                <a:srgbClr val="FF0000"/>
              </a:solidFill>
              <a:sym typeface="+mn-ea"/>
            </a:endParaRPr>
          </a:p>
        </p:txBody>
      </p:sp>
      <p:sp>
        <p:nvSpPr>
          <p:cNvPr id="14" name="文本框 13"/>
          <p:cNvSpPr txBox="1"/>
          <p:nvPr/>
        </p:nvSpPr>
        <p:spPr>
          <a:xfrm>
            <a:off x="624205" y="1734820"/>
            <a:ext cx="7895590" cy="474281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关于欧姆定律的表达式I=</a:t>
            </a:r>
            <a:r>
              <a:rPr lang="en-US" altLang="zh-CN" sz="2800">
                <a:latin typeface="宋体" panose="02010600030101010101" pitchFamily="2" charset="-122"/>
                <a:cs typeface="宋体" panose="02010600030101010101" pitchFamily="2" charset="-122"/>
                <a:sym typeface="+mn-ea"/>
              </a:rPr>
              <a:t>U/R</a:t>
            </a:r>
            <a:r>
              <a:rPr lang="zh-CN" altLang="en-US" sz="2800">
                <a:latin typeface="宋体" panose="02010600030101010101" pitchFamily="2" charset="-122"/>
                <a:cs typeface="宋体" panose="02010600030101010101" pitchFamily="2" charset="-122"/>
                <a:sym typeface="+mn-ea"/>
              </a:rPr>
              <a:t>，下列说法正确的是（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A.导体中的电流与导体的电阻成反比</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B.由I=U/R可得R=U/I，当导体两端电压为0时，通过的它的电流为0，所以电阻也为0</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C.由I=U/R 可得U=IR，表示在导体电阻一定时，导体两端电压与通过导体电流成正比</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D.对同一导体而言，其两端的电压增加到原来的3倍，则导体中的电流也增加到原来的3倍</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758315" y="224790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172845"/>
            <a:ext cx="7895590" cy="5259070"/>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①欧姆定律中所说的“导体中的电流，跟导体两端的电压成正比”是在电阻一定的条件下；“导体中的电流跟导体的电阻成反比”是指在电压一定的条件下，脱离了前提条件，这种比例关系就不存在了.</a:t>
            </a:r>
            <a:endParaRPr sz="2800">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②电压是形成电流的原因，当电阻一定时，电压变化就会导致电流变化，所以只能说电流与电压成比例，反过来说电压与电流成比例就不符合逻辑.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16355"/>
            <a:ext cx="7895590" cy="2675255"/>
          </a:xfrm>
          <a:prstGeom prst="rect">
            <a:avLst/>
          </a:prstGeom>
          <a:noFill/>
        </p:spPr>
        <p:txBody>
          <a:bodyPr wrap="square" rtlCol="0" anchor="t">
            <a:spAutoFit/>
          </a:bodyPr>
          <a:p>
            <a:pPr>
              <a:lnSpc>
                <a:spcPct val="120000"/>
              </a:lnSpc>
            </a:pP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③导体的电阻大小只与导体本身因素（长度、横截面积、材料和温度）有关，与通过的电流和两端的电压无关，凡是说导体电阻与电流或电压有关或成比例关系，都是错误的.</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244600"/>
            <a:ext cx="7895590" cy="5259070"/>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：从欧姆定律可导出公式R=</a:t>
            </a:r>
            <a:r>
              <a:rPr lang="en-US" altLang="zh-CN" sz="2800">
                <a:latin typeface="宋体" panose="02010600030101010101" pitchFamily="2" charset="-122"/>
                <a:cs typeface="宋体" panose="02010600030101010101" pitchFamily="2" charset="-122"/>
              </a:rPr>
              <a:t>U/I</a:t>
            </a:r>
            <a:r>
              <a:rPr lang="zh-CN" altLang="en-US" sz="2800">
                <a:latin typeface="宋体" panose="02010600030101010101" pitchFamily="2" charset="-122"/>
                <a:cs typeface="宋体" panose="02010600030101010101" pitchFamily="2" charset="-122"/>
              </a:rPr>
              <a:t>， 下列说法正确的是（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A.导体的电阻由它两端的电压和通过它的电流决定</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B.导体的电阻可以由它两端的电压与通过它的电流的比值来测量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C.当通过导体的电流一定时，导体的电阻跟它两端的电压成正比</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D.当导体两端的电压一定时，导体的电阻跟通过它的电流成反比</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2778760" y="172910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B</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267268"/>
            <a:ext cx="8170863" cy="319214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lang="zh-CN" altLang="en-US" sz="2800" dirty="0">
                <a:latin typeface="宋体" panose="02010600030101010101" pitchFamily="2" charset="-122"/>
                <a:cs typeface="宋体" panose="02010600030101010101" pitchFamily="2" charset="-122"/>
              </a:rPr>
              <a:t>：</a:t>
            </a:r>
            <a:r>
              <a:rPr sz="2800" dirty="0">
                <a:latin typeface="宋体" panose="02010600030101010101" pitchFamily="2" charset="-122"/>
                <a:cs typeface="宋体" panose="02010600030101010101" pitchFamily="2" charset="-122"/>
              </a:rPr>
              <a:t>通过实验，探究电流、电压和电阻的关系.</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a:t>
            </a:r>
            <a:r>
              <a:rPr lang="zh-CN" sz="2800" dirty="0">
                <a:latin typeface="宋体" panose="02010600030101010101" pitchFamily="2" charset="-122"/>
                <a:cs typeface="宋体" panose="02010600030101010101" pitchFamily="2" charset="-122"/>
              </a:rPr>
              <a:t>：</a:t>
            </a:r>
            <a:r>
              <a:rPr sz="2800" dirty="0">
                <a:latin typeface="宋体" panose="02010600030101010101" pitchFamily="2" charset="-122"/>
                <a:cs typeface="宋体" panose="02010600030101010101" pitchFamily="2" charset="-122"/>
              </a:rPr>
              <a:t>理解欧姆定律. 并能进行简单的计算.</a:t>
            </a:r>
            <a:endParaRPr sz="2800" dirty="0">
              <a:latin typeface="宋体" panose="02010600030101010101" pitchFamily="2" charset="-122"/>
              <a:cs typeface="宋体" panose="02010600030101010101" pitchFamily="2" charset="-122"/>
            </a:endParaRPr>
          </a:p>
          <a:p>
            <a:pPr marL="1224280" indent="-1224280" algn="just">
              <a:lnSpc>
                <a:spcPct val="120000"/>
              </a:lnSpc>
            </a:pPr>
            <a:r>
              <a:rPr sz="2800" dirty="0">
                <a:latin typeface="宋体" panose="02010600030101010101" pitchFamily="2" charset="-122"/>
                <a:cs typeface="宋体" panose="02010600030101010101" pitchFamily="2" charset="-122"/>
              </a:rPr>
              <a:t>考点3：会用伏安法测电阻，了解灯丝电阻的特殊性.</a:t>
            </a:r>
            <a:endParaRPr sz="2800" dirty="0">
              <a:latin typeface="宋体" panose="02010600030101010101" pitchFamily="2" charset="-122"/>
              <a:cs typeface="宋体" panose="02010600030101010101" pitchFamily="2" charset="-122"/>
            </a:endParaRPr>
          </a:p>
          <a:p>
            <a:pPr marL="1276350" indent="-1275715" algn="just">
              <a:lnSpc>
                <a:spcPct val="120000"/>
              </a:lnSpc>
            </a:pPr>
            <a:r>
              <a:rPr sz="2800" dirty="0">
                <a:latin typeface="宋体" panose="02010600030101010101" pitchFamily="2" charset="-122"/>
                <a:cs typeface="宋体" panose="02010600030101010101" pitchFamily="2" charset="-122"/>
              </a:rPr>
              <a:t>考点4：欧姆定律实验的电路图的设计，实物图的连接，实验所得数据的分析.</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34270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65800" y="4614545"/>
            <a:ext cx="2352040" cy="1746885"/>
          </a:xfrm>
          <a:prstGeom prst="rect">
            <a:avLst/>
          </a:prstGeom>
        </p:spPr>
      </p:pic>
      <p:sp>
        <p:nvSpPr>
          <p:cNvPr id="3" name="文本框 2"/>
          <p:cNvSpPr txBox="1"/>
          <p:nvPr/>
        </p:nvSpPr>
        <p:spPr>
          <a:xfrm>
            <a:off x="671195" y="1299210"/>
            <a:ext cx="589915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二、欧姆定律的同一性、同时性</a:t>
            </a:r>
            <a:endParaRPr lang="zh-CN" altLang="en-US" sz="3200" b="1">
              <a:solidFill>
                <a:srgbClr val="FF0000"/>
              </a:solidFill>
              <a:sym typeface="+mn-ea"/>
            </a:endParaRPr>
          </a:p>
        </p:txBody>
      </p:sp>
      <p:sp>
        <p:nvSpPr>
          <p:cNvPr id="14" name="文本框 13"/>
          <p:cNvSpPr txBox="1"/>
          <p:nvPr/>
        </p:nvSpPr>
        <p:spPr>
          <a:xfrm>
            <a:off x="624205" y="2021840"/>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（2019·襄阳）如图1所示，电源电压保持不变，电阻R</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=R</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=R</a:t>
            </a:r>
            <a:r>
              <a:rPr lang="zh-CN" altLang="en-US" sz="2800" baseline="-25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=10Ω. 若只使R</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、R</a:t>
            </a:r>
            <a:r>
              <a:rPr lang="zh-CN" altLang="en-US" sz="2800" baseline="-25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并联接入电路，则应闭合开关</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，此时电流表的示数为I</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；要使R</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、R</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串联，应断开开关S</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、S</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，此时电流表的示数为I</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，则I</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：I</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5103495" y="29940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S</a:t>
            </a:r>
            <a:r>
              <a:rPr lang="zh-CN" altLang="en-US" sz="2800" b="1" baseline="-25000" dirty="0">
                <a:solidFill>
                  <a:srgbClr val="FF0000"/>
                </a:solidFill>
                <a:latin typeface="Times New Roman" panose="02020603050405020304" pitchFamily="18" charset="0"/>
              </a:rPr>
              <a:t>2</a:t>
            </a:r>
            <a:endParaRPr lang="zh-CN" altLang="en-US" sz="2800" b="1" baseline="-25000" dirty="0">
              <a:solidFill>
                <a:srgbClr val="FF0000"/>
              </a:solidFill>
              <a:latin typeface="Times New Roman" panose="02020603050405020304" pitchFamily="18" charset="0"/>
            </a:endParaRPr>
          </a:p>
        </p:txBody>
      </p:sp>
      <p:sp>
        <p:nvSpPr>
          <p:cNvPr id="5" name="文本框 4"/>
          <p:cNvSpPr txBox="1"/>
          <p:nvPr/>
        </p:nvSpPr>
        <p:spPr>
          <a:xfrm>
            <a:off x="2116455" y="45345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4∶1</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088" y="1230313"/>
            <a:ext cx="8251825" cy="5259070"/>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（1）欧姆定律的表达式I=U/R中的I、U、R必须是同一导体或同一电路（同一性），R、U、I还必须是同一段导体在同一时刻的电流（同时性），公式中R、U、I单位要统一（统一性）.</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（2）即使是同一个电路，由于开关的闭合、断开、滑动变阻器滑片的左、右移动，将引起电路中各部分电流及总电流和电压的变化，因此，必须保证I=U／R中的三个物理量是同一时间的值. 切不可混淆电路结构变化前后的I、U、R的对应关系.</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655310" y="3991610"/>
            <a:ext cx="2290445" cy="2114550"/>
          </a:xfrm>
          <a:prstGeom prst="rect">
            <a:avLst/>
          </a:prstGeom>
        </p:spPr>
      </p:pic>
      <p:sp>
        <p:nvSpPr>
          <p:cNvPr id="2" name="文本框 1"/>
          <p:cNvSpPr txBox="1"/>
          <p:nvPr/>
        </p:nvSpPr>
        <p:spPr>
          <a:xfrm>
            <a:off x="573723" y="1316355"/>
            <a:ext cx="7996555" cy="267525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：（2019·阜新）如图2所示电路，电源电压恒定为3V，R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=10Ω，当S1闭合，S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断开，电流表示数为0.6A，R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阻值为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闭合，S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断开，电压表示数为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闭合，S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断开，电流表示数为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416678" y="239268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5910583" y="288671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5027933" y="3354070"/>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0.6</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355715" y="4290695"/>
            <a:ext cx="2536825" cy="1804670"/>
          </a:xfrm>
          <a:prstGeom prst="rect">
            <a:avLst/>
          </a:prstGeom>
        </p:spPr>
      </p:pic>
      <p:sp>
        <p:nvSpPr>
          <p:cNvPr id="3" name="文本框 2"/>
          <p:cNvSpPr txBox="1"/>
          <p:nvPr/>
        </p:nvSpPr>
        <p:spPr>
          <a:xfrm>
            <a:off x="671195" y="1083945"/>
            <a:ext cx="467423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三、欧姆定律的图像问题</a:t>
            </a:r>
            <a:endParaRPr lang="zh-CN" altLang="en-US" sz="3200" b="1">
              <a:solidFill>
                <a:srgbClr val="FF0000"/>
              </a:solidFill>
              <a:sym typeface="+mn-ea"/>
            </a:endParaRPr>
          </a:p>
        </p:txBody>
      </p:sp>
      <p:sp>
        <p:nvSpPr>
          <p:cNvPr id="14" name="文本框 13"/>
          <p:cNvSpPr txBox="1"/>
          <p:nvPr/>
        </p:nvSpPr>
        <p:spPr>
          <a:xfrm>
            <a:off x="624205" y="1663065"/>
            <a:ext cx="7895590" cy="4831080"/>
          </a:xfrm>
          <a:prstGeom prst="rect">
            <a:avLst/>
          </a:prstGeom>
          <a:noFill/>
        </p:spPr>
        <p:txBody>
          <a:bodyPr wrap="square" rtlCol="0" anchor="t">
            <a:spAutoFit/>
          </a:bodyPr>
          <a:p>
            <a:pPr marL="421640" indent="-421640" algn="just">
              <a:lnSpc>
                <a:spcPct val="10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（2019·呼和浩特）用电器甲和乙，其电流与其两端电压关系图像如图3所示，其中直线表示用电器甲的电流与其两端电压的关系.下列说法正确的是（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A.用电器甲电阻不变，大小为0.1Ω</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B.用电器乙电阻随着电流增大而变大，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最大值为10Ω</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C.如果把这两个用电器串联接在6V的</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电源上，干路中的电流是0.43A</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D.如果把这两个用电器并联接在4V的</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电源上，干路中的电流是0.65A</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3121028" y="289242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59865"/>
            <a:ext cx="7895590" cy="435610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【点拨3】</a:t>
            </a:r>
            <a:endParaRPr lang="zh-CN" altLang="en-US" sz="2800">
              <a:solidFill>
                <a:srgbClr val="FF0000"/>
              </a:solidFill>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在U-I图像中，倾斜的直线表示定值电阻，而曲线则表示可变电阻，根据曲线的走向和特点，还可判断电阻大小的变化情况. 在倾斜直线上随意取一个点，就可计算出该定值电阻的阻值，而在曲线上取一个点，只能计算该时刻的电阻. 电阻串联，电流相等，总电压等于各用电器电压之和；电阻并联，电压相等，总电流等于各用电器所在支路的电流之和.</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097270" y="3282315"/>
            <a:ext cx="2091690" cy="2292350"/>
          </a:xfrm>
          <a:prstGeom prst="rect">
            <a:avLst/>
          </a:prstGeom>
        </p:spPr>
      </p:pic>
      <p:sp>
        <p:nvSpPr>
          <p:cNvPr id="3" name="文本框 2"/>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：（2015·广东）如图4所示是电阻甲和乙的I-U图像.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电阻乙为定值电阻</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当电阻甲两端电压为2V时，R甲=0.4Ω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如图5所示，当开关闭合，电路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电流为0.2A时，电路总电阻是15Ω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如图6所示，当开关闭合，电源</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电压为2V时，电路总电流为0.4A</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097270" y="177355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223710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2012·广东）在“探究一定电压下，电流与电阻的关系”的实验中，老师提供的实验器材有：电源（电压恒为4.5Ⅴ），电流表、电压表各一个，开关一个，四个定值电阻（5Ω、10Ω、15Ω、20Ω），两只滑动变阻器（规格分别为“20Ω 2A”“50Ω 1A”），导线若干.</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1195" y="1442720"/>
            <a:ext cx="549084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四、电阻（电路元件）的选择</a:t>
            </a:r>
            <a:endParaRPr lang="zh-CN" altLang="en-US" sz="3200" b="1">
              <a:solidFill>
                <a:srgbClr val="FF0000"/>
              </a:solidFill>
              <a:sym typeface="+mn-ea"/>
            </a:endParaRPr>
          </a:p>
        </p:txBody>
      </p:sp>
    </p:spTree>
  </p:cSld>
  <p:clrMapOvr>
    <a:masterClrMapping/>
  </p:clrMapOvr>
  <p:transition>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112458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（1）请根据图7甲的电路图用笔画线将图7乙的实物图连接完整（注意电流表的量程选择）.</a:t>
            </a:r>
            <a:endParaRPr sz="2800">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985520" y="2820035"/>
            <a:ext cx="7172960" cy="3083560"/>
          </a:xfrm>
          <a:prstGeom prst="rect">
            <a:avLst/>
          </a:prstGeom>
        </p:spPr>
      </p:pic>
      <p:pic>
        <p:nvPicPr>
          <p:cNvPr id="3" name="图片 2"/>
          <p:cNvPicPr>
            <a:picLocks noChangeAspect="1"/>
          </p:cNvPicPr>
          <p:nvPr/>
        </p:nvPicPr>
        <p:blipFill>
          <a:blip r:embed="rId2"/>
          <a:stretch>
            <a:fillRect/>
          </a:stretch>
        </p:blipFill>
        <p:spPr>
          <a:xfrm>
            <a:off x="4030980" y="2957830"/>
            <a:ext cx="4127500" cy="2269490"/>
          </a:xfrm>
          <a:prstGeom prst="rect">
            <a:avLst/>
          </a:prstGeom>
        </p:spPr>
      </p:pic>
      <p:sp>
        <p:nvSpPr>
          <p:cNvPr id="4" name="文本框 3"/>
          <p:cNvSpPr txBox="1"/>
          <p:nvPr/>
        </p:nvSpPr>
        <p:spPr>
          <a:xfrm>
            <a:off x="985520" y="235712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如图所示：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73175"/>
            <a:ext cx="7895590" cy="5262245"/>
          </a:xfrm>
          <a:prstGeom prst="rect">
            <a:avLst/>
          </a:prstGeom>
          <a:noFill/>
        </p:spPr>
        <p:txBody>
          <a:bodyPr wrap="square" rtlCol="0" anchor="t">
            <a:spAutoFit/>
          </a:bodyPr>
          <a:p>
            <a:pPr marL="421640" indent="-421640" algn="just">
              <a:lnSpc>
                <a:spcPct val="100000"/>
              </a:lnSpc>
            </a:pPr>
            <a:r>
              <a:rPr sz="2800">
                <a:latin typeface="宋体" panose="02010600030101010101" pitchFamily="2" charset="-122"/>
                <a:cs typeface="宋体" panose="02010600030101010101" pitchFamily="2" charset="-122"/>
                <a:sym typeface="+mn-ea"/>
              </a:rPr>
              <a:t>（2）小李实验时，在a、b间先接入5Ω的电阻，闭合开关，移动滑片P，使电压表的示数为1.5Ⅴ，并记下相应的电流值；再改接10Ω的电阻，此时滑片P应向</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（选填“E”或“F ”）端移动，小李移动变阻器滑片P的目的是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（3）小李为完成用四个定值电阻进行实验，他应选择的滑动变阻器规格是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他这样选择的理由是</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r>
              <a:rPr sz="2800">
                <a:solidFill>
                  <a:schemeClr val="bg1"/>
                </a:solidFill>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lang="en-US" sz="2800" u="sng">
                <a:solidFill>
                  <a:schemeClr val="bg1"/>
                </a:solidFill>
                <a:latin typeface="宋体" panose="02010600030101010101" pitchFamily="2" charset="-122"/>
                <a:cs typeface="宋体" panose="02010600030101010101" pitchFamily="2" charset="-122"/>
                <a:sym typeface="+mn-ea"/>
              </a:rPr>
              <a:t>.</a:t>
            </a:r>
            <a:endParaRPr lang="en-US" sz="2800" u="sng">
              <a:solidFill>
                <a:schemeClr val="bg1"/>
              </a:solidFill>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lang="en-US" sz="2800" u="sng">
                <a:solidFill>
                  <a:schemeClr val="bg1"/>
                </a:solidFill>
                <a:latin typeface="宋体" panose="02010600030101010101" pitchFamily="2" charset="-122"/>
                <a:cs typeface="宋体" panose="02010600030101010101" pitchFamily="2" charset="-122"/>
                <a:sym typeface="+mn-ea"/>
              </a:rPr>
              <a:t>.</a:t>
            </a:r>
            <a:endParaRPr lang="en-US" sz="2800" u="sng">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3683635" y="241046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F</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1294765" y="3326130"/>
            <a:ext cx="691832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保持定值电阻两端电压为1.5V不变</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917440" y="417068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50Ω  1A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695325" y="4671060"/>
            <a:ext cx="8013065" cy="1814830"/>
          </a:xfrm>
          <a:prstGeom prst="rect">
            <a:avLst/>
          </a:prstGeom>
          <a:noFill/>
          <a:ln w="9525">
            <a:noFill/>
          </a:ln>
        </p:spPr>
        <p:txBody>
          <a:bodyPr wrap="square">
            <a:spAutoFit/>
          </a:bodyPr>
          <a:p>
            <a:pPr algn="l">
              <a:lnSpc>
                <a:spcPct val="100000"/>
              </a:lnSpc>
            </a:pPr>
            <a:r>
              <a:rPr lang="en-US" altLang="zh-CN" sz="2800" b="1" dirty="0">
                <a:solidFill>
                  <a:srgbClr val="FF0000"/>
                </a:solidFill>
                <a:latin typeface="Times New Roman" panose="02020603050405020304" pitchFamily="18" charset="0"/>
              </a:rPr>
              <a:t>                        当20Ω的电阻接入a、b间时，为使电压表的示数为1.5V，滑动变阻器接入电路中的阻值是40Ω；若选用“20Ω 2A” 滑动变阻器，无论怎样移动滑片P，电压表的示数始终无法达到1.5V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2024380"/>
            <a:ext cx="7895590" cy="2460625"/>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 探究“电流与电阻的关系”实验中，应控制电阻两端的电压不变，根据串联电路的分压关系，求出定值电阻阻值最大时滑动变阻器的阻值，从而确定滑动变阻器的选择规格.</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353945"/>
            <a:ext cx="7886065" cy="164147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近年中考对这章的考查主要集中在对欧姆定律的理解和应用；用伏安法测电阻等. 本章内容主要以填空、选择、计算、实验题为主.</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59865"/>
            <a:ext cx="7895590" cy="4829810"/>
          </a:xfrm>
          <a:prstGeom prst="rect">
            <a:avLst/>
          </a:prstGeom>
          <a:noFill/>
        </p:spPr>
        <p:txBody>
          <a:bodyPr wrap="square" rtlCol="0" anchor="t">
            <a:spAutoFit/>
          </a:bodyPr>
          <a:p>
            <a:pPr>
              <a:lnSpc>
                <a:spcPct val="110000"/>
              </a:lnSpc>
            </a:pPr>
            <a:r>
              <a:rPr lang="zh-CN" altLang="en-US" sz="2800">
                <a:latin typeface="宋体" panose="02010600030101010101" pitchFamily="2" charset="-122"/>
                <a:cs typeface="宋体" panose="02010600030101010101" pitchFamily="2" charset="-122"/>
              </a:rPr>
              <a:t>2. 电路元件的选择原则：</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（1）遵循实际要求的原则：仔细读题并分析，找出题目中的明确要求，按要求进行选择.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（2）安全性原则：所选电路元件应保证电路安全. 经常需要考虑的因素有：电表的量程、电源电压、滑动变阻器的规格、用电器的规格等.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（3）方便性原则：所选电压表、电流表量程合适，能选用小量程测量的就不要用大量程；在保证安全的前提下，滑动变阻器的阻值应尽可能小些，方便调节.</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995545" y="3656965"/>
            <a:ext cx="3103880" cy="2323465"/>
          </a:xfrm>
          <a:prstGeom prst="rect">
            <a:avLst/>
          </a:prstGeom>
        </p:spPr>
      </p:pic>
      <p:sp>
        <p:nvSpPr>
          <p:cNvPr id="3" name="文本框 2"/>
          <p:cNvSpPr txBox="1"/>
          <p:nvPr/>
        </p:nvSpPr>
        <p:spPr>
          <a:xfrm>
            <a:off x="573723" y="1172845"/>
            <a:ext cx="7996555" cy="267525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：（2016·广东节选）物理课外兴趣小组利用如图8中所示的电路图进行一些电学实验，其中电阻R有20Ω、15Ω、10Ω、5Ω、1Ω五个供选择，滑动变阻器的规格是“10Ω 1A”，电源电压5V保持不变．</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144770" y="4055745"/>
            <a:ext cx="2856865" cy="2138680"/>
          </a:xfrm>
          <a:prstGeom prst="rect">
            <a:avLst/>
          </a:prstGeom>
        </p:spPr>
      </p:pic>
      <p:sp>
        <p:nvSpPr>
          <p:cNvPr id="3" name="文本框 2"/>
          <p:cNvSpPr txBox="1"/>
          <p:nvPr/>
        </p:nvSpPr>
        <p:spPr>
          <a:xfrm>
            <a:off x="275590" y="1393825"/>
            <a:ext cx="8554085" cy="60769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（1）用笔画线代替导线将图中电流表准确接入电路．</a:t>
            </a:r>
            <a:endParaRPr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1433830" y="4055745"/>
            <a:ext cx="3141980" cy="2164080"/>
          </a:xfrm>
          <a:prstGeom prst="rect">
            <a:avLst/>
          </a:prstGeom>
        </p:spPr>
      </p:pic>
      <p:sp>
        <p:nvSpPr>
          <p:cNvPr id="5" name="文本框 4"/>
          <p:cNvSpPr txBox="1"/>
          <p:nvPr/>
        </p:nvSpPr>
        <p:spPr>
          <a:xfrm>
            <a:off x="612775" y="2016125"/>
            <a:ext cx="7868920" cy="2245360"/>
          </a:xfrm>
          <a:prstGeom prst="rect">
            <a:avLst/>
          </a:prstGeom>
          <a:noFill/>
        </p:spPr>
        <p:txBody>
          <a:bodyPr wrap="square" rtlCol="0" anchor="t">
            <a:spAutoFit/>
          </a:bodyPr>
          <a:p>
            <a:pPr algn="just"/>
            <a:r>
              <a:rPr sz="2800" b="1" dirty="0">
                <a:solidFill>
                  <a:srgbClr val="FF0000"/>
                </a:solidFill>
                <a:latin typeface="Times New Roman" panose="02020603050405020304" pitchFamily="18" charset="0"/>
                <a:sym typeface="+mn-ea"/>
              </a:rPr>
              <a:t>解析：根据图示可知，电压表量程为0～3V；电路中的最小阻值为5Ω；电路中的最大电流：I</a:t>
            </a:r>
            <a:r>
              <a:rPr sz="2800" b="1" baseline="-25000" dirty="0">
                <a:solidFill>
                  <a:srgbClr val="FF0000"/>
                </a:solidFill>
                <a:latin typeface="Times New Roman" panose="02020603050405020304" pitchFamily="18" charset="0"/>
                <a:sym typeface="+mn-ea"/>
              </a:rPr>
              <a:t>最大</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U/R</a:t>
            </a:r>
            <a:r>
              <a:rPr sz="2800" b="1" baseline="-25000" dirty="0">
                <a:solidFill>
                  <a:srgbClr val="FF0000"/>
                </a:solidFill>
                <a:latin typeface="Times New Roman" panose="02020603050405020304" pitchFamily="18" charset="0"/>
                <a:sym typeface="+mn-ea"/>
              </a:rPr>
              <a:t>最小</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3V/5</a:t>
            </a:r>
            <a:r>
              <a:rPr sz="2800" b="1" dirty="0">
                <a:solidFill>
                  <a:srgbClr val="FF0000"/>
                </a:solidFill>
                <a:latin typeface="Times New Roman" panose="02020603050405020304" pitchFamily="18" charset="0"/>
                <a:sym typeface="+mn-ea"/>
              </a:rPr>
              <a:t>Ω</a:t>
            </a:r>
            <a:r>
              <a:rPr sz="2800" b="1" dirty="0">
                <a:solidFill>
                  <a:srgbClr val="FF0000"/>
                </a:solidFill>
                <a:latin typeface="Times New Roman" panose="02020603050405020304" pitchFamily="18" charset="0"/>
                <a:sym typeface="+mn-ea"/>
              </a:rPr>
              <a:t>=0.6A，因此电流表量程选择0～0.6A；故将电流表的0.6A接线柱与开关的左接线柱相连.如下图所示：</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101090"/>
            <a:ext cx="7996555" cy="164147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（2）在做“探究导体的电流与电阻的关系”的实验时．选用哪三个电阻更合适？</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答</a:t>
            </a:r>
            <a:r>
              <a:rPr lang="zh-CN" sz="2800">
                <a:latin typeface="宋体" panose="02010600030101010101" pitchFamily="2" charset="-122"/>
                <a:cs typeface="宋体" panose="02010600030101010101" pitchFamily="2" charset="-122"/>
              </a:rPr>
              <a:t>：</a:t>
            </a:r>
            <a:r>
              <a:rPr lang="zh-CN"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p:txBody>
      </p:sp>
      <p:sp>
        <p:nvSpPr>
          <p:cNvPr id="5" name="文本框 4"/>
          <p:cNvSpPr txBox="1"/>
          <p:nvPr/>
        </p:nvSpPr>
        <p:spPr>
          <a:xfrm>
            <a:off x="1692278" y="2143125"/>
            <a:ext cx="264033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15Ω、10Ω和5Ω</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670560" y="2727325"/>
            <a:ext cx="7828280" cy="3743960"/>
          </a:xfrm>
          <a:prstGeom prst="rect">
            <a:avLst/>
          </a:prstGeom>
          <a:noFill/>
        </p:spPr>
        <p:txBody>
          <a:bodyPr wrap="square" rtlCol="0" anchor="t">
            <a:spAutoFit/>
          </a:bodyPr>
          <a:p>
            <a:pPr algn="just">
              <a:lnSpc>
                <a:spcPct val="110000"/>
              </a:lnSpc>
            </a:pPr>
            <a:r>
              <a:rPr sz="2400" b="1" dirty="0">
                <a:solidFill>
                  <a:srgbClr val="FF0000"/>
                </a:solidFill>
                <a:latin typeface="Times New Roman" panose="02020603050405020304" pitchFamily="18" charset="0"/>
                <a:sym typeface="+mn-ea"/>
              </a:rPr>
              <a:t>解析：由题意知，实验过程中，定值电阻电压保持不变，而定值电阻两端最大电压为3V；因为电源电压为5V，所以滑动变阻器两端的最小电压只能是2V，因为串联电路电流相等，所以定值电阻与滑动变阻器电压之比U</a:t>
            </a:r>
            <a:r>
              <a:rPr sz="2400" b="1" baseline="-25000" dirty="0">
                <a:solidFill>
                  <a:srgbClr val="FF0000"/>
                </a:solidFill>
                <a:latin typeface="Times New Roman" panose="02020603050405020304" pitchFamily="18" charset="0"/>
                <a:sym typeface="+mn-ea"/>
              </a:rPr>
              <a:t>R</a:t>
            </a:r>
            <a:r>
              <a:rPr sz="2400" b="1" dirty="0">
                <a:solidFill>
                  <a:srgbClr val="FF0000"/>
                </a:solidFill>
                <a:latin typeface="Times New Roman" panose="02020603050405020304" pitchFamily="18" charset="0"/>
                <a:sym typeface="+mn-ea"/>
              </a:rPr>
              <a:t>∶U</a:t>
            </a:r>
            <a:r>
              <a:rPr sz="2400" b="1" baseline="-25000" dirty="0">
                <a:solidFill>
                  <a:srgbClr val="FF0000"/>
                </a:solidFill>
                <a:latin typeface="Times New Roman" panose="02020603050405020304" pitchFamily="18" charset="0"/>
                <a:sym typeface="+mn-ea"/>
              </a:rPr>
              <a:t>滑</a:t>
            </a:r>
            <a:r>
              <a:rPr sz="2400" b="1" dirty="0">
                <a:solidFill>
                  <a:srgbClr val="FF0000"/>
                </a:solidFill>
                <a:latin typeface="Times New Roman" panose="02020603050405020304" pitchFamily="18" charset="0"/>
                <a:sym typeface="+mn-ea"/>
              </a:rPr>
              <a:t>=3V∶2V=3∶2，</a:t>
            </a:r>
            <a:endParaRPr sz="2400" b="1" dirty="0">
              <a:solidFill>
                <a:srgbClr val="FF0000"/>
              </a:solidFill>
              <a:latin typeface="Times New Roman" panose="02020603050405020304" pitchFamily="18" charset="0"/>
              <a:sym typeface="+mn-ea"/>
            </a:endParaRPr>
          </a:p>
          <a:p>
            <a:pPr algn="just">
              <a:lnSpc>
                <a:spcPct val="110000"/>
              </a:lnSpc>
            </a:pPr>
            <a:r>
              <a:rPr sz="2400" b="1" dirty="0">
                <a:solidFill>
                  <a:srgbClr val="FF0000"/>
                </a:solidFill>
                <a:latin typeface="Times New Roman" panose="02020603050405020304" pitchFamily="18" charset="0"/>
                <a:sym typeface="+mn-ea"/>
              </a:rPr>
              <a:t>由I=</a:t>
            </a:r>
            <a:r>
              <a:rPr lang="en-US" sz="2400" b="1" dirty="0">
                <a:solidFill>
                  <a:srgbClr val="FF0000"/>
                </a:solidFill>
                <a:latin typeface="Times New Roman" panose="02020603050405020304" pitchFamily="18" charset="0"/>
                <a:sym typeface="+mn-ea"/>
              </a:rPr>
              <a:t>U/R</a:t>
            </a:r>
            <a:r>
              <a:rPr sz="2400" b="1" dirty="0">
                <a:solidFill>
                  <a:srgbClr val="FF0000"/>
                </a:solidFill>
                <a:latin typeface="Times New Roman" panose="02020603050405020304" pitchFamily="18" charset="0"/>
                <a:sym typeface="+mn-ea"/>
              </a:rPr>
              <a:t>可知：</a:t>
            </a:r>
            <a:r>
              <a:rPr lang="en-US" sz="2400" b="1" dirty="0">
                <a:solidFill>
                  <a:srgbClr val="FF0000"/>
                </a:solidFill>
                <a:latin typeface="Times New Roman" panose="02020603050405020304" pitchFamily="18" charset="0"/>
                <a:sym typeface="+mn-ea"/>
              </a:rPr>
              <a:t>R/R</a:t>
            </a:r>
            <a:r>
              <a:rPr sz="2400" b="1" baseline="-25000" dirty="0">
                <a:solidFill>
                  <a:srgbClr val="FF0000"/>
                </a:solidFill>
                <a:latin typeface="Times New Roman" panose="02020603050405020304" pitchFamily="18" charset="0"/>
                <a:sym typeface="+mn-ea"/>
              </a:rPr>
              <a:t>滑</a:t>
            </a:r>
            <a:r>
              <a:rPr sz="2400" b="1" dirty="0">
                <a:solidFill>
                  <a:srgbClr val="FF0000"/>
                </a:solidFill>
                <a:latin typeface="Times New Roman" panose="02020603050405020304" pitchFamily="18" charset="0"/>
                <a:sym typeface="+mn-ea"/>
              </a:rPr>
              <a:t>=</a:t>
            </a:r>
            <a:r>
              <a:rPr lang="en-US" sz="2400" b="1" dirty="0">
                <a:solidFill>
                  <a:srgbClr val="FF0000"/>
                </a:solidFill>
                <a:latin typeface="Times New Roman" panose="02020603050405020304" pitchFamily="18" charset="0"/>
                <a:sym typeface="+mn-ea"/>
              </a:rPr>
              <a:t>(U</a:t>
            </a:r>
            <a:r>
              <a:rPr lang="en-US" sz="2400" b="1" baseline="-25000" dirty="0">
                <a:solidFill>
                  <a:srgbClr val="FF0000"/>
                </a:solidFill>
                <a:latin typeface="Times New Roman" panose="02020603050405020304" pitchFamily="18" charset="0"/>
                <a:sym typeface="+mn-ea"/>
              </a:rPr>
              <a:t>R</a:t>
            </a:r>
            <a:r>
              <a:rPr lang="en-US" sz="2400" b="1" dirty="0">
                <a:solidFill>
                  <a:srgbClr val="FF0000"/>
                </a:solidFill>
                <a:latin typeface="Times New Roman" panose="02020603050405020304" pitchFamily="18" charset="0"/>
                <a:sym typeface="+mn-ea"/>
              </a:rPr>
              <a:t>/I)/(U</a:t>
            </a:r>
            <a:r>
              <a:rPr sz="2400" b="1" baseline="-25000" dirty="0">
                <a:solidFill>
                  <a:srgbClr val="FF0000"/>
                </a:solidFill>
                <a:latin typeface="Times New Roman" panose="02020603050405020304" pitchFamily="18" charset="0"/>
                <a:sym typeface="+mn-ea"/>
              </a:rPr>
              <a:t>滑</a:t>
            </a:r>
            <a:r>
              <a:rPr lang="en-US" sz="2400" b="1" dirty="0">
                <a:solidFill>
                  <a:srgbClr val="FF0000"/>
                </a:solidFill>
                <a:latin typeface="Times New Roman" panose="02020603050405020304" pitchFamily="18" charset="0"/>
                <a:sym typeface="+mn-ea"/>
              </a:rPr>
              <a:t>/I)</a:t>
            </a:r>
            <a:r>
              <a:rPr sz="2400" b="1" dirty="0">
                <a:solidFill>
                  <a:srgbClr val="FF0000"/>
                </a:solidFill>
                <a:latin typeface="Times New Roman" panose="02020603050405020304" pitchFamily="18" charset="0"/>
                <a:sym typeface="+mn-ea"/>
              </a:rPr>
              <a:t>=</a:t>
            </a:r>
            <a:r>
              <a:rPr lang="en-US" sz="2400" b="1" dirty="0">
                <a:solidFill>
                  <a:srgbClr val="FF0000"/>
                </a:solidFill>
                <a:latin typeface="Times New Roman" panose="02020603050405020304" pitchFamily="18" charset="0"/>
                <a:sym typeface="+mn-ea"/>
              </a:rPr>
              <a:t>U</a:t>
            </a:r>
            <a:r>
              <a:rPr lang="en-US" sz="2400" b="1" baseline="-25000" dirty="0">
                <a:solidFill>
                  <a:srgbClr val="FF0000"/>
                </a:solidFill>
                <a:latin typeface="Times New Roman" panose="02020603050405020304" pitchFamily="18" charset="0"/>
                <a:sym typeface="+mn-ea"/>
              </a:rPr>
              <a:t>R</a:t>
            </a:r>
            <a:r>
              <a:rPr lang="en-US" sz="2400" b="1" dirty="0">
                <a:solidFill>
                  <a:srgbClr val="FF0000"/>
                </a:solidFill>
                <a:latin typeface="Times New Roman" panose="02020603050405020304" pitchFamily="18" charset="0"/>
                <a:sym typeface="+mn-ea"/>
              </a:rPr>
              <a:t>/U</a:t>
            </a:r>
            <a:r>
              <a:rPr sz="2400" b="1" baseline="-25000" dirty="0">
                <a:solidFill>
                  <a:srgbClr val="FF0000"/>
                </a:solidFill>
                <a:latin typeface="Times New Roman" panose="02020603050405020304" pitchFamily="18" charset="0"/>
                <a:sym typeface="+mn-ea"/>
              </a:rPr>
              <a:t>滑</a:t>
            </a:r>
            <a:r>
              <a:rPr sz="2400" b="1" dirty="0">
                <a:solidFill>
                  <a:srgbClr val="FF0000"/>
                </a:solidFill>
                <a:latin typeface="Times New Roman" panose="02020603050405020304" pitchFamily="18" charset="0"/>
                <a:sym typeface="+mn-ea"/>
              </a:rPr>
              <a:t>=</a:t>
            </a:r>
            <a:r>
              <a:rPr lang="en-US" sz="2400" b="1" dirty="0">
                <a:solidFill>
                  <a:srgbClr val="FF0000"/>
                </a:solidFill>
                <a:latin typeface="Times New Roman" panose="02020603050405020304" pitchFamily="18" charset="0"/>
                <a:sym typeface="+mn-ea"/>
              </a:rPr>
              <a:t>3/2</a:t>
            </a:r>
            <a:r>
              <a:rPr sz="2400" b="1" dirty="0">
                <a:solidFill>
                  <a:srgbClr val="FF0000"/>
                </a:solidFill>
                <a:latin typeface="Times New Roman" panose="02020603050405020304" pitchFamily="18" charset="0"/>
                <a:sym typeface="+mn-ea"/>
              </a:rPr>
              <a:t>，</a:t>
            </a:r>
            <a:endParaRPr sz="2400" b="1" dirty="0">
              <a:solidFill>
                <a:srgbClr val="FF0000"/>
              </a:solidFill>
              <a:latin typeface="Times New Roman" panose="02020603050405020304" pitchFamily="18" charset="0"/>
              <a:sym typeface="+mn-ea"/>
            </a:endParaRPr>
          </a:p>
          <a:p>
            <a:pPr algn="just">
              <a:lnSpc>
                <a:spcPct val="110000"/>
              </a:lnSpc>
            </a:pPr>
            <a:r>
              <a:rPr sz="2400" b="1" dirty="0">
                <a:solidFill>
                  <a:srgbClr val="FF0000"/>
                </a:solidFill>
                <a:latin typeface="Times New Roman" panose="02020603050405020304" pitchFamily="18" charset="0"/>
                <a:sym typeface="+mn-ea"/>
              </a:rPr>
              <a:t>因为滑动变阻器R的最大电阻为10Ω，所以定值电阻最大阻值R=15Ω，即实验中只能选择15Ω、10Ω和5Ω的定值电阻．</a:t>
            </a:r>
            <a:endParaRPr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239385" y="4838065"/>
            <a:ext cx="2406650" cy="1487170"/>
          </a:xfrm>
          <a:prstGeom prst="rect">
            <a:avLst/>
          </a:prstGeom>
        </p:spPr>
      </p:pic>
      <p:sp>
        <p:nvSpPr>
          <p:cNvPr id="5123" name="TextBox 1"/>
          <p:cNvSpPr txBox="1"/>
          <p:nvPr/>
        </p:nvSpPr>
        <p:spPr>
          <a:xfrm>
            <a:off x="1150303"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244600"/>
            <a:ext cx="7996555" cy="435610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1.（2017·贵港）我国法律规定，驾驶员醉驾要负刑事责任. 为了判断驾驶员是否酒后驾车，交警需要用酒精测试仪对驾驶员进行检测. 如图9所示是酒精测试仪的原理图，图中R1为定值电阻，R2为酒精气敏电阻，电源电压保持不变，R2的阻值随酒精气体浓度的增大而减小. 当酒精气敏电阻测试到酒精气体浓度增加时，电压表示数</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，电流表示数</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（选填“变大”“变小”或“不变”）.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409183" y="403288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变大</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764158" y="457136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变大</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695190" y="4422775"/>
            <a:ext cx="3667760" cy="1779270"/>
          </a:xfrm>
          <a:prstGeom prst="rect">
            <a:avLst/>
          </a:prstGeom>
        </p:spPr>
      </p:pic>
      <p:sp>
        <p:nvSpPr>
          <p:cNvPr id="2" name="文本框 1"/>
          <p:cNvSpPr txBox="1"/>
          <p:nvPr/>
        </p:nvSpPr>
        <p:spPr>
          <a:xfrm>
            <a:off x="573723" y="138874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（2017·泰安）在相距10km的甲、乙两地之间有两条输电线，已知每条输电线的电阻是100Ω. 现输电线在某处发生短路，为确定短路位置，检修员利用电压表、电流表和电源接成如图10所示电路进行检测，当电压表的示数为2.0V时，电流表示数为80mA，则短路位置距离甲</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km. </a:t>
            </a:r>
            <a:endParaRPr sz="2800">
              <a:latin typeface="宋体" panose="02010600030101010101" pitchFamily="2" charset="-122"/>
              <a:cs typeface="宋体" panose="02010600030101010101" pitchFamily="2" charset="-122"/>
            </a:endParaRPr>
          </a:p>
        </p:txBody>
      </p:sp>
      <p:sp>
        <p:nvSpPr>
          <p:cNvPr id="6" name="文本框 5"/>
          <p:cNvSpPr txBox="1"/>
          <p:nvPr/>
        </p:nvSpPr>
        <p:spPr>
          <a:xfrm>
            <a:off x="6649723" y="3980815"/>
            <a:ext cx="8051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1.25</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297170" y="4484370"/>
            <a:ext cx="2482215" cy="1883410"/>
          </a:xfrm>
          <a:prstGeom prst="rect">
            <a:avLst/>
          </a:prstGeom>
        </p:spPr>
      </p:pic>
      <p:sp>
        <p:nvSpPr>
          <p:cNvPr id="2" name="文本框 1"/>
          <p:cNvSpPr txBox="1"/>
          <p:nvPr/>
        </p:nvSpPr>
        <p:spPr>
          <a:xfrm>
            <a:off x="573723" y="1160145"/>
            <a:ext cx="7996555" cy="435610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3.（2018·达州）甲、乙两地相距30km，在甲、乙两地之间沿直线架设了两条输电线，已知输电线的电阻与其长度成正比，现输电线在某处发生了短路，为确定短路位置，甲地检修员先用如图11所示的测量仪接入AB时，电流表的示数为0.2 A，乙地检修员后用相同的测量仪接入CD时，电流表的示数为0.3A．则短路位置离甲地（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18km  		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15km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12km  		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10km</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574158" y="396240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010285" y="3378200"/>
            <a:ext cx="7123430" cy="2099945"/>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383030"/>
            <a:ext cx="7706995" cy="1969770"/>
            <a:chOff x="210" y="803"/>
            <a:chExt cx="12594" cy="3102"/>
          </a:xfrm>
        </p:grpSpPr>
        <p:sp>
          <p:nvSpPr>
            <p:cNvPr id="2" name="文本框 1"/>
            <p:cNvSpPr txBox="1"/>
            <p:nvPr/>
          </p:nvSpPr>
          <p:spPr>
            <a:xfrm>
              <a:off x="211" y="2134"/>
              <a:ext cx="12593" cy="1771"/>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1.如图12所示，能正确描述电阻一定时，电流随电压变化的图像是（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10454"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探究电流与电压、电阻的关系</a:t>
              </a:r>
              <a:endParaRPr lang="zh-CN" altLang="en-US" sz="2800" b="1">
                <a:solidFill>
                  <a:schemeClr val="tx1"/>
                </a:solidFill>
                <a:sym typeface="+mn-ea"/>
              </a:endParaRPr>
            </a:p>
          </p:txBody>
        </p:sp>
      </p:grpSp>
      <p:sp>
        <p:nvSpPr>
          <p:cNvPr id="6" name="文本框 5"/>
          <p:cNvSpPr txBox="1"/>
          <p:nvPr/>
        </p:nvSpPr>
        <p:spPr>
          <a:xfrm>
            <a:off x="4260853" y="283083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745480" y="3592830"/>
            <a:ext cx="2390140" cy="2394585"/>
          </a:xfrm>
          <a:prstGeom prst="rect">
            <a:avLst/>
          </a:prstGeom>
        </p:spPr>
      </p:pic>
      <p:sp>
        <p:nvSpPr>
          <p:cNvPr id="2" name="文本框 1"/>
          <p:cNvSpPr txBox="1"/>
          <p:nvPr/>
        </p:nvSpPr>
        <p:spPr>
          <a:xfrm>
            <a:off x="762000" y="1244600"/>
            <a:ext cx="7620000"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2.小刚同学用如图13所示的电路探究“一段电路中电流跟电阻的关系”. 在此实验过程中，当电阻R由5Ω更换为10Ω后，为了探究上述问题，他接下来应该采取的操作是（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A.将电池的个数增加</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B.适当移动滑动变阻器的滑片，</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使电压表示数保持不变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C.保持滑动变阻器滑片不动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D.读出电流表的示数</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426203" y="278638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438900" y="4538980"/>
            <a:ext cx="1956435" cy="1728470"/>
          </a:xfrm>
          <a:prstGeom prst="rect">
            <a:avLst/>
          </a:prstGeom>
        </p:spPr>
      </p:pic>
      <p:sp>
        <p:nvSpPr>
          <p:cNvPr id="2" name="文本框 1"/>
          <p:cNvSpPr txBox="1"/>
          <p:nvPr/>
        </p:nvSpPr>
        <p:spPr>
          <a:xfrm>
            <a:off x="573723" y="124460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3.如图14所示，保证A、B间的电阻R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=5Ω不变，通过移动滑动变阻器，分别使电压表的示数为3V、6V、9V，这是为了研究（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通过电阻的电流与电阻的阻值的关系</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通过电阻的电流与电阻两端的电压的关系</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电阻的阻值与流过电阻的电流的关系</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电阻两端的电压与电阻的阻值的关系</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4815843" y="233172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04743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1565275" y="1696720"/>
            <a:ext cx="6013450" cy="4038600"/>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953510" y="2292350"/>
            <a:ext cx="4350385" cy="1188720"/>
          </a:xfrm>
          <a:prstGeom prst="rect">
            <a:avLst/>
          </a:prstGeom>
        </p:spPr>
      </p:pic>
      <p:sp>
        <p:nvSpPr>
          <p:cNvPr id="2" name="文本框 1"/>
          <p:cNvSpPr txBox="1"/>
          <p:nvPr/>
        </p:nvSpPr>
        <p:spPr>
          <a:xfrm>
            <a:off x="573723" y="1316355"/>
            <a:ext cx="7996555" cy="526224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4.小刚在研究电流跟电阻的关系实验时，得出下面表格中的一组数据，根据这组数据，可以得出的结论是（　 　）</a:t>
            </a:r>
            <a:endParaRPr lang="zh-CN" altLang="en-US" sz="2800">
              <a:latin typeface="宋体" panose="02010600030101010101" pitchFamily="2" charset="-122"/>
              <a:cs typeface="宋体" panose="02010600030101010101" pitchFamily="2" charset="-122"/>
            </a:endParaRPr>
          </a:p>
          <a:p>
            <a:pPr algn="just">
              <a:lnSpc>
                <a:spcPct val="100000"/>
              </a:lnSpc>
            </a:pP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 导体电阻一定时，</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导体两端的电压跟通过导体的电流成正比</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 导体电阻一定时，通过导体的</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电流跟导体两端的电压成正比</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 导体两端的电压一定时，导体的电阻跟通过导体的电流成反比</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 导体两端的电压一定时，通过导体的电流跟导体的电阻成反比</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656208" y="21628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268855" y="2599055"/>
            <a:ext cx="4606925" cy="3747770"/>
          </a:xfrm>
          <a:prstGeom prst="rect">
            <a:avLst/>
          </a:prstGeom>
        </p:spPr>
      </p:pic>
      <p:sp>
        <p:nvSpPr>
          <p:cNvPr id="2" name="文本框 1"/>
          <p:cNvSpPr txBox="1"/>
          <p:nvPr/>
        </p:nvSpPr>
        <p:spPr>
          <a:xfrm>
            <a:off x="573723" y="1388110"/>
            <a:ext cx="7996555" cy="1210945"/>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5. 请根据下表给出的多组电压表和电流表的数据判断分析，该电路可能是电路图中的（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014213" y="209867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713605" y="3812540"/>
            <a:ext cx="3067050" cy="2157730"/>
          </a:xfrm>
          <a:prstGeom prst="rect">
            <a:avLst/>
          </a:prstGeom>
        </p:spPr>
      </p:pic>
      <p:sp>
        <p:nvSpPr>
          <p:cNvPr id="2" name="文本框 1"/>
          <p:cNvSpPr txBox="1"/>
          <p:nvPr/>
        </p:nvSpPr>
        <p:spPr>
          <a:xfrm>
            <a:off x="573088" y="122745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6.（2018·福州）在“探究电流与电阻的关系”的实验中，小榕设计了如图15所示的电路图. 实验中电源两端电压保持6V不变，定值电阻R的阻值分别为5Ω、10Ω和20Ω，电压表示数保持2V不变. 为完成实验，应选取的滑动变阻器的规格为（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10Ω　2A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20Ω　1A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30Ω　2A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50Ω　1A</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884798" y="329057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536315" y="3542030"/>
            <a:ext cx="2461260" cy="2179320"/>
          </a:xfrm>
          <a:prstGeom prst="rect">
            <a:avLst/>
          </a:prstGeom>
        </p:spPr>
      </p:pic>
      <p:sp>
        <p:nvSpPr>
          <p:cNvPr id="2" name="文本框 1"/>
          <p:cNvSpPr txBox="1"/>
          <p:nvPr/>
        </p:nvSpPr>
        <p:spPr>
          <a:xfrm>
            <a:off x="573088" y="1227455"/>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（2018·广东）在“探究电流跟电压的关系”的实验中：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（1）如图16-1所示，甲为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，乙为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（选填“电流表”或“电压表”）</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5390515" y="2251075"/>
            <a:ext cx="156972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电流表</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065530" y="2770505"/>
            <a:ext cx="156972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电压表</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088" y="1227455"/>
            <a:ext cx="7996555" cy="164147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（2）用笔画线代替导线将图16-2中电路连接完整，要求实验过程中滑动变阻器的滑片从右向左移动. （导线不能交叉）</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948690" y="2868930"/>
            <a:ext cx="219329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见左下图:</a:t>
            </a:r>
            <a:endParaRPr lang="en-US" sz="2800" b="1" dirty="0">
              <a:solidFill>
                <a:srgbClr val="FF0000"/>
              </a:solidFill>
              <a:latin typeface="Times New Roman" panose="02020603050405020304" pitchFamily="18" charset="0"/>
              <a:sym typeface="+mn-ea"/>
            </a:endParaRPr>
          </a:p>
        </p:txBody>
      </p:sp>
      <p:pic>
        <p:nvPicPr>
          <p:cNvPr id="3" name="图片 2"/>
          <p:cNvPicPr>
            <a:picLocks noChangeAspect="1"/>
          </p:cNvPicPr>
          <p:nvPr/>
        </p:nvPicPr>
        <p:blipFill>
          <a:blip r:embed="rId1"/>
          <a:stretch>
            <a:fillRect/>
          </a:stretch>
        </p:blipFill>
        <p:spPr>
          <a:xfrm>
            <a:off x="4769485" y="3545840"/>
            <a:ext cx="3526155" cy="2268220"/>
          </a:xfrm>
          <a:prstGeom prst="rect">
            <a:avLst/>
          </a:prstGeom>
        </p:spPr>
      </p:pic>
      <p:pic>
        <p:nvPicPr>
          <p:cNvPr id="5" name="图片 4"/>
          <p:cNvPicPr>
            <a:picLocks noChangeAspect="1"/>
          </p:cNvPicPr>
          <p:nvPr/>
        </p:nvPicPr>
        <p:blipFill>
          <a:blip r:embed="rId2"/>
          <a:stretch>
            <a:fillRect/>
          </a:stretch>
        </p:blipFill>
        <p:spPr>
          <a:xfrm>
            <a:off x="1175385" y="3572510"/>
            <a:ext cx="3594100" cy="221488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4484370" y="3032760"/>
            <a:ext cx="2800350" cy="2221865"/>
          </a:xfrm>
          <a:prstGeom prst="rect">
            <a:avLst/>
          </a:prstGeom>
        </p:spPr>
      </p:pic>
      <p:pic>
        <p:nvPicPr>
          <p:cNvPr id="3" name="图片 2"/>
          <p:cNvPicPr>
            <a:picLocks noChangeAspect="1"/>
          </p:cNvPicPr>
          <p:nvPr/>
        </p:nvPicPr>
        <p:blipFill>
          <a:blip r:embed="rId2"/>
          <a:stretch>
            <a:fillRect/>
          </a:stretch>
        </p:blipFill>
        <p:spPr>
          <a:xfrm>
            <a:off x="1196975" y="3602355"/>
            <a:ext cx="2927985" cy="1082040"/>
          </a:xfrm>
          <a:prstGeom prst="rect">
            <a:avLst/>
          </a:prstGeom>
        </p:spPr>
      </p:pic>
      <p:sp>
        <p:nvSpPr>
          <p:cNvPr id="2" name="文本框 1"/>
          <p:cNvSpPr txBox="1"/>
          <p:nvPr/>
        </p:nvSpPr>
        <p:spPr>
          <a:xfrm>
            <a:off x="573088" y="1227455"/>
            <a:ext cx="7996555" cy="5259070"/>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（3）在实验操作过程中保持</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不变，闭合开关时，调节滑动变阻器的滑片P做了三组实验数据，如下表所示，请根据该图表中数据在图16-3中进行描点连线.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（4）对实验数据进行分析，归纳出结论是</a:t>
            </a:r>
            <a:r>
              <a:rPr sz="2800" u="sng">
                <a:latin typeface="宋体" panose="02010600030101010101" pitchFamily="2" charset="-122"/>
                <a:cs typeface="宋体" panose="02010600030101010101" pitchFamily="2" charset="-122"/>
              </a:rPr>
              <a:t>      </a:t>
            </a:r>
            <a:r>
              <a:rPr lang="en-US" sz="2800" u="sng">
                <a:solidFill>
                  <a:schemeClr val="bg1"/>
                </a:solidFill>
                <a:latin typeface="宋体" panose="02010600030101010101" pitchFamily="2" charset="-122"/>
                <a:cs typeface="宋体" panose="02010600030101010101" pitchFamily="2" charset="-122"/>
              </a:rPr>
              <a:t>.</a:t>
            </a:r>
            <a:endParaRPr lang="en-US" sz="2800" u="sng">
              <a:solidFill>
                <a:schemeClr val="bg1"/>
              </a:solidFill>
              <a:latin typeface="宋体" panose="02010600030101010101" pitchFamily="2" charset="-122"/>
              <a:cs typeface="宋体" panose="02010600030101010101" pitchFamily="2" charset="-122"/>
            </a:endParaRPr>
          </a:p>
          <a:p>
            <a:pPr algn="just">
              <a:lnSpc>
                <a:spcPct val="120000"/>
              </a:lnSpc>
            </a:pPr>
            <a:r>
              <a:rPr lang="en-US" sz="2800" u="sng">
                <a:latin typeface="宋体" panose="02010600030101010101" pitchFamily="2" charset="-122"/>
                <a:cs typeface="宋体" panose="02010600030101010101" pitchFamily="2" charset="-122"/>
              </a:rPr>
              <a:t>                                           </a:t>
            </a:r>
            <a:r>
              <a:rPr lang="en-US" sz="2800">
                <a:latin typeface="宋体" panose="02010600030101010101" pitchFamily="2" charset="-122"/>
                <a:cs typeface="宋体" panose="02010600030101010101" pitchFamily="2" charset="-122"/>
              </a:rPr>
              <a:t>.</a:t>
            </a:r>
            <a:endParaRPr lang="en-US" sz="2800">
              <a:latin typeface="宋体" panose="02010600030101010101" pitchFamily="2" charset="-122"/>
              <a:cs typeface="宋体" panose="02010600030101010101" pitchFamily="2" charset="-122"/>
            </a:endParaRPr>
          </a:p>
        </p:txBody>
      </p:sp>
      <p:sp>
        <p:nvSpPr>
          <p:cNvPr id="4" name="文本框 3"/>
          <p:cNvSpPr txBox="1"/>
          <p:nvPr/>
        </p:nvSpPr>
        <p:spPr>
          <a:xfrm>
            <a:off x="5099685" y="1227455"/>
            <a:ext cx="156972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电阻R  </a:t>
            </a:r>
            <a:endParaRPr lang="en-US" sz="2800" b="1" dirty="0">
              <a:solidFill>
                <a:srgbClr val="FF0000"/>
              </a:solidFill>
              <a:latin typeface="Times New Roman" panose="02020603050405020304" pitchFamily="18" charset="0"/>
              <a:sym typeface="+mn-ea"/>
            </a:endParaRPr>
          </a:p>
        </p:txBody>
      </p:sp>
      <p:pic>
        <p:nvPicPr>
          <p:cNvPr id="6" name="图片 5"/>
          <p:cNvPicPr>
            <a:picLocks noChangeAspect="1"/>
          </p:cNvPicPr>
          <p:nvPr/>
        </p:nvPicPr>
        <p:blipFill>
          <a:blip r:embed="rId3"/>
          <a:stretch>
            <a:fillRect/>
          </a:stretch>
        </p:blipFill>
        <p:spPr>
          <a:xfrm>
            <a:off x="4635500" y="3032760"/>
            <a:ext cx="2649220" cy="2240915"/>
          </a:xfrm>
          <a:prstGeom prst="rect">
            <a:avLst/>
          </a:prstGeom>
        </p:spPr>
      </p:pic>
      <p:sp>
        <p:nvSpPr>
          <p:cNvPr id="7" name="文本框 6"/>
          <p:cNvSpPr txBox="1"/>
          <p:nvPr/>
        </p:nvSpPr>
        <p:spPr>
          <a:xfrm>
            <a:off x="628015" y="5407660"/>
            <a:ext cx="8136255" cy="953135"/>
          </a:xfrm>
          <a:prstGeom prst="rect">
            <a:avLst/>
          </a:prstGeom>
          <a:noFill/>
        </p:spPr>
        <p:txBody>
          <a:bodyPr wrap="square" rtlCol="0" anchor="t">
            <a:spAutoFit/>
          </a:bodyPr>
          <a:p>
            <a:pPr algn="l"/>
            <a:r>
              <a:rPr lang="en-US" sz="2800" b="1" dirty="0">
                <a:solidFill>
                  <a:srgbClr val="FF0000"/>
                </a:solidFill>
                <a:latin typeface="Times New Roman" panose="02020603050405020304" pitchFamily="18" charset="0"/>
                <a:sym typeface="+mn-ea"/>
              </a:rPr>
              <a:t>                                                                         当电阻一定时，通过导体的电流与导体两端的电压成正比</a:t>
            </a:r>
            <a:endParaRPr 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3200400" y="2771140"/>
            <a:ext cx="189928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见右下图:</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148205"/>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.（2019·赤峰）某段金属丝两端电压为6V时，通过的电流为0.3A；当该金属丝两端电压降为4V时，通过它的电流为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A；当该金属丝两端电压降为0V时，它的电阻为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27455"/>
            <a:ext cx="74860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关于欧姆定律的计算</a:t>
            </a:r>
            <a:endParaRPr lang="zh-CN" altLang="en-US" sz="2800" b="1">
              <a:sym typeface="+mn-ea"/>
            </a:endParaRPr>
          </a:p>
        </p:txBody>
      </p:sp>
      <p:sp>
        <p:nvSpPr>
          <p:cNvPr id="6" name="文本框 5"/>
          <p:cNvSpPr txBox="1"/>
          <p:nvPr/>
        </p:nvSpPr>
        <p:spPr>
          <a:xfrm>
            <a:off x="4375153" y="316801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0.2</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5328923" y="371284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054600" y="3308350"/>
            <a:ext cx="2955290" cy="2722245"/>
          </a:xfrm>
          <a:prstGeom prst="rect">
            <a:avLst/>
          </a:prstGeom>
        </p:spPr>
      </p:pic>
      <p:sp>
        <p:nvSpPr>
          <p:cNvPr id="2" name="文本框 1"/>
          <p:cNvSpPr txBox="1"/>
          <p:nvPr/>
        </p:nvSpPr>
        <p:spPr>
          <a:xfrm>
            <a:off x="456565" y="1517015"/>
            <a:ext cx="8230870"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.（2018·襄阳）电阻R1与R2的I-U图像如图17所示. 当R2上的电压为1.5V时，R2的阻值是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Ω；若将它们并联连接到电压为2.5V的电源上，则干路的电流是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953888" y="207010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10</a:t>
            </a:r>
            <a:endParaRPr 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2626998" y="308419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0.7</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766185" y="4135120"/>
            <a:ext cx="4301490" cy="2022475"/>
          </a:xfrm>
          <a:prstGeom prst="rect">
            <a:avLst/>
          </a:prstGeom>
        </p:spPr>
      </p:pic>
      <p:sp>
        <p:nvSpPr>
          <p:cNvPr id="2" name="文本框 1"/>
          <p:cNvSpPr txBox="1"/>
          <p:nvPr/>
        </p:nvSpPr>
        <p:spPr>
          <a:xfrm>
            <a:off x="573723" y="1459865"/>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.（2018·合肥联考）如图18甲所示的电路中，电源电压保持不变，闭合开关后，滑片P由b端滑到a端，电流表示数I与电压表示数U的变化关系图像如图乙所示，则可判断电源电压是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V，滑动变阻器的最大阻值为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040883" y="300736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9</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5250818" y="348742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12</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549775" y="3451225"/>
            <a:ext cx="2979420" cy="2069465"/>
          </a:xfrm>
          <a:prstGeom prst="rect">
            <a:avLst/>
          </a:prstGeom>
        </p:spPr>
      </p:pic>
      <p:sp>
        <p:nvSpPr>
          <p:cNvPr id="2" name="文本框 1"/>
          <p:cNvSpPr txBox="1"/>
          <p:nvPr/>
        </p:nvSpPr>
        <p:spPr>
          <a:xfrm>
            <a:off x="573723" y="2033905"/>
            <a:ext cx="7996555" cy="1512570"/>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11</a:t>
            </a:r>
            <a:r>
              <a:rPr lang="zh-CN" altLang="en-US" sz="2800">
                <a:latin typeface="宋体" panose="02010600030101010101" pitchFamily="2" charset="-122"/>
                <a:cs typeface="宋体" panose="02010600030101010101" pitchFamily="2" charset="-122"/>
              </a:rPr>
              <a:t>.（2018·滨州）如图19所示，把标有“6V 6W”字样的灯泡L接入电源电压恒为9V的电路中，为使灯泡L正常发光，需要串联的定值电阻R=</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15570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液体压强及连通器</a:t>
            </a:r>
            <a:endParaRPr lang="zh-CN" altLang="en-US" sz="2800" b="1">
              <a:sym typeface="+mn-ea"/>
            </a:endParaRPr>
          </a:p>
        </p:txBody>
      </p:sp>
      <p:sp>
        <p:nvSpPr>
          <p:cNvPr id="6" name="文本框 5"/>
          <p:cNvSpPr txBox="1"/>
          <p:nvPr/>
        </p:nvSpPr>
        <p:spPr>
          <a:xfrm>
            <a:off x="7261228" y="292925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a:off x="6757035" y="2759710"/>
            <a:ext cx="1365250" cy="1685290"/>
          </a:xfrm>
          <a:prstGeom prst="rect">
            <a:avLst/>
          </a:prstGeom>
        </p:spPr>
      </p:pic>
      <p:sp>
        <p:nvSpPr>
          <p:cNvPr id="2" name="文本框 1"/>
          <p:cNvSpPr txBox="1"/>
          <p:nvPr/>
        </p:nvSpPr>
        <p:spPr>
          <a:xfrm>
            <a:off x="671195" y="3286760"/>
            <a:ext cx="7895590" cy="3192145"/>
          </a:xfrm>
          <a:prstGeom prst="rect">
            <a:avLst/>
          </a:prstGeom>
          <a:noFill/>
        </p:spPr>
        <p:txBody>
          <a:bodyPr wrap="square" rtlCol="0" anchor="t">
            <a:spAutoFit/>
          </a:bodyPr>
          <a:p>
            <a:pPr>
              <a:lnSpc>
                <a:spcPct val="120000"/>
              </a:lnSpc>
            </a:pPr>
            <a:r>
              <a:rPr lang="en-US" altLang="zh-CN" sz="28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一定时，导体中的电流</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跟这段导体两端的电压成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比.</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对应图像如图甲。</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一定时，导体中的电流</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跟这段导体的电阻成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比.对应</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图像如图乙。</a:t>
            </a:r>
            <a:endParaRPr lang="zh-CN" altLang="en-US" sz="2800">
              <a:latin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2"/>
          <a:stretch>
            <a:fillRect/>
          </a:stretch>
        </p:blipFill>
        <p:spPr>
          <a:xfrm>
            <a:off x="6638925" y="4410710"/>
            <a:ext cx="1891030" cy="1861820"/>
          </a:xfrm>
          <a:prstGeom prst="rect">
            <a:avLst/>
          </a:prstGeom>
        </p:spPr>
      </p:pic>
      <p:sp>
        <p:nvSpPr>
          <p:cNvPr id="8194" name="TextBox 1"/>
          <p:cNvSpPr txBox="1"/>
          <p:nvPr/>
        </p:nvSpPr>
        <p:spPr>
          <a:xfrm>
            <a:off x="1150938" y="143033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208851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一、电流与电压和电阻的关系</a:t>
            </a:r>
            <a:r>
              <a:rPr lang="zh-CN" altLang="en-US" sz="2800">
                <a:latin typeface="宋体" panose="02010600030101010101" pitchFamily="2" charset="-122"/>
                <a:cs typeface="宋体" panose="02010600030101010101" pitchFamily="2" charset="-122"/>
                <a:sym typeface="+mn-ea"/>
              </a:rPr>
              <a:t>（10年5考，2019、2018、2017、2016、2012年考）</a:t>
            </a:r>
            <a:endParaRPr lang="zh-CN" altLang="en-US" sz="2800">
              <a:latin typeface="宋体" panose="02010600030101010101" pitchFamily="2" charset="-122"/>
              <a:cs typeface="宋体" panose="02010600030101010101" pitchFamily="2" charset="-122"/>
              <a:sym typeface="+mn-ea"/>
            </a:endParaRPr>
          </a:p>
        </p:txBody>
      </p:sp>
      <p:sp>
        <p:nvSpPr>
          <p:cNvPr id="3" name="矩形 259"/>
          <p:cNvSpPr>
            <a:spLocks noChangeArrowheads="1"/>
          </p:cNvSpPr>
          <p:nvPr/>
        </p:nvSpPr>
        <p:spPr bwMode="auto">
          <a:xfrm>
            <a:off x="1638300" y="758190"/>
            <a:ext cx="585724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1</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压强  液体的压强</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
        <p:nvSpPr>
          <p:cNvPr id="8" name="文本框 7"/>
          <p:cNvSpPr txBox="1"/>
          <p:nvPr/>
        </p:nvSpPr>
        <p:spPr>
          <a:xfrm>
            <a:off x="900430" y="334137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电阻</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952875" y="386778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正</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900430" y="489394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电压</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371215" y="536765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反</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p:bldP spid="7" grpId="1"/>
      <p:bldP spid="9" grpId="0"/>
      <p:bldP spid="9" grpId="1"/>
      <p:bldP spid="10" grpId="0"/>
      <p:bldP spid="10"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927600" y="3231515"/>
            <a:ext cx="3382645" cy="2449830"/>
          </a:xfrm>
          <a:prstGeom prst="rect">
            <a:avLst/>
          </a:prstGeom>
        </p:spPr>
      </p:pic>
      <p:sp>
        <p:nvSpPr>
          <p:cNvPr id="2" name="文本框 1"/>
          <p:cNvSpPr txBox="1"/>
          <p:nvPr/>
        </p:nvSpPr>
        <p:spPr>
          <a:xfrm>
            <a:off x="573723" y="124460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.（2018·邵阳）已知R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=2∶3，将它们接在如图20所示电源电压为12V的电路中，闭合S则通过它们的电流之比及它们两端的电压之比（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I</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=3</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2  U</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I</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=3</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2  U</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=3</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2</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I</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3  U</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I</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  U</a:t>
            </a:r>
            <a:r>
              <a:rPr lang="zh-CN" altLang="en-US" sz="2800" baseline="-250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3</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442838" y="227965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994275" y="3689985"/>
            <a:ext cx="2640965" cy="2127250"/>
          </a:xfrm>
          <a:prstGeom prst="rect">
            <a:avLst/>
          </a:prstGeom>
        </p:spPr>
      </p:pic>
      <p:sp>
        <p:nvSpPr>
          <p:cNvPr id="2" name="文本框 1"/>
          <p:cNvSpPr txBox="1"/>
          <p:nvPr/>
        </p:nvSpPr>
        <p:spPr>
          <a:xfrm>
            <a:off x="573723" y="153162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.（2018·广东）如图21所示，要使R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组成并联电路，应闭合开关</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，若此时电流表A</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和A</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的示数之比为2∶5，则R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的电阻之比为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消耗的电功率之比为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399600" y="2072005"/>
            <a:ext cx="11664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S</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和S</a:t>
            </a:r>
            <a:r>
              <a:rPr sz="2800" b="1" baseline="-25000" dirty="0">
                <a:solidFill>
                  <a:srgbClr val="FF0000"/>
                </a:solidFill>
                <a:latin typeface="Times New Roman" panose="02020603050405020304" pitchFamily="18" charset="0"/>
                <a:sym typeface="+mn-ea"/>
              </a:rPr>
              <a:t>3</a:t>
            </a:r>
            <a:endParaRPr sz="2800" b="1" baseline="-25000" dirty="0">
              <a:solidFill>
                <a:srgbClr val="FF0000"/>
              </a:solidFill>
              <a:latin typeface="Times New Roman" panose="02020603050405020304" pitchFamily="18" charset="0"/>
              <a:sym typeface="+mn-ea"/>
            </a:endParaRPr>
          </a:p>
        </p:txBody>
      </p:sp>
      <p:sp>
        <p:nvSpPr>
          <p:cNvPr id="4" name="文本框 3"/>
          <p:cNvSpPr txBox="1"/>
          <p:nvPr/>
        </p:nvSpPr>
        <p:spPr>
          <a:xfrm>
            <a:off x="1111888" y="3096260"/>
            <a:ext cx="8940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3∶2 </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6841493" y="3129280"/>
            <a:ext cx="8940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.（2018·广东）如图22甲所示，已知定值电阻R1的阻值为30Ω，闭合开关时整个电路正常工作，两电流表的指针都指在同一位置，示数如图22乙所示. （设电源电压保持不变）</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791653" y="3552190"/>
            <a:ext cx="5560695" cy="2437130"/>
          </a:xfrm>
          <a:prstGeom prst="rect">
            <a:avLst/>
          </a:prstGeom>
        </p:spPr>
      </p:pic>
    </p:spTree>
  </p:cSld>
  <p:clrMapOvr>
    <a:masterClrMapping/>
  </p:clrMapOvr>
  <p:transition>
    <p:push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求：（1）电源电压U是多少？</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（2）通过定值电阻R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的电流是多少？</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（3）现用一个未知阻值的定值电阻R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替换电阻R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或R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，替换后只有一个电流表的示数发生了变化，请判断R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替换的是电阻R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还是R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（4）此时替换后电流表示数减少了0.3A，求未知电阻R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的阻值.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74040" y="1357630"/>
            <a:ext cx="7996555" cy="435610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（1）由甲图知，R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与R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并联，电流表A</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测R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的电流I</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，电流表A测干路电流I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根据乙图得：I</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=0.3A，I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=1.5A，由I=</a:t>
            </a:r>
            <a:r>
              <a:rPr lang="en-US" sz="2800" b="1" dirty="0">
                <a:solidFill>
                  <a:srgbClr val="FF0000"/>
                </a:solidFill>
                <a:latin typeface="Times New Roman" panose="02020603050405020304" pitchFamily="18" charset="0"/>
                <a:sym typeface="+mn-ea"/>
              </a:rPr>
              <a:t>U/R</a:t>
            </a:r>
            <a:r>
              <a:rPr sz="2800" b="1" dirty="0">
                <a:solidFill>
                  <a:srgbClr val="FF0000"/>
                </a:solidFill>
                <a:latin typeface="Times New Roman" panose="02020603050405020304" pitchFamily="18" charset="0"/>
                <a:sym typeface="+mn-ea"/>
              </a:rPr>
              <a:t>得，</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R</a:t>
            </a:r>
            <a:r>
              <a:rPr lang="en-US" sz="2800" b="1"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两端的电压：U</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=I</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R</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=0.3A×30Ω=9V，</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由于并联电路支路电压等于电源电压，所以电源电压：U=U</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=9V.</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（2）根据并联电路的电流规律有I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=I</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+I</a:t>
            </a:r>
            <a:r>
              <a:rPr lang="en-US"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所通过R</a:t>
            </a:r>
            <a:r>
              <a:rPr lang="en-US"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的电流：I</a:t>
            </a:r>
            <a:r>
              <a:rPr lang="en-US"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－I</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=1.5A－0.3A=1.2A.</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74040" y="1357630"/>
            <a:ext cx="7996555" cy="435610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（3）如果A</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的示数发生变化，则A的示数也一定变化，这显然不符合题意，可见，示数发生变化的一定是电流表A，而电流表A</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的示数不变，由此推断未知电阻R</a:t>
            </a:r>
            <a:r>
              <a:rPr sz="2800" b="1" baseline="-25000" dirty="0">
                <a:solidFill>
                  <a:srgbClr val="FF0000"/>
                </a:solidFill>
                <a:latin typeface="Times New Roman" panose="02020603050405020304" pitchFamily="18" charset="0"/>
                <a:sym typeface="+mn-ea"/>
              </a:rPr>
              <a:t>x</a:t>
            </a:r>
            <a:r>
              <a:rPr sz="2800" b="1" dirty="0">
                <a:solidFill>
                  <a:srgbClr val="FF0000"/>
                </a:solidFill>
                <a:latin typeface="Times New Roman" panose="02020603050405020304" pitchFamily="18" charset="0"/>
                <a:sym typeface="+mn-ea"/>
              </a:rPr>
              <a:t>替换的是R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（4）当R</a:t>
            </a:r>
            <a:r>
              <a:rPr sz="2800" b="1" baseline="-25000" dirty="0">
                <a:solidFill>
                  <a:srgbClr val="FF0000"/>
                </a:solidFill>
                <a:latin typeface="Times New Roman" panose="02020603050405020304" pitchFamily="18" charset="0"/>
                <a:sym typeface="+mn-ea"/>
              </a:rPr>
              <a:t>x</a:t>
            </a:r>
            <a:r>
              <a:rPr sz="2800" b="1" dirty="0">
                <a:solidFill>
                  <a:srgbClr val="FF0000"/>
                </a:solidFill>
                <a:latin typeface="Times New Roman" panose="02020603050405020304" pitchFamily="18" charset="0"/>
                <a:sym typeface="+mn-ea"/>
              </a:rPr>
              <a:t>替换R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后，设此时总电流为I′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据题意得，I′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－0.3A=1.5A－0.3A=1.2A，</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则通过R</a:t>
            </a:r>
            <a:r>
              <a:rPr sz="2800" b="1" baseline="-25000" dirty="0">
                <a:solidFill>
                  <a:srgbClr val="FF0000"/>
                </a:solidFill>
                <a:latin typeface="Times New Roman" panose="02020603050405020304" pitchFamily="18" charset="0"/>
                <a:sym typeface="+mn-ea"/>
              </a:rPr>
              <a:t>x</a:t>
            </a:r>
            <a:r>
              <a:rPr sz="2800" b="1" dirty="0">
                <a:solidFill>
                  <a:srgbClr val="FF0000"/>
                </a:solidFill>
                <a:latin typeface="Times New Roman" panose="02020603050405020304" pitchFamily="18" charset="0"/>
                <a:sym typeface="+mn-ea"/>
              </a:rPr>
              <a:t>的电流：</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I</a:t>
            </a:r>
            <a:r>
              <a:rPr sz="2800" b="1" baseline="-25000" dirty="0">
                <a:solidFill>
                  <a:srgbClr val="FF0000"/>
                </a:solidFill>
                <a:latin typeface="Times New Roman" panose="02020603050405020304" pitchFamily="18" charset="0"/>
                <a:sym typeface="+mn-ea"/>
              </a:rPr>
              <a:t>x</a:t>
            </a:r>
            <a:r>
              <a:rPr sz="2800" b="1" dirty="0">
                <a:solidFill>
                  <a:srgbClr val="FF0000"/>
                </a:solidFill>
                <a:latin typeface="Times New Roman" panose="02020603050405020304" pitchFamily="18" charset="0"/>
                <a:sym typeface="+mn-ea"/>
              </a:rPr>
              <a:t>=I′</a:t>
            </a:r>
            <a:r>
              <a:rPr lang="zh-CN"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－I</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=1.2A－0.3A=0.9A，</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根据欧姆定律可得：R</a:t>
            </a:r>
            <a:r>
              <a:rPr sz="2800" b="1" baseline="-25000" dirty="0">
                <a:solidFill>
                  <a:srgbClr val="FF0000"/>
                </a:solidFill>
                <a:latin typeface="Times New Roman" panose="02020603050405020304" pitchFamily="18" charset="0"/>
                <a:sym typeface="+mn-ea"/>
              </a:rPr>
              <a:t>x</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U/I</a:t>
            </a:r>
            <a:r>
              <a:rPr lang="en-US" sz="2800" b="1" baseline="-25000" dirty="0">
                <a:solidFill>
                  <a:srgbClr val="FF0000"/>
                </a:solidFill>
                <a:latin typeface="Times New Roman" panose="02020603050405020304" pitchFamily="18" charset="0"/>
                <a:sym typeface="+mn-ea"/>
              </a:rPr>
              <a:t>x</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0.9V/0.9A</a:t>
            </a:r>
            <a:r>
              <a:rPr sz="2800" b="1" dirty="0">
                <a:solidFill>
                  <a:srgbClr val="FF0000"/>
                </a:solidFill>
                <a:latin typeface="Times New Roman" panose="02020603050405020304" pitchFamily="18" charset="0"/>
                <a:sym typeface="+mn-ea"/>
              </a:rPr>
              <a:t>=10Ω.</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346065" y="3427730"/>
            <a:ext cx="2661285" cy="2371090"/>
          </a:xfrm>
          <a:prstGeom prst="rect">
            <a:avLst/>
          </a:prstGeom>
        </p:spPr>
      </p:pic>
      <p:sp>
        <p:nvSpPr>
          <p:cNvPr id="2" name="文本框 1"/>
          <p:cNvSpPr txBox="1"/>
          <p:nvPr/>
        </p:nvSpPr>
        <p:spPr>
          <a:xfrm>
            <a:off x="573723" y="131635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.（2019·广东节选）如图23所示，电源的电压恒定，R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为定值电阻，R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的阻值为60Ω.只闭合开关S</a:t>
            </a:r>
            <a:r>
              <a:rPr lang="zh-CN" altLang="en-US" sz="2800" baseline="-25000">
                <a:latin typeface="宋体" panose="02010600030101010101" pitchFamily="2" charset="-122"/>
                <a:cs typeface="宋体" panose="02010600030101010101" pitchFamily="2" charset="-122"/>
              </a:rPr>
              <a:t>0</a:t>
            </a:r>
            <a:r>
              <a:rPr lang="zh-CN" altLang="en-US" sz="2800">
                <a:latin typeface="宋体" panose="02010600030101010101" pitchFamily="2" charset="-122"/>
                <a:cs typeface="宋体" panose="02010600030101010101" pitchFamily="2" charset="-122"/>
              </a:rPr>
              <a:t>时，电流表的示数为0.2A，再闭合开关S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时，电流表的示数为0.6A. 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（1）电源的电压.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（2）电阻R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的阻值.</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74040" y="1501140"/>
            <a:ext cx="7996555" cy="435610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（1）只闭合开关S</a:t>
            </a:r>
            <a:r>
              <a:rPr sz="2800" b="1" baseline="-25000" dirty="0">
                <a:solidFill>
                  <a:srgbClr val="FF0000"/>
                </a:solidFill>
                <a:latin typeface="Times New Roman" panose="02020603050405020304" pitchFamily="18" charset="0"/>
                <a:sym typeface="+mn-ea"/>
              </a:rPr>
              <a:t>0</a:t>
            </a:r>
            <a:r>
              <a:rPr sz="2800" b="1" dirty="0">
                <a:solidFill>
                  <a:srgbClr val="FF0000"/>
                </a:solidFill>
                <a:latin typeface="Times New Roman" panose="02020603050405020304" pitchFamily="18" charset="0"/>
                <a:sym typeface="+mn-ea"/>
              </a:rPr>
              <a:t>时，电路属于R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的简单电路，电流表测电路中的电流，由I=</a:t>
            </a:r>
            <a:r>
              <a:rPr lang="en-US" sz="2800" b="1" dirty="0">
                <a:solidFill>
                  <a:srgbClr val="FF0000"/>
                </a:solidFill>
                <a:latin typeface="Times New Roman" panose="02020603050405020304" pitchFamily="18" charset="0"/>
                <a:sym typeface="+mn-ea"/>
              </a:rPr>
              <a:t>U/R</a:t>
            </a:r>
            <a:r>
              <a:rPr sz="2800" b="1" dirty="0">
                <a:solidFill>
                  <a:srgbClr val="FF0000"/>
                </a:solidFill>
                <a:latin typeface="Times New Roman" panose="02020603050405020304" pitchFamily="18" charset="0"/>
                <a:sym typeface="+mn-ea"/>
              </a:rPr>
              <a:t>可得，电源的电压为：U=U</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=IR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=0.2A×60Ω=12V.</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（2）开关S</a:t>
            </a:r>
            <a:r>
              <a:rPr sz="2800" b="1" baseline="-25000" dirty="0">
                <a:solidFill>
                  <a:srgbClr val="FF0000"/>
                </a:solidFill>
                <a:latin typeface="Times New Roman" panose="02020603050405020304" pitchFamily="18" charset="0"/>
                <a:sym typeface="+mn-ea"/>
              </a:rPr>
              <a:t>0</a:t>
            </a:r>
            <a:r>
              <a:rPr sz="2800" b="1" dirty="0">
                <a:solidFill>
                  <a:srgbClr val="FF0000"/>
                </a:solidFill>
                <a:latin typeface="Times New Roman" panose="02020603050405020304" pitchFamily="18" charset="0"/>
                <a:sym typeface="+mn-ea"/>
              </a:rPr>
              <a:t>、S</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均闭合后，电路变成R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与R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并联；</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此时由于R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两端的电压不变，则通过R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的电流仍然为0.2A；</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则通过R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的电流为：I</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=I′-I=0.6A-0.2A=0.4A；</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的阻值为：R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U/I</a:t>
            </a:r>
            <a:r>
              <a:rPr lang="en-US"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12V/0.4A</a:t>
            </a:r>
            <a:r>
              <a:rPr sz="2800" b="1" dirty="0">
                <a:solidFill>
                  <a:srgbClr val="FF0000"/>
                </a:solidFill>
                <a:latin typeface="Times New Roman" panose="02020603050405020304" pitchFamily="18" charset="0"/>
                <a:sym typeface="+mn-ea"/>
              </a:rPr>
              <a:t>=30Ω.</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193262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1195" y="3717290"/>
            <a:ext cx="7895590" cy="112458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 实验原理</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 实验电路图</a:t>
            </a:r>
            <a:r>
              <a:rPr lang="zh-CN" altLang="en-US" sz="2800">
                <a:latin typeface="宋体" panose="02010600030101010101" pitchFamily="2" charset="-122"/>
                <a:cs typeface="宋体" panose="02010600030101010101" pitchFamily="2" charset="-122"/>
              </a:rPr>
              <a:t>：（请画在虚线框中）</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25908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一、伏安法测电阻</a:t>
            </a:r>
            <a:r>
              <a:rPr lang="zh-CN" altLang="en-US" sz="2800">
                <a:latin typeface="宋体" panose="02010600030101010101" pitchFamily="2" charset="-122"/>
                <a:cs typeface="宋体" panose="02010600030101010101" pitchFamily="2" charset="-122"/>
                <a:sym typeface="+mn-ea"/>
              </a:rPr>
              <a:t>（10年3考，2016、2014、2011年考）</a:t>
            </a:r>
            <a:endParaRPr lang="zh-CN" altLang="en-US" sz="2800">
              <a:latin typeface="宋体" panose="02010600030101010101" pitchFamily="2" charset="-122"/>
              <a:cs typeface="宋体" panose="02010600030101010101" pitchFamily="2" charset="-122"/>
              <a:sym typeface="+mn-ea"/>
            </a:endParaRPr>
          </a:p>
        </p:txBody>
      </p:sp>
      <p:sp>
        <p:nvSpPr>
          <p:cNvPr id="4" name="矩形 259"/>
          <p:cNvSpPr>
            <a:spLocks noChangeArrowheads="1"/>
          </p:cNvSpPr>
          <p:nvPr/>
        </p:nvSpPr>
        <p:spPr bwMode="auto">
          <a:xfrm>
            <a:off x="1638300" y="686435"/>
            <a:ext cx="5857240" cy="115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2</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欧姆定律的综合运用</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电阻的测量</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pic>
        <p:nvPicPr>
          <p:cNvPr id="7" name="图片 6"/>
          <p:cNvPicPr>
            <a:picLocks noChangeAspect="1"/>
          </p:cNvPicPr>
          <p:nvPr/>
        </p:nvPicPr>
        <p:blipFill>
          <a:blip r:embed="rId1"/>
          <a:stretch>
            <a:fillRect/>
          </a:stretch>
        </p:blipFill>
        <p:spPr>
          <a:xfrm>
            <a:off x="3257550" y="4770120"/>
            <a:ext cx="2722245" cy="1644015"/>
          </a:xfrm>
          <a:prstGeom prst="rect">
            <a:avLst/>
          </a:prstGeom>
        </p:spPr>
      </p:pic>
      <p:sp>
        <p:nvSpPr>
          <p:cNvPr id="8" name="文本框 7"/>
          <p:cNvSpPr txBox="1"/>
          <p:nvPr/>
        </p:nvSpPr>
        <p:spPr>
          <a:xfrm>
            <a:off x="1495428" y="484187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9" name="图片 8"/>
          <p:cNvPicPr>
            <a:picLocks noChangeAspect="1"/>
          </p:cNvPicPr>
          <p:nvPr/>
        </p:nvPicPr>
        <p:blipFill>
          <a:blip r:embed="rId2"/>
          <a:stretch>
            <a:fillRect/>
          </a:stretch>
        </p:blipFill>
        <p:spPr>
          <a:xfrm>
            <a:off x="3736340" y="4915535"/>
            <a:ext cx="1818005" cy="1353185"/>
          </a:xfrm>
          <a:prstGeom prst="rect">
            <a:avLst/>
          </a:prstGeom>
        </p:spPr>
      </p:pic>
      <p:sp>
        <p:nvSpPr>
          <p:cNvPr id="6" name="文本框 5"/>
          <p:cNvSpPr txBox="1"/>
          <p:nvPr/>
        </p:nvSpPr>
        <p:spPr>
          <a:xfrm>
            <a:off x="4311970" y="3717290"/>
            <a:ext cx="11360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R=U/I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99540"/>
            <a:ext cx="7894320" cy="474281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3. 实验器材</a:t>
            </a:r>
            <a:r>
              <a:rPr lang="zh-CN" altLang="en-US" sz="2800">
                <a:latin typeface="宋体" panose="02010600030101010101" pitchFamily="2" charset="-122"/>
                <a:cs typeface="宋体" panose="02010600030101010101" pitchFamily="2" charset="-122"/>
              </a:rPr>
              <a:t>： 学生电源、开关、</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、待测电阻各一个，导线若干.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4. 实验步骤</a:t>
            </a:r>
            <a:r>
              <a:rPr lang="zh-CN" altLang="en-US" sz="2800">
                <a:latin typeface="宋体" panose="02010600030101010101" pitchFamily="2" charset="-122"/>
                <a:cs typeface="宋体" panose="02010600030101010101" pitchFamily="2" charset="-122"/>
              </a:rPr>
              <a:t>：（1）根据电路图连接实物. 连接实物图时，必须注意开关应</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（2）检查电路无误后，闭合开关S，多次改变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的阻值，分别读出电流表、电压表的示数，填入表格.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（3）计算出几次R</a:t>
            </a:r>
            <a:r>
              <a:rPr lang="zh-CN" altLang="en-US" sz="2800" baseline="-25000">
                <a:latin typeface="宋体" panose="02010600030101010101" pitchFamily="2" charset="-122"/>
                <a:cs typeface="宋体" panose="02010600030101010101" pitchFamily="2" charset="-122"/>
              </a:rPr>
              <a:t>x</a:t>
            </a:r>
            <a:r>
              <a:rPr lang="zh-CN" altLang="en-US" sz="2800">
                <a:latin typeface="宋体" panose="02010600030101010101" pitchFamily="2" charset="-122"/>
                <a:cs typeface="宋体" panose="02010600030101010101" pitchFamily="2" charset="-122"/>
              </a:rPr>
              <a:t>的值，求出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6399215" y="139954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电压表</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982665" y="193230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电流表</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3132140" y="192151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滑动变阻器</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5538473" y="350964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断开</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161735" y="4483735"/>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滑动变阻器</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6143310" y="549719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平均值</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4" grpId="0"/>
      <p:bldP spid="4" grpId="1"/>
      <p:bldP spid="5" grpId="0"/>
      <p:bldP spid="5"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652905"/>
            <a:ext cx="7895590" cy="370903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3.滑动变阻器在实验中的作用</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（1）在探究电流和电压关系时，滑动变阻器的主要作用是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（2）在探究电流和电阻关系时，滑动变阻器的主要作用是保持不同导体</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（3）以上两个实验中，滑动变阻器还能起到</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126105" y="2589530"/>
            <a:ext cx="395732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改变导体两端的电压</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4657725" y="3615690"/>
            <a:ext cx="367220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两端的电压不变</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657350" y="46545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保护电路</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4840" y="1796415"/>
            <a:ext cx="7894320"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滑动变阻器的作用： 一是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；二是改变</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，从而改变电路中的电流，多测几组电压和电流值，求出电阻值的平均值以减小</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2" name="文本框 1"/>
          <p:cNvSpPr txBox="1"/>
          <p:nvPr/>
        </p:nvSpPr>
        <p:spPr>
          <a:xfrm>
            <a:off x="5399405" y="1796415"/>
            <a:ext cx="272288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保护电路</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2256155" y="2341880"/>
            <a:ext cx="433324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电阻两端的电压</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4126230" y="3354705"/>
            <a:ext cx="272288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误差</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2691130"/>
            <a:ext cx="7894320"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串联电路中通过某个电阻的电流或串联电路的电流，等于电源两端的电压除以各分电阻</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当串联电路中的一个电阻改变时，电路中的电流及另一个电阻两端的电压</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solidFill>
                  <a:schemeClr val="bg1"/>
                </a:solidFill>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（选填“改变”或“不变”）.</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44272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二、欧姆定律在串联电路中的应用</a:t>
            </a:r>
            <a:r>
              <a:rPr lang="zh-CN" altLang="en-US" sz="2800">
                <a:latin typeface="宋体" panose="02010600030101010101" pitchFamily="2" charset="-122"/>
                <a:cs typeface="宋体" panose="02010600030101010101" pitchFamily="2" charset="-122"/>
                <a:sym typeface="+mn-ea"/>
              </a:rPr>
              <a:t>（10年</a:t>
            </a:r>
            <a:r>
              <a:rPr lang="en-US" altLang="zh-CN" sz="2800">
                <a:latin typeface="宋体" panose="02010600030101010101" pitchFamily="2" charset="-122"/>
                <a:cs typeface="宋体" panose="02010600030101010101" pitchFamily="2" charset="-122"/>
                <a:sym typeface="+mn-ea"/>
              </a:rPr>
              <a:t>10</a:t>
            </a:r>
            <a:r>
              <a:rPr lang="zh-CN" altLang="en-US" sz="2800">
                <a:latin typeface="宋体" panose="02010600030101010101" pitchFamily="2" charset="-122"/>
                <a:cs typeface="宋体" panose="02010600030101010101" pitchFamily="2" charset="-122"/>
                <a:sym typeface="+mn-ea"/>
              </a:rPr>
              <a:t>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1102363" y="3767455"/>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阻值之和</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7085333" y="426148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改变</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4840" y="2222500"/>
            <a:ext cx="7894320"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2.在串联电路中，电压的分配与电阻成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，即：U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（串联分压），意思是串联电路中电阻两端的电压由电阻决定，电阻越大，两端的电压就越大.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058028" y="2222500"/>
            <a:ext cx="897890" cy="521970"/>
          </a:xfrm>
          <a:prstGeom prst="rect">
            <a:avLst/>
          </a:prstGeom>
          <a:noFill/>
        </p:spPr>
        <p:txBody>
          <a:bodyPr wrap="none" rtlCol="0" anchor="t">
            <a:spAutoFit/>
          </a:bodyPr>
          <a:p>
            <a:pPr algn="ctr"/>
            <a:r>
              <a:rPr lang="zh-CN" sz="2800" b="1" dirty="0">
                <a:solidFill>
                  <a:srgbClr val="FF0000"/>
                </a:solidFill>
                <a:latin typeface="Times New Roman" panose="02020603050405020304" pitchFamily="18" charset="0"/>
                <a:sym typeface="+mn-ea"/>
              </a:rPr>
              <a:t>正比</a:t>
            </a:r>
            <a:endParaRPr 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2260600"/>
            <a:ext cx="7894320"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当并联电路中的一条支路的电阻改变时，这个支路的电流</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，干路电流</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，另一条支路的电流和电压都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.（选填“改变”或“不变”）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 在并联电路中，各支路上的电流与该支路的电阻成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即：I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（并联分流），意思是并联电路中各支路上的电流由它们的总电阻来决定，总电阻越大，电流就越小.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三、欧姆定律在并联电路中的应用</a:t>
            </a:r>
            <a:r>
              <a:rPr lang="zh-CN" altLang="en-US" sz="2800">
                <a:latin typeface="宋体" panose="02010600030101010101" pitchFamily="2" charset="-122"/>
                <a:cs typeface="宋体" panose="02010600030101010101" pitchFamily="2" charset="-122"/>
                <a:sym typeface="+mn-ea"/>
              </a:rPr>
              <a:t>（10年</a:t>
            </a:r>
            <a:r>
              <a:rPr lang="en-US" altLang="zh-CN" sz="2800">
                <a:latin typeface="宋体" panose="02010600030101010101" pitchFamily="2" charset="-122"/>
                <a:cs typeface="宋体" panose="02010600030101010101" pitchFamily="2" charset="-122"/>
                <a:sym typeface="+mn-ea"/>
              </a:rPr>
              <a:t>10</a:t>
            </a:r>
            <a:r>
              <a:rPr lang="zh-CN" altLang="en-US" sz="2800">
                <a:latin typeface="宋体" panose="02010600030101010101" pitchFamily="2" charset="-122"/>
                <a:cs typeface="宋体" panose="02010600030101010101" pitchFamily="2" charset="-122"/>
                <a:sym typeface="+mn-ea"/>
              </a:rPr>
              <a:t>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2642238" y="279336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改变</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5565143" y="278066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改变</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4006853" y="3315335"/>
            <a:ext cx="897890" cy="521970"/>
          </a:xfrm>
          <a:prstGeom prst="rect">
            <a:avLst/>
          </a:prstGeom>
          <a:noFill/>
        </p:spPr>
        <p:txBody>
          <a:bodyPr wrap="none" rtlCol="0" anchor="t">
            <a:spAutoFit/>
          </a:bodyPr>
          <a:p>
            <a:pPr algn="ctr"/>
            <a:r>
              <a:rPr lang="zh-CN" sz="2800" b="1" dirty="0">
                <a:solidFill>
                  <a:srgbClr val="FF0000"/>
                </a:solidFill>
                <a:latin typeface="Times New Roman" panose="02020603050405020304" pitchFamily="18" charset="0"/>
                <a:sym typeface="+mn-ea"/>
              </a:rPr>
              <a:t>不</a:t>
            </a:r>
            <a:r>
              <a:rPr sz="2800" b="1" dirty="0">
                <a:solidFill>
                  <a:srgbClr val="FF0000"/>
                </a:solidFill>
                <a:latin typeface="Times New Roman" panose="02020603050405020304" pitchFamily="18" charset="0"/>
                <a:sym typeface="+mn-ea"/>
              </a:rPr>
              <a:t>变</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682753" y="4834890"/>
            <a:ext cx="897890" cy="521970"/>
          </a:xfrm>
          <a:prstGeom prst="rect">
            <a:avLst/>
          </a:prstGeom>
          <a:noFill/>
        </p:spPr>
        <p:txBody>
          <a:bodyPr wrap="none" rtlCol="0" anchor="t">
            <a:spAutoFit/>
          </a:bodyPr>
          <a:p>
            <a:pPr algn="ctr"/>
            <a:r>
              <a:rPr lang="zh-CN" sz="2800" b="1" dirty="0">
                <a:solidFill>
                  <a:srgbClr val="FF0000"/>
                </a:solidFill>
                <a:latin typeface="Times New Roman" panose="02020603050405020304" pitchFamily="18" charset="0"/>
                <a:sym typeface="+mn-ea"/>
              </a:rPr>
              <a:t>反比</a:t>
            </a:r>
            <a:endParaRPr 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4" grpId="0"/>
      <p:bldP spid="4"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081655" y="3714750"/>
            <a:ext cx="3165475" cy="2467610"/>
          </a:xfrm>
          <a:prstGeom prst="rect">
            <a:avLst/>
          </a:prstGeom>
        </p:spPr>
      </p:pic>
      <p:sp>
        <p:nvSpPr>
          <p:cNvPr id="14" name="文本框 13"/>
          <p:cNvSpPr txBox="1"/>
          <p:nvPr/>
        </p:nvSpPr>
        <p:spPr>
          <a:xfrm>
            <a:off x="624205" y="1878330"/>
            <a:ext cx="7895590" cy="215836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例题 </a:t>
            </a:r>
            <a:r>
              <a:rPr lang="zh-CN" altLang="en-US" sz="2800">
                <a:latin typeface="宋体" panose="02010600030101010101" pitchFamily="2" charset="-122"/>
                <a:cs typeface="宋体" panose="02010600030101010101" pitchFamily="2" charset="-122"/>
                <a:sym typeface="+mn-ea"/>
              </a:rPr>
              <a:t>（2017·咸宁）小华同学想用“伏安法”来测量定值电阻Rx的阻值，于是他在学校实验室借了一些器材，连接了如图1甲所示的电路，电源电压恒定不变. </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伏安法测电阻</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304290"/>
            <a:ext cx="7895590"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（1）连接电路时，开关应处于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状态. 闭合开关，向</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（选填“A”或“B”）端移动变阻器的滑片能使电流表的示数变大. 滑动变阻器除了保护电路外，还有一个重要作用是</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.操作中，小华发现两个电表只有一个示数，初步检查确认，电路接线完好，两个电表均无故障，刚发生故障的元件应是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电源       B. 电阻Rx      C. 滑动变阻器</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5678807" y="13042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断开</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3021649" y="1823720"/>
            <a:ext cx="41973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A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996950" y="3414395"/>
            <a:ext cx="556133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多次测量求平均值减小误差</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4802507" y="489521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887470" y="3197860"/>
            <a:ext cx="3837940" cy="2487930"/>
          </a:xfrm>
          <a:prstGeom prst="rect">
            <a:avLst/>
          </a:prstGeom>
        </p:spPr>
      </p:pic>
      <p:sp>
        <p:nvSpPr>
          <p:cNvPr id="14" name="文本框 13"/>
          <p:cNvSpPr txBox="1"/>
          <p:nvPr/>
        </p:nvSpPr>
        <p:spPr>
          <a:xfrm>
            <a:off x="624205" y="1734820"/>
            <a:ext cx="7895590" cy="164147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（2）排除故障后，闭合开关，当电压表示数为2.6V时，电流表示数如图1乙所示，计算R</a:t>
            </a:r>
            <a:r>
              <a:rPr lang="zh-CN" altLang="en-US" sz="2800" baseline="-25000">
                <a:latin typeface="宋体" panose="02010600030101010101" pitchFamily="2" charset="-122"/>
                <a:cs typeface="宋体" panose="02010600030101010101" pitchFamily="2" charset="-122"/>
                <a:sym typeface="+mn-ea"/>
              </a:rPr>
              <a:t>x</a:t>
            </a:r>
            <a:r>
              <a:rPr lang="zh-CN" altLang="en-US" sz="2800">
                <a:latin typeface="宋体" panose="02010600030101010101" pitchFamily="2" charset="-122"/>
                <a:cs typeface="宋体" panose="02010600030101010101" pitchFamily="2" charset="-122"/>
                <a:sym typeface="+mn-ea"/>
              </a:rPr>
              <a:t>的阻值为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Ω.                                         </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2299337" y="2854325"/>
            <a:ext cx="5384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10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319214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（3）（2016·安顺改编）小张同学将以上实验中的定值电阻换为小灯泡，连接了如图2甲所示的实物图. 继续测小灯泡的电阻.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小张同学按同一电路连接好最后一根导线，小灯泡立即发出明亮耀眼的光，并很快熄灭. 请你找出她在实验中两个操作不当之处是：                                             </a:t>
            </a:r>
            <a:endParaRPr lang="zh-CN" altLang="en-US" sz="2800">
              <a:latin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4680585" y="4352925"/>
            <a:ext cx="2965450" cy="1917700"/>
          </a:xfrm>
          <a:prstGeom prst="rect">
            <a:avLst/>
          </a:prstGeom>
        </p:spPr>
      </p:pic>
    </p:spTree>
  </p:cSld>
  <p:clrMapOvr>
    <a:masterClrMapping/>
  </p:clrMapOvr>
  <p:transition>
    <p:push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76655" y="2038985"/>
            <a:ext cx="6911340" cy="521970"/>
          </a:xfrm>
          <a:prstGeom prst="rect">
            <a:avLst/>
          </a:prstGeom>
          <a:noFill/>
        </p:spPr>
        <p:txBody>
          <a:bodyPr wrap="square" rtlCol="0" anchor="t">
            <a:spAutoFit/>
          </a:bodyPr>
          <a:p>
            <a:pPr algn="l"/>
            <a:r>
              <a:rPr sz="2800" b="1" dirty="0">
                <a:solidFill>
                  <a:srgbClr val="FF0000"/>
                </a:solidFill>
                <a:latin typeface="Times New Roman" panose="02020603050405020304" pitchFamily="18" charset="0"/>
                <a:sym typeface="+mn-ea"/>
              </a:rPr>
              <a:t>连接电路时开关没有断开</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1109345" y="2592070"/>
            <a:ext cx="6925310" cy="1512570"/>
          </a:xfrm>
          <a:prstGeom prst="rect">
            <a:avLst/>
          </a:prstGeom>
          <a:noFill/>
        </p:spPr>
        <p:txBody>
          <a:bodyPr wrap="square" rtlCol="0" anchor="t">
            <a:spAutoFit/>
          </a:bodyPr>
          <a:p>
            <a:pPr algn="l">
              <a:lnSpc>
                <a:spcPct val="110000"/>
              </a:lnSpc>
            </a:pPr>
            <a:r>
              <a:rPr sz="2800" b="1" dirty="0">
                <a:solidFill>
                  <a:srgbClr val="FF0000"/>
                </a:solidFill>
                <a:latin typeface="Times New Roman" panose="02020603050405020304" pitchFamily="18" charset="0"/>
                <a:sym typeface="+mn-ea"/>
              </a:rPr>
              <a:t>闭合开关前，没有将滑动变阻器的滑片调到阻值最大的位置（或滑动变阻器连入电路的阻值很小或阻值为零等）</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624205" y="2093595"/>
            <a:ext cx="7895590" cy="215836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①</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②</a:t>
            </a:r>
            <a:r>
              <a:rPr lang="zh-CN" altLang="en-US" sz="2800" u="sng">
                <a:latin typeface="宋体" panose="02010600030101010101" pitchFamily="2" charset="-122"/>
                <a:cs typeface="宋体" panose="02010600030101010101" pitchFamily="2" charset="-122"/>
                <a:sym typeface="+mn-ea"/>
              </a:rPr>
              <a:t>                                         </a:t>
            </a:r>
            <a:r>
              <a:rPr lang="zh-CN" altLang="en-US"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solidFill>
                <a:schemeClr val="bg1"/>
              </a:solidFill>
              <a:latin typeface="宋体" panose="02010600030101010101" pitchFamily="2" charset="-122"/>
              <a:cs typeface="宋体" panose="02010600030101010101" pitchFamily="2" charset="-122"/>
              <a:sym typeface="+mn-ea"/>
            </a:endParaRPr>
          </a:p>
          <a:p>
            <a:pPr marL="421640" indent="-421640" algn="just">
              <a:lnSpc>
                <a:spcPct val="120000"/>
              </a:lnSpc>
            </a:pPr>
            <a:r>
              <a:rPr lang="en-US" altLang="zh-CN" sz="2800">
                <a:latin typeface="宋体" panose="02010600030101010101" pitchFamily="2" charset="-122"/>
                <a:cs typeface="宋体" panose="02010600030101010101" pitchFamily="2" charset="-122"/>
                <a:sym typeface="+mn-ea"/>
              </a:rPr>
              <a:t>  </a:t>
            </a:r>
            <a:r>
              <a:rPr lang="en-US" altLang="zh-CN" sz="2800" u="sng">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215836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（4）实验电路接好后，合上开关时，一些小组的同学发现了电路故障，主要是有下列的几种情况，请你根据现象和检测结果指出故障的可能原因.                       </a:t>
            </a:r>
            <a:endParaRPr lang="zh-CN" altLang="en-US" sz="2800">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45465" y="3319145"/>
            <a:ext cx="8053070" cy="3049270"/>
          </a:xfrm>
          <a:prstGeom prst="rect">
            <a:avLst/>
          </a:prstGeom>
        </p:spPr>
      </p:pic>
      <p:sp>
        <p:nvSpPr>
          <p:cNvPr id="3" name="文本框 2"/>
          <p:cNvSpPr txBox="1"/>
          <p:nvPr/>
        </p:nvSpPr>
        <p:spPr>
          <a:xfrm>
            <a:off x="4178937" y="3681730"/>
            <a:ext cx="4777740" cy="398780"/>
          </a:xfrm>
          <a:prstGeom prst="rect">
            <a:avLst/>
          </a:prstGeom>
          <a:noFill/>
        </p:spPr>
        <p:txBody>
          <a:bodyPr wrap="none" rtlCol="0" anchor="t">
            <a:spAutoFit/>
          </a:bodyPr>
          <a:p>
            <a:pPr algn="ctr"/>
            <a:r>
              <a:rPr sz="2000" b="1" dirty="0">
                <a:solidFill>
                  <a:srgbClr val="FF0000"/>
                </a:solidFill>
                <a:latin typeface="Times New Roman" panose="02020603050405020304" pitchFamily="18" charset="0"/>
                <a:sym typeface="+mn-ea"/>
              </a:rPr>
              <a:t>滑动变阻器同时连接在下面的电阻线两端 </a:t>
            </a:r>
            <a:endParaRPr sz="2000" b="1" dirty="0">
              <a:solidFill>
                <a:srgbClr val="FF0000"/>
              </a:solidFill>
              <a:latin typeface="Times New Roman" panose="02020603050405020304" pitchFamily="18" charset="0"/>
              <a:sym typeface="+mn-ea"/>
            </a:endParaRPr>
          </a:p>
        </p:txBody>
      </p:sp>
      <p:sp>
        <p:nvSpPr>
          <p:cNvPr id="4" name="文本框 3"/>
          <p:cNvSpPr txBox="1"/>
          <p:nvPr/>
        </p:nvSpPr>
        <p:spPr>
          <a:xfrm>
            <a:off x="4178937" y="3964940"/>
            <a:ext cx="4777740" cy="398780"/>
          </a:xfrm>
          <a:prstGeom prst="rect">
            <a:avLst/>
          </a:prstGeom>
          <a:noFill/>
        </p:spPr>
        <p:txBody>
          <a:bodyPr wrap="none" rtlCol="0" anchor="t">
            <a:spAutoFit/>
          </a:bodyPr>
          <a:p>
            <a:pPr algn="ctr"/>
            <a:r>
              <a:rPr sz="2000" b="1" dirty="0">
                <a:solidFill>
                  <a:srgbClr val="FF0000"/>
                </a:solidFill>
                <a:latin typeface="Times New Roman" panose="02020603050405020304" pitchFamily="18" charset="0"/>
                <a:sym typeface="+mn-ea"/>
              </a:rPr>
              <a:t>滑动变阻器同时连接在上面的金属杆两端 </a:t>
            </a:r>
            <a:endParaRPr sz="2000" b="1" dirty="0">
              <a:solidFill>
                <a:srgbClr val="FF0000"/>
              </a:solidFill>
              <a:latin typeface="Times New Roman" panose="02020603050405020304" pitchFamily="18" charset="0"/>
              <a:sym typeface="+mn-ea"/>
            </a:endParaRPr>
          </a:p>
        </p:txBody>
      </p:sp>
      <p:sp>
        <p:nvSpPr>
          <p:cNvPr id="5" name="文本框 4"/>
          <p:cNvSpPr txBox="1"/>
          <p:nvPr/>
        </p:nvSpPr>
        <p:spPr>
          <a:xfrm>
            <a:off x="6151247" y="4264025"/>
            <a:ext cx="140716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电灯短路</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
        <p:nvSpPr>
          <p:cNvPr id="6" name="文本框 5"/>
          <p:cNvSpPr txBox="1"/>
          <p:nvPr/>
        </p:nvSpPr>
        <p:spPr>
          <a:xfrm>
            <a:off x="6151247" y="4613275"/>
            <a:ext cx="140716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电灯断路 </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
        <p:nvSpPr>
          <p:cNvPr id="7" name="文本框 6"/>
          <p:cNvSpPr txBox="1"/>
          <p:nvPr/>
        </p:nvSpPr>
        <p:spPr>
          <a:xfrm>
            <a:off x="5080002" y="4977130"/>
            <a:ext cx="354965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电流表的正负接线柱接反</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
        <p:nvSpPr>
          <p:cNvPr id="8" name="文本框 7"/>
          <p:cNvSpPr txBox="1"/>
          <p:nvPr/>
        </p:nvSpPr>
        <p:spPr>
          <a:xfrm>
            <a:off x="5386707" y="5262880"/>
            <a:ext cx="293751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电压表所选量程过小</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
        <p:nvSpPr>
          <p:cNvPr id="9" name="文本框 8"/>
          <p:cNvSpPr txBox="1"/>
          <p:nvPr/>
        </p:nvSpPr>
        <p:spPr>
          <a:xfrm>
            <a:off x="5080002" y="5704840"/>
            <a:ext cx="354965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电压表与滑动变阻器并联</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flipV="1">
            <a:off x="2991485" y="4628515"/>
            <a:ext cx="2650490" cy="320675"/>
          </a:xfrm>
          <a:prstGeom prst="rect">
            <a:avLst/>
          </a:prstGeom>
        </p:spPr>
      </p:pic>
      <p:sp>
        <p:nvSpPr>
          <p:cNvPr id="3" name="文本框 2"/>
          <p:cNvSpPr txBox="1"/>
          <p:nvPr/>
        </p:nvSpPr>
        <p:spPr>
          <a:xfrm>
            <a:off x="670560" y="1652905"/>
            <a:ext cx="7895590" cy="4829810"/>
          </a:xfrm>
          <a:prstGeom prst="rect">
            <a:avLst/>
          </a:prstGeom>
          <a:noFill/>
        </p:spPr>
        <p:txBody>
          <a:bodyPr wrap="square" rtlCol="0" anchor="t">
            <a:spAutoFit/>
          </a:bodyPr>
          <a:p>
            <a:pPr>
              <a:lnSpc>
                <a:spcPct val="110000"/>
              </a:lnSpc>
            </a:pPr>
            <a:r>
              <a:rPr lang="zh-CN" altLang="en-US" sz="2800" b="1">
                <a:latin typeface="宋体" panose="02010600030101010101" pitchFamily="2" charset="-122"/>
                <a:cs typeface="宋体" panose="02010600030101010101" pitchFamily="2" charset="-122"/>
              </a:rPr>
              <a:t>1. 内容</a:t>
            </a:r>
            <a:r>
              <a:rPr lang="zh-CN" altLang="en-US" sz="2800">
                <a:latin typeface="宋体" panose="02010600030101010101" pitchFamily="2" charset="-122"/>
                <a:cs typeface="宋体" panose="02010600030101010101" pitchFamily="2" charset="-122"/>
              </a:rPr>
              <a:t>：通过导体的电流，跟导体两端的电压成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，跟导体的电阻成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b="1">
                <a:latin typeface="宋体" panose="02010600030101010101" pitchFamily="2" charset="-122"/>
                <a:cs typeface="宋体" panose="02010600030101010101" pitchFamily="2" charset="-122"/>
              </a:rPr>
              <a:t>2. 数学表达式</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，变形公式：</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U=</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，R=</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b="1">
                <a:latin typeface="宋体" panose="02010600030101010101" pitchFamily="2" charset="-122"/>
                <a:cs typeface="宋体" panose="02010600030101010101" pitchFamily="2" charset="-122"/>
              </a:rPr>
              <a:t>3. 电阻的串联与并联</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（1）电阻的串联：</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①等效电路：</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②理解：电阻串联起来之后，相当于增加了导体的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，所以总电阻比其中任何一个电阻都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③规律：R</a:t>
            </a:r>
            <a:r>
              <a:rPr lang="zh-CN" altLang="en-US" sz="2800" baseline="-25000">
                <a:latin typeface="宋体" panose="02010600030101010101" pitchFamily="2" charset="-122"/>
                <a:cs typeface="宋体" panose="02010600030101010101" pitchFamily="2" charset="-122"/>
              </a:rPr>
              <a:t>串</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n</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二、欧姆定律</a:t>
            </a:r>
            <a:r>
              <a:rPr lang="zh-CN" altLang="en-US" sz="2800">
                <a:latin typeface="宋体" panose="02010600030101010101" pitchFamily="2" charset="-122"/>
                <a:cs typeface="宋体" panose="02010600030101010101" pitchFamily="2" charset="-122"/>
                <a:sym typeface="+mn-ea"/>
              </a:rPr>
              <a:t>（10年10考）</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349885" y="20986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正比</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4182110" y="20732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反比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3756660" y="24815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I=U/R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912495" y="29622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IR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029585" y="29495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U/I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625475" y="53003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长度 </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7042150" y="53003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大</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6" grpId="0"/>
      <p:bldP spid="6" grpId="1"/>
      <p:bldP spid="7" grpId="0"/>
      <p:bldP spid="7" grpId="1"/>
      <p:bldP spid="8" grpId="0"/>
      <p:bldP spid="8" grpId="1"/>
      <p:bldP spid="9" grpId="0"/>
      <p:bldP spid="9" grpId="1"/>
      <p:bldP spid="10" grpId="0"/>
      <p:bldP spid="10"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（5）测量过程中，某一次的电流值如图2乙所示，则电流值是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 排除故障后，重测的数据如表所示，并绘出I-U图像如图2丙的A所示.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（6）依据表格中的数据，小张求出小灯泡电阻的平均值，你同意这种做法吗？说出你的理由</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（作出判断并说出理由）.                  </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flipH="1">
            <a:off x="3116580" y="1710055"/>
            <a:ext cx="176276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0.26</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998220" y="4238625"/>
            <a:ext cx="5739765" cy="1038860"/>
          </a:xfrm>
          <a:prstGeom prst="rect">
            <a:avLst/>
          </a:prstGeom>
          <a:noFill/>
        </p:spPr>
        <p:txBody>
          <a:bodyPr wrap="square" rtlCol="0" anchor="t">
            <a:spAutoFit/>
          </a:bodyPr>
          <a:p>
            <a:pPr algn="l">
              <a:lnSpc>
                <a:spcPct val="110000"/>
              </a:lnSpc>
            </a:pPr>
            <a:r>
              <a:rPr sz="2800" b="1" dirty="0">
                <a:solidFill>
                  <a:srgbClr val="FF0000"/>
                </a:solidFill>
                <a:latin typeface="Times New Roman" panose="02020603050405020304" pitchFamily="18" charset="0"/>
                <a:sym typeface="+mn-ea"/>
              </a:rPr>
              <a:t>不同意；灯丝的电阻受温度影响，并非一个定值</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6738620" y="4238625"/>
            <a:ext cx="1885315" cy="183451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25135" y="3606165"/>
            <a:ext cx="2592070" cy="2522220"/>
          </a:xfrm>
          <a:prstGeom prst="rect">
            <a:avLst/>
          </a:prstGeom>
        </p:spPr>
      </p:pic>
      <p:sp>
        <p:nvSpPr>
          <p:cNvPr id="14" name="文本框 13"/>
          <p:cNvSpPr txBox="1"/>
          <p:nvPr/>
        </p:nvSpPr>
        <p:spPr>
          <a:xfrm>
            <a:off x="624205" y="1447800"/>
            <a:ext cx="7895590" cy="215836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（7）另外一组同学用相同的器材和电路图也做这实验时，由于接线错误，根据测量的数据绘出的I-U图像如图2丙的B所示. 你认为错误的原因可能是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2120900" y="3001645"/>
            <a:ext cx="626681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电压表接在了滑动变阻器两端</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 name="图片 19"/>
          <p:cNvPicPr>
            <a:picLocks noChangeAspect="1"/>
          </p:cNvPicPr>
          <p:nvPr/>
        </p:nvPicPr>
        <p:blipFill>
          <a:blip r:embed="rId1"/>
          <a:stretch>
            <a:fillRect/>
          </a:stretch>
        </p:blipFill>
        <p:spPr>
          <a:xfrm>
            <a:off x="5037455" y="4388485"/>
            <a:ext cx="2457450" cy="170561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354139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用单表测电阻</a:t>
            </a:r>
            <a:endParaRPr lang="zh-CN" altLang="en-US" sz="3200" b="1">
              <a:solidFill>
                <a:srgbClr val="FF0000"/>
              </a:solidFill>
              <a:sym typeface="+mn-ea"/>
            </a:endParaRPr>
          </a:p>
        </p:txBody>
      </p:sp>
      <p:sp>
        <p:nvSpPr>
          <p:cNvPr id="14" name="文本框 13"/>
          <p:cNvSpPr txBox="1"/>
          <p:nvPr/>
        </p:nvSpPr>
        <p:spPr>
          <a:xfrm>
            <a:off x="624205" y="195008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（2019·呼和浩特）小艳同学在测量定值电阻Rx（大约几十Ω）实验中，实验室只有如下器材：电源、开关、导线若干、定值电阻R0=15Ω、两个电压表   和    、滑动变阻器. 她设计的电路图如下图3所示，物理孙老师检查后，认为不完整.</a:t>
            </a:r>
            <a:endParaRPr lang="zh-CN" altLang="en-US" sz="2800">
              <a:latin typeface="宋体" panose="02010600030101010101" pitchFamily="2" charset="-122"/>
              <a:cs typeface="宋体" panose="02010600030101010101" pitchFamily="2" charset="-122"/>
              <a:sym typeface="+mn-ea"/>
            </a:endParaRPr>
          </a:p>
        </p:txBody>
      </p:sp>
      <p:grpSp>
        <p:nvGrpSpPr>
          <p:cNvPr id="16" name="组合 15"/>
          <p:cNvGrpSpPr/>
          <p:nvPr/>
        </p:nvGrpSpPr>
        <p:grpSpPr>
          <a:xfrm>
            <a:off x="3898900" y="3484245"/>
            <a:ext cx="1776730" cy="607695"/>
            <a:chOff x="9206" y="7430"/>
            <a:chExt cx="2798" cy="957"/>
          </a:xfrm>
        </p:grpSpPr>
        <p:sp>
          <p:nvSpPr>
            <p:cNvPr id="13" name="文本框 12"/>
            <p:cNvSpPr txBox="1"/>
            <p:nvPr/>
          </p:nvSpPr>
          <p:spPr>
            <a:xfrm>
              <a:off x="9206" y="7430"/>
              <a:ext cx="2798" cy="957"/>
            </a:xfrm>
            <a:prstGeom prst="rect">
              <a:avLst/>
            </a:prstGeom>
            <a:noFill/>
            <a:ln w="9525">
              <a:noFill/>
            </a:ln>
          </p:spPr>
          <p:txBody>
            <a:bodyPr wrap="square">
              <a:spAutoFit/>
            </a:bodyPr>
            <a:p>
              <a:pPr algn="ctr">
                <a:lnSpc>
                  <a:spcPct val="120000"/>
                </a:lnSpc>
              </a:pPr>
              <a:r>
                <a:rPr lang="en-US" altLang="zh-CN" sz="2800" b="1" dirty="0">
                  <a:ln>
                    <a:noFill/>
                  </a:ln>
                  <a:solidFill>
                    <a:schemeClr val="tx1"/>
                  </a:solidFill>
                  <a:latin typeface="Times New Roman" panose="02020603050405020304" pitchFamily="18" charset="0"/>
                </a:rPr>
                <a:t>V</a:t>
              </a:r>
              <a:r>
                <a:rPr lang="en-US" altLang="zh-CN" sz="2800" b="1" baseline="-25000" dirty="0">
                  <a:ln>
                    <a:noFill/>
                  </a:ln>
                  <a:solidFill>
                    <a:schemeClr val="tx1"/>
                  </a:solidFill>
                  <a:latin typeface="Times New Roman" panose="02020603050405020304" pitchFamily="18" charset="0"/>
                </a:rPr>
                <a:t>1</a:t>
              </a:r>
              <a:endParaRPr lang="en-US" altLang="zh-CN" sz="2800" b="1" baseline="-25000" dirty="0">
                <a:ln>
                  <a:noFill/>
                </a:ln>
                <a:solidFill>
                  <a:schemeClr val="tx1"/>
                </a:solidFill>
                <a:latin typeface="Times New Roman" panose="02020603050405020304" pitchFamily="18" charset="0"/>
              </a:endParaRPr>
            </a:p>
          </p:txBody>
        </p:sp>
        <p:sp>
          <p:nvSpPr>
            <p:cNvPr id="15" name="椭圆 14"/>
            <p:cNvSpPr/>
            <p:nvPr/>
          </p:nvSpPr>
          <p:spPr>
            <a:xfrm>
              <a:off x="10211" y="7503"/>
              <a:ext cx="788" cy="810"/>
            </a:xfrm>
            <a:prstGeom prst="ellipse">
              <a:avLst/>
            </a:prstGeom>
            <a:noFill/>
            <a:ln w="19050">
              <a:solidFill>
                <a:schemeClr val="tx1"/>
              </a:solidFill>
            </a:ln>
            <a:extLst>
              <a:ext uri="{909E8E84-426E-40DD-AFC4-6F175D3DCCD1}">
                <a14:hiddenFill xmlns:a14="http://schemas.microsoft.com/office/drawing/2010/main">
                  <a:solidFill>
                    <a:srgbClr val="D9D9D9">
                      <a:alpha val="50196"/>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solidFill>
                    <a:schemeClr val="tx1"/>
                  </a:solidFill>
                </a:ln>
                <a:solidFill>
                  <a:schemeClr val="bg1"/>
                </a:solidFill>
              </a:endParaRPr>
            </a:p>
          </p:txBody>
        </p:sp>
      </p:grpSp>
      <p:grpSp>
        <p:nvGrpSpPr>
          <p:cNvPr id="3" name="组合 2"/>
          <p:cNvGrpSpPr/>
          <p:nvPr/>
        </p:nvGrpSpPr>
        <p:grpSpPr>
          <a:xfrm>
            <a:off x="4848225" y="3483610"/>
            <a:ext cx="1776730" cy="607695"/>
            <a:chOff x="9206" y="7430"/>
            <a:chExt cx="2798" cy="957"/>
          </a:xfrm>
        </p:grpSpPr>
        <p:sp>
          <p:nvSpPr>
            <p:cNvPr id="4" name="文本框 3"/>
            <p:cNvSpPr txBox="1"/>
            <p:nvPr/>
          </p:nvSpPr>
          <p:spPr>
            <a:xfrm>
              <a:off x="9206" y="7430"/>
              <a:ext cx="2798" cy="957"/>
            </a:xfrm>
            <a:prstGeom prst="rect">
              <a:avLst/>
            </a:prstGeom>
            <a:noFill/>
            <a:ln w="9525">
              <a:noFill/>
            </a:ln>
          </p:spPr>
          <p:txBody>
            <a:bodyPr wrap="square">
              <a:spAutoFit/>
            </a:bodyPr>
            <a:p>
              <a:pPr algn="ctr">
                <a:lnSpc>
                  <a:spcPct val="120000"/>
                </a:lnSpc>
              </a:pPr>
              <a:r>
                <a:rPr lang="en-US" altLang="zh-CN" sz="2800" b="1" dirty="0">
                  <a:ln>
                    <a:noFill/>
                  </a:ln>
                  <a:solidFill>
                    <a:schemeClr val="tx1"/>
                  </a:solidFill>
                  <a:latin typeface="Times New Roman" panose="02020603050405020304" pitchFamily="18" charset="0"/>
                </a:rPr>
                <a:t>V</a:t>
              </a:r>
              <a:r>
                <a:rPr lang="en-US" altLang="zh-CN" sz="2800" b="1" baseline="-25000" dirty="0">
                  <a:ln>
                    <a:noFill/>
                  </a:ln>
                  <a:solidFill>
                    <a:schemeClr val="tx1"/>
                  </a:solidFill>
                  <a:latin typeface="Times New Roman" panose="02020603050405020304" pitchFamily="18" charset="0"/>
                </a:rPr>
                <a:t>2</a:t>
              </a:r>
              <a:endParaRPr lang="en-US" altLang="zh-CN" sz="2800" b="1" baseline="-25000" dirty="0">
                <a:ln>
                  <a:noFill/>
                </a:ln>
                <a:solidFill>
                  <a:schemeClr val="tx1"/>
                </a:solidFill>
                <a:latin typeface="Times New Roman" panose="02020603050405020304" pitchFamily="18" charset="0"/>
              </a:endParaRPr>
            </a:p>
          </p:txBody>
        </p:sp>
        <p:sp>
          <p:nvSpPr>
            <p:cNvPr id="6" name="椭圆 5"/>
            <p:cNvSpPr/>
            <p:nvPr/>
          </p:nvSpPr>
          <p:spPr>
            <a:xfrm>
              <a:off x="10211" y="7503"/>
              <a:ext cx="788" cy="810"/>
            </a:xfrm>
            <a:prstGeom prst="ellipse">
              <a:avLst/>
            </a:prstGeom>
            <a:noFill/>
            <a:ln w="19050">
              <a:solidFill>
                <a:schemeClr val="tx1"/>
              </a:solidFill>
            </a:ln>
            <a:extLst>
              <a:ext uri="{909E8E84-426E-40DD-AFC4-6F175D3DCCD1}">
                <a14:hiddenFill xmlns:a14="http://schemas.microsoft.com/office/drawing/2010/main">
                  <a:solidFill>
                    <a:srgbClr val="D9D9D9">
                      <a:alpha val="50196"/>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solidFill>
                    <a:schemeClr val="tx1"/>
                  </a:solidFill>
                </a:ln>
                <a:solidFill>
                  <a:schemeClr val="bg1"/>
                </a:solidFill>
              </a:endParaRPr>
            </a:p>
          </p:txBody>
        </p:sp>
      </p:grpSp>
    </p:spTree>
  </p:cSld>
  <p:clrMapOvr>
    <a:masterClrMapping/>
  </p:clrMapOvr>
  <p:transition>
    <p:push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5259070"/>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（1）请你在原图的基础上进行补充，使之成为完整的电路.</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endParaRPr sz="2800">
              <a:latin typeface="宋体" panose="02010600030101010101" pitchFamily="2" charset="-122"/>
              <a:cs typeface="宋体" panose="02010600030101010101" pitchFamily="2" charset="-122"/>
              <a:sym typeface="+mn-ea"/>
            </a:endParaRPr>
          </a:p>
          <a:p>
            <a:pPr marL="421640" indent="-421640" algn="just">
              <a:lnSpc>
                <a:spcPct val="120000"/>
              </a:lnSpc>
            </a:pPr>
            <a:endParaRPr sz="2800">
              <a:latin typeface="宋体" panose="02010600030101010101" pitchFamily="2" charset="-122"/>
              <a:cs typeface="宋体" panose="02010600030101010101" pitchFamily="2" charset="-122"/>
              <a:sym typeface="+mn-ea"/>
            </a:endParaRPr>
          </a:p>
          <a:p>
            <a:pPr marL="421640" indent="-421640" algn="just">
              <a:lnSpc>
                <a:spcPct val="120000"/>
              </a:lnSpc>
            </a:pPr>
            <a:endParaRPr sz="2800">
              <a:latin typeface="宋体" panose="02010600030101010101" pitchFamily="2" charset="-122"/>
              <a:cs typeface="宋体" panose="02010600030101010101" pitchFamily="2" charset="-122"/>
              <a:sym typeface="+mn-ea"/>
            </a:endParaRPr>
          </a:p>
          <a:p>
            <a:pPr marL="421640" indent="-421640" algn="just">
              <a:lnSpc>
                <a:spcPct val="120000"/>
              </a:lnSpc>
            </a:pPr>
            <a:endParaRPr sz="2800">
              <a:latin typeface="宋体" panose="02010600030101010101" pitchFamily="2" charset="-122"/>
              <a:cs typeface="宋体" panose="02010600030101010101" pitchFamily="2" charset="-122"/>
              <a:sym typeface="+mn-ea"/>
            </a:endParaRPr>
          </a:p>
          <a:p>
            <a:pPr marL="421640" indent="-421640" algn="just">
              <a:lnSpc>
                <a:spcPct val="120000"/>
              </a:lnSpc>
            </a:pP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（2）闭合开关之前，滑动变阻器的滑动端应滑至</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（选填“最左端”“最右端”或“任意位置”）.</a:t>
            </a:r>
            <a:endParaRPr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1057277" y="2323465"/>
            <a:ext cx="173101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r>
              <a:rPr lang="en-US" sz="2800" b="1" dirty="0">
                <a:solidFill>
                  <a:srgbClr val="FF0000"/>
                </a:solidFill>
                <a:latin typeface="Times New Roman" panose="02020603050405020304" pitchFamily="18" charset="0"/>
                <a:sym typeface="+mn-ea"/>
              </a:rPr>
              <a:t>:</a:t>
            </a:r>
            <a:endParaRPr lang="en-US" sz="2800" b="1" dirty="0">
              <a:solidFill>
                <a:srgbClr val="FF0000"/>
              </a:solidFill>
              <a:latin typeface="Times New Roman" panose="02020603050405020304" pitchFamily="18" charset="0"/>
              <a:sym typeface="+mn-ea"/>
            </a:endParaRPr>
          </a:p>
        </p:txBody>
      </p:sp>
      <p:pic>
        <p:nvPicPr>
          <p:cNvPr id="3" name="图片 2"/>
          <p:cNvPicPr>
            <a:picLocks noChangeAspect="1"/>
          </p:cNvPicPr>
          <p:nvPr/>
        </p:nvPicPr>
        <p:blipFill>
          <a:blip r:embed="rId1"/>
          <a:stretch>
            <a:fillRect/>
          </a:stretch>
        </p:blipFill>
        <p:spPr>
          <a:xfrm>
            <a:off x="5909945" y="2642235"/>
            <a:ext cx="2018030" cy="1572895"/>
          </a:xfrm>
          <a:prstGeom prst="rect">
            <a:avLst/>
          </a:prstGeom>
        </p:spPr>
      </p:pic>
      <p:pic>
        <p:nvPicPr>
          <p:cNvPr id="6" name="图片 5"/>
          <p:cNvPicPr>
            <a:picLocks noChangeAspect="1"/>
          </p:cNvPicPr>
          <p:nvPr/>
        </p:nvPicPr>
        <p:blipFill>
          <a:blip r:embed="rId2"/>
          <a:stretch>
            <a:fillRect/>
          </a:stretch>
        </p:blipFill>
        <p:spPr>
          <a:xfrm>
            <a:off x="1610360" y="2954020"/>
            <a:ext cx="3880485" cy="1529080"/>
          </a:xfrm>
          <a:prstGeom prst="rect">
            <a:avLst/>
          </a:prstGeom>
        </p:spPr>
      </p:pic>
      <p:sp>
        <p:nvSpPr>
          <p:cNvPr id="7" name="文本框 6"/>
          <p:cNvSpPr txBox="1"/>
          <p:nvPr/>
        </p:nvSpPr>
        <p:spPr>
          <a:xfrm>
            <a:off x="1848805" y="534860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最右端</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7" grpId="0"/>
      <p:bldP spid="7"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1999615" y="4941570"/>
            <a:ext cx="5144770" cy="1478915"/>
          </a:xfrm>
          <a:prstGeom prst="rect">
            <a:avLst/>
          </a:prstGeom>
        </p:spPr>
      </p:pic>
      <p:sp>
        <p:nvSpPr>
          <p:cNvPr id="14" name="文本框 13"/>
          <p:cNvSpPr txBox="1"/>
          <p:nvPr/>
        </p:nvSpPr>
        <p:spPr>
          <a:xfrm>
            <a:off x="624205" y="1232535"/>
            <a:ext cx="7895590" cy="370903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（3）请根据你的补充设计图，写出待测电阻R</a:t>
            </a:r>
            <a:r>
              <a:rPr sz="2800" baseline="-25000">
                <a:latin typeface="宋体" panose="02010600030101010101" pitchFamily="2" charset="-122"/>
                <a:cs typeface="宋体" panose="02010600030101010101" pitchFamily="2" charset="-122"/>
                <a:sym typeface="+mn-ea"/>
              </a:rPr>
              <a:t>x</a:t>
            </a:r>
            <a:r>
              <a:rPr sz="2800">
                <a:latin typeface="宋体" panose="02010600030101010101" pitchFamily="2" charset="-122"/>
                <a:cs typeface="宋体" panose="02010600030101010101" pitchFamily="2" charset="-122"/>
                <a:sym typeface="+mn-ea"/>
              </a:rPr>
              <a:t>的表达式（电压表V</a:t>
            </a:r>
            <a:r>
              <a:rPr sz="2800" baseline="-25000">
                <a:latin typeface="宋体" panose="02010600030101010101" pitchFamily="2" charset="-122"/>
                <a:cs typeface="宋体" panose="02010600030101010101" pitchFamily="2" charset="-122"/>
                <a:sym typeface="+mn-ea"/>
              </a:rPr>
              <a:t>2</a:t>
            </a:r>
            <a:r>
              <a:rPr sz="2800">
                <a:latin typeface="宋体" panose="02010600030101010101" pitchFamily="2" charset="-122"/>
                <a:cs typeface="宋体" panose="02010600030101010101" pitchFamily="2" charset="-122"/>
                <a:sym typeface="+mn-ea"/>
              </a:rPr>
              <a:t>的示数记为U</a:t>
            </a:r>
            <a:r>
              <a:rPr sz="2800" baseline="-25000">
                <a:latin typeface="宋体" panose="02010600030101010101" pitchFamily="2" charset="-122"/>
                <a:cs typeface="宋体" panose="02010600030101010101" pitchFamily="2" charset="-122"/>
                <a:sym typeface="+mn-ea"/>
              </a:rPr>
              <a:t>2</a:t>
            </a:r>
            <a:r>
              <a:rPr sz="2800">
                <a:latin typeface="宋体" panose="02010600030101010101" pitchFamily="2" charset="-122"/>
                <a:cs typeface="宋体" panose="02010600030101010101" pitchFamily="2" charset="-122"/>
                <a:sym typeface="+mn-ea"/>
              </a:rPr>
              <a:t>）</a:t>
            </a:r>
            <a:r>
              <a:rPr sz="2800" u="sng">
                <a:latin typeface="宋体" panose="02010600030101010101" pitchFamily="2" charset="-122"/>
                <a:cs typeface="宋体" panose="02010600030101010101" pitchFamily="2" charset="-122"/>
                <a:sym typeface="+mn-ea"/>
              </a:rPr>
              <a:t>           </a:t>
            </a:r>
            <a:r>
              <a:rPr sz="2800">
                <a:solidFill>
                  <a:schemeClr val="bg1"/>
                </a:solidFill>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lang="en-US" sz="2800">
                <a:latin typeface="宋体" panose="02010600030101010101" pitchFamily="2" charset="-122"/>
                <a:cs typeface="宋体" panose="02010600030101010101" pitchFamily="2" charset="-122"/>
                <a:sym typeface="+mn-ea"/>
              </a:rPr>
              <a:t>   </a:t>
            </a:r>
            <a:r>
              <a:rPr lang="en-US"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（4）她经过这次实验后，自己进一步设计出没有电压表，只有两个电流表的实验电路图三个，若已知电流表   的电阻，你认为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（选填“A”“B”或“C”）种设计测量更精确.</a:t>
            </a:r>
            <a:endParaRPr sz="2800">
              <a:latin typeface="宋体" panose="02010600030101010101" pitchFamily="2" charset="-122"/>
              <a:cs typeface="宋体" panose="02010600030101010101" pitchFamily="2" charset="-122"/>
              <a:sym typeface="+mn-ea"/>
            </a:endParaRPr>
          </a:p>
        </p:txBody>
      </p:sp>
      <p:grpSp>
        <p:nvGrpSpPr>
          <p:cNvPr id="3" name="组合 2"/>
          <p:cNvGrpSpPr/>
          <p:nvPr/>
        </p:nvGrpSpPr>
        <p:grpSpPr>
          <a:xfrm>
            <a:off x="2644775" y="3822700"/>
            <a:ext cx="1776730" cy="607695"/>
            <a:chOff x="9206" y="7430"/>
            <a:chExt cx="2798" cy="957"/>
          </a:xfrm>
        </p:grpSpPr>
        <p:sp>
          <p:nvSpPr>
            <p:cNvPr id="4" name="文本框 3"/>
            <p:cNvSpPr txBox="1"/>
            <p:nvPr/>
          </p:nvSpPr>
          <p:spPr>
            <a:xfrm>
              <a:off x="9206" y="7430"/>
              <a:ext cx="2798" cy="957"/>
            </a:xfrm>
            <a:prstGeom prst="rect">
              <a:avLst/>
            </a:prstGeom>
            <a:noFill/>
            <a:ln w="9525">
              <a:noFill/>
            </a:ln>
          </p:spPr>
          <p:txBody>
            <a:bodyPr wrap="square">
              <a:spAutoFit/>
            </a:bodyPr>
            <a:p>
              <a:pPr algn="ctr">
                <a:lnSpc>
                  <a:spcPct val="120000"/>
                </a:lnSpc>
              </a:pPr>
              <a:r>
                <a:rPr lang="en-US" altLang="zh-CN" sz="2800" b="1" dirty="0">
                  <a:ln>
                    <a:noFill/>
                  </a:ln>
                  <a:solidFill>
                    <a:schemeClr val="tx1"/>
                  </a:solidFill>
                  <a:latin typeface="Times New Roman" panose="02020603050405020304" pitchFamily="18" charset="0"/>
                </a:rPr>
                <a:t>A</a:t>
              </a:r>
              <a:r>
                <a:rPr lang="en-US" altLang="zh-CN" sz="2800" b="1" baseline="-25000" dirty="0">
                  <a:ln>
                    <a:noFill/>
                  </a:ln>
                  <a:solidFill>
                    <a:schemeClr val="tx1"/>
                  </a:solidFill>
                  <a:latin typeface="Times New Roman" panose="02020603050405020304" pitchFamily="18" charset="0"/>
                </a:rPr>
                <a:t>1</a:t>
              </a:r>
              <a:endParaRPr lang="en-US" altLang="zh-CN" sz="2800" b="1" baseline="-25000" dirty="0">
                <a:ln>
                  <a:noFill/>
                </a:ln>
                <a:solidFill>
                  <a:schemeClr val="tx1"/>
                </a:solidFill>
                <a:latin typeface="Times New Roman" panose="02020603050405020304" pitchFamily="18" charset="0"/>
              </a:endParaRPr>
            </a:p>
          </p:txBody>
        </p:sp>
        <p:sp>
          <p:nvSpPr>
            <p:cNvPr id="6" name="椭圆 5"/>
            <p:cNvSpPr/>
            <p:nvPr/>
          </p:nvSpPr>
          <p:spPr>
            <a:xfrm>
              <a:off x="10211" y="7503"/>
              <a:ext cx="788" cy="810"/>
            </a:xfrm>
            <a:prstGeom prst="ellipse">
              <a:avLst/>
            </a:prstGeom>
            <a:noFill/>
            <a:ln w="19050">
              <a:solidFill>
                <a:schemeClr val="tx1"/>
              </a:solidFill>
            </a:ln>
            <a:extLst>
              <a:ext uri="{909E8E84-426E-40DD-AFC4-6F175D3DCCD1}">
                <a14:hiddenFill xmlns:a14="http://schemas.microsoft.com/office/drawing/2010/main">
                  <a:solidFill>
                    <a:srgbClr val="D9D9D9">
                      <a:alpha val="50196"/>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solidFill>
                    <a:schemeClr val="tx1"/>
                  </a:solidFill>
                </a:ln>
                <a:solidFill>
                  <a:schemeClr val="bg1"/>
                </a:solidFill>
              </a:endParaRPr>
            </a:p>
          </p:txBody>
        </p:sp>
      </p:grpSp>
      <p:sp>
        <p:nvSpPr>
          <p:cNvPr id="2" name="文本框 1"/>
          <p:cNvSpPr txBox="1"/>
          <p:nvPr/>
        </p:nvSpPr>
        <p:spPr>
          <a:xfrm>
            <a:off x="1339850" y="2245360"/>
            <a:ext cx="610616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U</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R</a:t>
            </a:r>
            <a:r>
              <a:rPr sz="2800" b="1" baseline="-25000" dirty="0">
                <a:solidFill>
                  <a:srgbClr val="FF0000"/>
                </a:solidFill>
                <a:latin typeface="Times New Roman" panose="02020603050405020304" pitchFamily="18" charset="0"/>
                <a:sym typeface="+mn-ea"/>
              </a:rPr>
              <a:t>0</a:t>
            </a:r>
            <a:r>
              <a:rPr sz="2800" b="1" dirty="0">
                <a:solidFill>
                  <a:srgbClr val="FF0000"/>
                </a:solidFill>
                <a:latin typeface="Times New Roman" panose="02020603050405020304" pitchFamily="18" charset="0"/>
                <a:sym typeface="+mn-ea"/>
              </a:rPr>
              <a:t>/U</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 或 （U</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-U</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）R</a:t>
            </a:r>
            <a:r>
              <a:rPr sz="2800" b="1" baseline="-25000" dirty="0">
                <a:solidFill>
                  <a:srgbClr val="FF0000"/>
                </a:solidFill>
                <a:latin typeface="Times New Roman" panose="02020603050405020304" pitchFamily="18" charset="0"/>
                <a:sym typeface="+mn-ea"/>
              </a:rPr>
              <a:t>0</a:t>
            </a:r>
            <a:r>
              <a:rPr sz="2800" b="1" dirty="0">
                <a:solidFill>
                  <a:srgbClr val="FF0000"/>
                </a:solidFill>
                <a:latin typeface="Times New Roman" panose="02020603050405020304" pitchFamily="18" charset="0"/>
                <a:sym typeface="+mn-ea"/>
              </a:rPr>
              <a:t>/U</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6696712" y="382270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431915" y="4498975"/>
            <a:ext cx="1991360" cy="1608455"/>
          </a:xfrm>
          <a:prstGeom prst="rect">
            <a:avLst/>
          </a:prstGeom>
        </p:spPr>
      </p:pic>
      <p:sp>
        <p:nvSpPr>
          <p:cNvPr id="2" name="文本框 1"/>
          <p:cNvSpPr txBox="1"/>
          <p:nvPr/>
        </p:nvSpPr>
        <p:spPr>
          <a:xfrm>
            <a:off x="624205" y="1277620"/>
            <a:ext cx="7895590" cy="482981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1. 单用电流表测电阻方法：缺电压表，想方法测电压． </a:t>
            </a:r>
            <a:endParaRPr sz="2800">
              <a:latin typeface="宋体" panose="02010600030101010101" pitchFamily="2" charset="-122"/>
              <a:cs typeface="宋体" panose="02010600030101010101" pitchFamily="2" charset="-122"/>
            </a:endParaRPr>
          </a:p>
          <a:p>
            <a:pPr marL="421640" indent="-421640" algn="just">
              <a:lnSpc>
                <a:spcPct val="110000"/>
              </a:lnSpc>
              <a:buClrTx/>
              <a:buSzTx/>
              <a:buNone/>
            </a:pPr>
            <a:r>
              <a:rPr sz="2800">
                <a:latin typeface="宋体" panose="02010600030101010101" pitchFamily="2" charset="-122"/>
                <a:cs typeface="宋体" panose="02010600030101010101" pitchFamily="2" charset="-122"/>
              </a:rPr>
              <a:t>（1）并联一个已知阻值的电阻R</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marL="421640" indent="-421640" algn="just">
              <a:lnSpc>
                <a:spcPct val="110000"/>
              </a:lnSpc>
              <a:buClrTx/>
              <a:buSzTx/>
              <a:buNone/>
            </a:pPr>
            <a:r>
              <a:rPr sz="2800">
                <a:latin typeface="宋体" panose="02010600030101010101" pitchFamily="2" charset="-122"/>
                <a:cs typeface="宋体" panose="02010600030101010101" pitchFamily="2" charset="-122"/>
              </a:rPr>
              <a:t>（2）用电流表测出通过已知电阻的电流I</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marL="421640" indent="-421640" algn="just">
              <a:lnSpc>
                <a:spcPct val="110000"/>
              </a:lnSpc>
              <a:buClrTx/>
              <a:buSzTx/>
              <a:buNone/>
            </a:pPr>
            <a:r>
              <a:rPr sz="2800">
                <a:latin typeface="宋体" panose="02010600030101010101" pitchFamily="2" charset="-122"/>
                <a:cs typeface="宋体" panose="02010600030101010101" pitchFamily="2" charset="-122"/>
              </a:rPr>
              <a:t>（3）由U</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=U</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=I</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算出待测电阻电压U</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marL="421640" indent="-421640" algn="just">
              <a:lnSpc>
                <a:spcPct val="110000"/>
              </a:lnSpc>
              <a:buClrTx/>
              <a:buSzTx/>
              <a:buNone/>
            </a:pPr>
            <a:r>
              <a:rPr sz="2800">
                <a:latin typeface="宋体" panose="02010600030101010101" pitchFamily="2" charset="-122"/>
                <a:cs typeface="宋体" panose="02010600030101010101" pitchFamily="2" charset="-122"/>
              </a:rPr>
              <a:t>  如图5：闭合开关S</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，断开S</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，测出流过定值电阻R</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中的电流I</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；闭合开关S</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、S</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，测出电路中的总电流I. 因为R</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与R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两端的电压</a:t>
            </a:r>
            <a:endParaRPr sz="2800">
              <a:latin typeface="宋体" panose="02010600030101010101" pitchFamily="2" charset="-122"/>
              <a:cs typeface="宋体" panose="02010600030101010101" pitchFamily="2" charset="-122"/>
            </a:endParaRPr>
          </a:p>
          <a:p>
            <a:pPr marL="421640" indent="-421640" algn="just">
              <a:lnSpc>
                <a:spcPct val="110000"/>
              </a:lnSpc>
              <a:buClrTx/>
              <a:buSzTx/>
              <a:buNone/>
            </a:pPr>
            <a:r>
              <a:rPr sz="2800">
                <a:latin typeface="宋体" panose="02010600030101010101" pitchFamily="2" charset="-122"/>
                <a:cs typeface="宋体" panose="02010600030101010101" pitchFamily="2" charset="-122"/>
              </a:rPr>
              <a:t>  相等，所以I</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=（I-I</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，解得</a:t>
            </a:r>
            <a:endParaRPr sz="2800">
              <a:latin typeface="宋体" panose="02010600030101010101" pitchFamily="2" charset="-122"/>
              <a:cs typeface="宋体" panose="02010600030101010101" pitchFamily="2" charset="-122"/>
            </a:endParaRPr>
          </a:p>
          <a:p>
            <a:pPr marL="421640" indent="-16510" algn="just">
              <a:lnSpc>
                <a:spcPct val="110000"/>
              </a:lnSpc>
              <a:buClrTx/>
              <a:buSzTx/>
              <a:buNone/>
            </a:pP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x</a:t>
            </a:r>
            <a:r>
              <a:rPr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sym typeface="+mn-ea"/>
              </a:rPr>
              <a:t>I</a:t>
            </a:r>
            <a:r>
              <a:rPr sz="2800" baseline="-25000">
                <a:latin typeface="宋体" panose="02010600030101010101" pitchFamily="2" charset="-122"/>
                <a:cs typeface="宋体" panose="02010600030101010101" pitchFamily="2" charset="-122"/>
                <a:sym typeface="+mn-ea"/>
              </a:rPr>
              <a:t>0</a:t>
            </a:r>
            <a:r>
              <a:rPr sz="2800">
                <a:latin typeface="宋体" panose="02010600030101010101" pitchFamily="2" charset="-122"/>
                <a:cs typeface="宋体" panose="02010600030101010101" pitchFamily="2" charset="-122"/>
                <a:sym typeface="+mn-ea"/>
              </a:rPr>
              <a:t>R</a:t>
            </a:r>
            <a:r>
              <a:rPr sz="2800" baseline="-25000">
                <a:latin typeface="宋体" panose="02010600030101010101" pitchFamily="2" charset="-122"/>
                <a:cs typeface="宋体" panose="02010600030101010101" pitchFamily="2" charset="-122"/>
                <a:sym typeface="+mn-ea"/>
              </a:rPr>
              <a:t>0</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I-I</a:t>
            </a:r>
            <a:r>
              <a:rPr sz="2800" baseline="-25000">
                <a:latin typeface="宋体" panose="02010600030101010101" pitchFamily="2" charset="-122"/>
                <a:cs typeface="宋体" panose="02010600030101010101" pitchFamily="2" charset="-122"/>
                <a:sym typeface="+mn-ea"/>
              </a:rPr>
              <a:t>0</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323965" y="4464050"/>
            <a:ext cx="1846580" cy="1569720"/>
          </a:xfrm>
          <a:prstGeom prst="rect">
            <a:avLst/>
          </a:prstGeom>
        </p:spPr>
      </p:pic>
      <p:sp>
        <p:nvSpPr>
          <p:cNvPr id="2" name="文本框 1"/>
          <p:cNvSpPr txBox="1"/>
          <p:nvPr/>
        </p:nvSpPr>
        <p:spPr>
          <a:xfrm>
            <a:off x="767080" y="1094740"/>
            <a:ext cx="7895590" cy="4742815"/>
          </a:xfrm>
          <a:prstGeom prst="rect">
            <a:avLst/>
          </a:prstGeom>
          <a:noFill/>
        </p:spPr>
        <p:txBody>
          <a:bodyPr wrap="square" rtlCol="0" anchor="t">
            <a:spAutoFit/>
          </a:bodyPr>
          <a:p>
            <a:pPr>
              <a:lnSpc>
                <a:spcPct val="120000"/>
              </a:lnSpc>
            </a:pPr>
            <a:r>
              <a:rPr lang="zh-CN" altLang="en-US" sz="2800">
                <a:solidFill>
                  <a:schemeClr val="tx1"/>
                </a:solidFill>
                <a:latin typeface="宋体" panose="02010600030101010101" pitchFamily="2" charset="-122"/>
                <a:cs typeface="宋体" panose="02010600030101010101" pitchFamily="2" charset="-122"/>
              </a:rPr>
              <a:t>2． 单用电压表测电阻方法：缺电流表，想方法测电流． </a:t>
            </a:r>
            <a:endParaRPr lang="zh-CN" altLang="en-US" sz="2800">
              <a:solidFill>
                <a:schemeClr val="tx1"/>
              </a:solidFill>
              <a:latin typeface="宋体" panose="02010600030101010101" pitchFamily="2" charset="-122"/>
              <a:cs typeface="宋体" panose="02010600030101010101" pitchFamily="2" charset="-122"/>
            </a:endParaRPr>
          </a:p>
          <a:p>
            <a:pPr>
              <a:lnSpc>
                <a:spcPct val="120000"/>
              </a:lnSpc>
            </a:pPr>
            <a:r>
              <a:rPr lang="zh-CN" altLang="en-US" sz="2800">
                <a:solidFill>
                  <a:schemeClr val="tx1"/>
                </a:solidFill>
                <a:latin typeface="宋体" panose="02010600030101010101" pitchFamily="2" charset="-122"/>
                <a:cs typeface="宋体" panose="02010600030101010101" pitchFamily="2" charset="-122"/>
              </a:rPr>
              <a:t>（1）串联一个已知阻值的电阻R</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cs typeface="宋体" panose="02010600030101010101" pitchFamily="2" charset="-122"/>
            </a:endParaRPr>
          </a:p>
          <a:p>
            <a:pPr>
              <a:lnSpc>
                <a:spcPct val="120000"/>
              </a:lnSpc>
            </a:pPr>
            <a:r>
              <a:rPr lang="zh-CN" altLang="en-US" sz="2800">
                <a:solidFill>
                  <a:schemeClr val="tx1"/>
                </a:solidFill>
                <a:latin typeface="宋体" panose="02010600030101010101" pitchFamily="2" charset="-122"/>
                <a:cs typeface="宋体" panose="02010600030101010101" pitchFamily="2" charset="-122"/>
              </a:rPr>
              <a:t>（2）用电压表测出已知电阻两端的电压U</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cs typeface="宋体" panose="02010600030101010101" pitchFamily="2" charset="-122"/>
            </a:endParaRPr>
          </a:p>
          <a:p>
            <a:pPr>
              <a:lnSpc>
                <a:spcPct val="120000"/>
              </a:lnSpc>
            </a:pPr>
            <a:r>
              <a:rPr lang="zh-CN" altLang="en-US" sz="2800">
                <a:solidFill>
                  <a:schemeClr val="tx1"/>
                </a:solidFill>
                <a:latin typeface="宋体" panose="02010600030101010101" pitchFamily="2" charset="-122"/>
                <a:cs typeface="宋体" panose="02010600030101010101" pitchFamily="2" charset="-122"/>
              </a:rPr>
              <a:t>（3）I</a:t>
            </a:r>
            <a:r>
              <a:rPr lang="zh-CN" altLang="en-US" sz="2800" baseline="-25000">
                <a:solidFill>
                  <a:schemeClr val="tx1"/>
                </a:solidFill>
                <a:latin typeface="宋体" panose="02010600030101010101" pitchFamily="2" charset="-122"/>
                <a:cs typeface="宋体" panose="02010600030101010101" pitchFamily="2" charset="-122"/>
              </a:rPr>
              <a:t>x</a:t>
            </a:r>
            <a:r>
              <a:rPr lang="zh-CN" altLang="en-US" sz="2800">
                <a:solidFill>
                  <a:schemeClr val="tx1"/>
                </a:solidFill>
                <a:latin typeface="宋体" panose="02010600030101010101" pitchFamily="2" charset="-122"/>
                <a:cs typeface="宋体" panose="02010600030101010101" pitchFamily="2" charset="-122"/>
              </a:rPr>
              <a:t>=I</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=U</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/R</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算出待测电阻电流I</a:t>
            </a:r>
            <a:r>
              <a:rPr lang="zh-CN" altLang="en-US" sz="2800" baseline="-25000">
                <a:solidFill>
                  <a:schemeClr val="tx1"/>
                </a:solidFill>
                <a:latin typeface="宋体" panose="02010600030101010101" pitchFamily="2" charset="-122"/>
                <a:cs typeface="宋体" panose="02010600030101010101" pitchFamily="2" charset="-122"/>
              </a:rPr>
              <a:t>x</a:t>
            </a:r>
            <a:r>
              <a:rPr lang="zh-CN" altLang="en-US" sz="2800">
                <a:solidFill>
                  <a:schemeClr val="tx1"/>
                </a:solidFill>
                <a:latin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cs typeface="宋体" panose="02010600030101010101" pitchFamily="2" charset="-122"/>
            </a:endParaRPr>
          </a:p>
          <a:p>
            <a:pPr marL="480060" indent="-16510">
              <a:lnSpc>
                <a:spcPct val="120000"/>
              </a:lnSpc>
            </a:pPr>
            <a:r>
              <a:rPr lang="zh-CN" altLang="en-US" sz="2800">
                <a:solidFill>
                  <a:schemeClr val="tx1"/>
                </a:solidFill>
                <a:latin typeface="宋体" panose="02010600030101010101" pitchFamily="2" charset="-122"/>
                <a:cs typeface="宋体" panose="02010600030101010101" pitchFamily="2" charset="-122"/>
              </a:rPr>
              <a:t>如图6：闭合开关S，用电压表分别测出R</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和R</a:t>
            </a:r>
            <a:r>
              <a:rPr lang="zh-CN" altLang="en-US" sz="2800" baseline="-25000">
                <a:solidFill>
                  <a:schemeClr val="tx1"/>
                </a:solidFill>
                <a:latin typeface="宋体" panose="02010600030101010101" pitchFamily="2" charset="-122"/>
                <a:cs typeface="宋体" panose="02010600030101010101" pitchFamily="2" charset="-122"/>
              </a:rPr>
              <a:t>x</a:t>
            </a:r>
            <a:r>
              <a:rPr lang="zh-CN" altLang="en-US" sz="2800">
                <a:solidFill>
                  <a:schemeClr val="tx1"/>
                </a:solidFill>
                <a:latin typeface="宋体" panose="02010600030101010101" pitchFamily="2" charset="-122"/>
                <a:cs typeface="宋体" panose="02010600030101010101" pitchFamily="2" charset="-122"/>
              </a:rPr>
              <a:t>两端的电压U</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和U</a:t>
            </a:r>
            <a:r>
              <a:rPr lang="zh-CN" altLang="en-US" sz="2800" baseline="-25000">
                <a:solidFill>
                  <a:schemeClr val="tx1"/>
                </a:solidFill>
                <a:latin typeface="宋体" panose="02010600030101010101" pitchFamily="2" charset="-122"/>
                <a:cs typeface="宋体" panose="02010600030101010101" pitchFamily="2" charset="-122"/>
              </a:rPr>
              <a:t>x</a:t>
            </a:r>
            <a:r>
              <a:rPr lang="zh-CN" altLang="en-US" sz="2800">
                <a:solidFill>
                  <a:schemeClr val="tx1"/>
                </a:solidFill>
                <a:latin typeface="宋体" panose="02010600030101010101" pitchFamily="2" charset="-122"/>
                <a:cs typeface="宋体" panose="02010600030101010101" pitchFamily="2" charset="-122"/>
              </a:rPr>
              <a:t>. 因为R</a:t>
            </a:r>
            <a:r>
              <a:rPr lang="zh-CN" altLang="en-US" sz="2800" baseline="-25000">
                <a:solidFill>
                  <a:schemeClr val="tx1"/>
                </a:solidFill>
                <a:latin typeface="宋体" panose="02010600030101010101" pitchFamily="2" charset="-122"/>
                <a:cs typeface="宋体" panose="02010600030101010101" pitchFamily="2" charset="-122"/>
              </a:rPr>
              <a:t>0</a:t>
            </a:r>
            <a:r>
              <a:rPr lang="zh-CN" altLang="en-US" sz="2800">
                <a:solidFill>
                  <a:schemeClr val="tx1"/>
                </a:solidFill>
                <a:latin typeface="宋体" panose="02010600030101010101" pitchFamily="2" charset="-122"/>
                <a:cs typeface="宋体" panose="02010600030101010101" pitchFamily="2" charset="-122"/>
              </a:rPr>
              <a:t>和R</a:t>
            </a:r>
            <a:r>
              <a:rPr lang="zh-CN" altLang="en-US" sz="2800" baseline="-25000">
                <a:solidFill>
                  <a:schemeClr val="tx1"/>
                </a:solidFill>
                <a:latin typeface="宋体" panose="02010600030101010101" pitchFamily="2" charset="-122"/>
                <a:cs typeface="宋体" panose="02010600030101010101" pitchFamily="2" charset="-122"/>
              </a:rPr>
              <a:t>x</a:t>
            </a:r>
            <a:r>
              <a:rPr lang="zh-CN" altLang="en-US" sz="2800">
                <a:solidFill>
                  <a:schemeClr val="tx1"/>
                </a:solidFill>
                <a:latin typeface="宋体" panose="02010600030101010101" pitchFamily="2" charset="-122"/>
                <a:cs typeface="宋体" panose="02010600030101010101" pitchFamily="2" charset="-122"/>
              </a:rPr>
              <a:t>串联，</a:t>
            </a:r>
            <a:endParaRPr lang="zh-CN" altLang="en-US" sz="2800">
              <a:solidFill>
                <a:schemeClr val="tx1"/>
              </a:solidFill>
              <a:latin typeface="宋体" panose="02010600030101010101" pitchFamily="2" charset="-122"/>
              <a:cs typeface="宋体" panose="02010600030101010101" pitchFamily="2" charset="-122"/>
            </a:endParaRPr>
          </a:p>
          <a:p>
            <a:pPr marL="480060" indent="-16510">
              <a:lnSpc>
                <a:spcPct val="120000"/>
              </a:lnSpc>
            </a:pPr>
            <a:r>
              <a:rPr lang="zh-CN" altLang="en-US" sz="2800">
                <a:solidFill>
                  <a:schemeClr val="tx1"/>
                </a:solidFill>
                <a:latin typeface="宋体" panose="02010600030101010101" pitchFamily="2" charset="-122"/>
                <a:cs typeface="宋体" panose="02010600030101010101" pitchFamily="2" charset="-122"/>
              </a:rPr>
              <a:t>所以流过它们的电流相等. </a:t>
            </a:r>
            <a:endParaRPr lang="zh-CN" altLang="en-US" sz="2800">
              <a:solidFill>
                <a:schemeClr val="tx1"/>
              </a:solidFill>
              <a:latin typeface="宋体" panose="02010600030101010101" pitchFamily="2" charset="-122"/>
              <a:cs typeface="宋体" panose="02010600030101010101" pitchFamily="2" charset="-122"/>
            </a:endParaRPr>
          </a:p>
          <a:p>
            <a:pPr marL="480060" indent="-16510">
              <a:lnSpc>
                <a:spcPct val="120000"/>
              </a:lnSpc>
            </a:pPr>
            <a:r>
              <a:rPr lang="zh-CN" altLang="en-US" sz="2800">
                <a:solidFill>
                  <a:schemeClr val="tx1"/>
                </a:solidFill>
                <a:latin typeface="宋体" panose="02010600030101010101" pitchFamily="2" charset="-122"/>
                <a:cs typeface="宋体" panose="02010600030101010101" pitchFamily="2" charset="-122"/>
              </a:rPr>
              <a:t>由</a:t>
            </a:r>
            <a:r>
              <a:rPr lang="zh-CN" altLang="en-US" sz="2800">
                <a:latin typeface="宋体" panose="02010600030101010101" pitchFamily="2" charset="-122"/>
                <a:cs typeface="宋体" panose="02010600030101010101" pitchFamily="2" charset="-122"/>
                <a:sym typeface="+mn-ea"/>
              </a:rPr>
              <a:t>U</a:t>
            </a:r>
            <a:r>
              <a:rPr lang="zh-CN" altLang="en-US" sz="2800" baseline="-25000">
                <a:latin typeface="宋体" panose="02010600030101010101" pitchFamily="2" charset="-122"/>
                <a:cs typeface="宋体" panose="02010600030101010101" pitchFamily="2" charset="-122"/>
                <a:sym typeface="+mn-ea"/>
              </a:rPr>
              <a:t>0</a:t>
            </a:r>
            <a:r>
              <a:rPr lang="zh-CN" altLang="en-US" sz="2800">
                <a:latin typeface="宋体" panose="02010600030101010101" pitchFamily="2" charset="-122"/>
                <a:cs typeface="宋体" panose="02010600030101010101" pitchFamily="2" charset="-122"/>
                <a:sym typeface="+mn-ea"/>
              </a:rPr>
              <a:t>/R</a:t>
            </a:r>
            <a:r>
              <a:rPr lang="zh-CN" altLang="en-US" sz="2800" baseline="-25000">
                <a:latin typeface="宋体" panose="02010600030101010101" pitchFamily="2" charset="-122"/>
                <a:cs typeface="宋体" panose="02010600030101010101" pitchFamily="2" charset="-122"/>
                <a:sym typeface="+mn-ea"/>
              </a:rPr>
              <a:t>0</a:t>
            </a:r>
            <a:r>
              <a:rPr lang="zh-CN" altLang="en-US" sz="2800">
                <a:solidFill>
                  <a:schemeClr val="tx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sym typeface="+mn-ea"/>
              </a:rPr>
              <a:t>U</a:t>
            </a:r>
            <a:r>
              <a:rPr lang="en-US" altLang="zh-CN" sz="2800" baseline="-25000">
                <a:latin typeface="宋体" panose="02010600030101010101" pitchFamily="2" charset="-122"/>
                <a:cs typeface="宋体" panose="02010600030101010101" pitchFamily="2" charset="-122"/>
                <a:sym typeface="+mn-ea"/>
              </a:rPr>
              <a:t>x</a:t>
            </a:r>
            <a:r>
              <a:rPr lang="zh-CN" altLang="en-US" sz="2800">
                <a:latin typeface="宋体" panose="02010600030101010101" pitchFamily="2" charset="-122"/>
                <a:cs typeface="宋体" panose="02010600030101010101" pitchFamily="2" charset="-122"/>
                <a:sym typeface="+mn-ea"/>
              </a:rPr>
              <a:t>/R</a:t>
            </a:r>
            <a:r>
              <a:rPr lang="en-US" altLang="zh-CN" sz="2800" baseline="-25000">
                <a:latin typeface="宋体" panose="02010600030101010101" pitchFamily="2" charset="-122"/>
                <a:cs typeface="宋体" panose="02010600030101010101" pitchFamily="2" charset="-122"/>
                <a:sym typeface="+mn-ea"/>
              </a:rPr>
              <a:t>x</a:t>
            </a:r>
            <a:r>
              <a:rPr lang="zh-CN" altLang="en-US" sz="2800">
                <a:solidFill>
                  <a:schemeClr val="tx1"/>
                </a:solidFill>
                <a:latin typeface="宋体" panose="02010600030101010101" pitchFamily="2" charset="-122"/>
                <a:cs typeface="宋体" panose="02010600030101010101" pitchFamily="2" charset="-122"/>
              </a:rPr>
              <a:t>得，R</a:t>
            </a:r>
            <a:r>
              <a:rPr lang="zh-CN" altLang="en-US" sz="2800" baseline="-25000">
                <a:solidFill>
                  <a:schemeClr val="tx1"/>
                </a:solidFill>
                <a:latin typeface="宋体" panose="02010600030101010101" pitchFamily="2" charset="-122"/>
                <a:cs typeface="宋体" panose="02010600030101010101" pitchFamily="2" charset="-122"/>
              </a:rPr>
              <a:t>x</a:t>
            </a:r>
            <a:r>
              <a:rPr lang="zh-CN" altLang="en-US" sz="2800">
                <a:solidFill>
                  <a:schemeClr val="tx1"/>
                </a:solidFill>
                <a:latin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sym typeface="+mn-ea"/>
              </a:rPr>
              <a:t>U</a:t>
            </a:r>
            <a:r>
              <a:rPr lang="en-US" altLang="zh-CN" sz="2800" baseline="-25000">
                <a:latin typeface="宋体" panose="02010600030101010101" pitchFamily="2" charset="-122"/>
                <a:cs typeface="宋体" panose="02010600030101010101" pitchFamily="2" charset="-122"/>
                <a:sym typeface="+mn-ea"/>
              </a:rPr>
              <a:t>x</a:t>
            </a:r>
            <a:r>
              <a:rPr lang="zh-CN" altLang="en-US" sz="2800">
                <a:latin typeface="宋体" panose="02010600030101010101" pitchFamily="2" charset="-122"/>
                <a:cs typeface="宋体" panose="02010600030101010101" pitchFamily="2" charset="-122"/>
                <a:sym typeface="+mn-ea"/>
              </a:rPr>
              <a:t>/R</a:t>
            </a:r>
            <a:r>
              <a:rPr lang="zh-CN" altLang="en-US" sz="2800" baseline="-25000">
                <a:latin typeface="宋体" panose="02010600030101010101" pitchFamily="2" charset="-122"/>
                <a:cs typeface="宋体" panose="02010600030101010101" pitchFamily="2" charset="-122"/>
                <a:sym typeface="+mn-ea"/>
              </a:rPr>
              <a:t>0</a:t>
            </a:r>
            <a:r>
              <a:rPr lang="en-US" altLang="zh-CN" sz="2800">
                <a:latin typeface="宋体" panose="02010600030101010101" pitchFamily="2" charset="-122"/>
                <a:cs typeface="宋体" panose="02010600030101010101" pitchFamily="2" charset="-122"/>
                <a:sym typeface="+mn-ea"/>
              </a:rPr>
              <a:t>)</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U</a:t>
            </a:r>
            <a:r>
              <a:rPr lang="zh-CN" altLang="en-US" sz="2800" baseline="-25000">
                <a:latin typeface="宋体" panose="02010600030101010101" pitchFamily="2" charset="-122"/>
                <a:cs typeface="宋体" panose="02010600030101010101" pitchFamily="2" charset="-122"/>
                <a:sym typeface="+mn-ea"/>
              </a:rPr>
              <a:t>0</a:t>
            </a:r>
            <a:r>
              <a:rPr lang="zh-CN" altLang="en-US" sz="2800">
                <a:solidFill>
                  <a:schemeClr val="tx1"/>
                </a:solidFill>
                <a:latin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931410" y="4304030"/>
            <a:ext cx="3035935" cy="2134870"/>
          </a:xfrm>
          <a:prstGeom prst="rect">
            <a:avLst/>
          </a:prstGeom>
        </p:spPr>
      </p:pic>
      <p:sp>
        <p:nvSpPr>
          <p:cNvPr id="7" name="文本框 6"/>
          <p:cNvSpPr txBox="1"/>
          <p:nvPr/>
        </p:nvSpPr>
        <p:spPr>
          <a:xfrm>
            <a:off x="624205" y="1746885"/>
            <a:ext cx="7895590"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：（2019·自贡改编）小聪同学用伏安法测电阻，实验电路图如图7所示.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若滑动变阻器的最大阻值为R，被测电阻的阻值为Rx，实验过程中电流表突然烧坏，不能正常使用了，他想出一个方法，应用现有的器材，也能测出电阻Rx的阻值.</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实验步骤如下：</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746885"/>
            <a:ext cx="7895590"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①将滑动变阻器滑到A端，闭合开关S，读出电压表的读数，记为U；</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② </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③读出滑动变阻器的最大值R；</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④则被测电阻Rx的阻值为：Rx＝</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（写出表达式）.</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246505" y="2818765"/>
            <a:ext cx="6892925" cy="953135"/>
          </a:xfrm>
          <a:prstGeom prst="rect">
            <a:avLst/>
          </a:prstGeom>
          <a:noFill/>
        </p:spPr>
        <p:txBody>
          <a:bodyPr wrap="square" rtlCol="0" anchor="t">
            <a:spAutoFit/>
          </a:bodyPr>
          <a:p>
            <a:pPr algn="l"/>
            <a:r>
              <a:rPr sz="2800" b="1" dirty="0">
                <a:solidFill>
                  <a:srgbClr val="FF0000"/>
                </a:solidFill>
                <a:latin typeface="Times New Roman" panose="02020603050405020304" pitchFamily="18" charset="0"/>
                <a:sym typeface="+mn-ea"/>
              </a:rPr>
              <a:t>将滑动变阻器滑到B端，闭合开关S，读出电压表的读数，记为U</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940425" y="4291965"/>
            <a:ext cx="1861185" cy="521970"/>
          </a:xfrm>
          <a:prstGeom prst="rect">
            <a:avLst/>
          </a:prstGeom>
          <a:noFill/>
        </p:spPr>
        <p:txBody>
          <a:bodyPr wrap="square" rtlCol="0" anchor="t">
            <a:spAutoFit/>
          </a:bodyPr>
          <a:p>
            <a:pPr algn="l"/>
            <a:r>
              <a:rPr lang="en-US" sz="2800" b="1" dirty="0">
                <a:solidFill>
                  <a:srgbClr val="FF0000"/>
                </a:solidFill>
                <a:latin typeface="Times New Roman" panose="02020603050405020304" pitchFamily="18" charset="0"/>
                <a:sym typeface="+mn-ea"/>
              </a:rPr>
              <a:t>U</a:t>
            </a:r>
            <a:r>
              <a:rPr lang="en-US" sz="2800" b="1" baseline="-25000" dirty="0">
                <a:solidFill>
                  <a:srgbClr val="FF0000"/>
                </a:solidFill>
                <a:latin typeface="Times New Roman" panose="02020603050405020304" pitchFamily="18" charset="0"/>
                <a:sym typeface="+mn-ea"/>
              </a:rPr>
              <a:t>1</a:t>
            </a:r>
            <a:r>
              <a:rPr lang="en-US" sz="2800" b="1" dirty="0">
                <a:solidFill>
                  <a:srgbClr val="FF0000"/>
                </a:solidFill>
                <a:latin typeface="Times New Roman" panose="02020603050405020304" pitchFamily="18" charset="0"/>
                <a:sym typeface="+mn-ea"/>
              </a:rPr>
              <a:t>R/(U-U</a:t>
            </a:r>
            <a:r>
              <a:rPr lang="en-US" sz="2800" b="1" baseline="-25000" dirty="0">
                <a:solidFill>
                  <a:srgbClr val="FF0000"/>
                </a:solidFill>
                <a:latin typeface="Times New Roman" panose="02020603050405020304" pitchFamily="18" charset="0"/>
                <a:sym typeface="+mn-ea"/>
              </a:rPr>
              <a:t>1</a:t>
            </a:r>
            <a:r>
              <a:rPr lang="en-US" sz="2800" b="1" dirty="0">
                <a:solidFill>
                  <a:srgbClr val="FF0000"/>
                </a:solidFill>
                <a:latin typeface="Times New Roman" panose="02020603050405020304" pitchFamily="18" charset="0"/>
                <a:sym typeface="+mn-ea"/>
              </a:rPr>
              <a:t>)</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65825" y="2967355"/>
            <a:ext cx="2778125" cy="2025015"/>
          </a:xfrm>
          <a:prstGeom prst="rect">
            <a:avLst/>
          </a:prstGeom>
        </p:spPr>
      </p:pic>
      <p:sp>
        <p:nvSpPr>
          <p:cNvPr id="3" name="文本框 2"/>
          <p:cNvSpPr txBox="1"/>
          <p:nvPr/>
        </p:nvSpPr>
        <p:spPr>
          <a:xfrm>
            <a:off x="671195" y="1083945"/>
            <a:ext cx="344932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二、动态电路分析</a:t>
            </a:r>
            <a:endParaRPr lang="zh-CN" altLang="en-US" sz="3200" b="1">
              <a:solidFill>
                <a:srgbClr val="FF0000"/>
              </a:solidFill>
              <a:sym typeface="+mn-ea"/>
            </a:endParaRPr>
          </a:p>
        </p:txBody>
      </p:sp>
      <p:sp>
        <p:nvSpPr>
          <p:cNvPr id="14" name="文本框 13"/>
          <p:cNvSpPr txBox="1"/>
          <p:nvPr/>
        </p:nvSpPr>
        <p:spPr>
          <a:xfrm>
            <a:off x="624205" y="1734820"/>
            <a:ext cx="7895590" cy="4829810"/>
          </a:xfrm>
          <a:prstGeom prst="rect">
            <a:avLst/>
          </a:prstGeom>
          <a:noFill/>
        </p:spPr>
        <p:txBody>
          <a:bodyPr wrap="square" rtlCol="0" anchor="t">
            <a:spAutoFit/>
          </a:bodyPr>
          <a:p>
            <a:pPr marL="421640" indent="-421640" algn="just">
              <a:lnSpc>
                <a:spcPct val="11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（2019·扬州）如图8所示，电源电压保持不变，开关S闭合后，调节滑动变阻器滑片. 下列说法正确的是（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A</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滑片向左滑动，电流表示数增大，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电压表示数减小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B</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滑片向左滑动，电流表、电压表示</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数都增大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C</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滑片向右滑动，电流表、电压表示数都增大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D</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滑片向右滑动，电流表示数减小，电压表示数增大</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3772537" y="2701290"/>
            <a:ext cx="42037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B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4840" y="1627505"/>
            <a:ext cx="7894320" cy="3538220"/>
          </a:xfrm>
          <a:prstGeom prst="rect">
            <a:avLst/>
          </a:prstGeom>
          <a:noFill/>
        </p:spPr>
        <p:txBody>
          <a:bodyPr wrap="square" rtlCol="0" anchor="t">
            <a:spAutoFit/>
          </a:bodyPr>
          <a:p>
            <a:pPr algn="just">
              <a:lnSpc>
                <a:spcPct val="100000"/>
              </a:lnSpc>
            </a:pPr>
            <a:r>
              <a:rPr sz="2800">
                <a:latin typeface="宋体" panose="02010600030101010101" pitchFamily="2" charset="-122"/>
                <a:cs typeface="宋体" panose="02010600030101010101" pitchFamily="2" charset="-122"/>
              </a:rPr>
              <a:t>（2）电阻的并联：</a:t>
            </a:r>
            <a:endParaRPr sz="2800">
              <a:latin typeface="宋体" panose="02010600030101010101" pitchFamily="2" charset="-122"/>
              <a:cs typeface="宋体" panose="02010600030101010101" pitchFamily="2" charset="-122"/>
            </a:endParaRPr>
          </a:p>
          <a:p>
            <a:pPr algn="just">
              <a:lnSpc>
                <a:spcPct val="100000"/>
              </a:lnSpc>
            </a:pPr>
            <a:r>
              <a:rPr sz="2800">
                <a:latin typeface="宋体" panose="02010600030101010101" pitchFamily="2" charset="-122"/>
                <a:cs typeface="宋体" panose="02010600030101010101" pitchFamily="2" charset="-122"/>
              </a:rPr>
              <a:t>①等效电路：</a:t>
            </a:r>
            <a:endParaRPr sz="2800">
              <a:latin typeface="宋体" panose="02010600030101010101" pitchFamily="2" charset="-122"/>
              <a:cs typeface="宋体" panose="02010600030101010101" pitchFamily="2" charset="-122"/>
            </a:endParaRPr>
          </a:p>
          <a:p>
            <a:pPr algn="just">
              <a:lnSpc>
                <a:spcPct val="100000"/>
              </a:lnSpc>
            </a:pPr>
            <a:r>
              <a:rPr sz="2800">
                <a:latin typeface="宋体" panose="02010600030101010101" pitchFamily="2" charset="-122"/>
                <a:cs typeface="宋体" panose="02010600030101010101" pitchFamily="2" charset="-122"/>
              </a:rPr>
              <a:t>②理解：电阻并联起来之后，相当于增加了导体的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，所以总电阻比其中任何一个电阻都</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00000"/>
              </a:lnSpc>
            </a:pPr>
            <a:r>
              <a:rPr sz="2800">
                <a:latin typeface="宋体" panose="02010600030101010101" pitchFamily="2" charset="-122"/>
                <a:cs typeface="宋体" panose="02010600030101010101" pitchFamily="2" charset="-122"/>
              </a:rPr>
              <a:t>③规律：1/R</a:t>
            </a:r>
            <a:r>
              <a:rPr sz="2800" baseline="-25000">
                <a:latin typeface="宋体" panose="02010600030101010101" pitchFamily="2" charset="-122"/>
                <a:cs typeface="宋体" panose="02010600030101010101" pitchFamily="2" charset="-122"/>
              </a:rPr>
              <a:t>并</a:t>
            </a:r>
            <a:r>
              <a:rPr sz="2800">
                <a:latin typeface="宋体" panose="02010600030101010101" pitchFamily="2" charset="-122"/>
                <a:cs typeface="宋体" panose="02010600030101010101" pitchFamily="2" charset="-122"/>
              </a:rPr>
              <a:t>=1/R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+1/R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+……1/R</a:t>
            </a:r>
            <a:r>
              <a:rPr sz="2800" baseline="-25000">
                <a:latin typeface="宋体" panose="02010600030101010101" pitchFamily="2" charset="-122"/>
                <a:cs typeface="宋体" panose="02010600030101010101" pitchFamily="2" charset="-122"/>
              </a:rPr>
              <a:t>n</a:t>
            </a:r>
            <a:r>
              <a:rPr sz="2800">
                <a:latin typeface="宋体" panose="02010600030101010101" pitchFamily="2" charset="-122"/>
                <a:cs typeface="宋体" panose="02010600030101010101" pitchFamily="2" charset="-122"/>
              </a:rPr>
              <a:t>［如果是两个电阻并联，则R</a:t>
            </a:r>
            <a:r>
              <a:rPr sz="2800" baseline="-25000">
                <a:latin typeface="宋体" panose="02010600030101010101" pitchFamily="2" charset="-122"/>
                <a:cs typeface="宋体" panose="02010600030101010101" pitchFamily="2" charset="-122"/>
              </a:rPr>
              <a:t>并</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+R</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00000"/>
              </a:lnSpc>
            </a:pPr>
            <a:endParaRPr sz="2800">
              <a:latin typeface="宋体" panose="02010600030101010101" pitchFamily="2" charset="-122"/>
              <a:cs typeface="宋体" panose="02010600030101010101" pitchFamily="2" charset="-122"/>
            </a:endParaRPr>
          </a:p>
        </p:txBody>
      </p:sp>
      <p:sp>
        <p:nvSpPr>
          <p:cNvPr id="4" name="文本框 3"/>
          <p:cNvSpPr txBox="1"/>
          <p:nvPr/>
        </p:nvSpPr>
        <p:spPr>
          <a:xfrm>
            <a:off x="1129030" y="27686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横截面积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947420" y="32359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小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158558"/>
            <a:ext cx="8251825" cy="5259070"/>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r>
              <a:rPr lang="zh-CN" altLang="en-US" sz="2800">
                <a:latin typeface="宋体" panose="02010600030101010101" pitchFamily="2" charset="-122"/>
                <a:cs typeface="宋体" panose="02010600030101010101" pitchFamily="2" charset="-122"/>
              </a:rPr>
              <a:t>方法指导：</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（1）根据电流流向判断电路中各元件的串、并联情况.</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（2）判断电表是测哪里的电流或哪部分的电压.</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（3）分析电路中由于滑片的移动、开关的闭合等引起电阻如何变化.</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（4）串联电路分析思路：先电流后电压、先整体后部分.</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（5）并联电路分析思路：先电压后电流，先支路后干路.</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083810" y="3926840"/>
            <a:ext cx="3096895" cy="2133600"/>
          </a:xfrm>
          <a:prstGeom prst="rect">
            <a:avLst/>
          </a:prstGeom>
        </p:spPr>
      </p:pic>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：（2018·恩施州）如图9所示，电源电压恒定，闭合S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，断开S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，两电表均有示数；再断开S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，同时闭合S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和S</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，此时（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电流表示数变小，电压表示数变大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电流表示数变大，电压表示数变小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两表示数均变小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两表示数均变大</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412232" y="2374900"/>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4765040" y="3450590"/>
            <a:ext cx="2796540" cy="2284095"/>
          </a:xfrm>
          <a:prstGeom prst="rect">
            <a:avLst/>
          </a:prstGeom>
        </p:spPr>
      </p:pic>
      <p:sp>
        <p:nvSpPr>
          <p:cNvPr id="2" name="文本框 1"/>
          <p:cNvSpPr txBox="1"/>
          <p:nvPr/>
        </p:nvSpPr>
        <p:spPr>
          <a:xfrm>
            <a:off x="560388" y="2216150"/>
            <a:ext cx="7996555" cy="3192145"/>
          </a:xfrm>
          <a:prstGeom prst="rect">
            <a:avLst/>
          </a:prstGeom>
          <a:noFill/>
        </p:spPr>
        <p:txBody>
          <a:bodyPr wrap="square" rtlCol="0" anchor="t">
            <a:spAutoFit/>
          </a:bodyPr>
          <a:p>
            <a:pPr algn="just">
              <a:lnSpc>
                <a:spcPct val="120000"/>
              </a:lnSpc>
            </a:pPr>
            <a:r>
              <a:rPr sz="2800" b="1">
                <a:solidFill>
                  <a:srgbClr val="FF0000"/>
                </a:solidFill>
                <a:latin typeface="宋体" panose="02010600030101010101" pitchFamily="2" charset="-122"/>
                <a:cs typeface="宋体" panose="02010600030101010101" pitchFamily="2" charset="-122"/>
              </a:rPr>
              <a:t>例3</a:t>
            </a:r>
            <a:r>
              <a:rPr sz="2800">
                <a:latin typeface="宋体" panose="02010600030101010101" pitchFamily="2" charset="-122"/>
                <a:cs typeface="宋体" panose="02010600030101010101" pitchFamily="2" charset="-122"/>
              </a:rPr>
              <a:t> 如图10所示，闭合开关S时，L</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发光而L</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不发光，则原因可能是（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L</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断路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L</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短路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L</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短路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L</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断路</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3945255" y="2812415"/>
            <a:ext cx="55689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84530" y="1370965"/>
            <a:ext cx="344932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三、电路故障分析</a:t>
            </a:r>
            <a:endParaRPr lang="zh-CN" altLang="en-US" sz="3200" b="1">
              <a:solidFill>
                <a:srgbClr val="FF0000"/>
              </a:solidFill>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03860" y="1876108"/>
            <a:ext cx="8251825" cy="319214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定义判断法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电路出现的故障通常有两种情况：一是断路，即电路在某处断开. 如用电器坏了，或电路连接点接触不良、导线断裂等，断路时电路中无电流. 二是短路，若用电器被短路，用电器将不能工作；若电源被短路，电路中的电流会很大，会损坏电源.</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870450" y="3676015"/>
            <a:ext cx="2713355" cy="1938020"/>
          </a:xfrm>
          <a:prstGeom prst="rect">
            <a:avLst/>
          </a:prstGeom>
        </p:spPr>
      </p:pic>
      <p:sp>
        <p:nvSpPr>
          <p:cNvPr id="2" name="文本框 1"/>
          <p:cNvSpPr txBox="1"/>
          <p:nvPr/>
        </p:nvSpPr>
        <p:spPr>
          <a:xfrm>
            <a:off x="573723" y="1388110"/>
            <a:ext cx="7996555" cy="4225925"/>
          </a:xfrm>
          <a:prstGeom prst="rect">
            <a:avLst/>
          </a:prstGeom>
          <a:noFill/>
        </p:spPr>
        <p:txBody>
          <a:bodyPr wrap="square" rtlCol="0" anchor="t">
            <a:spAutoFit/>
          </a:bodyPr>
          <a:p>
            <a:pPr algn="just">
              <a:lnSpc>
                <a:spcPct val="120000"/>
              </a:lnSpc>
            </a:pPr>
            <a:r>
              <a:rPr sz="2800" b="1">
                <a:solidFill>
                  <a:srgbClr val="FF0000"/>
                </a:solidFill>
                <a:latin typeface="宋体" panose="02010600030101010101" pitchFamily="2" charset="-122"/>
                <a:cs typeface="宋体" panose="02010600030101010101" pitchFamily="2" charset="-122"/>
              </a:rPr>
              <a:t>例4</a:t>
            </a:r>
            <a:r>
              <a:rPr sz="2800">
                <a:latin typeface="宋体" panose="02010600030101010101" pitchFamily="2" charset="-122"/>
                <a:cs typeface="宋体" panose="02010600030101010101" pitchFamily="2" charset="-122"/>
              </a:rPr>
              <a:t> 如图11所示，闭合开关S时，灯泡L</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、L</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都不亮. 用一段导线的两端接触a、b两点时，两灯都不亮；接触b、c两点时，两灯都不亮；接触c、d两点时，两灯都亮. 则（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 灯L</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断路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 灯L</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断路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 灯L</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短路</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 开关S断路</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4832352" y="29883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46405" y="1315403"/>
            <a:ext cx="8251825" cy="422592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导线判断法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导线的电阻等于0，将导线接在电路的两点间，实际是将导线两点间的用电器短路，让电流经过导线形成一条通路. 这可以用来检查用电器损坏而造成断路的情形. 导线与用电器并联连接，无论用电器正常与否，用电器都不能正常工作. 若电路中原来没有电流，用导线连接某两点时，电路中有电流了，则故障往往是这两点之间发生断路.</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397885" y="3140710"/>
            <a:ext cx="2245360" cy="1683385"/>
          </a:xfrm>
          <a:prstGeom prst="rect">
            <a:avLst/>
          </a:prstGeom>
        </p:spPr>
      </p:pic>
      <p:sp>
        <p:nvSpPr>
          <p:cNvPr id="2" name="文本框 1"/>
          <p:cNvSpPr txBox="1"/>
          <p:nvPr/>
        </p:nvSpPr>
        <p:spPr>
          <a:xfrm>
            <a:off x="573723" y="1388110"/>
            <a:ext cx="7996555" cy="4742815"/>
          </a:xfrm>
          <a:prstGeom prst="rect">
            <a:avLst/>
          </a:prstGeom>
          <a:noFill/>
        </p:spPr>
        <p:txBody>
          <a:bodyPr wrap="square" rtlCol="0" anchor="t">
            <a:spAutoFit/>
          </a:bodyPr>
          <a:p>
            <a:pPr algn="just">
              <a:lnSpc>
                <a:spcPct val="120000"/>
              </a:lnSpc>
            </a:pPr>
            <a:r>
              <a:rPr sz="2800" b="1">
                <a:solidFill>
                  <a:srgbClr val="FF0000"/>
                </a:solidFill>
                <a:latin typeface="宋体" panose="02010600030101010101" pitchFamily="2" charset="-122"/>
                <a:cs typeface="宋体" panose="02010600030101010101" pitchFamily="2" charset="-122"/>
              </a:rPr>
              <a:t>例5 </a:t>
            </a:r>
            <a:r>
              <a:rPr sz="2800">
                <a:latin typeface="宋体" panose="02010600030101010101" pitchFamily="2" charset="-122"/>
                <a:cs typeface="宋体" panose="02010600030101010101" pitchFamily="2" charset="-122"/>
              </a:rPr>
              <a:t>如图12所示的电路中，闭合开关S，灯L不亮，电压表V有示数.已知电路中各处均接触良好，除灯 L 和电阻 R 外，其余元件均完好.</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（1）请判断该电路中存在的故障可能是</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r>
              <a:rPr sz="2800">
                <a:solidFill>
                  <a:schemeClr val="bg1"/>
                </a:solidFill>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或</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6860859" y="5009515"/>
            <a:ext cx="14928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灯L短路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657352" y="5492115"/>
            <a:ext cx="186944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电阻R断路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474281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（2）为进一步确定故障，小明同学将一个电流表正确串联在电路中，闭合开关S, 观察电流表的示数情况. 若电流表有示数，说明故障是</a:t>
            </a:r>
            <a:r>
              <a:rPr sz="2800" u="sng">
                <a:latin typeface="宋体" panose="02010600030101010101" pitchFamily="2" charset="-122"/>
                <a:cs typeface="宋体" panose="02010600030101010101" pitchFamily="2" charset="-122"/>
              </a:rPr>
              <a:t>         </a:t>
            </a:r>
            <a:r>
              <a:rPr sz="2800">
                <a:solidFill>
                  <a:schemeClr val="bg1"/>
                </a:solidFill>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lang="zh-CN" sz="2800" u="sng">
                <a:latin typeface="宋体" panose="02010600030101010101" pitchFamily="2" charset="-122"/>
                <a:cs typeface="宋体" panose="02010600030101010101" pitchFamily="2" charset="-122"/>
              </a:rPr>
              <a:t>   </a:t>
            </a:r>
            <a:r>
              <a:rPr lang="zh-CN"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若电流表无示数，说明故障是</a:t>
            </a:r>
            <a:r>
              <a:rPr sz="2800" u="sng">
                <a:latin typeface="宋体" panose="02010600030101010101" pitchFamily="2" charset="-122"/>
                <a:cs typeface="宋体" panose="02010600030101010101" pitchFamily="2" charset="-122"/>
              </a:rPr>
              <a:t>    </a:t>
            </a:r>
            <a:r>
              <a:rPr lang="en-US" sz="2800" u="sng">
                <a:latin typeface="宋体" panose="02010600030101010101" pitchFamily="2" charset="-122"/>
                <a:cs typeface="宋体" panose="02010600030101010101" pitchFamily="2" charset="-122"/>
              </a:rPr>
              <a:t>  </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（3）为进一步确定故障，小华同学将图中的电压表V正确并联在灯L两端，请判断他能否查找出电路的故障，并说明理由.</a:t>
            </a:r>
            <a:endParaRPr sz="2800">
              <a:latin typeface="宋体" panose="02010600030101010101" pitchFamily="2" charset="-122"/>
              <a:cs typeface="宋体" panose="02010600030101010101" pitchFamily="2" charset="-122"/>
            </a:endParaRPr>
          </a:p>
          <a:p>
            <a:pPr algn="just">
              <a:lnSpc>
                <a:spcPct val="120000"/>
              </a:lnSpc>
            </a:pPr>
            <a:r>
              <a:rPr lang="en-US"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endParaRPr lang="en-US" sz="2800">
              <a:latin typeface="宋体" panose="02010600030101010101" pitchFamily="2" charset="-122"/>
              <a:cs typeface="宋体" panose="02010600030101010101" pitchFamily="2" charset="-122"/>
            </a:endParaRPr>
          </a:p>
          <a:p>
            <a:pPr algn="just">
              <a:lnSpc>
                <a:spcPct val="120000"/>
              </a:lnSpc>
            </a:pPr>
            <a:r>
              <a:rPr lang="en-US"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endParaRPr>
          </a:p>
        </p:txBody>
      </p:sp>
      <p:sp>
        <p:nvSpPr>
          <p:cNvPr id="3" name="文本框 2"/>
          <p:cNvSpPr txBox="1"/>
          <p:nvPr/>
        </p:nvSpPr>
        <p:spPr>
          <a:xfrm>
            <a:off x="6769419" y="2402205"/>
            <a:ext cx="14928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灯L短路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269357" y="2949575"/>
            <a:ext cx="186944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电阻R断路</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713740" y="4996180"/>
            <a:ext cx="7608570" cy="1038860"/>
          </a:xfrm>
          <a:prstGeom prst="rect">
            <a:avLst/>
          </a:prstGeom>
          <a:noFill/>
        </p:spPr>
        <p:txBody>
          <a:bodyPr wrap="square" rtlCol="0" anchor="t">
            <a:spAutoFit/>
          </a:bodyPr>
          <a:p>
            <a:pPr algn="l">
              <a:lnSpc>
                <a:spcPct val="110000"/>
              </a:lnSpc>
            </a:pPr>
            <a:r>
              <a:rPr sz="2800" b="1" dirty="0">
                <a:solidFill>
                  <a:srgbClr val="FF0000"/>
                </a:solidFill>
                <a:latin typeface="Times New Roman" panose="02020603050405020304" pitchFamily="18" charset="0"/>
                <a:sym typeface="+mn-ea"/>
              </a:rPr>
              <a:t>不能；在灯L短路和电阻R断路两种情况下，电压表V均无示数</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22300" y="1477645"/>
            <a:ext cx="7769860" cy="319214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5</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电表判断法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电路发生故障，可以用电表判断：</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（1）将电流表连接在电路两点间，若电流表有示数，说明电流表连接的两点间存在断路；若电流表无示数，说明电流表连接的两点以外的电路存在断路.</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03860" y="1876108"/>
            <a:ext cx="8251825" cy="2675255"/>
          </a:xfrm>
          <a:prstGeom prst="rect">
            <a:avLst/>
          </a:prstGeom>
          <a:noFill/>
        </p:spPr>
        <p:txBody>
          <a:bodyPr wrap="square" rtlCol="0" anchor="t">
            <a:spAutoFit/>
          </a:bodyPr>
          <a:p>
            <a:pPr>
              <a:lnSpc>
                <a:spcPct val="120000"/>
              </a:lnSpc>
            </a:pPr>
            <a:r>
              <a:rPr lang="zh-CN" altLang="en-US" sz="2800">
                <a:latin typeface="宋体" panose="02010600030101010101" pitchFamily="2" charset="-122"/>
                <a:cs typeface="宋体" panose="02010600030101010101" pitchFamily="2" charset="-122"/>
                <a:sym typeface="+mn-ea"/>
              </a:rPr>
              <a:t>（2）将电压表连接在电路两点间，若电压表有示数，说明电压表连接的两点间以外的电路是通路，电压表连接的两点之间可能存在断路；若电压表无示数，说明电压表连接的两点间以外的电路存在断路或连接的两点间存在短路.</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686560"/>
            <a:ext cx="7894320" cy="2676525"/>
          </a:xfrm>
          <a:prstGeom prst="rect">
            <a:avLst/>
          </a:prstGeom>
          <a:noFill/>
        </p:spPr>
        <p:txBody>
          <a:bodyPr wrap="square" rtlCol="0" anchor="t">
            <a:spAutoFit/>
          </a:bodyPr>
          <a:p>
            <a:pPr algn="just">
              <a:lnSpc>
                <a:spcPct val="100000"/>
              </a:lnSpc>
            </a:pPr>
            <a:r>
              <a:rPr sz="2800">
                <a:latin typeface="宋体" panose="02010600030101010101" pitchFamily="2" charset="-122"/>
                <a:cs typeface="宋体" panose="02010600030101010101" pitchFamily="2" charset="-122"/>
                <a:sym typeface="+mn-ea"/>
              </a:rPr>
              <a:t>（3）若n个相同电阻串联，总电阻等于各分电阻的n倍，R</a:t>
            </a:r>
            <a:r>
              <a:rPr sz="2800" baseline="-25000">
                <a:latin typeface="宋体" panose="02010600030101010101" pitchFamily="2" charset="-122"/>
                <a:cs typeface="宋体" panose="02010600030101010101" pitchFamily="2" charset="-122"/>
                <a:sym typeface="+mn-ea"/>
              </a:rPr>
              <a:t>串</a:t>
            </a:r>
            <a:r>
              <a:rPr sz="2800">
                <a:latin typeface="宋体" panose="02010600030101010101" pitchFamily="2" charset="-122"/>
                <a:cs typeface="宋体" panose="02010600030101010101" pitchFamily="2" charset="-122"/>
                <a:sym typeface="+mn-ea"/>
              </a:rPr>
              <a:t>=</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endParaRPr>
          </a:p>
          <a:p>
            <a:pPr algn="just">
              <a:lnSpc>
                <a:spcPct val="100000"/>
              </a:lnSpc>
            </a:pPr>
            <a:r>
              <a:rPr sz="2800">
                <a:latin typeface="宋体" panose="02010600030101010101" pitchFamily="2" charset="-122"/>
                <a:cs typeface="宋体" panose="02010600030101010101" pitchFamily="2" charset="-122"/>
                <a:sym typeface="+mn-ea"/>
              </a:rPr>
              <a:t>若n个相同电阻并联，总电阻等于各分电阻的n分之一；R</a:t>
            </a:r>
            <a:r>
              <a:rPr sz="2800" baseline="-25000">
                <a:latin typeface="宋体" panose="02010600030101010101" pitchFamily="2" charset="-122"/>
                <a:cs typeface="宋体" panose="02010600030101010101" pitchFamily="2" charset="-122"/>
                <a:sym typeface="+mn-ea"/>
              </a:rPr>
              <a:t>并</a:t>
            </a:r>
            <a:r>
              <a:rPr sz="2800">
                <a:latin typeface="宋体" panose="02010600030101010101" pitchFamily="2" charset="-122"/>
                <a:cs typeface="宋体" panose="02010600030101010101" pitchFamily="2" charset="-122"/>
                <a:sym typeface="+mn-ea"/>
              </a:rPr>
              <a:t>=</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endParaRPr>
          </a:p>
          <a:p>
            <a:pPr algn="just">
              <a:lnSpc>
                <a:spcPct val="100000"/>
              </a:lnSpc>
            </a:pPr>
            <a:r>
              <a:rPr sz="2800">
                <a:latin typeface="宋体" panose="02010600030101010101" pitchFamily="2" charset="-122"/>
                <a:cs typeface="宋体" panose="02010600030101010101" pitchFamily="2" charset="-122"/>
                <a:sym typeface="+mn-ea"/>
              </a:rPr>
              <a:t>（4）无论是串联还是并联电路，任何一个分电阻增大，电路的总电路都会增大.   </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2480310" y="19888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nR</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2428240" y="28200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R/n</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8811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（2017·随州）为了探究不同情形下小灯泡的灯丝电阻，某课外小组设计了如图13甲电路图. 小灯泡上标有“2.5V，0.25A”，没有找到滑动变阻器而用三个定值电阻代替，开关是旋转式单刀三掷开关.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435860" y="3726815"/>
            <a:ext cx="3907155" cy="1830070"/>
          </a:xfrm>
          <a:prstGeom prst="rect">
            <a:avLst/>
          </a:prstGeom>
        </p:spPr>
      </p:pic>
    </p:spTree>
  </p:cSld>
  <p:clrMapOvr>
    <a:masterClrMapping/>
  </p:clrMapOvr>
  <p:transition>
    <p:push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702175" y="4479290"/>
            <a:ext cx="3548380" cy="1913890"/>
          </a:xfrm>
          <a:prstGeom prst="rect">
            <a:avLst/>
          </a:prstGeom>
        </p:spPr>
      </p:pic>
      <p:sp>
        <p:nvSpPr>
          <p:cNvPr id="2" name="文本框 1"/>
          <p:cNvSpPr txBox="1"/>
          <p:nvPr/>
        </p:nvSpPr>
        <p:spPr>
          <a:xfrm>
            <a:off x="573723" y="1388110"/>
            <a:ext cx="7996555" cy="60769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（1）按图甲的设计在图乙中加画一根导线.</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1069024" y="4297680"/>
            <a:ext cx="4830445" cy="953135"/>
          </a:xfrm>
          <a:prstGeom prst="rect">
            <a:avLst/>
          </a:prstGeom>
          <a:noFill/>
        </p:spPr>
        <p:txBody>
          <a:bodyPr wrap="none" rtlCol="0" anchor="t">
            <a:spAutoFit/>
          </a:bodyPr>
          <a:p>
            <a:pPr algn="l"/>
            <a:r>
              <a:rPr sz="2800" b="1" dirty="0">
                <a:solidFill>
                  <a:srgbClr val="FF0000"/>
                </a:solidFill>
                <a:latin typeface="Times New Roman" panose="02020603050405020304" pitchFamily="18" charset="0"/>
                <a:sym typeface="+mn-ea"/>
              </a:rPr>
              <a:t>电压表应并联到灯泡的两端，</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如图所示：</a:t>
            </a:r>
            <a:endParaRPr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1069340" y="2256155"/>
            <a:ext cx="3391535" cy="1614805"/>
          </a:xfrm>
          <a:prstGeom prst="rect">
            <a:avLst/>
          </a:prstGeom>
        </p:spPr>
      </p:pic>
      <p:pic>
        <p:nvPicPr>
          <p:cNvPr id="5" name="图片 4"/>
          <p:cNvPicPr>
            <a:picLocks noChangeAspect="1"/>
          </p:cNvPicPr>
          <p:nvPr/>
        </p:nvPicPr>
        <p:blipFill>
          <a:blip r:embed="rId3"/>
          <a:stretch>
            <a:fillRect/>
          </a:stretch>
        </p:blipFill>
        <p:spPr>
          <a:xfrm>
            <a:off x="4702175" y="1995805"/>
            <a:ext cx="3336925" cy="213614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267525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（2）当图乙连线完毕后，将开关旋转至某个接触点时，电表盘面出现了图丙指示，则此时读数为 </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V.</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（3）同学们发现，随着小灯泡两端电压下降，灯丝电阻减小，这是因为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396740" y="4063365"/>
            <a:ext cx="3663315" cy="1990090"/>
          </a:xfrm>
          <a:prstGeom prst="rect">
            <a:avLst/>
          </a:prstGeom>
        </p:spPr>
      </p:pic>
      <p:sp>
        <p:nvSpPr>
          <p:cNvPr id="3" name="文本框 2"/>
          <p:cNvSpPr txBox="1"/>
          <p:nvPr/>
        </p:nvSpPr>
        <p:spPr>
          <a:xfrm>
            <a:off x="1413512" y="246443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2.2</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4165602" y="3513455"/>
            <a:ext cx="447294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灯丝电阻随温度降低而减少</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239520"/>
            <a:ext cx="7706995" cy="4109085"/>
            <a:chOff x="210" y="803"/>
            <a:chExt cx="12594" cy="6471"/>
          </a:xfrm>
        </p:grpSpPr>
        <p:sp>
          <p:nvSpPr>
            <p:cNvPr id="2" name="文本框 1"/>
            <p:cNvSpPr txBox="1"/>
            <p:nvPr/>
          </p:nvSpPr>
          <p:spPr>
            <a:xfrm>
              <a:off x="211" y="2247"/>
              <a:ext cx="12593" cy="5027"/>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1.（2018·兰州）有两个可变电阻，开始时阻值相等，都为R，现将其中一个电阻的阻值增大，将另一个电阻的阻值减小，则两个电阻并联后总电阻将（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一定大于R     	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一定等于R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一定小于R       	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以上结果都有可能</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8608"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欧姆定律的综合运用</a:t>
              </a:r>
              <a:endParaRPr lang="zh-CN" altLang="en-US" sz="2800" b="1">
                <a:solidFill>
                  <a:schemeClr val="tx1"/>
                </a:solidFill>
                <a:sym typeface="+mn-ea"/>
              </a:endParaRPr>
            </a:p>
          </p:txBody>
        </p:sp>
      </p:grpSp>
      <p:sp>
        <p:nvSpPr>
          <p:cNvPr id="4" name="文本框 3"/>
          <p:cNvSpPr txBox="1"/>
          <p:nvPr/>
        </p:nvSpPr>
        <p:spPr>
          <a:xfrm>
            <a:off x="2419987" y="375793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642870" y="3862070"/>
            <a:ext cx="2998470" cy="1377315"/>
          </a:xfrm>
          <a:prstGeom prst="rect">
            <a:avLst/>
          </a:prstGeom>
        </p:spPr>
      </p:pic>
      <p:sp>
        <p:nvSpPr>
          <p:cNvPr id="2" name="文本框 1"/>
          <p:cNvSpPr txBox="1"/>
          <p:nvPr/>
        </p:nvSpPr>
        <p:spPr>
          <a:xfrm>
            <a:off x="762000" y="1244600"/>
            <a:ext cx="7620000"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2.（2019·衡阳）如图14所示，电源电压U＝2V不变，R＝4Ω，虚线框内所有电阻均未知. 闭合开关，电流表示数为1A. 如果用一个2Ω的定值电阻替换R，虚线框内的电阻均保持不变，则电流表示数将变为（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2A  				B. 1.5A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1.2A   				D. 0.5A</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215767" y="334010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468755" y="3371215"/>
            <a:ext cx="6206490" cy="2514600"/>
          </a:xfrm>
          <a:prstGeom prst="rect">
            <a:avLst/>
          </a:prstGeom>
        </p:spPr>
      </p:pic>
      <p:sp>
        <p:nvSpPr>
          <p:cNvPr id="2" name="文本框 1"/>
          <p:cNvSpPr txBox="1"/>
          <p:nvPr/>
        </p:nvSpPr>
        <p:spPr>
          <a:xfrm>
            <a:off x="762000" y="1729740"/>
            <a:ext cx="7620000" cy="164147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.（2019·淮安）如图（a）所示是电阻甲和乙的I-U图像；（b）、（c）是它们的部分电路连接示意图. 下列说法错误的是（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603375"/>
            <a:ext cx="7620000"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当电阻乙两端电压为2.5V时，它的阻值和甲的阻值相等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图（b）中，当电压U为3V时，乙的电阻为5Ω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图（c）中，当电压U为2V时，干路总电流为0.6A</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图（c）中，在电压U从0增大到2.5V的过程中，通过甲、乙两电阻的电流之差先变大后变小</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77647" y="531241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449695" y="4683760"/>
            <a:ext cx="1818005" cy="1691005"/>
          </a:xfrm>
          <a:prstGeom prst="rect">
            <a:avLst/>
          </a:prstGeom>
        </p:spPr>
      </p:pic>
      <p:sp>
        <p:nvSpPr>
          <p:cNvPr id="2" name="文本框 1"/>
          <p:cNvSpPr txBox="1"/>
          <p:nvPr/>
        </p:nvSpPr>
        <p:spPr>
          <a:xfrm>
            <a:off x="560388" y="1303655"/>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.（2018·广东）如图15甲所示，电源电压保持不变，闭合开关时，滑动变阻器的滑片P从b端滑到a端，电压表示数U与电流表示数I的变化关系图像如图15乙所示. 下列说法不正确的是（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A．电源电压是9V</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B．定值电阻R的阻值是6Ω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C．滑动变阻器的阻值范围是0～18Ω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D．若定值电阻R出现接触不良时，电</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流表示数为0，电压表示数为9V</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6377940" y="3445510"/>
            <a:ext cx="2099310" cy="1586865"/>
          </a:xfrm>
          <a:prstGeom prst="rect">
            <a:avLst/>
          </a:prstGeom>
        </p:spPr>
      </p:pic>
      <p:sp>
        <p:nvSpPr>
          <p:cNvPr id="3" name="文本框 2"/>
          <p:cNvSpPr txBox="1"/>
          <p:nvPr/>
        </p:nvSpPr>
        <p:spPr>
          <a:xfrm>
            <a:off x="7241542" y="292354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278" y="1277620"/>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.（2019·淮安）为了测定风速大小，小明设计了如图16所示的装置. 装置中探头、金属杆和滑动变阻器滑片P 相连， 可上下移动. 该装置利用了流体流速越大，压强越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的原理. 现要求：当风吹过探头时，风速越大，电压表的示数越大，请对该装置提出一条合理的改进措施：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207760" y="4340225"/>
            <a:ext cx="2266950" cy="1989455"/>
          </a:xfrm>
          <a:prstGeom prst="rect">
            <a:avLst/>
          </a:prstGeom>
        </p:spPr>
      </p:pic>
      <p:sp>
        <p:nvSpPr>
          <p:cNvPr id="5" name="文本框 4"/>
          <p:cNvSpPr txBox="1"/>
          <p:nvPr/>
        </p:nvSpPr>
        <p:spPr>
          <a:xfrm>
            <a:off x="4928870" y="28714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小</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27025" y="4392930"/>
            <a:ext cx="567055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将电压表接在定值电阻两端</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248660" y="4630420"/>
            <a:ext cx="3178810" cy="1661795"/>
          </a:xfrm>
          <a:prstGeom prst="rect">
            <a:avLst/>
          </a:prstGeom>
        </p:spPr>
      </p:pic>
      <p:sp>
        <p:nvSpPr>
          <p:cNvPr id="2" name="文本框 1"/>
          <p:cNvSpPr txBox="1"/>
          <p:nvPr/>
        </p:nvSpPr>
        <p:spPr>
          <a:xfrm>
            <a:off x="573723" y="1143635"/>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.（2019·昆明）如图17甲所示的电路中，电源电压为9V保持不变，G为灵敏电流计，其内电阻为R</a:t>
            </a:r>
            <a:r>
              <a:rPr lang="zh-CN" altLang="en-US" sz="2800" baseline="-25000">
                <a:latin typeface="宋体" panose="02010600030101010101" pitchFamily="2" charset="-122"/>
                <a:cs typeface="宋体" panose="02010600030101010101" pitchFamily="2" charset="-122"/>
              </a:rPr>
              <a:t>g</a:t>
            </a:r>
            <a:r>
              <a:rPr lang="zh-CN" altLang="en-US" sz="2800">
                <a:latin typeface="宋体" panose="02010600030101010101" pitchFamily="2" charset="-122"/>
                <a:cs typeface="宋体" panose="02010600030101010101" pitchFamily="2" charset="-122"/>
              </a:rPr>
              <a:t>保持不变：R为热敏电阻，其电阻与温度的关系图像如图17乙所示. 闭合开关，当热敏电阻所在的环境温度等于20℃时，电流计的示数是2mA. 则当电流计的示数是9mA时，热敏电阻的阻值是</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endParaRPr lang="en-US" altLang="zh-CN" sz="2800" u="sng">
              <a:solidFill>
                <a:schemeClr val="bg1"/>
              </a:solidFill>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Ω，它所在的环境温度是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17830" y="420687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500</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945505" y="419417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140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18651</Words>
  <Application>WPS 演示</Application>
  <PresentationFormat>自定义</PresentationFormat>
  <Paragraphs>968</Paragraphs>
  <Slides>124</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124</vt:i4>
      </vt:variant>
    </vt:vector>
  </HeadingPairs>
  <TitlesOfParts>
    <vt:vector size="139"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