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71" r:id="rId2"/>
    <p:sldId id="264" r:id="rId3"/>
    <p:sldId id="361" r:id="rId4"/>
    <p:sldId id="462" r:id="rId5"/>
    <p:sldId id="440" r:id="rId6"/>
    <p:sldId id="463" r:id="rId7"/>
    <p:sldId id="464" r:id="rId8"/>
    <p:sldId id="465" r:id="rId9"/>
    <p:sldId id="466" r:id="rId10"/>
    <p:sldId id="467" r:id="rId11"/>
    <p:sldId id="468" r:id="rId12"/>
    <p:sldId id="481" r:id="rId13"/>
    <p:sldId id="469" r:id="rId14"/>
    <p:sldId id="470" r:id="rId15"/>
    <p:sldId id="471" r:id="rId16"/>
    <p:sldId id="473" r:id="rId17"/>
    <p:sldId id="474" r:id="rId18"/>
    <p:sldId id="480" r:id="rId19"/>
    <p:sldId id="389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6DFF44"/>
    <a:srgbClr val="FFFF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1" autoAdjust="0"/>
    <p:restoredTop sz="94370" autoAdjust="0"/>
  </p:normalViewPr>
  <p:slideViewPr>
    <p:cSldViewPr>
      <p:cViewPr>
        <p:scale>
          <a:sx n="66" d="100"/>
          <a:sy n="66" d="100"/>
        </p:scale>
        <p:origin x="-36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5458" y="135660"/>
            <a:ext cx="1757142" cy="553296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95536" y="1100665"/>
            <a:ext cx="7344816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第十</a:t>
            </a:r>
            <a:r>
              <a:rPr lang="zh-CN" altLang="en-US" sz="4800" b="1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四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章　内能的利用</a:t>
            </a:r>
            <a:endParaRPr lang="en-US" altLang="zh-CN" sz="4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771800" y="3284984"/>
            <a:ext cx="37444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节   热机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31800" y="1663849"/>
            <a:ext cx="24114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/>
              <a:t>．构造</a:t>
            </a:r>
          </a:p>
        </p:txBody>
      </p:sp>
      <p:pic>
        <p:nvPicPr>
          <p:cNvPr id="7" name="Picture 6" descr="14-1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800" y="2492524"/>
            <a:ext cx="3457575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1560" y="548680"/>
            <a:ext cx="2641600" cy="5889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</a:rPr>
              <a:t>二、汽油机　</a:t>
            </a:r>
          </a:p>
        </p:txBody>
      </p:sp>
      <p:pic>
        <p:nvPicPr>
          <p:cNvPr id="9" name="Picture 6" descr="ZD2B8AS{M%6J6}D9(WG]@D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8150" y="1952774"/>
            <a:ext cx="4264025" cy="450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31800" y="749300"/>
            <a:ext cx="24114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．工作过程</a:t>
            </a:r>
          </a:p>
        </p:txBody>
      </p:sp>
      <p:pic>
        <p:nvPicPr>
          <p:cNvPr id="8" name="Picture 4" descr="ZD2B8AS{M%6J6}D9(WG]@D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20778"/>
            <a:ext cx="3378200" cy="356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5"/>
          <p:cNvGrpSpPr/>
          <p:nvPr/>
        </p:nvGrpSpPr>
        <p:grpSpPr bwMode="auto">
          <a:xfrm>
            <a:off x="4663691" y="780957"/>
            <a:ext cx="1946412" cy="2413569"/>
            <a:chOff x="2788" y="164"/>
            <a:chExt cx="1361" cy="1980"/>
          </a:xfrm>
        </p:grpSpPr>
        <p:pic>
          <p:nvPicPr>
            <p:cNvPr id="10" name="Picture 8" descr="14-1-4甲乙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50879"/>
            <a:stretch>
              <a:fillRect/>
            </a:stretch>
          </p:blipFill>
          <p:spPr bwMode="auto">
            <a:xfrm>
              <a:off x="2788" y="164"/>
              <a:ext cx="1361" cy="198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)AVQFT}[$)C8`ZVNPEK6C{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81113"/>
            <a:stretch>
              <a:fillRect/>
            </a:stretch>
          </p:blipFill>
          <p:spPr bwMode="auto">
            <a:xfrm>
              <a:off x="2993" y="164"/>
              <a:ext cx="998" cy="1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8"/>
          <p:cNvGrpSpPr/>
          <p:nvPr/>
        </p:nvGrpSpPr>
        <p:grpSpPr bwMode="auto">
          <a:xfrm>
            <a:off x="6965069" y="775799"/>
            <a:ext cx="1800895" cy="2394744"/>
            <a:chOff x="4239" y="164"/>
            <a:chExt cx="1363" cy="1980"/>
          </a:xfrm>
        </p:grpSpPr>
        <p:pic>
          <p:nvPicPr>
            <p:cNvPr id="15" name="Picture 8" descr="14-1-4甲乙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804"/>
            <a:stretch>
              <a:fillRect/>
            </a:stretch>
          </p:blipFill>
          <p:spPr bwMode="auto">
            <a:xfrm>
              <a:off x="4239" y="164"/>
              <a:ext cx="1363" cy="198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10" descr=")AVQFT}[$)C8`ZVNPEK6C{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192" r="53198"/>
            <a:stretch>
              <a:fillRect/>
            </a:stretch>
          </p:blipFill>
          <p:spPr bwMode="auto">
            <a:xfrm>
              <a:off x="4377" y="164"/>
              <a:ext cx="1089" cy="1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1"/>
          <p:cNvGrpSpPr/>
          <p:nvPr/>
        </p:nvGrpSpPr>
        <p:grpSpPr bwMode="auto">
          <a:xfrm>
            <a:off x="4697641" y="3375025"/>
            <a:ext cx="1922847" cy="2809057"/>
            <a:chOff x="2789" y="2208"/>
            <a:chExt cx="1360" cy="2039"/>
          </a:xfrm>
        </p:grpSpPr>
        <p:pic>
          <p:nvPicPr>
            <p:cNvPr id="18" name="Picture 5" descr="14-1-4丙丁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64" r="47949"/>
            <a:stretch>
              <a:fillRect/>
            </a:stretch>
          </p:blipFill>
          <p:spPr bwMode="auto">
            <a:xfrm>
              <a:off x="2789" y="2208"/>
              <a:ext cx="1360" cy="203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3" descr=")AVQFT}[$)C8`ZVNPEK6C{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3236" r="26590"/>
            <a:stretch>
              <a:fillRect/>
            </a:stretch>
          </p:blipFill>
          <p:spPr bwMode="auto">
            <a:xfrm>
              <a:off x="2925" y="2228"/>
              <a:ext cx="1066" cy="1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14"/>
          <p:cNvGrpSpPr/>
          <p:nvPr/>
        </p:nvGrpSpPr>
        <p:grpSpPr bwMode="auto">
          <a:xfrm>
            <a:off x="7059881" y="3386053"/>
            <a:ext cx="1706083" cy="2737049"/>
            <a:chOff x="4240" y="2208"/>
            <a:chExt cx="1337" cy="2039"/>
          </a:xfrm>
        </p:grpSpPr>
        <p:pic>
          <p:nvPicPr>
            <p:cNvPr id="22" name="Picture 5" descr="14-1-4丙丁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048"/>
            <a:stretch>
              <a:fillRect/>
            </a:stretch>
          </p:blipFill>
          <p:spPr bwMode="auto">
            <a:xfrm>
              <a:off x="4240" y="2208"/>
              <a:ext cx="1337" cy="203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6" descr=")AVQFT}[$)C8`ZVNPEK6C{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696" r="-455"/>
            <a:stretch>
              <a:fillRect/>
            </a:stretch>
          </p:blipFill>
          <p:spPr bwMode="auto">
            <a:xfrm>
              <a:off x="4354" y="2228"/>
              <a:ext cx="1044" cy="17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050" name="ShockwaveFlash1" r:id="rId2" imgW="8209524" imgH="5688724"/>
    </p:controls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9512" y="1412776"/>
            <a:ext cx="8712200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．在四个冲程中，哪些冲程发生了能量的转化？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．哪个冲程使汽车获得动力？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．哪个冲程排出了汽车的尾气？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31800" y="5013176"/>
            <a:ext cx="838835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．老式摩托在启动时，需踏动启动杆，这是为什么？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</a:rPr>
              <a:t>．现代汽车里的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Times New Roman" panose="02020603050405020304" pitchFamily="18" charset="0"/>
              </a:rPr>
              <a:t>马达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</a:rPr>
              <a:t>起什么作用？</a:t>
            </a:r>
          </a:p>
        </p:txBody>
      </p:sp>
      <p:grpSp>
        <p:nvGrpSpPr>
          <p:cNvPr id="8" name="Group 4"/>
          <p:cNvGrpSpPr/>
          <p:nvPr/>
        </p:nvGrpSpPr>
        <p:grpSpPr bwMode="auto">
          <a:xfrm>
            <a:off x="755576" y="3068960"/>
            <a:ext cx="7895952" cy="1800200"/>
            <a:chOff x="226" y="1737"/>
            <a:chExt cx="5262" cy="1567"/>
          </a:xfrm>
        </p:grpSpPr>
        <p:pic>
          <p:nvPicPr>
            <p:cNvPr id="9" name="Picture 5" descr="要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4481"/>
            <a:stretch>
              <a:fillRect/>
            </a:stretch>
          </p:blipFill>
          <p:spPr bwMode="auto">
            <a:xfrm>
              <a:off x="226" y="1737"/>
              <a:ext cx="1746" cy="1534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540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起 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0" y="1774"/>
              <a:ext cx="1632" cy="1494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540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" descr="搜狗截图13年04月14日0043_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858" r="30081"/>
            <a:stretch>
              <a:fillRect/>
            </a:stretch>
          </p:blipFill>
          <p:spPr bwMode="auto">
            <a:xfrm>
              <a:off x="3923" y="1774"/>
              <a:ext cx="1565" cy="153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540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827584" y="476672"/>
            <a:ext cx="2645463" cy="644525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想想议议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 flipH="1">
            <a:off x="4068763" y="3790950"/>
            <a:ext cx="862012" cy="1727200"/>
          </a:xfrm>
          <a:prstGeom prst="ellipse">
            <a:avLst/>
          </a:prstGeom>
          <a:noFill/>
          <a:ln w="25400">
            <a:solidFill>
              <a:srgbClr val="9900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" name="Group 3"/>
          <p:cNvGrpSpPr/>
          <p:nvPr/>
        </p:nvGrpSpPr>
        <p:grpSpPr bwMode="auto">
          <a:xfrm>
            <a:off x="611721" y="1063329"/>
            <a:ext cx="7776096" cy="4964782"/>
            <a:chOff x="0" y="0"/>
            <a:chExt cx="5216" cy="3626"/>
          </a:xfrm>
        </p:grpSpPr>
        <p:grpSp>
          <p:nvGrpSpPr>
            <p:cNvPr id="8" name="Group 4"/>
            <p:cNvGrpSpPr/>
            <p:nvPr/>
          </p:nvGrpSpPr>
          <p:grpSpPr bwMode="auto">
            <a:xfrm>
              <a:off x="544" y="0"/>
              <a:ext cx="4672" cy="3197"/>
              <a:chOff x="0" y="0"/>
              <a:chExt cx="10886" cy="7995"/>
            </a:xfrm>
          </p:grpSpPr>
          <p:pic>
            <p:nvPicPr>
              <p:cNvPr id="15" name="Picture 5" descr="好图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966" cy="7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Oval 6"/>
              <p:cNvSpPr>
                <a:spLocks noChangeArrowheads="1"/>
              </p:cNvSpPr>
              <p:nvPr/>
            </p:nvSpPr>
            <p:spPr bwMode="auto">
              <a:xfrm flipH="1">
                <a:off x="5897" y="4876"/>
                <a:ext cx="1928" cy="2155"/>
              </a:xfrm>
              <a:prstGeom prst="ellipse">
                <a:avLst/>
              </a:prstGeom>
              <a:noFill/>
              <a:ln w="25400">
                <a:solidFill>
                  <a:srgbClr val="CC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" name="AutoShape 7"/>
              <p:cNvSpPr>
                <a:spLocks noChangeArrowheads="1"/>
              </p:cNvSpPr>
              <p:nvPr/>
            </p:nvSpPr>
            <p:spPr bwMode="auto">
              <a:xfrm>
                <a:off x="7825" y="5670"/>
                <a:ext cx="907" cy="567"/>
              </a:xfrm>
              <a:prstGeom prst="rightArrow">
                <a:avLst>
                  <a:gd name="adj1" fmla="val 50000"/>
                  <a:gd name="adj2" fmla="val 39991"/>
                </a:avLst>
              </a:prstGeom>
              <a:noFill/>
              <a:ln w="25400">
                <a:solidFill>
                  <a:srgbClr val="CC000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" name="Text Box 8"/>
              <p:cNvSpPr txBox="1">
                <a:spLocks noChangeArrowheads="1"/>
              </p:cNvSpPr>
              <p:nvPr/>
            </p:nvSpPr>
            <p:spPr bwMode="auto">
              <a:xfrm>
                <a:off x="8959" y="5444"/>
                <a:ext cx="1927" cy="765"/>
              </a:xfrm>
              <a:prstGeom prst="rect">
                <a:avLst/>
              </a:prstGeom>
              <a:noFill/>
              <a:ln w="28575">
                <a:solidFill>
                  <a:srgbClr val="0066CC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000"/>
                  <a:t> </a:t>
                </a:r>
                <a:r>
                  <a:rPr lang="zh-CN" altLang="en-US" sz="2400" b="1"/>
                  <a:t>电动机</a:t>
                </a:r>
              </a:p>
            </p:txBody>
          </p:sp>
        </p:grp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1678" y="3311"/>
              <a:ext cx="635" cy="306"/>
            </a:xfrm>
            <a:prstGeom prst="rect">
              <a:avLst/>
            </a:prstGeom>
            <a:noFill/>
            <a:ln w="28575">
              <a:solidFill>
                <a:srgbClr val="0066CC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/>
                <a:t>飞轮</a:t>
              </a:r>
            </a:p>
          </p:txBody>
        </p:sp>
        <p:pic>
          <p:nvPicPr>
            <p:cNvPr id="10" name="Picture 10" descr="126473485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75"/>
              <a:ext cx="1633" cy="1251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Oval 11"/>
            <p:cNvSpPr>
              <a:spLocks noChangeArrowheads="1"/>
            </p:cNvSpPr>
            <p:nvPr/>
          </p:nvSpPr>
          <p:spPr bwMode="auto">
            <a:xfrm flipH="1">
              <a:off x="2532" y="1769"/>
              <a:ext cx="544" cy="1089"/>
            </a:xfrm>
            <a:prstGeom prst="ellipse">
              <a:avLst/>
            </a:prstGeom>
            <a:noFill/>
            <a:ln w="25400">
              <a:solidFill>
                <a:srgbClr val="990033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" name="AutoShape 12"/>
            <p:cNvSpPr>
              <a:spLocks noChangeArrowheads="1"/>
            </p:cNvSpPr>
            <p:nvPr/>
          </p:nvSpPr>
          <p:spPr bwMode="auto">
            <a:xfrm rot="3060000">
              <a:off x="2098" y="2432"/>
              <a:ext cx="136" cy="1098"/>
            </a:xfrm>
            <a:prstGeom prst="downArrow">
              <a:avLst>
                <a:gd name="adj1" fmla="val 50000"/>
                <a:gd name="adj2" fmla="val 201838"/>
              </a:avLst>
            </a:prstGeom>
            <a:noFill/>
            <a:ln w="25400">
              <a:solidFill>
                <a:srgbClr val="990033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31800" y="4236764"/>
            <a:ext cx="7956550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</a:rPr>
              <a:t>柴油机结构和汽油机相似，它们的主要区别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是柴油机</a:t>
            </a:r>
            <a:r>
              <a:rPr lang="zh-CN" altLang="en-US" sz="2400" b="1" dirty="0">
                <a:latin typeface="宋体" panose="02010600030101010101" pitchFamily="2" charset="-122"/>
              </a:rPr>
              <a:t>通过压缩空气直接点燃柴油。柴油机的汽缸顶部没有火花塞，而有一个喷油嘴。吸入物质也只有空气，在压缩冲程结束时，压缩空气的温度已经超过柴油的燃点，此时从喷油嘴喷出的雾状柴油遇到热空气就立刻燃烧起来。</a:t>
            </a:r>
          </a:p>
        </p:txBody>
      </p:sp>
      <p:pic>
        <p:nvPicPr>
          <p:cNvPr id="7" name="Picture 4" descr="柴zMzc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1" y="1444684"/>
            <a:ext cx="3279395" cy="2704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5"/>
          <p:cNvGrpSpPr/>
          <p:nvPr/>
        </p:nvGrpSpPr>
        <p:grpSpPr bwMode="auto">
          <a:xfrm>
            <a:off x="4328492" y="1340768"/>
            <a:ext cx="4059857" cy="3024336"/>
            <a:chOff x="0" y="0"/>
            <a:chExt cx="2586" cy="1860"/>
          </a:xfrm>
        </p:grpSpPr>
        <p:pic>
          <p:nvPicPr>
            <p:cNvPr id="9" name="Picture 6" descr="柴5741"/>
            <p:cNvPicPr preferRelativeResize="0"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60" cy="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1134" y="545"/>
              <a:ext cx="817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1951" y="454"/>
              <a:ext cx="63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/>
                <a:t>喷油嘴</a:t>
              </a:r>
            </a:p>
          </p:txBody>
        </p:sp>
      </p:grp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467544" y="332656"/>
            <a:ext cx="2656496" cy="5847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FFFF"/>
                </a:solidFill>
              </a:rPr>
              <a:t>三、</a:t>
            </a:r>
            <a:r>
              <a:rPr lang="zh-CN" altLang="en-US" sz="3200" b="1" dirty="0">
                <a:solidFill>
                  <a:srgbClr val="FFFFFF"/>
                </a:solidFill>
              </a:rPr>
              <a:t>柴油机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1520" y="620688"/>
          <a:ext cx="8640960" cy="5760720"/>
        </p:xfrm>
        <a:graphic>
          <a:graphicData uri="http://schemas.openxmlformats.org/drawingml/2006/table">
            <a:tbl>
              <a:tblPr/>
              <a:tblGrid>
                <a:gridCol w="770200"/>
                <a:gridCol w="1505754"/>
                <a:gridCol w="2821567"/>
                <a:gridCol w="3543439"/>
              </a:tblGrid>
              <a:tr h="37916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汽油机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柴油机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763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不同点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燃料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汽油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柴油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57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结构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火花塞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喷油嘴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3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吸气冲程吸入气体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吸入的是汽油和空气的混合物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吸入的是空气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1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压缩冲程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气压、温度相对较低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气压、温度相对较高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57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点火方式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点燃式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压燃式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763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相同点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工作循环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都有四个冲程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9654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能量转化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）压缩冲程：机械能转化成内能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）做功冲程：内能转化成机械能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9654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活塞、曲轴运动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每一个工作循环，活塞往复两次，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曲轴转动两周，对外做功一次。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791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运动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都需要外力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869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优缺点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汽油机比柴油机轻巧，柴油机比汽油机效率高。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但两者都带来了废气和噪声污染。</a:t>
                      </a:r>
                    </a:p>
                  </a:txBody>
                  <a:tcPr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23850" y="895360"/>
            <a:ext cx="835183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 smtClean="0">
                <a:latin typeface="宋体" panose="02010600030101010101" pitchFamily="2" charset="-122"/>
              </a:rPr>
              <a:t>1.</a:t>
            </a:r>
            <a:r>
              <a:rPr kumimoji="1" lang="zh-CN" altLang="en-US" sz="2400" b="1" dirty="0" smtClean="0">
                <a:latin typeface="宋体" panose="02010600030101010101" pitchFamily="2" charset="-122"/>
              </a:rPr>
              <a:t>在</a:t>
            </a:r>
            <a:r>
              <a:rPr kumimoji="1" lang="zh-CN" altLang="en-US" sz="2400" b="1" dirty="0">
                <a:latin typeface="宋体" panose="02010600030101010101" pitchFamily="2" charset="-122"/>
              </a:rPr>
              <a:t>四冲程内燃机工作的一个工作循环中，存在着机械能转化为内能的过程，也存在着内能转化为机械能的过程．这两个能量转化的过程存在于                      （  </a:t>
            </a:r>
            <a:r>
              <a:rPr kumimoji="1" lang="zh-CN" altLang="en-US" sz="2400" b="1" dirty="0" smtClean="0">
                <a:latin typeface="宋体" panose="02010600030101010101" pitchFamily="2" charset="-122"/>
              </a:rPr>
              <a:t>  ）</a:t>
            </a:r>
            <a:endParaRPr kumimoji="1" lang="en-US" altLang="zh-CN" sz="2400" b="1" dirty="0" smtClean="0">
              <a:latin typeface="宋体" panose="02010600030101010101" pitchFamily="2" charset="-122"/>
            </a:endParaRPr>
          </a:p>
          <a:p>
            <a:r>
              <a:rPr kumimoji="1" lang="zh-CN" altLang="en-US" sz="2400" b="1" dirty="0" smtClean="0">
                <a:latin typeface="宋体" panose="02010600030101010101" pitchFamily="2" charset="-122"/>
              </a:rPr>
              <a:t>  </a:t>
            </a:r>
            <a:r>
              <a:rPr kumimoji="1" lang="zh-CN" altLang="en-US" sz="2400" b="1" dirty="0">
                <a:latin typeface="宋体" panose="02010600030101010101" pitchFamily="2" charset="-122"/>
              </a:rPr>
              <a:t>Ａ．吸气冲程和压缩冲程</a:t>
            </a:r>
          </a:p>
          <a:p>
            <a:r>
              <a:rPr kumimoji="1" lang="zh-CN" altLang="en-US" sz="2400" b="1" dirty="0">
                <a:latin typeface="宋体" panose="02010600030101010101" pitchFamily="2" charset="-122"/>
              </a:rPr>
              <a:t>  Ｂ．压缩冲程和做功冲程</a:t>
            </a:r>
          </a:p>
          <a:p>
            <a:r>
              <a:rPr kumimoji="1" lang="zh-CN" altLang="en-US" sz="2400" b="1" dirty="0">
                <a:latin typeface="宋体" panose="02010600030101010101" pitchFamily="2" charset="-122"/>
              </a:rPr>
              <a:t>  Ｃ．做功冲程和排气冲程</a:t>
            </a:r>
          </a:p>
          <a:p>
            <a:r>
              <a:rPr kumimoji="1" lang="zh-CN" altLang="en-US" sz="2400" b="1" dirty="0">
                <a:latin typeface="宋体" panose="02010600030101010101" pitchFamily="2" charset="-122"/>
              </a:rPr>
              <a:t>  Ｄ．吸气冲程和排气冲程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618040" y="1613744"/>
            <a:ext cx="914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B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68313" y="3856980"/>
            <a:ext cx="8351837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400" b="1" dirty="0" smtClean="0">
                <a:latin typeface="+mn-ea"/>
                <a:ea typeface="+mn-ea"/>
              </a:rPr>
              <a:t>2.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汽油机</a:t>
            </a:r>
            <a:r>
              <a:rPr lang="zh-CN" altLang="en-US" sz="2400" b="1" dirty="0">
                <a:latin typeface="宋体" panose="02010600030101010101" pitchFamily="2" charset="-122"/>
              </a:rPr>
              <a:t>在压缩冲程中工作物质被压缩，汽缸中的（　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） 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</a:rPr>
              <a:t> Ａ</a:t>
            </a:r>
            <a:r>
              <a:rPr lang="zh-CN" altLang="en-US" sz="2400" b="1" dirty="0">
                <a:latin typeface="宋体" panose="02010600030101010101" pitchFamily="2" charset="-122"/>
              </a:rPr>
              <a:t>．压强增大，温度降低</a:t>
            </a:r>
          </a:p>
          <a:p>
            <a:r>
              <a:rPr lang="zh-CN" altLang="en-US" sz="2400" b="1" dirty="0" smtClean="0">
                <a:latin typeface="宋体" panose="02010600030101010101" pitchFamily="2" charset="-122"/>
              </a:rPr>
              <a:t> Ｂ</a:t>
            </a:r>
            <a:r>
              <a:rPr lang="zh-CN" altLang="en-US" sz="2400" b="1" dirty="0">
                <a:latin typeface="宋体" panose="02010600030101010101" pitchFamily="2" charset="-122"/>
              </a:rPr>
              <a:t>．压强减小，温度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升高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</a:rPr>
              <a:t> Ｃ</a:t>
            </a:r>
            <a:r>
              <a:rPr lang="zh-CN" altLang="en-US" sz="2400" b="1" dirty="0">
                <a:latin typeface="宋体" panose="02010600030101010101" pitchFamily="2" charset="-122"/>
              </a:rPr>
              <a:t>．压强增大，温度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升高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</a:rPr>
              <a:t> Ｄ</a:t>
            </a:r>
            <a:r>
              <a:rPr lang="zh-CN" altLang="en-US" sz="2400" b="1" dirty="0">
                <a:latin typeface="宋体" panose="02010600030101010101" pitchFamily="2" charset="-122"/>
              </a:rPr>
              <a:t>．压强减小，温度降低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740650" y="3917999"/>
            <a:ext cx="7921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95536" y="1124744"/>
            <a:ext cx="80645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800" b="1" dirty="0" smtClean="0">
                <a:latin typeface="+mn-ea"/>
                <a:ea typeface="+mn-ea"/>
              </a:rPr>
              <a:t>3.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根</a:t>
            </a:r>
            <a:r>
              <a:rPr lang="zh-CN" altLang="en-US" sz="2800" b="1" dirty="0">
                <a:latin typeface="宋体" panose="02010600030101010101" pitchFamily="2" charset="-122"/>
              </a:rPr>
              <a:t>据汽油机和柴油机的区别，下列说法正确的是</a:t>
            </a:r>
          </a:p>
          <a:p>
            <a:r>
              <a:rPr lang="zh-CN" altLang="en-US" sz="2800" b="1" dirty="0">
                <a:latin typeface="宋体" panose="02010600030101010101" pitchFamily="2" charset="-122"/>
              </a:rPr>
              <a:t>                                   （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</a:rPr>
              <a:t>）</a:t>
            </a:r>
          </a:p>
          <a:p>
            <a:r>
              <a:rPr lang="zh-CN" altLang="en-US" sz="2800" b="1" dirty="0">
                <a:latin typeface="宋体" panose="02010600030101010101" pitchFamily="2" charset="-122"/>
              </a:rPr>
              <a:t>Ａ</a:t>
            </a:r>
            <a:r>
              <a:rPr lang="en-US" altLang="zh-CN" sz="2800" b="1" dirty="0">
                <a:latin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</a:rPr>
              <a:t>汽油机汽缸顶部有一个火花塞，柴油机汽缸顶部是一个喷油嘴</a:t>
            </a:r>
          </a:p>
          <a:p>
            <a:r>
              <a:rPr lang="zh-CN" altLang="en-US" sz="2800" b="1" dirty="0">
                <a:latin typeface="宋体" panose="02010600030101010101" pitchFamily="2" charset="-122"/>
              </a:rPr>
              <a:t>Ｂ</a:t>
            </a:r>
            <a:r>
              <a:rPr lang="en-US" altLang="zh-CN" sz="2800" b="1" dirty="0">
                <a:latin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</a:rPr>
              <a:t>汽油机吸入的是空气，柴油机吸入的是空气和柴油的混合物</a:t>
            </a:r>
          </a:p>
          <a:p>
            <a:r>
              <a:rPr lang="zh-CN" altLang="en-US" sz="2800" b="1" dirty="0">
                <a:latin typeface="宋体" panose="02010600030101010101" pitchFamily="2" charset="-122"/>
              </a:rPr>
              <a:t>Ｃ</a:t>
            </a:r>
            <a:r>
              <a:rPr lang="en-US" altLang="zh-CN" sz="2800" b="1" dirty="0">
                <a:latin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</a:rPr>
              <a:t>吸气冲程是内能转化为机械能</a:t>
            </a:r>
          </a:p>
          <a:p>
            <a:r>
              <a:rPr lang="zh-CN" altLang="en-US" sz="2800" b="1" dirty="0">
                <a:latin typeface="宋体" panose="02010600030101010101" pitchFamily="2" charset="-122"/>
              </a:rPr>
              <a:t>Ｄ</a:t>
            </a:r>
            <a:r>
              <a:rPr lang="en-US" altLang="zh-CN" sz="2800" b="1" dirty="0">
                <a:latin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</a:rPr>
              <a:t>压缩冲程是内能转化为机械能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7236296" y="1973784"/>
            <a:ext cx="8651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Times New Roman" panose="02020603050405020304" pitchFamily="18" charset="0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49502" y="103990"/>
            <a:ext cx="2789238" cy="651181"/>
            <a:chOff x="6082971" y="325729"/>
            <a:chExt cx="2789238" cy="651181"/>
          </a:xfrm>
        </p:grpSpPr>
        <p:pic>
          <p:nvPicPr>
            <p:cNvPr id="11" name="圆角矩形 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2971" y="325729"/>
              <a:ext cx="2789238" cy="651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6345253" y="375639"/>
              <a:ext cx="2439745" cy="551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600" b="1" dirty="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课堂小结</a:t>
              </a:r>
              <a:endParaRPr lang="zh-CN" altLang="en-US" sz="3600" b="1" dirty="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6"/>
            <a:ext cx="8777123" cy="46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6802" y="4705396"/>
            <a:ext cx="2121375" cy="148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圆角矩形 1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788" y="808038"/>
            <a:ext cx="2789238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35551" y="974726"/>
            <a:ext cx="264546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学习目标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551" y="2113171"/>
            <a:ext cx="784482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知道热机中能量的转化</a:t>
            </a:r>
          </a:p>
          <a:p>
            <a:pPr>
              <a:lnSpc>
                <a:spcPct val="200000"/>
              </a:lnSpc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知道四冲程内燃机的构造和工作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了解汽油机和柴油机的主要区别</a:t>
            </a: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了解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火箭的构造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和原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理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31800" y="5445224"/>
            <a:ext cx="8280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热蒸汽</a:t>
            </a:r>
            <a:r>
              <a:rPr lang="zh-CN" altLang="en-US" sz="2800" b="1" dirty="0">
                <a:latin typeface="宋体" panose="02010600030101010101" pitchFamily="2" charset="-122"/>
              </a:rPr>
              <a:t>为我们提供了强大的推力，把人们从繁重的体力劳作中解放出来。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pic>
        <p:nvPicPr>
          <p:cNvPr id="7" name="Picture 3" descr="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68526"/>
            <a:ext cx="2664296" cy="1967495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放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07594"/>
            <a:ext cx="2559613" cy="2028427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31800" y="663575"/>
            <a:ext cx="6804025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/>
              <a:t>蒸汽机带来一场革命！第一次工业革命！</a:t>
            </a:r>
          </a:p>
        </p:txBody>
      </p:sp>
      <p:pic>
        <p:nvPicPr>
          <p:cNvPr id="13" name="Picture 7" descr="火车人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01008"/>
            <a:ext cx="2736304" cy="1806922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泰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8"/>
            <a:ext cx="3168352" cy="1888442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Picture 2" descr="瓦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412875"/>
            <a:ext cx="3059113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3"/>
          <p:cNvGrpSpPr/>
          <p:nvPr/>
        </p:nvGrpSpPr>
        <p:grpSpPr bwMode="auto">
          <a:xfrm>
            <a:off x="5832475" y="5157788"/>
            <a:ext cx="2951163" cy="792162"/>
            <a:chOff x="0" y="0"/>
            <a:chExt cx="4708" cy="488"/>
          </a:xfrm>
        </p:grpSpPr>
        <p:pic>
          <p:nvPicPr>
            <p:cNvPr id="8" name="TextBox 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08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38" y="72"/>
              <a:ext cx="4635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/>
                <a:t> </a:t>
              </a:r>
              <a:r>
                <a:rPr lang="en-US" altLang="zh-CN" sz="2800" b="1">
                  <a:solidFill>
                    <a:schemeClr val="bg1"/>
                  </a:solidFill>
                  <a:ea typeface="楷体_GB2312" pitchFamily="49" charset="-122"/>
                </a:rPr>
                <a:t>  </a:t>
              </a:r>
              <a:r>
                <a:rPr lang="zh-CN" altLang="en-US" sz="2800" b="1">
                  <a:solidFill>
                    <a:schemeClr val="bg1"/>
                  </a:solidFill>
                </a:rPr>
                <a:t>向瓦特致敬！</a:t>
              </a:r>
            </a:p>
          </p:txBody>
        </p:sp>
      </p:grp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431800" y="836613"/>
            <a:ext cx="5219700" cy="521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/>
              <a:t>　　</a:t>
            </a:r>
            <a:r>
              <a:rPr lang="zh-CN" altLang="en-US" sz="2800" b="1" dirty="0">
                <a:latin typeface="宋体" panose="02010600030101010101" pitchFamily="2" charset="-122"/>
              </a:rPr>
              <a:t>世界上第一台蒸汽机是由古希腊数学家希罗于 </a:t>
            </a:r>
            <a:r>
              <a:rPr lang="en-US" altLang="zh-CN" sz="2800" b="1" dirty="0">
                <a:latin typeface="宋体" panose="02010600030101010101" pitchFamily="2" charset="-122"/>
              </a:rPr>
              <a:t>1 </a:t>
            </a:r>
            <a:r>
              <a:rPr lang="zh-CN" altLang="en-US" sz="2800" b="1" dirty="0">
                <a:latin typeface="宋体" panose="02010600030101010101" pitchFamily="2" charset="-122"/>
              </a:rPr>
              <a:t>世纪发明的汽转球，但它只不过是一个玩具而已。 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瓦特在前人的启迪下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对蒸汽机作出一系列重大改进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在工业上得到广泛应用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。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他开辟了人类利用能源新时代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</a:t>
            </a:r>
            <a:r>
              <a:rPr lang="en-US" altLang="zh-CN" sz="2800" b="1" dirty="0" err="1" smtClean="0">
                <a:latin typeface="宋体" panose="02010600030101010101" pitchFamily="2" charset="-122"/>
              </a:rPr>
              <a:t>标志着工业革命的开始</a:t>
            </a:r>
            <a:r>
              <a:rPr lang="en-US" altLang="zh-CN" sz="2800" b="1" dirty="0">
                <a:latin typeface="宋体" panose="02010600030101010101" pitchFamily="2" charset="-122"/>
              </a:rPr>
              <a:t>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　　其实，瓦特观察水壶中的水烧开，推动壶盖，从而发明了蒸汽机，是一个善意的杜撰。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Picture 2" descr="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800" y="1520825"/>
            <a:ext cx="4572248" cy="2284642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蒸汽机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600" y="4041775"/>
            <a:ext cx="4809788" cy="224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31800" y="749300"/>
            <a:ext cx="4827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蒸汽机的遗憾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</a:rPr>
              <a:t>体积太庞大</a:t>
            </a:r>
          </a:p>
        </p:txBody>
      </p:sp>
      <p:grpSp>
        <p:nvGrpSpPr>
          <p:cNvPr id="10" name="Group 6"/>
          <p:cNvGrpSpPr/>
          <p:nvPr/>
        </p:nvGrpSpPr>
        <p:grpSpPr bwMode="auto">
          <a:xfrm>
            <a:off x="5543550" y="1541463"/>
            <a:ext cx="3133725" cy="2500312"/>
            <a:chOff x="3492" y="971"/>
            <a:chExt cx="1974" cy="1575"/>
          </a:xfrm>
        </p:grpSpPr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3492" y="1412"/>
              <a:ext cx="1974" cy="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66CC"/>
                  </a:solidFill>
                  <a:latin typeface="宋体" panose="02010600030101010101" pitchFamily="2" charset="-122"/>
                </a:rPr>
                <a:t>　　用什么来代替高温高压的水蒸气呢？那样，锅炉就可以不要啦！</a:t>
              </a: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3492" y="971"/>
              <a:ext cx="1951" cy="327"/>
            </a:xfrm>
            <a:prstGeom prst="rect">
              <a:avLst/>
            </a:prstGeom>
            <a:gradFill rotWithShape="1">
              <a:gsLst>
                <a:gs pos="0">
                  <a:srgbClr val="99CCFF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66CC"/>
                  </a:solidFill>
                  <a:latin typeface="宋体" panose="02010600030101010101" pitchFamily="2" charset="-122"/>
                </a:rPr>
                <a:t>想一想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grpSp>
        <p:nvGrpSpPr>
          <p:cNvPr id="6" name="Group 2"/>
          <p:cNvGrpSpPr/>
          <p:nvPr/>
        </p:nvGrpSpPr>
        <p:grpSpPr bwMode="auto">
          <a:xfrm>
            <a:off x="684212" y="1447800"/>
            <a:ext cx="3105151" cy="2628900"/>
            <a:chOff x="431" y="845"/>
            <a:chExt cx="1956" cy="1656"/>
          </a:xfrm>
        </p:grpSpPr>
        <p:pic>
          <p:nvPicPr>
            <p:cNvPr id="7" name="Picture 3" descr="第一辆汽车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845"/>
              <a:ext cx="1860" cy="1329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ffectLst>
              <a:outerShdw dist="45791" dir="3378596" algn="ctr" rotWithShape="0">
                <a:srgbClr val="808080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544" y="2251"/>
              <a:ext cx="184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45791" dir="337859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最早的汽车（</a:t>
              </a:r>
              <a:r>
                <a:rPr lang="en-US" altLang="zh-CN" sz="20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1886</a:t>
              </a:r>
              <a:r>
                <a:rPr lang="zh-CN" altLang="en-US" sz="2000" b="1">
                  <a:solidFill>
                    <a:schemeClr val="tx2"/>
                  </a:solidFill>
                  <a:latin typeface="Times New Roman" panose="02020603050405020304" pitchFamily="18" charset="0"/>
                </a:rPr>
                <a:t>年）</a:t>
              </a:r>
            </a:p>
          </p:txBody>
        </p:sp>
      </p:grpSp>
      <p:grpSp>
        <p:nvGrpSpPr>
          <p:cNvPr id="9" name="Group 5"/>
          <p:cNvGrpSpPr/>
          <p:nvPr/>
        </p:nvGrpSpPr>
        <p:grpSpPr bwMode="auto">
          <a:xfrm>
            <a:off x="1979613" y="4293096"/>
            <a:ext cx="5040659" cy="1872257"/>
            <a:chOff x="1247" y="2795"/>
            <a:chExt cx="3561" cy="1327"/>
          </a:xfrm>
        </p:grpSpPr>
        <p:pic>
          <p:nvPicPr>
            <p:cNvPr id="10" name="Picture 6" descr="巨无霸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7" y="2795"/>
              <a:ext cx="2041" cy="1327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3266" y="3339"/>
              <a:ext cx="1542" cy="5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汽车中的巨无霸</a:t>
              </a: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（额定核载</a:t>
              </a:r>
              <a:r>
                <a:rPr lang="en-US" altLang="zh-CN" sz="2000" b="1" dirty="0" smtClean="0">
                  <a:solidFill>
                    <a:schemeClr val="tx2"/>
                  </a:solidFill>
                  <a:latin typeface="Times New Roman" panose="02020603050405020304" pitchFamily="18" charset="0"/>
                </a:rPr>
                <a:t>360 t</a:t>
              </a:r>
              <a:r>
                <a:rPr lang="zh-CN" altLang="en-US" sz="2000" b="1" dirty="0" smtClean="0">
                  <a:solidFill>
                    <a:schemeClr val="tx2"/>
                  </a:solidFill>
                  <a:latin typeface="Times New Roman" panose="02020603050405020304" pitchFamily="18" charset="0"/>
                </a:rPr>
                <a:t>）</a:t>
              </a:r>
              <a:endPara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431800" y="749300"/>
            <a:ext cx="62563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内燃机</a:t>
            </a:r>
            <a:r>
              <a:rPr lang="en-US" altLang="zh-CN" sz="2800" b="1"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</a:rPr>
              <a:t>电气时代　第二次工业革命</a:t>
            </a:r>
          </a:p>
        </p:txBody>
      </p:sp>
      <p:grpSp>
        <p:nvGrpSpPr>
          <p:cNvPr id="15" name="Group 9"/>
          <p:cNvGrpSpPr/>
          <p:nvPr/>
        </p:nvGrpSpPr>
        <p:grpSpPr bwMode="auto">
          <a:xfrm>
            <a:off x="4211638" y="1449388"/>
            <a:ext cx="4527102" cy="2647950"/>
            <a:chOff x="2653" y="913"/>
            <a:chExt cx="2903" cy="1668"/>
          </a:xfrm>
        </p:grpSpPr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3061" y="2331"/>
              <a:ext cx="21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0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最快的汽车（</a:t>
              </a:r>
              <a:r>
                <a:rPr lang="en-US" altLang="zh-CN" sz="20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1 600 km/h</a:t>
              </a:r>
              <a:r>
                <a:rPr lang="zh-CN" altLang="en-US" sz="20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）</a:t>
              </a:r>
            </a:p>
          </p:txBody>
        </p:sp>
        <p:pic>
          <p:nvPicPr>
            <p:cNvPr id="17" name="Picture 11" descr="14-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913"/>
              <a:ext cx="2903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31800" y="1268413"/>
            <a:ext cx="71294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　　内燃机分为汽油机和柴油机两大类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436096" y="2420938"/>
            <a:ext cx="3132138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　　使用汽油作为燃料的叫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汽油机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436096" y="4581128"/>
            <a:ext cx="30972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　　使用柴油作为燃料的叫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柴油机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</a:p>
        </p:txBody>
      </p:sp>
      <p:pic>
        <p:nvPicPr>
          <p:cNvPr id="9" name="Picture 5" descr="起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146" y="1855788"/>
            <a:ext cx="4068886" cy="2197137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重卡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146" y="4221088"/>
            <a:ext cx="4068886" cy="2037291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431800" y="749300"/>
            <a:ext cx="2327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内燃机的分类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771800" y="404664"/>
            <a:ext cx="43561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——</a:t>
            </a:r>
            <a:r>
              <a:rPr lang="zh-CN" altLang="en-US" sz="2800" b="1" dirty="0"/>
              <a:t>利用内能做功的机械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028384" y="476672"/>
            <a:ext cx="576064" cy="6124754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FF"/>
                </a:solidFill>
              </a:rPr>
              <a:t>讨</a:t>
            </a:r>
            <a:r>
              <a:rPr lang="zh-CN" altLang="en-US" sz="2800" b="1" dirty="0">
                <a:solidFill>
                  <a:srgbClr val="0000FF"/>
                </a:solidFill>
              </a:rPr>
              <a:t>论这个实验中能量转化的情况。</a:t>
            </a: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95536" y="404664"/>
            <a:ext cx="2233613" cy="58896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</a:rPr>
              <a:t>一、热机　</a:t>
            </a:r>
          </a:p>
        </p:txBody>
      </p:sp>
    </p:spTree>
    <p:controls>
      <p:control spid="1026" name="ShockwaveFlash1" r:id="rId2" imgW="6984648" imgH="561607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372200" y="188640"/>
            <a:ext cx="2439745" cy="5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 smtClean="0">
                <a:solidFill>
                  <a:srgbClr val="FFFFFF"/>
                </a:solidFill>
                <a:latin typeface="宋体" panose="02010600030101010101" pitchFamily="2" charset="-122"/>
              </a:rPr>
              <a:t>新课引入</a:t>
            </a:r>
            <a:endParaRPr lang="zh-CN" altLang="en-US" sz="36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31800" y="1268413"/>
            <a:ext cx="81010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/>
              <a:t>　　利用内能做功的机器有很多，</a:t>
            </a:r>
            <a:r>
              <a:rPr lang="zh-CN" altLang="en-US" sz="2800" b="1" dirty="0" smtClean="0"/>
              <a:t>例如，蒸汽机</a:t>
            </a:r>
            <a:r>
              <a:rPr lang="zh-CN" altLang="en-US" sz="2800" b="1" dirty="0"/>
              <a:t>、内燃机、汽轮机、喷气发动机等。</a:t>
            </a:r>
          </a:p>
        </p:txBody>
      </p:sp>
      <p:grpSp>
        <p:nvGrpSpPr>
          <p:cNvPr id="7" name="Group 3"/>
          <p:cNvGrpSpPr/>
          <p:nvPr/>
        </p:nvGrpSpPr>
        <p:grpSpPr bwMode="auto">
          <a:xfrm>
            <a:off x="468313" y="2312988"/>
            <a:ext cx="3024187" cy="2181225"/>
            <a:chOff x="0" y="0"/>
            <a:chExt cx="1905" cy="1374"/>
          </a:xfrm>
        </p:grpSpPr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272" y="1124"/>
              <a:ext cx="127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 </a:t>
              </a:r>
              <a:r>
                <a:rPr lang="zh-CN" altLang="en-US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蒸汽机车</a:t>
              </a:r>
            </a:p>
          </p:txBody>
        </p:sp>
        <p:pic>
          <p:nvPicPr>
            <p:cNvPr id="9" name="Picture 5" descr="火车8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05" cy="1089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6"/>
          <p:cNvGrpSpPr/>
          <p:nvPr/>
        </p:nvGrpSpPr>
        <p:grpSpPr bwMode="auto">
          <a:xfrm>
            <a:off x="3779838" y="2333625"/>
            <a:ext cx="3024187" cy="2197100"/>
            <a:chOff x="0" y="0"/>
            <a:chExt cx="1905" cy="1384"/>
          </a:xfrm>
        </p:grpSpPr>
        <p:pic>
          <p:nvPicPr>
            <p:cNvPr id="13" name="Picture 7" descr="内火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05" cy="1089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363" y="1134"/>
              <a:ext cx="127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 </a:t>
              </a:r>
              <a:r>
                <a:rPr lang="zh-CN" altLang="en-US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蒸汽机车</a:t>
              </a:r>
            </a:p>
          </p:txBody>
        </p:sp>
      </p:grpSp>
      <p:grpSp>
        <p:nvGrpSpPr>
          <p:cNvPr id="15" name="Group 9"/>
          <p:cNvGrpSpPr/>
          <p:nvPr/>
        </p:nvGrpSpPr>
        <p:grpSpPr bwMode="auto">
          <a:xfrm>
            <a:off x="3708400" y="4508500"/>
            <a:ext cx="3114675" cy="2227263"/>
            <a:chOff x="0" y="0"/>
            <a:chExt cx="1962" cy="1403"/>
          </a:xfrm>
        </p:grpSpPr>
        <p:pic>
          <p:nvPicPr>
            <p:cNvPr id="16" name="Picture 10" descr="哇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62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181" y="1153"/>
              <a:ext cx="149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 </a:t>
              </a:r>
              <a:r>
                <a:rPr lang="zh-CN" altLang="en-US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喷气发动机</a:t>
              </a:r>
            </a:p>
          </p:txBody>
        </p:sp>
      </p:grpSp>
      <p:grpSp>
        <p:nvGrpSpPr>
          <p:cNvPr id="18" name="Group 12"/>
          <p:cNvGrpSpPr/>
          <p:nvPr/>
        </p:nvGrpSpPr>
        <p:grpSpPr bwMode="auto">
          <a:xfrm>
            <a:off x="6804025" y="2205038"/>
            <a:ext cx="2339975" cy="4530725"/>
            <a:chOff x="0" y="0"/>
            <a:chExt cx="1474" cy="2854"/>
          </a:xfrm>
        </p:grpSpPr>
        <p:pic>
          <p:nvPicPr>
            <p:cNvPr id="19" name="Picture 13" descr="正火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" y="0"/>
              <a:ext cx="1225" cy="2540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14"/>
            <p:cNvSpPr>
              <a:spLocks noChangeArrowheads="1"/>
            </p:cNvSpPr>
            <p:nvPr/>
          </p:nvSpPr>
          <p:spPr bwMode="auto">
            <a:xfrm>
              <a:off x="0" y="2604"/>
              <a:ext cx="147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 </a:t>
              </a:r>
              <a:r>
                <a:rPr lang="zh-CN" altLang="en-US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火箭发动机</a:t>
              </a:r>
            </a:p>
          </p:txBody>
        </p:sp>
      </p:grpSp>
      <p:grpSp>
        <p:nvGrpSpPr>
          <p:cNvPr id="22" name="Group 15"/>
          <p:cNvGrpSpPr/>
          <p:nvPr/>
        </p:nvGrpSpPr>
        <p:grpSpPr bwMode="auto">
          <a:xfrm>
            <a:off x="323850" y="4508500"/>
            <a:ext cx="3168650" cy="2227263"/>
            <a:chOff x="0" y="0"/>
            <a:chExt cx="1996" cy="1403"/>
          </a:xfrm>
        </p:grpSpPr>
        <p:pic>
          <p:nvPicPr>
            <p:cNvPr id="23" name="Picture 1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" y="0"/>
              <a:ext cx="1841" cy="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0" y="1153"/>
              <a:ext cx="19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 </a:t>
              </a:r>
              <a:r>
                <a:rPr lang="zh-CN" altLang="en-US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火电站的汽轮机</a:t>
              </a:r>
            </a:p>
          </p:txBody>
        </p:sp>
      </p:grp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467544" y="476672"/>
            <a:ext cx="25050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/>
              <a:t>．热机的种类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797</Words>
  <Application>Microsoft Office PowerPoint</Application>
  <PresentationFormat>全屏显示(4:3)</PresentationFormat>
  <Paragraphs>118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cehuabupc</dc:creator>
  <cp:lastModifiedBy>Administrator</cp:lastModifiedBy>
  <cp:revision>195</cp:revision>
  <dcterms:created xsi:type="dcterms:W3CDTF">2017-09-16T14:49:24Z</dcterms:created>
  <dcterms:modified xsi:type="dcterms:W3CDTF">2018-07-18T13:36:43Z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