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ms-office.activeX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heme/theme2.xml" ContentType="application/vnd.openxmlformats-officedocument.them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3.xml" ContentType="application/vnd.openxmlformats-officedocument.them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2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3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4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5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activeX/activeX2.xml" ContentType="application/vnd.ms-office.activeX+xml"/>
  <Override PartName="/ppt/notesSlides/notesSlide6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7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8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9.xml" ContentType="application/vnd.openxmlformats-officedocument.presentationml.notesSlide+xml"/>
  <Override PartName="/ppt/embeddings/oleObject1.bin" ContentType="application/vnd.openxmlformats-officedocument.oleObject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10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11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2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13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notesSlides/notesSlide14.xml" ContentType="application/vnd.openxmlformats-officedocument.presentationml.notesSlide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15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6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17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8.xml" ContentType="application/vnd.openxmlformats-officedocument.presentationml.notesSlide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8" r:id="rId1"/>
  </p:sldMasterIdLst>
  <p:notesMasterIdLst>
    <p:notesMasterId r:id="rId21"/>
  </p:notesMasterIdLst>
  <p:handoutMasterIdLst>
    <p:handoutMasterId r:id="rId22"/>
  </p:handoutMasterIdLst>
  <p:sldIdLst>
    <p:sldId id="257" r:id="rId2"/>
    <p:sldId id="346" r:id="rId3"/>
    <p:sldId id="347" r:id="rId4"/>
    <p:sldId id="348" r:id="rId5"/>
    <p:sldId id="365" r:id="rId6"/>
    <p:sldId id="297" r:id="rId7"/>
    <p:sldId id="361" r:id="rId8"/>
    <p:sldId id="364" r:id="rId9"/>
    <p:sldId id="366" r:id="rId10"/>
    <p:sldId id="370" r:id="rId11"/>
    <p:sldId id="369" r:id="rId12"/>
    <p:sldId id="363" r:id="rId13"/>
    <p:sldId id="367" r:id="rId14"/>
    <p:sldId id="371" r:id="rId15"/>
    <p:sldId id="368" r:id="rId16"/>
    <p:sldId id="373" r:id="rId17"/>
    <p:sldId id="318" r:id="rId18"/>
    <p:sldId id="319" r:id="rId19"/>
    <p:sldId id="327" r:id="rId20"/>
  </p:sldIdLst>
  <p:sldSz cx="9144000" cy="6858000" type="screen4x3"/>
  <p:notesSz cx="9144000" cy="6858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CFC1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8540" autoAdjust="0"/>
  </p:normalViewPr>
  <p:slideViewPr>
    <p:cSldViewPr>
      <p:cViewPr varScale="1">
        <p:scale>
          <a:sx n="113" d="100"/>
          <a:sy n="113" d="100"/>
        </p:scale>
        <p:origin x="-15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740" y="-108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heme" Target="../theme/theme3.xml"/><Relationship Id="rId4" Type="http://schemas.openxmlformats.org/officeDocument/2006/relationships/tags" Target="../tags/tag8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6E841-911B-4AEF-B6C9-A8F9EC167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15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heme" Target="../theme/theme2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E807BF76-012C-4EFB-995E-F811C7B8750E}" type="datetimeFigureOut">
              <a:rPr lang="zh-CN" altLang="en-US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9A67D9DE-E5B3-474A-ABB8-245C959B6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730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tags" Target="../tags/tag397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9A67D9DE-E5B3-474A-ABB8-245C959B6A7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29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ct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D45A812F-BA3A-4F65-8897-D9F58A0C12E4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1B520813-707A-45C3-94BB-64B1729E446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59053CB0-58A7-452C-9AF7-1F3261CAE823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0F28B919-2E05-4229-B7FC-171BC49768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C0D0BB9A-CB88-4A8C-B5ED-67B8E3E17FCC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434C53BC-AC6A-4BA7-A74A-BD977A43D29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3EEAF984-6BCD-413A-BAAA-ACC72CE5397B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2CDB6BCB-683A-43DE-9FE1-66777841555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225CC66A-A527-46DB-AAC5-1890E6E2D64C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39FE8A51-6093-4121-A03E-FFB2ADE6DB7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370F3A4F-5532-4640-98EA-949FCDAA573B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CFB1E6D3-01A3-4503-B63F-A86BB197062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  <p:custDataLst>
              <p:tags r:id="rId3"/>
            </p:custDataLst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2AEEE6C1-CB2F-4B66-B57C-0037B0891DF5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>
              <a:defRPr/>
            </a:pPr>
            <a:fld id="{412045B2-0A39-44D2-AFC3-242BE76330D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6FA2A55E-CA3F-431C-ACFC-2C25674D7625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C4234401-CEE1-4972-92E7-6018F7D2C3B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4FB9A650-770C-41E4-AF47-F31C3EF196E8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ct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E10E5409-C669-4C16-9F58-33A44B1A6A7E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15854246-3F99-4DD1-9607-DD93FFE2E2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>
            <p:custDataLst>
              <p:tags r:id="rId2"/>
            </p:custDataLst>
          </p:nvPr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ct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60359DE9-CAFB-47E4-BC04-B5BE3FA4F11C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95FE5AE8-7DFF-419D-89C4-F5DB8DABB82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3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>
            <p:custDataLst>
              <p:tags r:id="rId14"/>
            </p:custDataLst>
          </p:nvPr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DA5A27A-C411-4F98-A2CF-205D18EAACA2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E2F09D8-7E41-4034-8BB8-3088DA41CC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ransition/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Tx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Tx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image" Target="../media/image4.png"/><Relationship Id="rId3" Type="http://schemas.openxmlformats.org/officeDocument/2006/relationships/tags" Target="../tags/tag84.xml"/><Relationship Id="rId7" Type="http://schemas.openxmlformats.org/officeDocument/2006/relationships/audio" Target="../media/media1.mp3"/><Relationship Id="rId12" Type="http://schemas.openxmlformats.org/officeDocument/2006/relationships/image" Target="../media/image3.png"/><Relationship Id="rId2" Type="http://schemas.openxmlformats.org/officeDocument/2006/relationships/tags" Target="../tags/tag83.xml"/><Relationship Id="rId1" Type="http://schemas.openxmlformats.org/officeDocument/2006/relationships/vmlDrawing" Target="../drawings/vmlDrawing1.vml"/><Relationship Id="rId6" Type="http://schemas.microsoft.com/office/2007/relationships/media" Target="../media/media1.mp3"/><Relationship Id="rId11" Type="http://schemas.openxmlformats.org/officeDocument/2006/relationships/notesSlide" Target="../notesSlides/notesSlide1.xml"/><Relationship Id="rId5" Type="http://schemas.openxmlformats.org/officeDocument/2006/relationships/tags" Target="../tags/tag8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5.xml"/><Relationship Id="rId9" Type="http://schemas.openxmlformats.org/officeDocument/2006/relationships/control" Target="../activeX/activeX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tags" Target="../tags/tag262.xml"/><Relationship Id="rId26" Type="http://schemas.openxmlformats.org/officeDocument/2006/relationships/image" Target="../media/image38.jpeg"/><Relationship Id="rId3" Type="http://schemas.openxmlformats.org/officeDocument/2006/relationships/tags" Target="../tags/tag247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image" Target="../media/image7.png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tags" Target="../tags/tag264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image" Target="../media/image6.png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image" Target="../media/image5.png"/><Relationship Id="rId10" Type="http://schemas.openxmlformats.org/officeDocument/2006/relationships/tags" Target="../tags/tag254.xml"/><Relationship Id="rId19" Type="http://schemas.openxmlformats.org/officeDocument/2006/relationships/tags" Target="../tags/tag263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notesSlide" Target="../notesSlides/notesSlide10.xml"/><Relationship Id="rId27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75.xml"/><Relationship Id="rId13" Type="http://schemas.openxmlformats.org/officeDocument/2006/relationships/tags" Target="../tags/tag280.xml"/><Relationship Id="rId18" Type="http://schemas.openxmlformats.org/officeDocument/2006/relationships/audio" Target="../media/audio1.wav"/><Relationship Id="rId3" Type="http://schemas.openxmlformats.org/officeDocument/2006/relationships/tags" Target="../tags/tag270.xml"/><Relationship Id="rId21" Type="http://schemas.openxmlformats.org/officeDocument/2006/relationships/image" Target="../media/image7.png"/><Relationship Id="rId7" Type="http://schemas.openxmlformats.org/officeDocument/2006/relationships/tags" Target="../tags/tag274.xml"/><Relationship Id="rId12" Type="http://schemas.openxmlformats.org/officeDocument/2006/relationships/tags" Target="../tags/tag279.xml"/><Relationship Id="rId17" Type="http://schemas.openxmlformats.org/officeDocument/2006/relationships/notesSlide" Target="../notesSlides/notesSlide11.xml"/><Relationship Id="rId2" Type="http://schemas.openxmlformats.org/officeDocument/2006/relationships/tags" Target="../tags/tag269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6.png"/><Relationship Id="rId1" Type="http://schemas.openxmlformats.org/officeDocument/2006/relationships/tags" Target="../tags/tag268.xml"/><Relationship Id="rId6" Type="http://schemas.openxmlformats.org/officeDocument/2006/relationships/tags" Target="../tags/tag273.xml"/><Relationship Id="rId11" Type="http://schemas.openxmlformats.org/officeDocument/2006/relationships/tags" Target="../tags/tag278.xml"/><Relationship Id="rId5" Type="http://schemas.openxmlformats.org/officeDocument/2006/relationships/tags" Target="../tags/tag272.xml"/><Relationship Id="rId15" Type="http://schemas.openxmlformats.org/officeDocument/2006/relationships/tags" Target="../tags/tag282.xml"/><Relationship Id="rId23" Type="http://schemas.openxmlformats.org/officeDocument/2006/relationships/image" Target="../media/image41.png"/><Relationship Id="rId10" Type="http://schemas.openxmlformats.org/officeDocument/2006/relationships/tags" Target="../tags/tag277.xml"/><Relationship Id="rId19" Type="http://schemas.openxmlformats.org/officeDocument/2006/relationships/image" Target="../media/image5.png"/><Relationship Id="rId4" Type="http://schemas.openxmlformats.org/officeDocument/2006/relationships/tags" Target="../tags/tag271.xml"/><Relationship Id="rId9" Type="http://schemas.openxmlformats.org/officeDocument/2006/relationships/tags" Target="../tags/tag276.xml"/><Relationship Id="rId14" Type="http://schemas.openxmlformats.org/officeDocument/2006/relationships/tags" Target="../tags/tag281.xml"/><Relationship Id="rId22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13" Type="http://schemas.openxmlformats.org/officeDocument/2006/relationships/tags" Target="../tags/tag298.xml"/><Relationship Id="rId18" Type="http://schemas.openxmlformats.org/officeDocument/2006/relationships/image" Target="../media/image6.png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12" Type="http://schemas.openxmlformats.org/officeDocument/2006/relationships/tags" Target="../tags/tag297.xml"/><Relationship Id="rId17" Type="http://schemas.openxmlformats.org/officeDocument/2006/relationships/image" Target="../media/image5.png"/><Relationship Id="rId2" Type="http://schemas.openxmlformats.org/officeDocument/2006/relationships/tags" Target="../tags/tag287.xml"/><Relationship Id="rId16" Type="http://schemas.openxmlformats.org/officeDocument/2006/relationships/notesSlide" Target="../notesSlides/notesSlide12.xml"/><Relationship Id="rId20" Type="http://schemas.openxmlformats.org/officeDocument/2006/relationships/image" Target="../media/image42.gif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tags" Target="../tags/tag296.xml"/><Relationship Id="rId5" Type="http://schemas.openxmlformats.org/officeDocument/2006/relationships/tags" Target="../tags/tag29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95.xml"/><Relationship Id="rId19" Type="http://schemas.openxmlformats.org/officeDocument/2006/relationships/image" Target="../media/image7.png"/><Relationship Id="rId4" Type="http://schemas.openxmlformats.org/officeDocument/2006/relationships/tags" Target="../tags/tag289.xml"/><Relationship Id="rId9" Type="http://schemas.openxmlformats.org/officeDocument/2006/relationships/tags" Target="../tags/tag294.xml"/><Relationship Id="rId14" Type="http://schemas.openxmlformats.org/officeDocument/2006/relationships/tags" Target="../tags/tag29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image" Target="../media/image5.png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07.xml"/><Relationship Id="rId15" Type="http://schemas.openxmlformats.org/officeDocument/2006/relationships/image" Target="../media/image7.png"/><Relationship Id="rId10" Type="http://schemas.openxmlformats.org/officeDocument/2006/relationships/tags" Target="../tags/tag312.xml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23.xml"/><Relationship Id="rId13" Type="http://schemas.openxmlformats.org/officeDocument/2006/relationships/tags" Target="../tags/tag328.xml"/><Relationship Id="rId18" Type="http://schemas.openxmlformats.org/officeDocument/2006/relationships/tags" Target="../tags/tag333.xml"/><Relationship Id="rId26" Type="http://schemas.openxmlformats.org/officeDocument/2006/relationships/image" Target="../media/image44.png"/><Relationship Id="rId3" Type="http://schemas.openxmlformats.org/officeDocument/2006/relationships/tags" Target="../tags/tag318.xml"/><Relationship Id="rId21" Type="http://schemas.openxmlformats.org/officeDocument/2006/relationships/image" Target="../media/image5.png"/><Relationship Id="rId7" Type="http://schemas.openxmlformats.org/officeDocument/2006/relationships/tags" Target="../tags/tag322.xml"/><Relationship Id="rId12" Type="http://schemas.openxmlformats.org/officeDocument/2006/relationships/tags" Target="../tags/tag327.xml"/><Relationship Id="rId17" Type="http://schemas.openxmlformats.org/officeDocument/2006/relationships/tags" Target="../tags/tag332.xml"/><Relationship Id="rId25" Type="http://schemas.openxmlformats.org/officeDocument/2006/relationships/image" Target="../media/image43.jpeg"/><Relationship Id="rId2" Type="http://schemas.openxmlformats.org/officeDocument/2006/relationships/tags" Target="../tags/tag317.xml"/><Relationship Id="rId16" Type="http://schemas.openxmlformats.org/officeDocument/2006/relationships/tags" Target="../tags/tag331.xml"/><Relationship Id="rId20" Type="http://schemas.openxmlformats.org/officeDocument/2006/relationships/notesSlide" Target="../notesSlides/notesSlide14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11" Type="http://schemas.openxmlformats.org/officeDocument/2006/relationships/tags" Target="../tags/tag326.xml"/><Relationship Id="rId24" Type="http://schemas.openxmlformats.org/officeDocument/2006/relationships/slide" Target="slide14.xml"/><Relationship Id="rId5" Type="http://schemas.openxmlformats.org/officeDocument/2006/relationships/tags" Target="../tags/tag320.xml"/><Relationship Id="rId15" Type="http://schemas.openxmlformats.org/officeDocument/2006/relationships/tags" Target="../tags/tag330.xml"/><Relationship Id="rId23" Type="http://schemas.openxmlformats.org/officeDocument/2006/relationships/image" Target="../media/image7.png"/><Relationship Id="rId10" Type="http://schemas.openxmlformats.org/officeDocument/2006/relationships/tags" Target="../tags/tag325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19.xml"/><Relationship Id="rId9" Type="http://schemas.openxmlformats.org/officeDocument/2006/relationships/tags" Target="../tags/tag324.xml"/><Relationship Id="rId14" Type="http://schemas.openxmlformats.org/officeDocument/2006/relationships/tags" Target="../tags/tag329.xml"/><Relationship Id="rId2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44.xml"/><Relationship Id="rId13" Type="http://schemas.openxmlformats.org/officeDocument/2006/relationships/tags" Target="../tags/tag349.xml"/><Relationship Id="rId18" Type="http://schemas.openxmlformats.org/officeDocument/2006/relationships/tags" Target="../tags/tag354.xml"/><Relationship Id="rId26" Type="http://schemas.openxmlformats.org/officeDocument/2006/relationships/image" Target="../media/image47.png"/><Relationship Id="rId3" Type="http://schemas.openxmlformats.org/officeDocument/2006/relationships/tags" Target="../tags/tag339.xml"/><Relationship Id="rId21" Type="http://schemas.openxmlformats.org/officeDocument/2006/relationships/image" Target="../media/image5.png"/><Relationship Id="rId7" Type="http://schemas.openxmlformats.org/officeDocument/2006/relationships/tags" Target="../tags/tag343.xml"/><Relationship Id="rId12" Type="http://schemas.openxmlformats.org/officeDocument/2006/relationships/tags" Target="../tags/tag348.xml"/><Relationship Id="rId17" Type="http://schemas.openxmlformats.org/officeDocument/2006/relationships/tags" Target="../tags/tag353.xml"/><Relationship Id="rId25" Type="http://schemas.openxmlformats.org/officeDocument/2006/relationships/image" Target="../media/image46.png"/><Relationship Id="rId2" Type="http://schemas.openxmlformats.org/officeDocument/2006/relationships/tags" Target="../tags/tag338.xml"/><Relationship Id="rId16" Type="http://schemas.openxmlformats.org/officeDocument/2006/relationships/tags" Target="../tags/tag352.xml"/><Relationship Id="rId20" Type="http://schemas.openxmlformats.org/officeDocument/2006/relationships/notesSlide" Target="../notesSlides/notesSlide15.xml"/><Relationship Id="rId1" Type="http://schemas.openxmlformats.org/officeDocument/2006/relationships/tags" Target="../tags/tag337.xml"/><Relationship Id="rId6" Type="http://schemas.openxmlformats.org/officeDocument/2006/relationships/tags" Target="../tags/tag342.xml"/><Relationship Id="rId11" Type="http://schemas.openxmlformats.org/officeDocument/2006/relationships/tags" Target="../tags/tag347.xml"/><Relationship Id="rId24" Type="http://schemas.openxmlformats.org/officeDocument/2006/relationships/image" Target="../media/image45.png"/><Relationship Id="rId5" Type="http://schemas.openxmlformats.org/officeDocument/2006/relationships/tags" Target="../tags/tag341.xml"/><Relationship Id="rId15" Type="http://schemas.openxmlformats.org/officeDocument/2006/relationships/tags" Target="../tags/tag351.xml"/><Relationship Id="rId23" Type="http://schemas.openxmlformats.org/officeDocument/2006/relationships/image" Target="../media/image7.png"/><Relationship Id="rId10" Type="http://schemas.openxmlformats.org/officeDocument/2006/relationships/tags" Target="../tags/tag346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40.xml"/><Relationship Id="rId9" Type="http://schemas.openxmlformats.org/officeDocument/2006/relationships/tags" Target="../tags/tag345.xml"/><Relationship Id="rId14" Type="http://schemas.openxmlformats.org/officeDocument/2006/relationships/tags" Target="../tags/tag350.xml"/><Relationship Id="rId22" Type="http://schemas.openxmlformats.org/officeDocument/2006/relationships/image" Target="../media/image6.png"/><Relationship Id="rId27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65.xml"/><Relationship Id="rId13" Type="http://schemas.openxmlformats.org/officeDocument/2006/relationships/image" Target="../media/image5.png"/><Relationship Id="rId3" Type="http://schemas.openxmlformats.org/officeDocument/2006/relationships/tags" Target="../tags/tag360.xml"/><Relationship Id="rId7" Type="http://schemas.openxmlformats.org/officeDocument/2006/relationships/tags" Target="../tags/tag364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tags" Target="../tags/tag36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62.xml"/><Relationship Id="rId15" Type="http://schemas.openxmlformats.org/officeDocument/2006/relationships/image" Target="../media/image7.png"/><Relationship Id="rId10" Type="http://schemas.openxmlformats.org/officeDocument/2006/relationships/tags" Target="../tags/tag367.xml"/><Relationship Id="rId4" Type="http://schemas.openxmlformats.org/officeDocument/2006/relationships/tags" Target="../tags/tag361.xml"/><Relationship Id="rId9" Type="http://schemas.openxmlformats.org/officeDocument/2006/relationships/tags" Target="../tags/tag366.xml"/><Relationship Id="rId1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openxmlformats.org/officeDocument/2006/relationships/tags" Target="../tags/tag38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73.xml"/><Relationship Id="rId21" Type="http://schemas.openxmlformats.org/officeDocument/2006/relationships/image" Target="../media/image50.png"/><Relationship Id="rId7" Type="http://schemas.openxmlformats.org/officeDocument/2006/relationships/tags" Target="../tags/tag377.xml"/><Relationship Id="rId12" Type="http://schemas.openxmlformats.org/officeDocument/2006/relationships/tags" Target="../tags/tag382.xml"/><Relationship Id="rId17" Type="http://schemas.openxmlformats.org/officeDocument/2006/relationships/tags" Target="../tags/tag387.xml"/><Relationship Id="rId2" Type="http://schemas.openxmlformats.org/officeDocument/2006/relationships/tags" Target="../tags/tag372.xml"/><Relationship Id="rId16" Type="http://schemas.openxmlformats.org/officeDocument/2006/relationships/tags" Target="../tags/tag386.xml"/><Relationship Id="rId20" Type="http://schemas.openxmlformats.org/officeDocument/2006/relationships/image" Target="../media/image49.png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tags" Target="../tags/tag381.xml"/><Relationship Id="rId5" Type="http://schemas.openxmlformats.org/officeDocument/2006/relationships/tags" Target="../tags/tag375.xml"/><Relationship Id="rId15" Type="http://schemas.openxmlformats.org/officeDocument/2006/relationships/tags" Target="../tags/tag385.xml"/><Relationship Id="rId10" Type="http://schemas.openxmlformats.org/officeDocument/2006/relationships/tags" Target="../tags/tag380.xml"/><Relationship Id="rId19" Type="http://schemas.openxmlformats.org/officeDocument/2006/relationships/notesSlide" Target="../notesSlides/notesSlide17.xml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tags" Target="../tags/tag384.xml"/><Relationship Id="rId22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39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image" Target="../media/image5.png"/><Relationship Id="rId5" Type="http://schemas.openxmlformats.org/officeDocument/2006/relationships/tags" Target="../tags/tag395.xml"/><Relationship Id="rId10" Type="http://schemas.openxmlformats.org/officeDocument/2006/relationships/image" Target="../media/image50.png"/><Relationship Id="rId4" Type="http://schemas.openxmlformats.org/officeDocument/2006/relationships/tags" Target="../tags/tag394.xml"/><Relationship Id="rId9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07.xml"/><Relationship Id="rId13" Type="http://schemas.openxmlformats.org/officeDocument/2006/relationships/image" Target="../media/image50.png"/><Relationship Id="rId3" Type="http://schemas.openxmlformats.org/officeDocument/2006/relationships/tags" Target="../tags/tag402.xml"/><Relationship Id="rId7" Type="http://schemas.openxmlformats.org/officeDocument/2006/relationships/tags" Target="../tags/tag406.xml"/><Relationship Id="rId12" Type="http://schemas.openxmlformats.org/officeDocument/2006/relationships/image" Target="../media/image52.jpeg"/><Relationship Id="rId2" Type="http://schemas.openxmlformats.org/officeDocument/2006/relationships/tags" Target="../tags/tag401.xml"/><Relationship Id="rId16" Type="http://schemas.openxmlformats.org/officeDocument/2006/relationships/image" Target="../media/image54.jpeg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04.xml"/><Relationship Id="rId15" Type="http://schemas.openxmlformats.org/officeDocument/2006/relationships/image" Target="../media/image53.png"/><Relationship Id="rId10" Type="http://schemas.openxmlformats.org/officeDocument/2006/relationships/tags" Target="../tags/tag409.xml"/><Relationship Id="rId4" Type="http://schemas.openxmlformats.org/officeDocument/2006/relationships/tags" Target="../tags/tag403.xml"/><Relationship Id="rId9" Type="http://schemas.openxmlformats.org/officeDocument/2006/relationships/tags" Target="../tags/tag408.xml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tags" Target="../tags/tag108.xml"/><Relationship Id="rId26" Type="http://schemas.openxmlformats.org/officeDocument/2006/relationships/image" Target="../media/image7.png"/><Relationship Id="rId3" Type="http://schemas.openxmlformats.org/officeDocument/2006/relationships/tags" Target="../tags/tag93.xml"/><Relationship Id="rId21" Type="http://schemas.openxmlformats.org/officeDocument/2006/relationships/tags" Target="../tags/tag111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5" Type="http://schemas.openxmlformats.org/officeDocument/2006/relationships/image" Target="../media/image6.png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tags" Target="../tags/tag110.xml"/><Relationship Id="rId29" Type="http://schemas.openxmlformats.org/officeDocument/2006/relationships/image" Target="../media/image10.jpeg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image" Target="../media/image5.png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23" Type="http://schemas.openxmlformats.org/officeDocument/2006/relationships/notesSlide" Target="../notesSlides/notesSlide2.xml"/><Relationship Id="rId28" Type="http://schemas.openxmlformats.org/officeDocument/2006/relationships/image" Target="../media/image9.jpeg"/><Relationship Id="rId10" Type="http://schemas.openxmlformats.org/officeDocument/2006/relationships/tags" Target="../tags/tag100.xml"/><Relationship Id="rId19" Type="http://schemas.openxmlformats.org/officeDocument/2006/relationships/tags" Target="../tags/tag109.xml"/><Relationship Id="rId31" Type="http://schemas.openxmlformats.org/officeDocument/2006/relationships/image" Target="../media/image12.png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slideLayout" Target="../slideLayouts/slideLayout7.xml"/><Relationship Id="rId27" Type="http://schemas.openxmlformats.org/officeDocument/2006/relationships/image" Target="../media/image8.jpeg"/><Relationship Id="rId30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18" Type="http://schemas.openxmlformats.org/officeDocument/2006/relationships/image" Target="../media/image5.png"/><Relationship Id="rId3" Type="http://schemas.openxmlformats.org/officeDocument/2006/relationships/tags" Target="../tags/tag117.xml"/><Relationship Id="rId21" Type="http://schemas.openxmlformats.org/officeDocument/2006/relationships/image" Target="../media/image13.png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notesSlide" Target="../notesSlides/notesSlide3.xml"/><Relationship Id="rId2" Type="http://schemas.openxmlformats.org/officeDocument/2006/relationships/tags" Target="../tags/tag116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7.png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10" Type="http://schemas.openxmlformats.org/officeDocument/2006/relationships/tags" Target="../tags/tag124.xml"/><Relationship Id="rId19" Type="http://schemas.openxmlformats.org/officeDocument/2006/relationships/image" Target="../media/image6.png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microsoft.com/office/2007/relationships/media" Target="../media/media3.mpg"/><Relationship Id="rId18" Type="http://schemas.openxmlformats.org/officeDocument/2006/relationships/tags" Target="../tags/tag144.xml"/><Relationship Id="rId26" Type="http://schemas.openxmlformats.org/officeDocument/2006/relationships/image" Target="../media/image6.png"/><Relationship Id="rId3" Type="http://schemas.openxmlformats.org/officeDocument/2006/relationships/tags" Target="../tags/tag135.xml"/><Relationship Id="rId21" Type="http://schemas.openxmlformats.org/officeDocument/2006/relationships/video" Target="../media/media5.mp4"/><Relationship Id="rId7" Type="http://schemas.openxmlformats.org/officeDocument/2006/relationships/tags" Target="../tags/tag139.xml"/><Relationship Id="rId12" Type="http://schemas.openxmlformats.org/officeDocument/2006/relationships/tags" Target="../tags/tag142.xml"/><Relationship Id="rId17" Type="http://schemas.openxmlformats.org/officeDocument/2006/relationships/video" Target="../media/media4.mpg"/><Relationship Id="rId25" Type="http://schemas.openxmlformats.org/officeDocument/2006/relationships/image" Target="../media/image5.png"/><Relationship Id="rId2" Type="http://schemas.openxmlformats.org/officeDocument/2006/relationships/tags" Target="../tags/tag134.xml"/><Relationship Id="rId16" Type="http://schemas.microsoft.com/office/2007/relationships/media" Target="../media/media4.mpg"/><Relationship Id="rId20" Type="http://schemas.microsoft.com/office/2007/relationships/media" Target="../media/media5.mp4"/><Relationship Id="rId29" Type="http://schemas.openxmlformats.org/officeDocument/2006/relationships/image" Target="../media/image16.png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video" Target="../media/media2.mpg"/><Relationship Id="rId24" Type="http://schemas.openxmlformats.org/officeDocument/2006/relationships/notesSlide" Target="../notesSlides/notesSlide4.xml"/><Relationship Id="rId5" Type="http://schemas.openxmlformats.org/officeDocument/2006/relationships/tags" Target="../tags/tag137.xml"/><Relationship Id="rId15" Type="http://schemas.openxmlformats.org/officeDocument/2006/relationships/tags" Target="../tags/tag143.xml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15.png"/><Relationship Id="rId10" Type="http://schemas.microsoft.com/office/2007/relationships/media" Target="../media/media2.mpg"/><Relationship Id="rId19" Type="http://schemas.openxmlformats.org/officeDocument/2006/relationships/tags" Target="../tags/tag145.xml"/><Relationship Id="rId31" Type="http://schemas.openxmlformats.org/officeDocument/2006/relationships/image" Target="../media/image18.png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video" Target="../media/media3.mpg"/><Relationship Id="rId22" Type="http://schemas.openxmlformats.org/officeDocument/2006/relationships/tags" Target="../tags/tag146.xml"/><Relationship Id="rId27" Type="http://schemas.openxmlformats.org/officeDocument/2006/relationships/image" Target="../media/image7.png"/><Relationship Id="rId30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18" Type="http://schemas.openxmlformats.org/officeDocument/2006/relationships/tags" Target="../tags/tag167.xml"/><Relationship Id="rId26" Type="http://schemas.openxmlformats.org/officeDocument/2006/relationships/image" Target="../media/image19.png"/><Relationship Id="rId3" Type="http://schemas.openxmlformats.org/officeDocument/2006/relationships/tags" Target="../tags/tag152.xml"/><Relationship Id="rId21" Type="http://schemas.openxmlformats.org/officeDocument/2006/relationships/tags" Target="../tags/tag170.xml"/><Relationship Id="rId34" Type="http://schemas.openxmlformats.org/officeDocument/2006/relationships/image" Target="../media/image24.png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17" Type="http://schemas.openxmlformats.org/officeDocument/2006/relationships/tags" Target="../tags/tag166.xml"/><Relationship Id="rId25" Type="http://schemas.openxmlformats.org/officeDocument/2006/relationships/notesSlide" Target="../notesSlides/notesSlide5.xml"/><Relationship Id="rId33" Type="http://schemas.openxmlformats.org/officeDocument/2006/relationships/image" Target="../media/image23.jpeg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0" Type="http://schemas.openxmlformats.org/officeDocument/2006/relationships/tags" Target="../tags/tag169.xml"/><Relationship Id="rId29" Type="http://schemas.openxmlformats.org/officeDocument/2006/relationships/image" Target="../media/image7.pn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24" Type="http://schemas.openxmlformats.org/officeDocument/2006/relationships/slideLayout" Target="../slideLayouts/slideLayout7.xml"/><Relationship Id="rId32" Type="http://schemas.openxmlformats.org/officeDocument/2006/relationships/image" Target="../media/image22.gif"/><Relationship Id="rId5" Type="http://schemas.openxmlformats.org/officeDocument/2006/relationships/tags" Target="../tags/tag154.xml"/><Relationship Id="rId15" Type="http://schemas.openxmlformats.org/officeDocument/2006/relationships/tags" Target="../tags/tag164.xml"/><Relationship Id="rId23" Type="http://schemas.openxmlformats.org/officeDocument/2006/relationships/tags" Target="../tags/tag172.xml"/><Relationship Id="rId28" Type="http://schemas.openxmlformats.org/officeDocument/2006/relationships/image" Target="../media/image6.png"/><Relationship Id="rId10" Type="http://schemas.openxmlformats.org/officeDocument/2006/relationships/tags" Target="../tags/tag159.xml"/><Relationship Id="rId19" Type="http://schemas.openxmlformats.org/officeDocument/2006/relationships/tags" Target="../tags/tag168.xml"/><Relationship Id="rId31" Type="http://schemas.openxmlformats.org/officeDocument/2006/relationships/image" Target="../media/image21.gif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tags" Target="../tags/tag163.xml"/><Relationship Id="rId22" Type="http://schemas.openxmlformats.org/officeDocument/2006/relationships/tags" Target="../tags/tag171.xml"/><Relationship Id="rId27" Type="http://schemas.openxmlformats.org/officeDocument/2006/relationships/image" Target="../media/image5.png"/><Relationship Id="rId30" Type="http://schemas.openxmlformats.org/officeDocument/2006/relationships/image" Target="../media/image20.jpeg"/><Relationship Id="rId35" Type="http://schemas.openxmlformats.org/officeDocument/2006/relationships/image" Target="../media/image2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control" Target="../activeX/activeX2.xml"/><Relationship Id="rId18" Type="http://schemas.openxmlformats.org/officeDocument/2006/relationships/image" Target="../media/image7.png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tags" Target="../tags/tag186.xml"/><Relationship Id="rId17" Type="http://schemas.openxmlformats.org/officeDocument/2006/relationships/image" Target="../media/image6.png"/><Relationship Id="rId2" Type="http://schemas.openxmlformats.org/officeDocument/2006/relationships/tags" Target="../tags/tag176.xml"/><Relationship Id="rId16" Type="http://schemas.openxmlformats.org/officeDocument/2006/relationships/image" Target="../media/image5.png"/><Relationship Id="rId20" Type="http://schemas.openxmlformats.org/officeDocument/2006/relationships/image" Target="../media/image28.png"/><Relationship Id="rId1" Type="http://schemas.openxmlformats.org/officeDocument/2006/relationships/vmlDrawing" Target="../drawings/vmlDrawing2.v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84.xml"/><Relationship Id="rId19" Type="http://schemas.openxmlformats.org/officeDocument/2006/relationships/image" Target="../media/image27.png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13" Type="http://schemas.openxmlformats.org/officeDocument/2006/relationships/tags" Target="../tags/tag202.xml"/><Relationship Id="rId18" Type="http://schemas.openxmlformats.org/officeDocument/2006/relationships/image" Target="../media/image5.png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12" Type="http://schemas.openxmlformats.org/officeDocument/2006/relationships/tags" Target="../tags/tag201.xml"/><Relationship Id="rId17" Type="http://schemas.openxmlformats.org/officeDocument/2006/relationships/image" Target="../media/image29.png"/><Relationship Id="rId2" Type="http://schemas.openxmlformats.org/officeDocument/2006/relationships/tags" Target="../tags/tag191.xml"/><Relationship Id="rId16" Type="http://schemas.openxmlformats.org/officeDocument/2006/relationships/image" Target="../media/image12.png"/><Relationship Id="rId20" Type="http://schemas.openxmlformats.org/officeDocument/2006/relationships/image" Target="../media/image7.png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11" Type="http://schemas.openxmlformats.org/officeDocument/2006/relationships/tags" Target="../tags/tag200.xml"/><Relationship Id="rId5" Type="http://schemas.openxmlformats.org/officeDocument/2006/relationships/tags" Target="../tags/tag194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199.xml"/><Relationship Id="rId19" Type="http://schemas.openxmlformats.org/officeDocument/2006/relationships/image" Target="../media/image6.png"/><Relationship Id="rId4" Type="http://schemas.openxmlformats.org/officeDocument/2006/relationships/tags" Target="../tags/tag193.xml"/><Relationship Id="rId9" Type="http://schemas.openxmlformats.org/officeDocument/2006/relationships/tags" Target="../tags/tag198.xml"/><Relationship Id="rId1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30.png"/><Relationship Id="rId2" Type="http://schemas.openxmlformats.org/officeDocument/2006/relationships/tags" Target="../tags/tag207.xml"/><Relationship Id="rId16" Type="http://schemas.openxmlformats.org/officeDocument/2006/relationships/image" Target="../media/image7.png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image" Target="../media/image6.png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tags" Target="../tags/tag231.xml"/><Relationship Id="rId18" Type="http://schemas.openxmlformats.org/officeDocument/2006/relationships/tags" Target="../tags/tag236.xml"/><Relationship Id="rId26" Type="http://schemas.openxmlformats.org/officeDocument/2006/relationships/image" Target="../media/image5.png"/><Relationship Id="rId3" Type="http://schemas.openxmlformats.org/officeDocument/2006/relationships/tags" Target="../tags/tag221.xml"/><Relationship Id="rId21" Type="http://schemas.openxmlformats.org/officeDocument/2006/relationships/tags" Target="../tags/tag239.xml"/><Relationship Id="rId34" Type="http://schemas.openxmlformats.org/officeDocument/2006/relationships/image" Target="../media/image35.png"/><Relationship Id="rId7" Type="http://schemas.openxmlformats.org/officeDocument/2006/relationships/tags" Target="../tags/tag225.xml"/><Relationship Id="rId12" Type="http://schemas.openxmlformats.org/officeDocument/2006/relationships/tags" Target="../tags/tag230.xml"/><Relationship Id="rId17" Type="http://schemas.openxmlformats.org/officeDocument/2006/relationships/tags" Target="../tags/tag235.xml"/><Relationship Id="rId25" Type="http://schemas.openxmlformats.org/officeDocument/2006/relationships/notesSlide" Target="../notesSlides/notesSlide9.xml"/><Relationship Id="rId33" Type="http://schemas.openxmlformats.org/officeDocument/2006/relationships/image" Target="../media/image34.png"/><Relationship Id="rId2" Type="http://schemas.openxmlformats.org/officeDocument/2006/relationships/tags" Target="../tags/tag220.xml"/><Relationship Id="rId16" Type="http://schemas.openxmlformats.org/officeDocument/2006/relationships/tags" Target="../tags/tag234.xml"/><Relationship Id="rId20" Type="http://schemas.openxmlformats.org/officeDocument/2006/relationships/tags" Target="../tags/tag238.xml"/><Relationship Id="rId29" Type="http://schemas.openxmlformats.org/officeDocument/2006/relationships/oleObject" Target="../embeddings/oleObject1.bin"/><Relationship Id="rId1" Type="http://schemas.openxmlformats.org/officeDocument/2006/relationships/vmlDrawing" Target="../drawings/vmlDrawing3.v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24" Type="http://schemas.openxmlformats.org/officeDocument/2006/relationships/slideLayout" Target="../slideLayouts/slideLayout7.xml"/><Relationship Id="rId32" Type="http://schemas.openxmlformats.org/officeDocument/2006/relationships/image" Target="../media/image33.jpeg"/><Relationship Id="rId5" Type="http://schemas.openxmlformats.org/officeDocument/2006/relationships/tags" Target="../tags/tag223.xml"/><Relationship Id="rId15" Type="http://schemas.openxmlformats.org/officeDocument/2006/relationships/tags" Target="../tags/tag233.xml"/><Relationship Id="rId23" Type="http://schemas.openxmlformats.org/officeDocument/2006/relationships/tags" Target="../tags/tag241.xml"/><Relationship Id="rId28" Type="http://schemas.openxmlformats.org/officeDocument/2006/relationships/image" Target="../media/image7.png"/><Relationship Id="rId36" Type="http://schemas.openxmlformats.org/officeDocument/2006/relationships/image" Target="../media/image37.png"/><Relationship Id="rId10" Type="http://schemas.openxmlformats.org/officeDocument/2006/relationships/tags" Target="../tags/tag228.xml"/><Relationship Id="rId19" Type="http://schemas.openxmlformats.org/officeDocument/2006/relationships/tags" Target="../tags/tag237.xml"/><Relationship Id="rId31" Type="http://schemas.openxmlformats.org/officeDocument/2006/relationships/image" Target="../media/image32.jpeg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tags" Target="../tags/tag232.xml"/><Relationship Id="rId22" Type="http://schemas.openxmlformats.org/officeDocument/2006/relationships/tags" Target="../tags/tag240.xml"/><Relationship Id="rId27" Type="http://schemas.openxmlformats.org/officeDocument/2006/relationships/image" Target="../media/image6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标题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5798" y="-75080"/>
            <a:ext cx="8050088" cy="783679"/>
          </a:xfrm>
        </p:spPr>
        <p:txBody>
          <a:bodyPr/>
          <a:lstStyle/>
          <a:p>
            <a:pPr algn="l" eaLnBrk="1" hangingPunct="1"/>
            <a:r>
              <a:rPr lang="zh-CN" altLang="en-US" sz="28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第六章  熟悉而陌生的力</a:t>
            </a: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539552" y="908720"/>
            <a:ext cx="7505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第三节  弹力与弹簧测力计</a:t>
            </a:r>
            <a:endParaRPr lang="zh-CN" altLang="en-US" sz="4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59563" y="1844824"/>
            <a:ext cx="88248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</a:rPr>
              <a:t>学习目标：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、知道什么是弹力。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、通过观察了解弹簧测力计的结构。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</a:rPr>
              <a:t>3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、能正确使用弹簧测力计。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</a:rPr>
              <a:t>4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、知道弹性形变越大，弹力越大。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  <p:pic>
        <p:nvPicPr>
          <p:cNvPr id="5" name="苏运莹 - 野子(live).mp3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884368" y="5805264"/>
            <a:ext cx="609600" cy="6096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41" name="ShockwaveFlash1" r:id="rId9" imgW="1655829" imgH="549329"/>
        </mc:Choice>
        <mc:Fallback>
          <p:control name="ShockwaveFlash1" r:id="rId9" imgW="1655829" imgH="5493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8850" y="115888"/>
                  <a:ext cx="1655763" cy="549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8" y="406104"/>
            <a:ext cx="77942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构造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5550" y="1067134"/>
            <a:ext cx="8424761" cy="5409865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4" name="TextBox 13"/>
          <p:cNvSpPr txBox="1"/>
          <p:nvPr>
            <p:custDataLst>
              <p:tags r:id="rId10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+mn-ea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+mn-ea"/>
              </a:rPr>
              <a:t>、构造：</a:t>
            </a:r>
            <a:r>
              <a:rPr lang="zh-CN" altLang="en-US" sz="2800" b="1">
                <a:latin typeface="+mn-ea"/>
              </a:rPr>
              <a:t>主要由刻度盘、弹簧、指针、挂钩等组成。</a:t>
            </a:r>
          </a:p>
        </p:txBody>
      </p:sp>
      <p:pic>
        <p:nvPicPr>
          <p:cNvPr id="35" name="Picture 8" descr="http://flash.360edu.com/chuzhong/17/jujiaoxinkechen/jiaoxuesheji/images/tanhuangcheng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9" r="25919"/>
          <a:stretch>
            <a:fillRect/>
          </a:stretch>
        </p:blipFill>
        <p:spPr bwMode="auto">
          <a:xfrm>
            <a:off x="5392168" y="1836486"/>
            <a:ext cx="1563547" cy="436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直接箭头连接符 35"/>
          <p:cNvCxnSpPr/>
          <p:nvPr>
            <p:custDataLst>
              <p:tags r:id="rId12"/>
            </p:custDataLst>
          </p:nvPr>
        </p:nvCxnSpPr>
        <p:spPr>
          <a:xfrm>
            <a:off x="6226597" y="3439750"/>
            <a:ext cx="821643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>
            <p:custDataLst>
              <p:tags r:id="rId13"/>
            </p:custDataLst>
          </p:nvPr>
        </p:nvCxnSpPr>
        <p:spPr>
          <a:xfrm rot="10800000">
            <a:off x="5092058" y="3772066"/>
            <a:ext cx="928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>
            <p:custDataLst>
              <p:tags r:id="rId14"/>
            </p:custDataLst>
          </p:nvPr>
        </p:nvCxnSpPr>
        <p:spPr>
          <a:xfrm>
            <a:off x="6471624" y="4632373"/>
            <a:ext cx="785813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>
            <p:custDataLst>
              <p:tags r:id="rId15"/>
            </p:custDataLst>
          </p:nvPr>
        </p:nvCxnSpPr>
        <p:spPr>
          <a:xfrm rot="10800000">
            <a:off x="4927825" y="5877272"/>
            <a:ext cx="928688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036063" y="3241282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990000"/>
                </a:solidFill>
                <a:latin typeface="宋体" pitchFamily="2" charset="-122"/>
              </a:rPr>
              <a:t>弹簧</a:t>
            </a:r>
          </a:p>
        </p:txBody>
      </p:sp>
      <p:sp>
        <p:nvSpPr>
          <p:cNvPr id="41" name="TextBox 4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212401" y="4432318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990000"/>
                </a:solidFill>
                <a:latin typeface="宋体" pitchFamily="2" charset="-122"/>
              </a:rPr>
              <a:t>刻度盘</a:t>
            </a:r>
          </a:p>
        </p:txBody>
      </p:sp>
      <p:sp>
        <p:nvSpPr>
          <p:cNvPr id="42" name="TextBox 4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497738" y="3573600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990000"/>
                </a:solidFill>
                <a:latin typeface="宋体" pitchFamily="2" charset="-122"/>
              </a:rPr>
              <a:t>指针</a:t>
            </a:r>
          </a:p>
        </p:txBody>
      </p:sp>
      <p:sp>
        <p:nvSpPr>
          <p:cNvPr id="43" name="TextBox 42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394854" y="5677217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990000"/>
                </a:solidFill>
                <a:latin typeface="宋体" pitchFamily="2" charset="-122"/>
              </a:rPr>
              <a:t>挂钩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417" y="1999648"/>
            <a:ext cx="3187204" cy="354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60255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1"/>
      <p:bldP spid="42" grpId="2"/>
      <p:bldP spid="43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9" y="406104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工作原理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423094" y="1124744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探究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试一试</a:t>
            </a:r>
            <a:r>
              <a:rPr lang="zh-CN" altLang="en-US" sz="2800" b="1">
                <a:latin typeface="+mn-ea"/>
                <a:ea typeface="+mn-ea"/>
              </a:rPr>
              <a:t>：用手拉弹簧测力计的挂钩，当用力越大时，弹簧的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伸长量</a:t>
            </a:r>
            <a:r>
              <a:rPr lang="zh-CN" altLang="en-US" sz="2800" b="1">
                <a:latin typeface="+mn-ea"/>
                <a:ea typeface="+mn-ea"/>
              </a:rPr>
              <a:t>有什么变化？</a:t>
            </a:r>
          </a:p>
        </p:txBody>
      </p:sp>
      <p:sp>
        <p:nvSpPr>
          <p:cNvPr id="17" name="Rectangle 3"/>
          <p:cNvSpPr txBox="1">
            <a:spLocks noChangeArrowheads="1"/>
          </p:cNvSpPr>
          <p:nvPr>
            <p:custDataLst>
              <p:tags r:id="rId11"/>
            </p:custDataLst>
          </p:nvPr>
        </p:nvSpPr>
        <p:spPr>
          <a:xfrm>
            <a:off x="523803" y="2411468"/>
            <a:ext cx="8001000" cy="1295400"/>
          </a:xfrm>
          <a:prstGeom prst="rect">
            <a:avLst/>
          </a:prstGeom>
        </p:spPr>
        <p:txBody>
          <a:bodyPr/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Tx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Tx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Tx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Tx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Tx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Tx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Tx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/>
          </a:p>
        </p:txBody>
      </p:sp>
      <p:sp>
        <p:nvSpPr>
          <p:cNvPr id="18" name="Text Box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3094" y="4196747"/>
            <a:ext cx="8369674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0000CC"/>
                </a:solidFill>
                <a:latin typeface="+mn-ea"/>
                <a:ea typeface="+mn-ea"/>
              </a:rPr>
              <a:t>4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、</a:t>
            </a:r>
            <a:r>
              <a:rPr lang="zh-CN" altLang="en-US" sz="3200" b="1">
                <a:solidFill>
                  <a:srgbClr val="0000CC"/>
                </a:solidFill>
                <a:latin typeface="+mn-ea"/>
                <a:ea typeface="+mn-ea"/>
              </a:rPr>
              <a:t>原理：</a:t>
            </a:r>
            <a:r>
              <a:rPr lang="zh-CN" altLang="en-US" sz="3200" b="1">
                <a:latin typeface="+mn-ea"/>
                <a:ea typeface="+mn-ea"/>
              </a:rPr>
              <a:t>在弹性限度内，弹簧受到的拉力越大，弹簧的伸长量就越长。→弹簧的伸长量反映弹力的大小。</a:t>
            </a:r>
          </a:p>
        </p:txBody>
      </p:sp>
      <p:sp>
        <p:nvSpPr>
          <p:cNvPr id="19" name="AutoShape 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27568" y="2720081"/>
            <a:ext cx="4343400" cy="1013340"/>
          </a:xfrm>
          <a:prstGeom prst="wedgeRoundRectCallout">
            <a:avLst>
              <a:gd name="adj1" fmla="val -51311"/>
              <a:gd name="adj2" fmla="val -109241"/>
              <a:gd name="adj3" fmla="val 16667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400" b="1">
                <a:latin typeface="+mn-ea"/>
                <a:ea typeface="+mn-ea"/>
              </a:rPr>
              <a:t>伸长量是</a:t>
            </a:r>
            <a:r>
              <a:rPr lang="zh-CN" altLang="en-US" sz="2400" b="1" smtClean="0">
                <a:latin typeface="+mn-ea"/>
                <a:ea typeface="+mn-ea"/>
              </a:rPr>
              <a:t>指</a:t>
            </a:r>
            <a:r>
              <a:rPr lang="en-US" altLang="zh-CN" sz="2400" b="1" smtClean="0">
                <a:latin typeface="+mn-ea"/>
                <a:ea typeface="+mn-ea"/>
              </a:rPr>
              <a:t>:</a:t>
            </a:r>
            <a:r>
              <a:rPr lang="zh-CN" altLang="en-US" sz="2400" b="1" smtClean="0">
                <a:latin typeface="+mn-ea"/>
                <a:ea typeface="+mn-ea"/>
              </a:rPr>
              <a:t>弹簧</a:t>
            </a:r>
            <a:r>
              <a:rPr lang="zh-CN" altLang="en-US" sz="2400" b="1">
                <a:latin typeface="+mn-ea"/>
                <a:ea typeface="+mn-ea"/>
              </a:rPr>
              <a:t>受力后的长度减去原来的长度</a:t>
            </a:r>
          </a:p>
        </p:txBody>
      </p:sp>
      <p:pic>
        <p:nvPicPr>
          <p:cNvPr id="20" name="Picture 6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657" y="2251206"/>
            <a:ext cx="2895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799" y="5452273"/>
            <a:ext cx="6223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329489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9" y="406104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实验探究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4" name="灯片编号占位符 52"/>
          <p:cNvSpPr txBox="1"/>
          <p:nvPr>
            <p:custDataLst>
              <p:tags r:id="rId10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17" name="灯片编号占位符 52"/>
          <p:cNvSpPr txBox="1"/>
          <p:nvPr>
            <p:custDataLst>
              <p:tags r:id="rId11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18" name="Line 18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38" name="Picture 2" descr="http://res.tongyi.com/resources/article/student/others/201101290127/c2/6.files/image080.gif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0573" y="1778476"/>
            <a:ext cx="6264696" cy="469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>
            <p:custDataLst>
              <p:tags r:id="rId14"/>
            </p:custDataLst>
          </p:nvPr>
        </p:nvSpPr>
        <p:spPr>
          <a:xfrm>
            <a:off x="20725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实验探究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研究</a:t>
            </a:r>
            <a:r>
              <a:rPr lang="zh-CN" altLang="en-US" sz="2800" b="1">
                <a:latin typeface="+mn-ea"/>
                <a:ea typeface="+mn-ea"/>
              </a:rPr>
              <a:t>轻质弹簧的长度随拉力变化的关系</a:t>
            </a:r>
          </a:p>
        </p:txBody>
      </p:sp>
    </p:spTree>
    <p:extLst>
      <p:ext uri="{BB962C8B-B14F-4D97-AF65-F5344CB8AC3E}">
        <p14:creationId xmlns:p14="http://schemas.microsoft.com/office/powerpoint/2010/main" val="1367971020"/>
      </p:ext>
    </p:extLst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9" y="406104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</a:rPr>
              <a:t>正确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使用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3"/>
            <a:ext cx="8424761" cy="5287601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423094" y="1124744"/>
            <a:ext cx="836967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 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探究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正确使用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弹簧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测力计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）观察弹簧测力计</a:t>
            </a:r>
            <a:r>
              <a:rPr lang="zh-CN" altLang="en-US" sz="2800" b="1" smtClean="0">
                <a:latin typeface="+mn-ea"/>
                <a:ea typeface="+mn-ea"/>
              </a:rPr>
              <a:t>的测量范围（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量程</a:t>
            </a:r>
            <a:r>
              <a:rPr lang="zh-CN" altLang="en-US" sz="2800" b="1" smtClean="0">
                <a:latin typeface="+mn-ea"/>
                <a:ea typeface="+mn-ea"/>
              </a:rPr>
              <a:t>）。</a:t>
            </a:r>
            <a:endParaRPr lang="en-US" altLang="zh-CN" sz="2800" b="1" smtClean="0">
              <a:latin typeface="+mn-ea"/>
              <a:ea typeface="+mn-ea"/>
            </a:endParaRP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 smtClean="0">
                <a:latin typeface="+mn-ea"/>
                <a:ea typeface="+mn-ea"/>
              </a:rPr>
              <a:t>）明确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分度值</a:t>
            </a:r>
            <a:r>
              <a:rPr lang="zh-CN" altLang="en-US" sz="2800" b="1" smtClean="0">
                <a:latin typeface="+mn-ea"/>
                <a:ea typeface="+mn-ea"/>
              </a:rPr>
              <a:t>：认清</a:t>
            </a:r>
            <a:r>
              <a:rPr lang="zh-CN" altLang="en-US" sz="2800" b="1">
                <a:latin typeface="+mn-ea"/>
                <a:ea typeface="+mn-ea"/>
              </a:rPr>
              <a:t>它的</a:t>
            </a:r>
            <a:r>
              <a:rPr lang="zh-CN" altLang="en-US" sz="2800" b="1" smtClean="0">
                <a:latin typeface="+mn-ea"/>
                <a:ea typeface="+mn-ea"/>
              </a:rPr>
              <a:t>每个大格、每个小格表示</a:t>
            </a:r>
            <a:r>
              <a:rPr lang="zh-CN" altLang="en-US" sz="2800" b="1">
                <a:latin typeface="+mn-ea"/>
                <a:ea typeface="+mn-ea"/>
              </a:rPr>
              <a:t>多少牛。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3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校零</a:t>
            </a:r>
            <a:r>
              <a:rPr lang="zh-CN" altLang="en-US" sz="2800" b="1" smtClean="0">
                <a:latin typeface="+mn-ea"/>
                <a:ea typeface="+mn-ea"/>
              </a:rPr>
              <a:t>：检查</a:t>
            </a:r>
            <a:r>
              <a:rPr lang="zh-CN" altLang="en-US" sz="2800" b="1">
                <a:latin typeface="+mn-ea"/>
                <a:ea typeface="+mn-ea"/>
              </a:rPr>
              <a:t>弹簧测力计的指针是否指在</a:t>
            </a:r>
            <a:r>
              <a:rPr lang="zh-CN" altLang="en-US" sz="2800" b="1" smtClean="0">
                <a:latin typeface="+mn-ea"/>
                <a:ea typeface="+mn-ea"/>
              </a:rPr>
              <a:t>零度</a:t>
            </a:r>
            <a:r>
              <a:rPr lang="zh-CN" altLang="en-US" sz="2800" b="1">
                <a:latin typeface="+mn-ea"/>
                <a:ea typeface="+mn-ea"/>
              </a:rPr>
              <a:t>线上，如果不在，应该把指针调节到零刻度线上。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4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注意点</a:t>
            </a:r>
            <a:r>
              <a:rPr lang="zh-CN" altLang="en-US" sz="2800" b="1">
                <a:latin typeface="+mn-ea"/>
                <a:ea typeface="+mn-ea"/>
              </a:rPr>
              <a:t>：测力计内的弹簧轴线方向跟所测力的方向在一条直线上，弹簧不要靠在刻度盘上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5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读数时：视线必须与刻度盘垂直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724987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9" y="406104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正确使用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603729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评评弹簧测力计的使用情况</a:t>
            </a:r>
            <a:endParaRPr lang="zh-CN" altLang="en-US" sz="2800" b="1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14" name="Picture 4" descr="Image2">
            <a:hlinkClick r:id="rId24" action="ppaction://hlinksldjump"/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3" t="5942" r="52739" b="4695"/>
          <a:stretch>
            <a:fillRect/>
          </a:stretch>
        </p:blipFill>
        <p:spPr bwMode="auto">
          <a:xfrm>
            <a:off x="2848287" y="1590322"/>
            <a:ext cx="1728787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Image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2" t="8929" r="2180" b="3185"/>
          <a:stretch>
            <a:fillRect/>
          </a:stretch>
        </p:blipFill>
        <p:spPr bwMode="auto">
          <a:xfrm>
            <a:off x="6501884" y="1680875"/>
            <a:ext cx="2217738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Image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5" t="7452" r="29129" b="3185"/>
          <a:stretch>
            <a:fillRect/>
          </a:stretch>
        </p:blipFill>
        <p:spPr bwMode="auto">
          <a:xfrm>
            <a:off x="4283968" y="1680874"/>
            <a:ext cx="2087562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1319">
            <a:off x="475087" y="1653095"/>
            <a:ext cx="2298700" cy="437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344071" y="5154555"/>
            <a:ext cx="147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a</a:t>
            </a:r>
            <a:r>
              <a:rPr lang="zh-CN" altLang="en-US" b="1" smtClean="0"/>
              <a:t>、正确</a:t>
            </a:r>
            <a:r>
              <a:rPr lang="zh-CN" altLang="en-US" b="1"/>
              <a:t>使用</a:t>
            </a:r>
          </a:p>
        </p:txBody>
      </p:sp>
      <p:sp>
        <p:nvSpPr>
          <p:cNvPr id="2" name="矩形 1"/>
          <p:cNvSpPr/>
          <p:nvPr>
            <p:custDataLst>
              <p:tags r:id="rId16"/>
            </p:custDataLst>
          </p:nvPr>
        </p:nvSpPr>
        <p:spPr>
          <a:xfrm>
            <a:off x="397486" y="5989616"/>
            <a:ext cx="3579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b</a:t>
            </a:r>
            <a:r>
              <a:rPr lang="zh-CN" altLang="en-US" b="1" smtClean="0"/>
              <a:t>、弹簧</a:t>
            </a:r>
            <a:r>
              <a:rPr lang="zh-CN" altLang="en-US" b="1"/>
              <a:t>测力计倒拉，指针未指零</a:t>
            </a:r>
          </a:p>
        </p:txBody>
      </p:sp>
      <p:sp>
        <p:nvSpPr>
          <p:cNvPr id="3" name="矩形 2"/>
          <p:cNvSpPr/>
          <p:nvPr>
            <p:custDataLst>
              <p:tags r:id="rId17"/>
            </p:custDataLst>
          </p:nvPr>
        </p:nvSpPr>
        <p:spPr>
          <a:xfrm>
            <a:off x="4471168" y="6017473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c</a:t>
            </a:r>
            <a:r>
              <a:rPr lang="zh-CN" altLang="en-US" b="1" smtClean="0"/>
              <a:t>、拉力</a:t>
            </a:r>
            <a:r>
              <a:rPr lang="zh-CN" altLang="en-US" b="1"/>
              <a:t>方向与弹簧轴线不在一直线上</a:t>
            </a:r>
          </a:p>
        </p:txBody>
      </p:sp>
      <p:sp>
        <p:nvSpPr>
          <p:cNvPr id="4" name="矩形 3"/>
          <p:cNvSpPr/>
          <p:nvPr>
            <p:custDataLst>
              <p:tags r:id="rId18"/>
            </p:custDataLst>
          </p:nvPr>
        </p:nvSpPr>
        <p:spPr>
          <a:xfrm>
            <a:off x="6221381" y="4880193"/>
            <a:ext cx="1418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smtClean="0"/>
              <a:t>d</a:t>
            </a:r>
            <a:r>
              <a:rPr lang="zh-CN" altLang="en-US" b="1" smtClean="0"/>
              <a:t>、指针</a:t>
            </a:r>
            <a:r>
              <a:rPr lang="zh-CN" altLang="en-US" b="1"/>
              <a:t>未指零就使用</a:t>
            </a:r>
          </a:p>
        </p:txBody>
      </p:sp>
    </p:spTree>
    <p:extLst>
      <p:ext uri="{BB962C8B-B14F-4D97-AF65-F5344CB8AC3E}">
        <p14:creationId xmlns:p14="http://schemas.microsoft.com/office/powerpoint/2010/main" val="389338085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1"/>
      <p:bldP spid="3" grpId="2"/>
      <p:bldP spid="4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9" y="406104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读数练习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P110</a:t>
            </a: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423094" y="1124744"/>
            <a:ext cx="836967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itchFamily="2" charset="2"/>
              <a:buChar char="u"/>
            </a:pP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认清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弹簧测力计的量程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和分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度值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。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量    程：</a:t>
            </a:r>
            <a:r>
              <a:rPr lang="en-US" altLang="zh-CN" sz="2800" b="1" smtClean="0">
                <a:latin typeface="+mn-ea"/>
                <a:ea typeface="+mn-ea"/>
              </a:rPr>
              <a:t>__________</a:t>
            </a:r>
            <a:r>
              <a:rPr lang="zh-CN" altLang="en-US" sz="2800" b="1" smtClean="0">
                <a:latin typeface="+mn-ea"/>
                <a:ea typeface="+mn-ea"/>
              </a:rPr>
              <a:t>；</a:t>
            </a:r>
            <a:endParaRPr lang="zh-CN" altLang="en-US" sz="2800" b="1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分度值</a:t>
            </a:r>
            <a:r>
              <a:rPr lang="zh-CN" altLang="en-US" sz="2800" b="1" smtClean="0">
                <a:latin typeface="+mn-ea"/>
                <a:ea typeface="+mn-ea"/>
              </a:rPr>
              <a:t>：</a:t>
            </a:r>
            <a:r>
              <a:rPr lang="en-US" altLang="zh-CN" sz="2800" b="1">
                <a:latin typeface="+mn-ea"/>
                <a:ea typeface="+mn-ea"/>
              </a:rPr>
              <a:t>__________</a:t>
            </a:r>
            <a:r>
              <a:rPr lang="zh-CN" altLang="en-US" sz="2800" b="1" smtClean="0">
                <a:latin typeface="+mn-ea"/>
                <a:ea typeface="+mn-ea"/>
              </a:rPr>
              <a:t> ；</a:t>
            </a:r>
            <a:endParaRPr lang="zh-CN" altLang="en-US" sz="2800" b="1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测量值</a:t>
            </a:r>
            <a:r>
              <a:rPr lang="zh-CN" altLang="en-US" sz="2800" b="1" smtClean="0">
                <a:latin typeface="+mn-ea"/>
                <a:ea typeface="+mn-ea"/>
              </a:rPr>
              <a:t>：</a:t>
            </a:r>
            <a:r>
              <a:rPr lang="en-US" altLang="zh-CN" sz="2800" b="1">
                <a:latin typeface="+mn-ea"/>
                <a:ea typeface="+mn-ea"/>
              </a:rPr>
              <a:t>__________</a:t>
            </a:r>
            <a:r>
              <a:rPr lang="zh-CN" altLang="en-US" sz="2800" b="1" smtClean="0">
                <a:latin typeface="+mn-ea"/>
                <a:ea typeface="+mn-ea"/>
              </a:rPr>
              <a:t> 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4996" y="1268760"/>
            <a:ext cx="1719399" cy="474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906588" y="1625601"/>
            <a:ext cx="1441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5 N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283318" y="2128838"/>
            <a:ext cx="1087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0.2 N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66950" y="2617789"/>
            <a:ext cx="1087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1.4 N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03"/>
          <a:stretch>
            <a:fillRect/>
          </a:stretch>
        </p:blipFill>
        <p:spPr bwMode="auto">
          <a:xfrm>
            <a:off x="2227263" y="3450181"/>
            <a:ext cx="1764823" cy="301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0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3351141"/>
            <a:ext cx="720725" cy="269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6048" y="3956474"/>
            <a:ext cx="2891279" cy="202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69685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1"/>
      <p:bldP spid="18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149" y="406104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练习使用</a:t>
            </a:r>
            <a:endParaRPr lang="en-US" altLang="zh-CN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3"/>
            <a:ext cx="8424761" cy="5287601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423094" y="1124744"/>
            <a:ext cx="836967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 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探究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练习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使用弹簧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测力计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练习</a:t>
            </a:r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zh-CN" altLang="en-US" sz="2800" b="1" smtClean="0">
                <a:latin typeface="+mn-ea"/>
                <a:ea typeface="+mn-ea"/>
              </a:rPr>
              <a:t>：</a:t>
            </a:r>
            <a:r>
              <a:rPr lang="zh-CN" altLang="en-US" sz="2800" b="1">
                <a:latin typeface="+mn-ea"/>
                <a:ea typeface="+mn-ea"/>
              </a:rPr>
              <a:t>用手拉弹簧测力计的挂钩，并分别使指针指到</a:t>
            </a:r>
            <a:r>
              <a:rPr lang="en-US" altLang="zh-CN" sz="2800" b="1">
                <a:latin typeface="+mn-ea"/>
                <a:ea typeface="+mn-ea"/>
              </a:rPr>
              <a:t>1 N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en-US" altLang="zh-CN" sz="2800" b="1">
                <a:latin typeface="+mn-ea"/>
                <a:ea typeface="+mn-ea"/>
              </a:rPr>
              <a:t>3 N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en-US" altLang="zh-CN" sz="2800" b="1">
                <a:latin typeface="+mn-ea"/>
                <a:ea typeface="+mn-ea"/>
              </a:rPr>
              <a:t>5 N</a:t>
            </a:r>
            <a:r>
              <a:rPr lang="zh-CN" altLang="en-US" sz="2800" b="1">
                <a:latin typeface="+mn-ea"/>
                <a:ea typeface="+mn-ea"/>
              </a:rPr>
              <a:t>的位置，感受</a:t>
            </a:r>
            <a:r>
              <a:rPr lang="en-US" altLang="zh-CN" sz="2800" b="1">
                <a:latin typeface="+mn-ea"/>
                <a:ea typeface="+mn-ea"/>
              </a:rPr>
              <a:t>1 N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en-US" altLang="zh-CN" sz="2800" b="1">
                <a:latin typeface="+mn-ea"/>
                <a:ea typeface="+mn-ea"/>
              </a:rPr>
              <a:t>3 N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en-US" altLang="zh-CN" sz="2800" b="1">
                <a:latin typeface="+mn-ea"/>
                <a:ea typeface="+mn-ea"/>
              </a:rPr>
              <a:t>5 N</a:t>
            </a:r>
            <a:r>
              <a:rPr lang="zh-CN" altLang="en-US" sz="2800" b="1">
                <a:latin typeface="+mn-ea"/>
                <a:ea typeface="+mn-ea"/>
              </a:rPr>
              <a:t>的力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练习</a:t>
            </a: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：把一根头发拴在弹簧测力计的挂钩上，用力拉头发，读出头发被拉断时拉力的大小；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练习</a:t>
            </a:r>
            <a:r>
              <a:rPr lang="en-US" altLang="zh-CN" sz="2800" b="1" smtClean="0">
                <a:latin typeface="+mn-ea"/>
                <a:ea typeface="+mn-ea"/>
              </a:rPr>
              <a:t>3</a:t>
            </a:r>
            <a:r>
              <a:rPr lang="zh-CN" altLang="en-US" sz="2800" b="1" smtClean="0">
                <a:latin typeface="+mn-ea"/>
                <a:ea typeface="+mn-ea"/>
              </a:rPr>
              <a:t>：用</a:t>
            </a:r>
            <a:r>
              <a:rPr lang="zh-CN" altLang="en-US" sz="2800" b="1">
                <a:latin typeface="+mn-ea"/>
                <a:ea typeface="+mn-ea"/>
              </a:rPr>
              <a:t>两个弹簧测力计在水平方向上互相拉，看看谁的拉力大些，想想为什么</a:t>
            </a:r>
            <a:r>
              <a:rPr lang="en-US" altLang="zh-CN" sz="2800" b="1" smtClean="0">
                <a:latin typeface="+mn-ea"/>
                <a:ea typeface="+mn-ea"/>
              </a:rPr>
              <a:t>?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注意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不要超出弹簧测量的量程。</a:t>
            </a:r>
            <a:endParaRPr lang="en-US" altLang="zh-CN" sz="2800" b="1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4671032"/>
      </p:ext>
    </p:extLst>
  </p:cSld>
  <p:clrMapOvr>
    <a:masterClrMapping/>
  </p:clrMapOvr>
  <p:transition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908050"/>
            <a:ext cx="67532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6"/>
          <p:cNvSpPr>
            <a:spLocks noChangeArrowheads="1" noChangeShapeType="1"/>
          </p:cNvSpPr>
          <p:nvPr>
            <p:custDataLst>
              <p:tags r:id="rId2"/>
            </p:custDataLst>
          </p:nvPr>
        </p:nvSpPr>
        <p:spPr bwMode="auto">
          <a:xfrm>
            <a:off x="1403350" y="404813"/>
            <a:ext cx="2743200" cy="74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 charset="-122"/>
              </a:rPr>
              <a:t>总结：学到了什么？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pic>
        <p:nvPicPr>
          <p:cNvPr id="1026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7805" y="1293926"/>
            <a:ext cx="23764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3200" b="1" smtClean="0">
                <a:latin typeface="+mn-ea"/>
                <a:ea typeface="+mn-ea"/>
              </a:rPr>
              <a:t>一</a:t>
            </a:r>
            <a:r>
              <a:rPr lang="zh-CN" altLang="en-US" sz="3200" b="1" smtClean="0">
                <a:latin typeface="+mn-ea"/>
                <a:ea typeface="+mn-ea"/>
              </a:rPr>
              <a:t>、</a:t>
            </a:r>
            <a:r>
              <a:rPr lang="zh-CN" sz="3200" b="1" smtClean="0">
                <a:latin typeface="+mn-ea"/>
                <a:ea typeface="+mn-ea"/>
              </a:rPr>
              <a:t> </a:t>
            </a:r>
            <a:r>
              <a:rPr lang="zh-CN" sz="3200" b="1">
                <a:latin typeface="+mn-ea"/>
                <a:ea typeface="+mn-ea"/>
              </a:rPr>
              <a:t>弹力</a:t>
            </a:r>
          </a:p>
        </p:txBody>
      </p:sp>
      <p:sp>
        <p:nvSpPr>
          <p:cNvPr id="11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7804" y="3165589"/>
            <a:ext cx="3527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3200" b="1" smtClean="0">
                <a:latin typeface="+mn-ea"/>
                <a:ea typeface="+mn-ea"/>
              </a:rPr>
              <a:t>二</a:t>
            </a:r>
            <a:r>
              <a:rPr lang="zh-CN" altLang="en-US" sz="3200" b="1" smtClean="0">
                <a:latin typeface="+mn-ea"/>
                <a:ea typeface="+mn-ea"/>
              </a:rPr>
              <a:t>、</a:t>
            </a:r>
            <a:r>
              <a:rPr lang="zh-CN" sz="3200" b="1" smtClean="0">
                <a:latin typeface="+mn-ea"/>
                <a:ea typeface="+mn-ea"/>
              </a:rPr>
              <a:t> </a:t>
            </a:r>
            <a:r>
              <a:rPr lang="zh-CN" sz="3200" b="1">
                <a:latin typeface="+mn-ea"/>
                <a:ea typeface="+mn-ea"/>
              </a:rPr>
              <a:t>弹簧测力计</a:t>
            </a:r>
          </a:p>
        </p:txBody>
      </p:sp>
      <p:sp>
        <p:nvSpPr>
          <p:cNvPr id="12" name="Text Box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4068" y="1941626"/>
            <a:ext cx="26654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+mn-ea"/>
                <a:ea typeface="+mn-ea"/>
              </a:rPr>
              <a:t>1.</a:t>
            </a:r>
            <a:r>
              <a:rPr lang="zh-CN" sz="2800" b="1">
                <a:latin typeface="+mn-ea"/>
                <a:ea typeface="+mn-ea"/>
              </a:rPr>
              <a:t>弹性和塑性</a:t>
            </a:r>
            <a:r>
              <a:rPr lang="zh-CN" altLang="zh-CN" sz="2800" b="1">
                <a:latin typeface="+mn-ea"/>
                <a:ea typeface="+mn-ea"/>
              </a:rPr>
              <a:t>:</a:t>
            </a:r>
          </a:p>
        </p:txBody>
      </p:sp>
      <p:sp>
        <p:nvSpPr>
          <p:cNvPr id="13" name="Text Box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64068" y="2517889"/>
            <a:ext cx="1511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+mn-ea"/>
                <a:ea typeface="+mn-ea"/>
              </a:rPr>
              <a:t>2.</a:t>
            </a:r>
            <a:r>
              <a:rPr lang="zh-CN" sz="2800" b="1">
                <a:latin typeface="+mn-ea"/>
                <a:ea typeface="+mn-ea"/>
              </a:rPr>
              <a:t>弹力</a:t>
            </a:r>
            <a:r>
              <a:rPr lang="zh-CN" altLang="zh-CN" sz="2800" b="1">
                <a:latin typeface="+mn-ea"/>
                <a:ea typeface="+mn-ea"/>
              </a:rPr>
              <a:t>:</a:t>
            </a:r>
          </a:p>
        </p:txBody>
      </p:sp>
      <p:sp>
        <p:nvSpPr>
          <p:cNvPr id="14" name="Text Box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59468" y="2589326"/>
            <a:ext cx="5292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>
                <a:latin typeface="+mn-ea"/>
                <a:ea typeface="+mn-ea"/>
              </a:rPr>
              <a:t>物体由于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弹性形变</a:t>
            </a:r>
            <a:r>
              <a:rPr lang="zh-CN" sz="2800" b="1">
                <a:latin typeface="+mn-ea"/>
                <a:ea typeface="+mn-ea"/>
              </a:rPr>
              <a:t>而产生的力</a:t>
            </a:r>
          </a:p>
        </p:txBody>
      </p:sp>
      <p:sp>
        <p:nvSpPr>
          <p:cNvPr id="15" name="Text Box 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64068" y="4389551"/>
            <a:ext cx="2951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+mn-ea"/>
                <a:ea typeface="+mn-ea"/>
              </a:rPr>
              <a:t>2.</a:t>
            </a:r>
            <a:r>
              <a:rPr lang="zh-CN" sz="2800" b="1">
                <a:latin typeface="+mn-ea"/>
                <a:ea typeface="+mn-ea"/>
              </a:rPr>
              <a:t>原理：</a:t>
            </a:r>
          </a:p>
        </p:txBody>
      </p:sp>
      <p:sp>
        <p:nvSpPr>
          <p:cNvPr id="16" name="Text Box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332493" y="4389551"/>
            <a:ext cx="69135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>
                <a:latin typeface="+mn-ea"/>
                <a:ea typeface="+mn-ea"/>
              </a:rPr>
              <a:t>弹簧受到的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拉力越大</a:t>
            </a:r>
            <a:r>
              <a:rPr lang="zh-CN" altLang="zh-CN" sz="2800" b="1">
                <a:latin typeface="+mn-ea"/>
                <a:ea typeface="+mn-ea"/>
              </a:rPr>
              <a:t>,</a:t>
            </a:r>
            <a:r>
              <a:rPr lang="zh-CN" sz="2800" b="1">
                <a:latin typeface="+mn-ea"/>
                <a:ea typeface="+mn-ea"/>
              </a:rPr>
              <a:t>弹簧的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伸长</a:t>
            </a:r>
            <a:r>
              <a:rPr lang="zh-CN" sz="2800" b="1">
                <a:latin typeface="+mn-ea"/>
                <a:ea typeface="+mn-ea"/>
              </a:rPr>
              <a:t>就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越长</a:t>
            </a:r>
            <a:r>
              <a:rPr lang="zh-CN" sz="2800" b="1">
                <a:latin typeface="+mn-ea"/>
                <a:ea typeface="+mn-ea"/>
              </a:rPr>
              <a:t>。</a:t>
            </a:r>
          </a:p>
        </p:txBody>
      </p:sp>
      <p:sp>
        <p:nvSpPr>
          <p:cNvPr id="17" name="Text Box 1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64068" y="4965814"/>
            <a:ext cx="24495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+mn-ea"/>
                <a:ea typeface="+mn-ea"/>
              </a:rPr>
              <a:t>3.</a:t>
            </a:r>
            <a:r>
              <a:rPr lang="zh-CN" sz="2800" b="1">
                <a:latin typeface="+mn-ea"/>
                <a:ea typeface="+mn-ea"/>
              </a:rPr>
              <a:t>构造：</a:t>
            </a:r>
          </a:p>
        </p:txBody>
      </p:sp>
      <p:sp>
        <p:nvSpPr>
          <p:cNvPr id="18" name="Text Box 1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64068" y="3813289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+mn-ea"/>
                <a:ea typeface="+mn-ea"/>
              </a:rPr>
              <a:t>1.</a:t>
            </a:r>
            <a:r>
              <a:rPr lang="zh-CN" sz="2800" b="1">
                <a:latin typeface="+mn-ea"/>
                <a:ea typeface="+mn-ea"/>
              </a:rPr>
              <a:t>用途：</a:t>
            </a:r>
          </a:p>
        </p:txBody>
      </p:sp>
      <p:sp>
        <p:nvSpPr>
          <p:cNvPr id="19" name="Text Box 1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403930" y="3813289"/>
            <a:ext cx="49672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>
                <a:latin typeface="+mn-ea"/>
                <a:ea typeface="+mn-ea"/>
              </a:rPr>
              <a:t>测量力的大小</a:t>
            </a:r>
          </a:p>
        </p:txBody>
      </p:sp>
      <p:sp>
        <p:nvSpPr>
          <p:cNvPr id="20" name="Text Box 1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64068" y="5470639"/>
            <a:ext cx="1873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latin typeface="+mn-ea"/>
                <a:ea typeface="+mn-ea"/>
              </a:rPr>
              <a:t>4.</a:t>
            </a:r>
            <a:r>
              <a:rPr lang="zh-CN" sz="2800" b="1">
                <a:latin typeface="+mn-ea"/>
                <a:ea typeface="+mn-ea"/>
              </a:rPr>
              <a:t>使用：</a:t>
            </a:r>
          </a:p>
        </p:txBody>
      </p:sp>
      <p:sp>
        <p:nvSpPr>
          <p:cNvPr id="21" name="Text Box 1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03930" y="5613514"/>
            <a:ext cx="5040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观察</a:t>
            </a:r>
            <a:r>
              <a:rPr lang="zh-CN" sz="2800" b="1">
                <a:latin typeface="+mn-ea"/>
                <a:ea typeface="+mn-ea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检查</a:t>
            </a:r>
            <a:r>
              <a:rPr lang="zh-CN" sz="2800" b="1">
                <a:latin typeface="+mn-ea"/>
                <a:ea typeface="+mn-ea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测量</a:t>
            </a:r>
            <a:r>
              <a:rPr lang="zh-CN" sz="2800" b="1">
                <a:latin typeface="+mn-ea"/>
                <a:ea typeface="+mn-ea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+mn-ea"/>
                <a:ea typeface="+mn-ea"/>
              </a:rPr>
              <a:t>读写</a:t>
            </a:r>
            <a:r>
              <a:rPr lang="zh-CN" sz="2800" b="1">
                <a:latin typeface="+mn-ea"/>
                <a:ea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01236622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2" grpId="2"/>
      <p:bldP spid="13" grpId="3"/>
      <p:bldP spid="15" grpId="4"/>
      <p:bldP spid="16" grpId="5"/>
      <p:bldP spid="17" grpId="6"/>
      <p:bldP spid="18" grpId="7"/>
      <p:bldP spid="19" grpId="8"/>
      <p:bldP spid="20" grpId="9"/>
      <p:bldP spid="21" grpId="1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4" y="1124744"/>
            <a:ext cx="8275862" cy="5040000"/>
          </a:xfrm>
          <a:prstGeom prst="rect">
            <a:avLst/>
          </a:prstGeom>
        </p:spPr>
      </p:pic>
      <p:sp>
        <p:nvSpPr>
          <p:cNvPr id="117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71800" y="332656"/>
            <a:ext cx="2952750" cy="1079500"/>
          </a:xfrm>
          <a:prstGeom prst="cloudCallout">
            <a:avLst>
              <a:gd name="adj1" fmla="val -58120"/>
              <a:gd name="adj2" fmla="val 103384"/>
            </a:avLst>
          </a:prstGeom>
          <a:solidFill>
            <a:srgbClr val="50742F"/>
          </a:solidFill>
          <a:ln w="9525">
            <a:solidFill>
              <a:sysClr val="window" lastClr="FFFFFF"/>
            </a:solidFill>
            <a:round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作业</a:t>
            </a:r>
          </a:p>
        </p:txBody>
      </p:sp>
      <p:sp>
        <p:nvSpPr>
          <p:cNvPr id="11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39752" y="2420888"/>
            <a:ext cx="432048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P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110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页     </a:t>
            </a:r>
            <a:endParaRPr kumimoji="1" lang="en-US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b="1" kern="0">
                <a:solidFill>
                  <a:schemeClr val="bg1"/>
                </a:solidFill>
              </a:rPr>
              <a:t> </a:t>
            </a:r>
            <a:r>
              <a:rPr lang="en-US" altLang="zh-CN" sz="4000" b="1" kern="0" smtClean="0">
                <a:solidFill>
                  <a:schemeClr val="bg1"/>
                </a:solidFill>
              </a:rPr>
              <a:t>         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2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3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endParaRPr kumimoji="1" lang="en-US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437" name="灯片编号占位符 1843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pic>
        <p:nvPicPr>
          <p:cNvPr id="3074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87559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" action="ppaction://hlinkshowjump?jump=firstslide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7302" y="651772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169945"/>
      </p:ext>
    </p:extLst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90456586"/>
              </p:ext>
            </p:extLst>
          </p:nvPr>
        </p:nvGraphicFramePr>
        <p:xfrm>
          <a:off x="621624" y="917431"/>
          <a:ext cx="7896518" cy="60672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6518"/>
              </a:tblGrid>
              <a:tr h="600059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059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4"/>
          <a:stretch>
            <a:fillRect/>
          </a:stretch>
        </p:blipFill>
        <p:spPr>
          <a:xfrm>
            <a:off x="360363" y="4663441"/>
            <a:ext cx="2389102" cy="1800000"/>
          </a:xfrm>
          <a:prstGeom prst="rect">
            <a:avLst/>
          </a:prstGeom>
        </p:spPr>
      </p:pic>
      <p:sp>
        <p:nvSpPr>
          <p:cNvPr id="17" name="灯片编号占位符 1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1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11560" y="920462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260647"/>
            <a:ext cx="3035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>
            <p:custDataLst>
              <p:tags r:id="rId9"/>
            </p:custDataLst>
          </p:nvPr>
        </p:nvSpPr>
        <p:spPr>
          <a:xfrm>
            <a:off x="611560" y="1119484"/>
            <a:ext cx="812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smtClean="0"/>
              <a:t>                                                                                                                    </a:t>
            </a:r>
            <a:endParaRPr lang="zh-CN" altLang="en-US" u="sng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68" y="404664"/>
            <a:ext cx="135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7408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形变的两种类型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446035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试一试，想一想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  <p:sp>
        <p:nvSpPr>
          <p:cNvPr id="19" name="右箭头 18"/>
          <p:cNvSpPr/>
          <p:nvPr>
            <p:custDataLst>
              <p:tags r:id="rId11"/>
            </p:custDataLst>
          </p:nvPr>
        </p:nvSpPr>
        <p:spPr>
          <a:xfrm>
            <a:off x="5794262" y="2351283"/>
            <a:ext cx="571504" cy="85725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12"/>
            </p:custDataLst>
          </p:nvPr>
        </p:nvSpPr>
        <p:spPr>
          <a:xfrm>
            <a:off x="6508642" y="2279845"/>
            <a:ext cx="1928826" cy="92869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/>
              <a:t>恢复到原来形状</a:t>
            </a:r>
            <a:endParaRPr lang="en-US" altLang="zh-CN" sz="2800" b="1"/>
          </a:p>
        </p:txBody>
      </p:sp>
      <p:sp>
        <p:nvSpPr>
          <p:cNvPr id="21" name="右箭头 20"/>
          <p:cNvSpPr/>
          <p:nvPr>
            <p:custDataLst>
              <p:tags r:id="rId13"/>
            </p:custDataLst>
          </p:nvPr>
        </p:nvSpPr>
        <p:spPr>
          <a:xfrm>
            <a:off x="5865700" y="4208671"/>
            <a:ext cx="571504" cy="78581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2" name="圆角矩形 21"/>
          <p:cNvSpPr/>
          <p:nvPr>
            <p:custDataLst>
              <p:tags r:id="rId14"/>
            </p:custDataLst>
          </p:nvPr>
        </p:nvSpPr>
        <p:spPr>
          <a:xfrm>
            <a:off x="6508642" y="4137233"/>
            <a:ext cx="2071702" cy="9286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/>
              <a:t>没有恢复到原来形状</a:t>
            </a:r>
          </a:p>
        </p:txBody>
      </p:sp>
      <p:grpSp>
        <p:nvGrpSpPr>
          <p:cNvPr id="23" name="组合 21"/>
          <p:cNvGrpSpPr/>
          <p:nvPr>
            <p:custDataLst>
              <p:tags r:id="rId15"/>
            </p:custDataLst>
          </p:nvPr>
        </p:nvGrpSpPr>
        <p:grpSpPr>
          <a:xfrm>
            <a:off x="761562" y="1857364"/>
            <a:ext cx="5124450" cy="3571875"/>
            <a:chOff x="1135160" y="1500174"/>
            <a:chExt cx="5125065" cy="3571901"/>
          </a:xfrm>
        </p:grpSpPr>
        <p:pic>
          <p:nvPicPr>
            <p:cNvPr id="24" name="Picture 10" descr="01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27"/>
            <a:stretch>
              <a:fillRect/>
            </a:stretch>
          </p:blipFill>
          <p:spPr bwMode="auto">
            <a:xfrm>
              <a:off x="3747216" y="1500174"/>
              <a:ext cx="2467858" cy="17736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5" name="Picture 3" descr="8-1-5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8"/>
            <a:stretch>
              <a:fillRect/>
            </a:stretch>
          </p:blipFill>
          <p:spPr bwMode="auto">
            <a:xfrm>
              <a:off x="1135160" y="1500174"/>
              <a:ext cx="2482168" cy="18364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6" name="Picture 5" descr="橡皮泥发生范性形变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29"/>
            <a:srcRect l="4010" r="4010" b="18561"/>
            <a:stretch>
              <a:fillRect/>
            </a:stretch>
          </p:blipFill>
          <p:spPr bwMode="auto">
            <a:xfrm>
              <a:off x="1135160" y="3326484"/>
              <a:ext cx="2482168" cy="174559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7" name="Picture 6" descr="面包的形变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30"/>
            <a:srcRect l="5836" t="9355" r="4378" b="14969"/>
            <a:stretch>
              <a:fillRect/>
            </a:stretch>
          </p:blipFill>
          <p:spPr bwMode="auto">
            <a:xfrm>
              <a:off x="3786182" y="3286125"/>
              <a:ext cx="2474043" cy="17859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8" name="Rectangle 1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91466" y="5585098"/>
            <a:ext cx="790130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smtClean="0">
                <a:solidFill>
                  <a:srgbClr val="0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  <a:ea typeface="+mn-ea"/>
              </a:rPr>
              <a:t>思考</a:t>
            </a:r>
            <a:r>
              <a:rPr lang="en-US" altLang="zh-CN" sz="2800" b="1" smtClean="0">
                <a:solidFill>
                  <a:srgbClr val="000000"/>
                </a:solidFill>
                <a:latin typeface="+mn-ea"/>
                <a:ea typeface="+mn-ea"/>
              </a:rPr>
              <a:t>1】</a:t>
            </a:r>
            <a:r>
              <a:rPr lang="zh-CN" altLang="en-US" sz="2800" b="1">
                <a:solidFill>
                  <a:srgbClr val="000000"/>
                </a:solidFill>
                <a:latin typeface="+mn-ea"/>
                <a:ea typeface="+mn-ea"/>
              </a:rPr>
              <a:t>用力分别压弹簧、拉橡皮筋、挤压橡皮泥、捏面团；松手后，物体的形变有什么不同吗？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705" y="5661443"/>
            <a:ext cx="586005" cy="801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33584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形变的两种类型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>
            <a:lum contrast="30000"/>
          </a:blip>
          <a:srcRect r="23932"/>
          <a:stretch>
            <a:fillRect/>
          </a:stretch>
        </p:blipFill>
        <p:spPr bwMode="auto">
          <a:xfrm>
            <a:off x="571500" y="1773238"/>
            <a:ext cx="4071938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2">
            <a:lum contrast="40000"/>
          </a:blip>
          <a:srcRect r="22628"/>
          <a:stretch>
            <a:fillRect/>
          </a:stretch>
        </p:blipFill>
        <p:spPr bwMode="auto">
          <a:xfrm>
            <a:off x="571500" y="4143375"/>
            <a:ext cx="4071938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57750" y="1196975"/>
            <a:ext cx="392906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0000CC"/>
                </a:solidFill>
                <a:latin typeface="+mn-ea"/>
                <a:ea typeface="+mn-ea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．弹性：</a:t>
            </a:r>
            <a:r>
              <a:rPr lang="zh-CN" altLang="en-US" sz="2800" b="1">
                <a:latin typeface="+mn-ea"/>
                <a:ea typeface="+mn-ea"/>
              </a:rPr>
              <a:t>受力时发生形变，不受力时，又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恢复到原来的形状</a:t>
            </a:r>
            <a:r>
              <a:rPr lang="zh-CN" altLang="en-US" sz="2800" b="1">
                <a:latin typeface="+mn-ea"/>
                <a:ea typeface="+mn-ea"/>
              </a:rPr>
              <a:t>的性质。</a:t>
            </a:r>
          </a:p>
        </p:txBody>
      </p:sp>
      <p:sp>
        <p:nvSpPr>
          <p:cNvPr id="19" name="TextBox 1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929188" y="4143375"/>
            <a:ext cx="3929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．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塑性：</a:t>
            </a:r>
            <a:r>
              <a:rPr lang="zh-CN" altLang="en-US" sz="2800" b="1">
                <a:latin typeface="+mn-ea"/>
                <a:ea typeface="+mn-ea"/>
              </a:rPr>
              <a:t>形变后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不能</a:t>
            </a:r>
            <a:r>
              <a:rPr lang="zh-CN" altLang="en-US" sz="2800" b="1">
                <a:latin typeface="+mn-ea"/>
                <a:ea typeface="+mn-ea"/>
              </a:rPr>
              <a:t>恢复到原来的形状的性质。</a:t>
            </a:r>
          </a:p>
        </p:txBody>
      </p:sp>
      <p:sp>
        <p:nvSpPr>
          <p:cNvPr id="20" name="TextBox 19"/>
          <p:cNvSpPr txBox="1"/>
          <p:nvPr>
            <p:custDataLst>
              <p:tags r:id="rId14"/>
            </p:custDataLst>
          </p:nvPr>
        </p:nvSpPr>
        <p:spPr>
          <a:xfrm>
            <a:off x="5013325" y="3141663"/>
            <a:ext cx="3424238" cy="5445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这种形变称</a:t>
            </a:r>
            <a:r>
              <a:rPr lang="zh-CN" altLang="en-US" sz="28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弹性形变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72063" y="5548313"/>
            <a:ext cx="3424237" cy="544512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4BACC6"/>
            </a:solidFill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dk1"/>
                </a:solidFill>
                <a:latin typeface="仿宋" pitchFamily="49" charset="-122"/>
                <a:ea typeface="仿宋" pitchFamily="49" charset="-122"/>
              </a:rPr>
              <a:t>这种形变称</a:t>
            </a:r>
            <a:r>
              <a:rPr lang="zh-CN" altLang="en-US" sz="2800" b="1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塑性形变</a:t>
            </a:r>
          </a:p>
        </p:txBody>
      </p:sp>
    </p:spTree>
    <p:extLst>
      <p:ext uri="{BB962C8B-B14F-4D97-AF65-F5344CB8AC3E}">
        <p14:creationId xmlns:p14="http://schemas.microsoft.com/office/powerpoint/2010/main" val="181437009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1"/>
      <p:bldP spid="20" grpId="2" animBg="1"/>
      <p:bldP spid="21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弹力的产生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  <p:pic>
        <p:nvPicPr>
          <p:cNvPr id="4" name="压板跳水.mpg">
            <a:hlinkClick r:id="" action="ppaction://media"/>
          </p:cNvPr>
          <p:cNvPicPr>
            <a:picLocks noChangeAspect="1"/>
          </p:cNvPicPr>
          <p:nvPr>
            <a:videoFile r:link="rId11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099940" y="1150427"/>
            <a:ext cx="3080000" cy="2520000"/>
          </a:xfrm>
          <a:prstGeom prst="rect">
            <a:avLst/>
          </a:prstGeom>
          <a:ln cap="flat">
            <a:solidFill>
              <a:srgbClr val="FF0000"/>
            </a:solidFill>
          </a:ln>
        </p:spPr>
      </p:pic>
      <p:pic>
        <p:nvPicPr>
          <p:cNvPr id="5" name="蹦床.mpg">
            <a:hlinkClick r:id="" action="ppaction://media"/>
          </p:cNvPr>
          <p:cNvPicPr>
            <a:picLocks noChangeAspect="1"/>
          </p:cNvPicPr>
          <p:nvPr>
            <a:vide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965853" y="3939806"/>
            <a:ext cx="3080000" cy="252000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2020.mpg">
            <a:hlinkClick r:id="" action="ppaction://media"/>
          </p:cNvPr>
          <p:cNvPicPr>
            <a:picLocks noChangeAspect="1"/>
          </p:cNvPicPr>
          <p:nvPr>
            <a:videoFile r:link="rId17"/>
            <p:custDataLst>
              <p:tags r:id="rId18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5099940" y="3956865"/>
            <a:ext cx="3080000" cy="2520000"/>
          </a:xfrm>
          <a:prstGeom prst="rect">
            <a:avLst/>
          </a:prstGeom>
          <a:ln cmpd="dbl">
            <a:solidFill>
              <a:srgbClr val="FF0000"/>
            </a:solidFill>
          </a:ln>
        </p:spPr>
      </p:pic>
      <p:sp>
        <p:nvSpPr>
          <p:cNvPr id="23" name="矩形 22"/>
          <p:cNvSpPr/>
          <p:nvPr>
            <p:custDataLst>
              <p:tags r:id="rId19"/>
            </p:custDataLst>
          </p:nvPr>
        </p:nvSpPr>
        <p:spPr>
          <a:xfrm>
            <a:off x="484370" y="3653659"/>
            <a:ext cx="84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smtClean="0"/>
              <a:t>发生</a:t>
            </a:r>
            <a:r>
              <a:rPr lang="zh-CN" altLang="en-US" sz="1600" b="1"/>
              <a:t>形变的物体，由于要恢复原状，要对跟它接触的物体产生力的作用，这种作用叫</a:t>
            </a:r>
            <a:r>
              <a:rPr lang="zh-CN" altLang="en-US" sz="1600" b="1" smtClean="0"/>
              <a:t>弹力。</a:t>
            </a:r>
            <a:endParaRPr lang="zh-CN" altLang="en-US" sz="1600" b="1"/>
          </a:p>
        </p:txBody>
      </p:sp>
      <p:pic>
        <p:nvPicPr>
          <p:cNvPr id="25" name="弹力.mp4">
            <a:hlinkClick r:id="" action="ppaction://media"/>
          </p:cNvPr>
          <p:cNvPicPr>
            <a:picLocks noChangeAspect="1"/>
          </p:cNvPicPr>
          <p:nvPr>
            <a:videoFile r:link="rId21"/>
            <p:custDataLst>
              <p:tags r:id="rId22"/>
            </p:custDataLst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31"/>
          <a:stretch>
            <a:fillRect/>
          </a:stretch>
        </p:blipFill>
        <p:spPr>
          <a:xfrm rot="10800000" flipH="1" flipV="1">
            <a:off x="930853" y="1150427"/>
            <a:ext cx="315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8050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6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2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6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6692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childTnLst>
                                    <p:cmd type="call" cmd="playFrom(0.0)">
                                      <p:cBhvr>
                                        <p:cTn id="14" dur="5812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>
                <p:cTn id="3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>
                <p:cTn id="38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705" y="1146907"/>
            <a:ext cx="6699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5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弹力的产生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768645" y="1146907"/>
            <a:ext cx="8215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思考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你</a:t>
            </a:r>
            <a:r>
              <a:rPr lang="zh-CN" altLang="en-US" sz="2800" b="1">
                <a:latin typeface="+mn-ea"/>
                <a:ea typeface="+mn-ea"/>
              </a:rPr>
              <a:t>还知道哪些物体在哪种情况下产生弹力</a:t>
            </a:r>
            <a:r>
              <a:rPr lang="en-US" altLang="zh-CN" sz="2800" b="1">
                <a:latin typeface="+mn-ea"/>
                <a:ea typeface="+mn-ea"/>
              </a:rPr>
              <a:t>?</a:t>
            </a:r>
          </a:p>
        </p:txBody>
      </p:sp>
      <p:pic>
        <p:nvPicPr>
          <p:cNvPr id="19" name="Picture 22" descr="u=604999930,1267451762&amp;fm=0&amp;gp=0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8692" y="4125343"/>
            <a:ext cx="16002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9" descr="带球"/>
          <p:cNvPicPr>
            <a:picLocks noChangeAspect="1" noChangeArrowheads="1" noCrop="1"/>
          </p:cNvPicPr>
          <p:nvPr>
            <p:custDataLst>
              <p:tags r:id="rId13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7830" y="1957784"/>
            <a:ext cx="167640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4" descr="20094181148493885"/>
          <p:cNvPicPr>
            <a:picLocks noChangeAspect="1" noChangeArrowheads="1" noCrop="1"/>
          </p:cNvPicPr>
          <p:nvPr>
            <p:custDataLst>
              <p:tags r:id="rId14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4453" y="1971447"/>
            <a:ext cx="1752600" cy="143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84253" y="3434159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tx1"/>
                </a:solidFill>
              </a:rPr>
              <a:t>触地形变的篮球</a:t>
            </a:r>
          </a:p>
        </p:txBody>
      </p:sp>
      <p:sp>
        <p:nvSpPr>
          <p:cNvPr id="25" name="Text Box 3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85549" y="3404960"/>
            <a:ext cx="169137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tx1"/>
                </a:solidFill>
              </a:rPr>
              <a:t>形变的乒乓球</a:t>
            </a:r>
          </a:p>
        </p:txBody>
      </p:sp>
      <p:sp>
        <p:nvSpPr>
          <p:cNvPr id="26" name="Text Box 3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807130" y="5573143"/>
            <a:ext cx="19856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/>
              <a:t>拉长的弹簧</a:t>
            </a:r>
          </a:p>
        </p:txBody>
      </p:sp>
      <p:sp>
        <p:nvSpPr>
          <p:cNvPr id="27" name="Text Box 3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60453" y="5559310"/>
            <a:ext cx="1752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tx1"/>
                </a:solidFill>
              </a:rPr>
              <a:t>拉长的橡皮筯</a:t>
            </a:r>
          </a:p>
        </p:txBody>
      </p:sp>
      <p:pic>
        <p:nvPicPr>
          <p:cNvPr id="28" name="Picture 39" descr="pic_41787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15"/>
          <a:stretch>
            <a:fillRect/>
          </a:stretch>
        </p:blipFill>
        <p:spPr bwMode="auto">
          <a:xfrm>
            <a:off x="3930650" y="4104681"/>
            <a:ext cx="17526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 Box 4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854450" y="5579039"/>
            <a:ext cx="1828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tx1"/>
                </a:solidFill>
              </a:rPr>
              <a:t>按压变形的气球</a:t>
            </a:r>
          </a:p>
        </p:txBody>
      </p:sp>
      <p:pic>
        <p:nvPicPr>
          <p:cNvPr id="31" name="Picture 42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7423" y="3965732"/>
            <a:ext cx="1760905" cy="158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0" descr="射箭2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7777" y="1986359"/>
            <a:ext cx="1828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Box 37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182577" y="3434159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zh-CN" altLang="en-US" sz="1800" b="0">
                <a:solidFill>
                  <a:schemeClr val="tx1"/>
                </a:solidFill>
              </a:rPr>
              <a:t>拉弯的弓</a:t>
            </a:r>
          </a:p>
        </p:txBody>
      </p:sp>
    </p:spTree>
    <p:extLst>
      <p:ext uri="{BB962C8B-B14F-4D97-AF65-F5344CB8AC3E}">
        <p14:creationId xmlns:p14="http://schemas.microsoft.com/office/powerpoint/2010/main" val="369880159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7" grpId="1"/>
      <p:bldP spid="24" grpId="2"/>
      <p:bldP spid="25" grpId="3"/>
      <p:bldP spid="26" grpId="4"/>
      <p:bldP spid="27" grpId="5"/>
      <p:bldP spid="29" grpId="6"/>
      <p:bldP spid="33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5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弹力：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弹力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含义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358704" y="1124744"/>
            <a:ext cx="8317751" cy="465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探究</a:t>
            </a:r>
            <a:r>
              <a:rPr lang="en-US" altLang="zh-CN" sz="3200" b="1" smtClean="0">
                <a:solidFill>
                  <a:srgbClr val="0000CC"/>
                </a:solidFill>
                <a:latin typeface="+mn-ea"/>
                <a:ea typeface="+mn-ea"/>
              </a:rPr>
              <a:t>1】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物体放在桌面，桌面</a:t>
            </a:r>
            <a:r>
              <a:rPr lang="zh-CN" altLang="en-US" sz="3200" b="1">
                <a:solidFill>
                  <a:srgbClr val="0000CC"/>
                </a:solidFill>
                <a:latin typeface="+mn-ea"/>
                <a:ea typeface="+mn-ea"/>
              </a:rPr>
              <a:t>发生形变吗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？</a:t>
            </a:r>
            <a:endParaRPr lang="en-US" altLang="zh-CN" sz="32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分析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smtClean="0">
                <a:latin typeface="+mn-ea"/>
                <a:ea typeface="+mn-ea"/>
              </a:rPr>
              <a:t>桌子</a:t>
            </a:r>
            <a:r>
              <a:rPr lang="zh-CN" altLang="en-US" sz="2800" b="1">
                <a:latin typeface="+mn-ea"/>
                <a:ea typeface="+mn-ea"/>
              </a:rPr>
              <a:t>发生了形变</a:t>
            </a:r>
            <a:r>
              <a:rPr lang="zh-CN" altLang="en-US" sz="2800" b="1" smtClean="0">
                <a:latin typeface="+mn-ea"/>
                <a:ea typeface="+mn-ea"/>
              </a:rPr>
              <a:t>，要恢复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原状</a:t>
            </a:r>
            <a:r>
              <a:rPr lang="zh-CN" altLang="en-US" sz="2800" b="1">
                <a:latin typeface="+mn-ea"/>
                <a:ea typeface="+mn-ea"/>
              </a:rPr>
              <a:t>，要向上恢复</a:t>
            </a:r>
            <a:r>
              <a:rPr lang="zh-CN" altLang="en-US" sz="2800" b="1" smtClean="0">
                <a:latin typeface="+mn-ea"/>
                <a:ea typeface="+mn-ea"/>
              </a:rPr>
              <a:t>，所以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向上</a:t>
            </a:r>
            <a:r>
              <a:rPr lang="zh-CN" altLang="en-US" sz="2800" b="1">
                <a:latin typeface="+mn-ea"/>
                <a:ea typeface="+mn-ea"/>
              </a:rPr>
              <a:t>产生</a:t>
            </a:r>
            <a:r>
              <a:rPr lang="zh-CN" altLang="en-US" sz="2800" b="1" smtClean="0">
                <a:latin typeface="+mn-ea"/>
                <a:ea typeface="+mn-ea"/>
              </a:rPr>
              <a:t>弹力</a:t>
            </a:r>
            <a:r>
              <a:rPr lang="en-US" altLang="zh-CN" sz="2800" b="1" smtClean="0">
                <a:latin typeface="+mn-ea"/>
                <a:ea typeface="+mn-ea"/>
              </a:rPr>
              <a:t>→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支持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力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>
                <a:latin typeface="+mn-ea"/>
                <a:ea typeface="+mn-ea"/>
              </a:rPr>
              <a:t>书发生了形变，要恢复</a:t>
            </a:r>
            <a:r>
              <a:rPr lang="zh-CN" altLang="en-US" sz="2800" b="1" smtClean="0">
                <a:latin typeface="+mn-ea"/>
                <a:ea typeface="+mn-ea"/>
              </a:rPr>
              <a:t>原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状</a:t>
            </a:r>
            <a:r>
              <a:rPr lang="zh-CN" altLang="en-US" sz="2800" b="1">
                <a:latin typeface="+mn-ea"/>
                <a:ea typeface="+mn-ea"/>
              </a:rPr>
              <a:t>，要向下恢复，</a:t>
            </a:r>
            <a:r>
              <a:rPr lang="zh-CN" altLang="en-US" sz="2800" b="1" smtClean="0">
                <a:latin typeface="+mn-ea"/>
                <a:ea typeface="+mn-ea"/>
              </a:rPr>
              <a:t>所以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向下</a:t>
            </a:r>
            <a:r>
              <a:rPr lang="zh-CN" altLang="en-US" sz="2800" b="1">
                <a:latin typeface="+mn-ea"/>
                <a:ea typeface="+mn-ea"/>
              </a:rPr>
              <a:t>产生</a:t>
            </a:r>
            <a:r>
              <a:rPr lang="zh-CN" altLang="en-US" sz="2800" b="1" smtClean="0">
                <a:latin typeface="+mn-ea"/>
                <a:ea typeface="+mn-ea"/>
              </a:rPr>
              <a:t>弹力</a:t>
            </a:r>
            <a:r>
              <a:rPr lang="en-US" altLang="zh-CN" sz="2800" b="1" smtClean="0">
                <a:latin typeface="+mn-ea"/>
                <a:ea typeface="+mn-ea"/>
              </a:rPr>
              <a:t>→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压力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4099" name="New picture"/>
          <p:cNvPicPr/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248900" y="12611100"/>
            <a:ext cx="330200" cy="241300"/>
          </a:xfrm>
          <a:prstGeom prst="cube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050" name="ShockwaveFlash1" r:id="rId13" imgW="3742857" imgH="2798519"/>
        </mc:Choice>
        <mc:Fallback>
          <p:control name="ShockwaveFlash1" r:id="rId13" imgW="3742857" imgH="279851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363" y="2222500"/>
                  <a:ext cx="3743325" cy="27987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6881893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700" y="1177557"/>
            <a:ext cx="666174" cy="91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7" t="46230" r="2160"/>
          <a:stretch>
            <a:fillRect/>
          </a:stretch>
        </p:blipFill>
        <p:spPr bwMode="auto">
          <a:xfrm>
            <a:off x="7441847" y="1244043"/>
            <a:ext cx="1318561" cy="1556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6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弹力：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弹力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含义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8007" y="1124744"/>
            <a:ext cx="8424761" cy="535860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33235" y="1066800"/>
            <a:ext cx="7543693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+mn-ea"/>
                <a:ea typeface="+mn-ea"/>
              </a:rPr>
              <a:t>【</a:t>
            </a: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探究</a:t>
            </a:r>
            <a:r>
              <a:rPr lang="en-US" altLang="zh-CN" sz="3200" b="1" smtClean="0">
                <a:solidFill>
                  <a:srgbClr val="000000"/>
                </a:solidFill>
                <a:latin typeface="+mn-ea"/>
                <a:ea typeface="+mn-ea"/>
              </a:rPr>
              <a:t>2】</a:t>
            </a: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用力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弯折细木条</a:t>
            </a: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，当力量</a:t>
            </a:r>
            <a:endParaRPr lang="en-US" altLang="zh-CN" sz="3200" b="1" smtClean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  过</a:t>
            </a: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大时细木条会怎样</a:t>
            </a: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？为什么？</a:t>
            </a:r>
            <a:endParaRPr lang="zh-CN" altLang="en-US" sz="3200" b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" name="TextBox 1"/>
          <p:cNvSpPr txBox="1"/>
          <p:nvPr>
            <p:custDataLst>
              <p:tags r:id="rId11"/>
            </p:custDataLst>
          </p:nvPr>
        </p:nvSpPr>
        <p:spPr>
          <a:xfrm>
            <a:off x="394548" y="2375410"/>
            <a:ext cx="8365860" cy="400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分析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弹性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物体的弹性是有限度的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，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当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用过大的力量弯折细木条，细木条的弯曲程度会超过它的弹性限度，细木条会折断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。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smtClean="0">
                <a:latin typeface="+mn-ea"/>
                <a:ea typeface="+mn-ea"/>
              </a:rPr>
              <a:t>【</a:t>
            </a:r>
            <a:r>
              <a:rPr lang="zh-CN" altLang="en-US" sz="2400" b="1" smtClean="0">
                <a:latin typeface="+mn-ea"/>
                <a:ea typeface="+mn-ea"/>
              </a:rPr>
              <a:t>物理学史介绍</a:t>
            </a:r>
            <a:r>
              <a:rPr lang="en-US" altLang="zh-CN" sz="2400" b="1" smtClean="0">
                <a:latin typeface="+mn-ea"/>
                <a:ea typeface="+mn-ea"/>
              </a:rPr>
              <a:t>】</a:t>
            </a:r>
            <a:r>
              <a:rPr lang="zh-CN" altLang="en-US" sz="2400" b="1" smtClean="0">
                <a:latin typeface="+mn-ea"/>
                <a:ea typeface="+mn-ea"/>
              </a:rPr>
              <a:t>弹簧</a:t>
            </a:r>
            <a:r>
              <a:rPr lang="zh-CN" altLang="en-US" sz="2400" b="1">
                <a:latin typeface="+mn-ea"/>
                <a:ea typeface="+mn-ea"/>
              </a:rPr>
              <a:t>发生弹性形变时，在弹性限度内，弹力的大小跟弹簧伸长（或缩短）的长度成正比（或弹簧的伸长和所受拉力成正比），即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F=-kx</a:t>
            </a:r>
            <a:r>
              <a:rPr lang="zh-CN" altLang="en-US" sz="2400" b="1">
                <a:latin typeface="Times New Roman" pitchFamily="18" charset="0"/>
                <a:ea typeface="+mn-ea"/>
                <a:cs typeface="Times New Roman" pitchFamily="18" charset="0"/>
              </a:rPr>
              <a:t>（或△</a:t>
            </a:r>
            <a:r>
              <a:rPr lang="en-US" altLang="zh-CN" sz="2400" b="1">
                <a:latin typeface="Times New Roman" pitchFamily="18" charset="0"/>
                <a:ea typeface="+mn-ea"/>
                <a:cs typeface="Times New Roman" pitchFamily="18" charset="0"/>
              </a:rPr>
              <a:t>F=-k△x</a:t>
            </a:r>
            <a:r>
              <a:rPr lang="zh-CN" altLang="en-US" sz="2400" b="1">
                <a:latin typeface="+mn-ea"/>
                <a:ea typeface="+mn-ea"/>
              </a:rPr>
              <a:t>）。其中，</a:t>
            </a:r>
            <a:r>
              <a:rPr lang="en-US" altLang="zh-CN" sz="2400" b="1">
                <a:latin typeface="+mn-ea"/>
                <a:ea typeface="+mn-ea"/>
              </a:rPr>
              <a:t>k</a:t>
            </a:r>
            <a:r>
              <a:rPr lang="zh-CN" altLang="en-US" sz="2400" b="1">
                <a:latin typeface="+mn-ea"/>
                <a:ea typeface="+mn-ea"/>
              </a:rPr>
              <a:t>称为弹簧的劲度系数（也作倔强系数或弹性系数</a:t>
            </a:r>
            <a:r>
              <a:rPr lang="zh-CN" altLang="en-US" sz="2400" b="1" smtClean="0">
                <a:latin typeface="+mn-ea"/>
                <a:ea typeface="+mn-ea"/>
              </a:rPr>
              <a:t>）。这个</a:t>
            </a:r>
            <a:r>
              <a:rPr lang="zh-CN" altLang="en-US" sz="2400" b="1">
                <a:latin typeface="+mn-ea"/>
                <a:ea typeface="+mn-ea"/>
              </a:rPr>
              <a:t>规律是英国科学家胡克发现的，叫做胡克定律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3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</p:spTree>
    <p:extLst>
      <p:ext uri="{BB962C8B-B14F-4D97-AF65-F5344CB8AC3E}">
        <p14:creationId xmlns:p14="http://schemas.microsoft.com/office/powerpoint/2010/main" val="428449870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弹力的含义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P108</a:t>
            </a:r>
          </a:p>
        </p:txBody>
      </p:sp>
      <p:sp>
        <p:nvSpPr>
          <p:cNvPr id="19" name="TextBox 1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5870" y="1066800"/>
            <a:ext cx="8395133" cy="528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b="1" smtClean="0">
                <a:latin typeface="+mn-ea"/>
                <a:ea typeface="+mn-ea"/>
              </a:rPr>
              <a:t>【</a:t>
            </a:r>
            <a:r>
              <a:rPr lang="zh-CN" altLang="en-US" sz="3200" b="1" smtClean="0">
                <a:latin typeface="+mn-ea"/>
                <a:ea typeface="+mn-ea"/>
              </a:rPr>
              <a:t>小结</a:t>
            </a:r>
            <a:r>
              <a:rPr lang="en-US" altLang="zh-CN" sz="3200" b="1" smtClean="0">
                <a:latin typeface="+mn-ea"/>
                <a:ea typeface="+mn-ea"/>
              </a:rPr>
              <a:t>】</a:t>
            </a: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1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、定义</a:t>
            </a:r>
            <a:r>
              <a:rPr lang="en-US" altLang="zh-CN" sz="2800" b="1">
                <a:solidFill>
                  <a:srgbClr val="0000CC"/>
                </a:solidFill>
                <a:latin typeface="+mn-ea"/>
                <a:ea typeface="+mn-ea"/>
              </a:rPr>
              <a:t>: </a:t>
            </a:r>
            <a:r>
              <a:rPr lang="zh-CN" altLang="en-US" sz="2800" b="1" smtClean="0">
                <a:latin typeface="+mn-ea"/>
                <a:ea typeface="+mn-ea"/>
              </a:rPr>
              <a:t>发生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弹性形变</a:t>
            </a:r>
            <a:r>
              <a:rPr lang="zh-CN" altLang="en-US" sz="2800" b="1">
                <a:latin typeface="+mn-ea"/>
                <a:ea typeface="+mn-ea"/>
              </a:rPr>
              <a:t>的物体</a:t>
            </a:r>
            <a:r>
              <a:rPr lang="en-US" altLang="zh-CN" sz="2800" b="1">
                <a:latin typeface="+mn-ea"/>
                <a:ea typeface="+mn-ea"/>
              </a:rPr>
              <a:t>, </a:t>
            </a:r>
            <a:r>
              <a:rPr lang="zh-CN" altLang="en-US" sz="2800" b="1">
                <a:latin typeface="+mn-ea"/>
                <a:ea typeface="+mn-ea"/>
              </a:rPr>
              <a:t>由于要恢复原状</a:t>
            </a:r>
            <a:r>
              <a:rPr lang="en-US" altLang="zh-CN" sz="2800" b="1">
                <a:latin typeface="+mn-ea"/>
                <a:ea typeface="+mn-ea"/>
              </a:rPr>
              <a:t>, </a:t>
            </a:r>
            <a:r>
              <a:rPr lang="zh-CN" altLang="en-US" sz="2800" b="1">
                <a:latin typeface="+mn-ea"/>
                <a:ea typeface="+mn-ea"/>
              </a:rPr>
              <a:t>对跟它接触的物体会产生力的作用</a:t>
            </a:r>
            <a:r>
              <a:rPr lang="en-US" altLang="zh-CN" sz="2800" b="1">
                <a:latin typeface="+mn-ea"/>
                <a:ea typeface="+mn-ea"/>
              </a:rPr>
              <a:t>, </a:t>
            </a:r>
            <a:r>
              <a:rPr lang="zh-CN" altLang="en-US" sz="2800" b="1">
                <a:latin typeface="+mn-ea"/>
                <a:ea typeface="+mn-ea"/>
              </a:rPr>
              <a:t>这种力称为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弹力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2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、产生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的条件：</a:t>
            </a:r>
            <a:r>
              <a:rPr lang="zh-CN" altLang="en-US" sz="2800" b="1">
                <a:latin typeface="+mn-ea"/>
                <a:ea typeface="+mn-ea"/>
              </a:rPr>
              <a:t>接触并发生形变</a:t>
            </a:r>
            <a:r>
              <a:rPr lang="en-US" altLang="zh-CN" sz="2800" b="1">
                <a:latin typeface="+mn-ea"/>
                <a:ea typeface="+mn-ea"/>
              </a:rPr>
              <a:t>(</a:t>
            </a:r>
            <a:r>
              <a:rPr lang="zh-CN" altLang="en-US" sz="2800" b="1">
                <a:latin typeface="+mn-ea"/>
                <a:ea typeface="+mn-ea"/>
              </a:rPr>
              <a:t>即挤压</a:t>
            </a:r>
            <a:r>
              <a:rPr lang="en-US" altLang="zh-CN" sz="2800" b="1">
                <a:latin typeface="+mn-ea"/>
                <a:ea typeface="+mn-ea"/>
              </a:rPr>
              <a:t>)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3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、表现形式：</a:t>
            </a:r>
            <a:r>
              <a:rPr lang="zh-CN" altLang="en-US" sz="2800" b="1" smtClean="0">
                <a:latin typeface="+mn-ea"/>
                <a:ea typeface="+mn-ea"/>
              </a:rPr>
              <a:t>压力、支持力、拉力等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4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、方向：</a:t>
            </a:r>
            <a:r>
              <a:rPr lang="zh-CN" altLang="en-US" sz="2800" b="1" smtClean="0">
                <a:latin typeface="+mn-ea"/>
                <a:ea typeface="+mn-ea"/>
              </a:rPr>
              <a:t>弹力</a:t>
            </a:r>
            <a:r>
              <a:rPr lang="zh-CN" altLang="en-US" sz="2800" b="1">
                <a:latin typeface="+mn-ea"/>
                <a:ea typeface="+mn-ea"/>
              </a:rPr>
              <a:t>的方向与物体形变方向</a:t>
            </a:r>
            <a:r>
              <a:rPr lang="zh-CN" altLang="en-US" sz="2800" b="1" smtClean="0">
                <a:latin typeface="+mn-ea"/>
                <a:ea typeface="+mn-ea"/>
              </a:rPr>
              <a:t>相反。</a:t>
            </a:r>
            <a:endParaRPr lang="zh-CN" altLang="en-US" sz="2800" b="1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  ①</a:t>
            </a:r>
            <a:r>
              <a:rPr lang="zh-CN" altLang="en-US" sz="2400" b="1">
                <a:latin typeface="+mn-ea"/>
                <a:ea typeface="+mn-ea"/>
              </a:rPr>
              <a:t>轻绳的弹力方向沿绳指向绳收缩的方向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  ②</a:t>
            </a:r>
            <a:r>
              <a:rPr lang="zh-CN" altLang="en-US" sz="2400" b="1">
                <a:latin typeface="+mn-ea"/>
                <a:ea typeface="+mn-ea"/>
              </a:rPr>
              <a:t>压力、支持力的方向总跟接触的面</a:t>
            </a:r>
            <a:r>
              <a:rPr lang="zh-CN" altLang="en-US" sz="2400" b="1" smtClean="0">
                <a:latin typeface="+mn-ea"/>
                <a:ea typeface="+mn-ea"/>
              </a:rPr>
              <a:t>垂直。</a:t>
            </a:r>
            <a:endParaRPr lang="en-US" altLang="zh-CN" sz="24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5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、大小：</a:t>
            </a:r>
            <a:r>
              <a:rPr lang="zh-CN" altLang="en-US" sz="2800" b="1">
                <a:latin typeface="+mn-ea"/>
                <a:ea typeface="+mn-ea"/>
              </a:rPr>
              <a:t>弹力的大小跟形变大小有关，同一</a:t>
            </a:r>
            <a:r>
              <a:rPr lang="zh-CN" altLang="en-US" sz="2800" b="1" smtClean="0">
                <a:latin typeface="+mn-ea"/>
                <a:ea typeface="+mn-ea"/>
              </a:rPr>
              <a:t>物体</a:t>
            </a:r>
            <a:r>
              <a:rPr lang="zh-CN" altLang="en-US" sz="2800" b="1">
                <a:latin typeface="+mn-ea"/>
                <a:ea typeface="+mn-ea"/>
              </a:rPr>
              <a:t>形变越</a:t>
            </a:r>
            <a:r>
              <a:rPr lang="zh-CN" altLang="en-US" sz="2800" b="1" smtClean="0">
                <a:latin typeface="+mn-ea"/>
                <a:ea typeface="+mn-ea"/>
              </a:rPr>
              <a:t>大，弹力</a:t>
            </a:r>
            <a:r>
              <a:rPr lang="zh-CN" altLang="en-US" sz="2800" b="1">
                <a:latin typeface="+mn-ea"/>
                <a:ea typeface="+mn-ea"/>
              </a:rPr>
              <a:t>越大。形变</a:t>
            </a:r>
            <a:r>
              <a:rPr lang="zh-CN" altLang="en-US" sz="2800" b="1" smtClean="0">
                <a:latin typeface="+mn-ea"/>
                <a:ea typeface="+mn-ea"/>
              </a:rPr>
              <a:t>消失，弹力</a:t>
            </a:r>
            <a:r>
              <a:rPr lang="zh-CN" altLang="en-US" sz="2800" b="1">
                <a:latin typeface="+mn-ea"/>
                <a:ea typeface="+mn-ea"/>
              </a:rPr>
              <a:t>随之消失。 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00CC"/>
                </a:solidFill>
                <a:latin typeface="+mn-ea"/>
                <a:ea typeface="+mn-ea"/>
              </a:rPr>
              <a:t>6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、测量工具：</a:t>
            </a:r>
            <a:r>
              <a:rPr lang="zh-CN" altLang="en-US" sz="2800" b="1" smtClean="0">
                <a:latin typeface="+mn-ea"/>
                <a:ea typeface="+mn-ea"/>
              </a:rPr>
              <a:t>测力计→弹簧测力计</a:t>
            </a:r>
            <a:endParaRPr lang="en-US" altLang="zh-CN" sz="2800" b="1" smtClean="0">
              <a:latin typeface="+mn-ea"/>
              <a:ea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124744"/>
            <a:ext cx="618863" cy="61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23226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5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8148" y="406104"/>
            <a:ext cx="77942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认识弹簧测力计：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形形色色的测力计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5550" y="1157401"/>
            <a:ext cx="8424761" cy="5409865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P109</a:t>
            </a:r>
          </a:p>
        </p:txBody>
      </p:sp>
      <p:sp>
        <p:nvSpPr>
          <p:cNvPr id="14" name="TextBox 13"/>
          <p:cNvSpPr txBox="1"/>
          <p:nvPr>
            <p:custDataLst>
              <p:tags r:id="rId11"/>
            </p:custDataLst>
          </p:nvPr>
        </p:nvSpPr>
        <p:spPr>
          <a:xfrm>
            <a:off x="423094" y="1124744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、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用途：</a:t>
            </a:r>
            <a:r>
              <a:rPr lang="zh-CN" altLang="en-US" sz="2800" b="1" smtClean="0">
                <a:latin typeface="+mn-ea"/>
                <a:ea typeface="+mn-ea"/>
              </a:rPr>
              <a:t>测量力的大小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2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、</a:t>
            </a:r>
            <a:r>
              <a:rPr lang="zh-CN" altLang="en-US" sz="28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形形色色的</a:t>
            </a:r>
            <a:r>
              <a:rPr lang="zh-CN" altLang="en-US" sz="2800" b="1" smtClean="0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测力计</a:t>
            </a:r>
            <a:endParaRPr lang="en-US" altLang="zh-CN" sz="2800" b="1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133724874"/>
              </p:ext>
            </p:extLst>
          </p:nvPr>
        </p:nvGraphicFramePr>
        <p:xfrm>
          <a:off x="4521200" y="4203793"/>
          <a:ext cx="4176712" cy="22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29" imgW="0" imgH="0" progId="PBrush">
                  <p:embed/>
                </p:oleObj>
              </mc:Choice>
              <mc:Fallback>
                <p:oleObj r:id="rId29" imgW="0" imgH="0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1200" y="4203793"/>
                        <a:ext cx="4176712" cy="2255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 Box 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029040" y="32258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2400" b="0">
                <a:solidFill>
                  <a:schemeClr val="tx1"/>
                </a:solidFill>
                <a:latin typeface="Times New Roman" pitchFamily="18" charset="0"/>
              </a:rPr>
              <a:t>测力环</a:t>
            </a:r>
          </a:p>
        </p:txBody>
      </p:sp>
      <p:pic>
        <p:nvPicPr>
          <p:cNvPr id="55" name="Picture 9" descr="握力计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5600" y="1216769"/>
            <a:ext cx="1922463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 Box 1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180109" y="32258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2400" b="0">
                <a:solidFill>
                  <a:schemeClr val="tx1"/>
                </a:solidFill>
                <a:latin typeface="Times New Roman" pitchFamily="18" charset="0"/>
              </a:rPr>
              <a:t>握力计</a:t>
            </a:r>
          </a:p>
        </p:txBody>
      </p:sp>
      <p:pic>
        <p:nvPicPr>
          <p:cNvPr id="57" name="Picture 11" descr="测力环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7" b="8148"/>
          <a:stretch>
            <a:fillRect/>
          </a:stretch>
        </p:blipFill>
        <p:spPr bwMode="auto">
          <a:xfrm>
            <a:off x="4503486" y="1643806"/>
            <a:ext cx="1981200" cy="155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746" y="2207369"/>
            <a:ext cx="2024819" cy="134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326" y="4010865"/>
            <a:ext cx="2101010" cy="2101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Text Box 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20699" y="6024496"/>
            <a:ext cx="23762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2000" smtClean="0">
                <a:latin typeface="Times New Roman" pitchFamily="18" charset="0"/>
              </a:rPr>
              <a:t>磁吸式圆盘测力计</a:t>
            </a:r>
            <a:endParaRPr kumimoji="1" lang="zh-CN" altLang="en-US" sz="20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0" name="Text Box 8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115617" y="3493347"/>
            <a:ext cx="15121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2000" smtClean="0">
                <a:latin typeface="Times New Roman" pitchFamily="18" charset="0"/>
              </a:rPr>
              <a:t>表盘测力计</a:t>
            </a:r>
            <a:endParaRPr kumimoji="1" lang="zh-CN" altLang="en-US" sz="2000">
              <a:latin typeface="Times New Roman" pitchFamily="18" charset="0"/>
            </a:endParaRPr>
          </a:p>
        </p:txBody>
      </p:sp>
      <p:pic>
        <p:nvPicPr>
          <p:cNvPr id="8204" name="Picture 12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4373" y="2207369"/>
            <a:ext cx="2039105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 Box 8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074169" y="3629224"/>
            <a:ext cx="15121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2000" smtClean="0">
                <a:latin typeface="Times New Roman" pitchFamily="18" charset="0"/>
              </a:rPr>
              <a:t>平板测力计</a:t>
            </a:r>
            <a:endParaRPr kumimoji="1" lang="zh-CN" altLang="en-US" sz="2000">
              <a:latin typeface="Times New Roman" pitchFamily="18" charset="0"/>
            </a:endParaRPr>
          </a:p>
        </p:txBody>
      </p:sp>
      <p:pic>
        <p:nvPicPr>
          <p:cNvPr id="8205" name="Picture 13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9" r="43954"/>
          <a:stretch>
            <a:fillRect/>
          </a:stretch>
        </p:blipFill>
        <p:spPr bwMode="auto">
          <a:xfrm>
            <a:off x="2926808" y="4119556"/>
            <a:ext cx="1447801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774622"/>
      </p:ext>
    </p:extLst>
  </p:cSld>
  <p:clrMapOvr>
    <a:masterClrMapping/>
  </p:clrMapOvr>
  <p:transition>
    <p:push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模块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1836</Words>
  <Application>Microsoft Office PowerPoint</Application>
  <PresentationFormat>全屏显示(4:3)</PresentationFormat>
  <Paragraphs>187</Paragraphs>
  <Slides>19</Slides>
  <Notes>18</Notes>
  <HiddenSlides>0</HiddenSlides>
  <MMClips>5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视点</vt:lpstr>
      <vt:lpstr>第六章  熟悉而陌生的力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熟悉而陌生的力</dc:title>
  <dc:creator>rbm.xkw.com</dc:creator>
  <cp:lastModifiedBy>User</cp:lastModifiedBy>
  <cp:revision>2</cp:revision>
  <cp:lastPrinted>2020-12-23T14:59:29Z</cp:lastPrinted>
  <dcterms:created xsi:type="dcterms:W3CDTF">2020-12-23T14:59:29Z</dcterms:created>
  <dcterms:modified xsi:type="dcterms:W3CDTF">2021-08-23T23:39:12Z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