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38" r:id="rId2"/>
    <p:sldId id="262"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63" r:id="rId21"/>
    <p:sldId id="288" r:id="rId22"/>
    <p:sldId id="297" r:id="rId23"/>
    <p:sldId id="289" r:id="rId24"/>
    <p:sldId id="290" r:id="rId25"/>
    <p:sldId id="298" r:id="rId26"/>
    <p:sldId id="291" r:id="rId27"/>
    <p:sldId id="292" r:id="rId28"/>
    <p:sldId id="293" r:id="rId29"/>
    <p:sldId id="299" r:id="rId30"/>
    <p:sldId id="294" r:id="rId31"/>
    <p:sldId id="295" r:id="rId32"/>
    <p:sldId id="296"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86" d="100"/>
          <a:sy n="86" d="100"/>
        </p:scale>
        <p:origin x="1354" y="58"/>
      </p:cViewPr>
      <p:guideLst>
        <p:guide orient="horz" pos="66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0437941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171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101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030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a:solidFill>
                  <a:schemeClr val="bg1"/>
                </a:solidFill>
                <a:latin typeface="微软雅黑" panose="020B0503020204020204" pitchFamily="34" charset="-122"/>
                <a:ea typeface="微软雅黑" panose="020B0503020204020204" pitchFamily="34" charset="-122"/>
              </a:rPr>
              <a:t>目录</a:t>
            </a: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p14="http://schemas.microsoft.com/office/powerpoint/2010/main" val="562607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2339752"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首页</a:t>
            </a:r>
          </a:p>
        </p:txBody>
      </p:sp>
    </p:spTree>
    <p:extLst>
      <p:ext uri="{BB962C8B-B14F-4D97-AF65-F5344CB8AC3E}">
        <p14:creationId xmlns:p14="http://schemas.microsoft.com/office/powerpoint/2010/main" val="44341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3656444"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首页</a:t>
            </a:r>
          </a:p>
        </p:txBody>
      </p:sp>
    </p:spTree>
    <p:extLst>
      <p:ext uri="{BB962C8B-B14F-4D97-AF65-F5344CB8AC3E}">
        <p14:creationId xmlns:p14="http://schemas.microsoft.com/office/powerpoint/2010/main" val="4147834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497796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考点必备梳理</a:t>
            </a:r>
          </a:p>
        </p:txBody>
      </p:sp>
    </p:spTree>
    <p:extLst>
      <p:ext uri="{BB962C8B-B14F-4D97-AF65-F5344CB8AC3E}">
        <p14:creationId xmlns:p14="http://schemas.microsoft.com/office/powerpoint/2010/main" val="251818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同侧圆角矩形 1"/>
          <p:cNvSpPr/>
          <p:nvPr userDrawn="1"/>
        </p:nvSpPr>
        <p:spPr>
          <a:xfrm>
            <a:off x="6310466"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latin typeface="微软雅黑" panose="020B0503020204020204" pitchFamily="34" charset="-122"/>
                <a:ea typeface="微软雅黑" panose="020B0503020204020204" pitchFamily="34" charset="-122"/>
              </a:rPr>
              <a:t>考点梳理自测</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244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同侧圆角矩形 4"/>
          <p:cNvSpPr/>
          <p:nvPr userDrawn="1"/>
        </p:nvSpPr>
        <p:spPr>
          <a:xfrm>
            <a:off x="6310466"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考点互动研析</a:t>
            </a:r>
          </a:p>
        </p:txBody>
      </p:sp>
    </p:spTree>
    <p:extLst>
      <p:ext uri="{BB962C8B-B14F-4D97-AF65-F5344CB8AC3E}">
        <p14:creationId xmlns:p14="http://schemas.microsoft.com/office/powerpoint/2010/main" val="1491866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同侧圆角矩形 1"/>
          <p:cNvSpPr/>
          <p:nvPr userDrawn="1"/>
        </p:nvSpPr>
        <p:spPr>
          <a:xfrm>
            <a:off x="763198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考法必研突破</a:t>
            </a:r>
          </a:p>
        </p:txBody>
      </p:sp>
    </p:spTree>
    <p:extLst>
      <p:ext uri="{BB962C8B-B14F-4D97-AF65-F5344CB8AC3E}">
        <p14:creationId xmlns:p14="http://schemas.microsoft.com/office/powerpoint/2010/main" val="148205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a:solidFill>
                <a:schemeClr val="bg1"/>
              </a:solidFill>
            </a:endParaRPr>
          </a:p>
        </p:txBody>
      </p:sp>
      <p:sp>
        <p:nvSpPr>
          <p:cNvPr id="10" name="同侧圆角矩形 9">
            <a:hlinkClick r:id="rId14" action="ppaction://hlinksldjump"/>
          </p:cNvPr>
          <p:cNvSpPr/>
          <p:nvPr userDrawn="1"/>
        </p:nvSpPr>
        <p:spPr>
          <a:xfrm>
            <a:off x="630968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latin typeface="微软雅黑" panose="020B0503020204020204" pitchFamily="34" charset="-122"/>
                <a:ea typeface="微软雅黑" panose="020B0503020204020204" pitchFamily="34" charset="-122"/>
              </a:rPr>
              <a:t>考点梳理自测</a:t>
            </a:r>
            <a:endParaRPr lang="zh-CN" altLang="en-US" sz="1200" dirty="0">
              <a:latin typeface="微软雅黑" panose="020B0503020204020204" pitchFamily="34" charset="-122"/>
              <a:ea typeface="微软雅黑" panose="020B0503020204020204" pitchFamily="34" charset="-122"/>
            </a:endParaRPr>
          </a:p>
        </p:txBody>
      </p:sp>
      <p:sp>
        <p:nvSpPr>
          <p:cNvPr id="11" name="同侧圆角矩形 10">
            <a:hlinkClick r:id="rId15" action="ppaction://hlinksldjump"/>
          </p:cNvPr>
          <p:cNvSpPr/>
          <p:nvPr userDrawn="1"/>
        </p:nvSpPr>
        <p:spPr>
          <a:xfrm>
            <a:off x="763300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考法必研突破</a:t>
            </a:r>
          </a:p>
        </p:txBody>
      </p:sp>
    </p:spTree>
    <p:extLst>
      <p:ext uri="{BB962C8B-B14F-4D97-AF65-F5344CB8AC3E}">
        <p14:creationId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12.emf"/><Relationship Id="rId5" Type="http://schemas.openxmlformats.org/officeDocument/2006/relationships/package" Target="../embeddings/Microsoft_Word_Document8.docx"/><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10.docx"/><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1.docx"/><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16.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13.docx"/><Relationship Id="rId2" Type="http://schemas.openxmlformats.org/officeDocument/2006/relationships/slideLayout" Target="../slideLayouts/slideLayout4.xml"/><Relationship Id="rId1" Type="http://schemas.openxmlformats.org/officeDocument/2006/relationships/vmlDrawing" Target="../drawings/vmlDrawing12.v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14.docx"/><Relationship Id="rId2" Type="http://schemas.openxmlformats.org/officeDocument/2006/relationships/slideLayout" Target="../slideLayouts/slideLayout5.xml"/><Relationship Id="rId1" Type="http://schemas.openxmlformats.org/officeDocument/2006/relationships/vmlDrawing" Target="../drawings/vmlDrawing13.vml"/><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15.docx"/><Relationship Id="rId2" Type="http://schemas.openxmlformats.org/officeDocument/2006/relationships/slideLayout" Target="../slideLayouts/slideLayout5.xml"/><Relationship Id="rId1" Type="http://schemas.openxmlformats.org/officeDocument/2006/relationships/vmlDrawing" Target="../drawings/vmlDrawing14.vml"/><Relationship Id="rId4" Type="http://schemas.openxmlformats.org/officeDocument/2006/relationships/image" Target="../media/image19.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6.docx"/><Relationship Id="rId2" Type="http://schemas.openxmlformats.org/officeDocument/2006/relationships/slideLayout" Target="../slideLayouts/slideLayout5.xml"/><Relationship Id="rId1" Type="http://schemas.openxmlformats.org/officeDocument/2006/relationships/vmlDrawing" Target="../drawings/vmlDrawing15.v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17.docx"/><Relationship Id="rId2" Type="http://schemas.openxmlformats.org/officeDocument/2006/relationships/slideLayout" Target="../slideLayouts/slideLayout5.xml"/><Relationship Id="rId1" Type="http://schemas.openxmlformats.org/officeDocument/2006/relationships/vmlDrawing" Target="../drawings/vmlDrawing16.vml"/><Relationship Id="rId4" Type="http://schemas.openxmlformats.org/officeDocument/2006/relationships/image" Target="../media/image21.emf"/></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18.docx"/><Relationship Id="rId2" Type="http://schemas.openxmlformats.org/officeDocument/2006/relationships/slideLayout" Target="../slideLayouts/slideLayout5.xml"/><Relationship Id="rId1" Type="http://schemas.openxmlformats.org/officeDocument/2006/relationships/vmlDrawing" Target="../drawings/vmlDrawing17.vml"/><Relationship Id="rId4" Type="http://schemas.openxmlformats.org/officeDocument/2006/relationships/image" Target="../media/image22.emf"/></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Document19.docx"/><Relationship Id="rId2" Type="http://schemas.openxmlformats.org/officeDocument/2006/relationships/slideLayout" Target="../slideLayouts/slideLayout5.xml"/><Relationship Id="rId1" Type="http://schemas.openxmlformats.org/officeDocument/2006/relationships/vmlDrawing" Target="../drawings/vmlDrawing18.v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20.docx"/><Relationship Id="rId2" Type="http://schemas.openxmlformats.org/officeDocument/2006/relationships/slideLayout" Target="../slideLayouts/slideLayout5.xml"/><Relationship Id="rId1" Type="http://schemas.openxmlformats.org/officeDocument/2006/relationships/vmlDrawing" Target="../drawings/vmlDrawing19.vml"/><Relationship Id="rId4" Type="http://schemas.openxmlformats.org/officeDocument/2006/relationships/image" Target="../media/image24.emf"/></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Word_Document21.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25.emf"/></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Document22.docx"/><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26.emf"/></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27.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Document24.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image" Target="../media/image29.emf"/><Relationship Id="rId5" Type="http://schemas.openxmlformats.org/officeDocument/2006/relationships/package" Target="../embeddings/Microsoft_Word_Document25.docx"/><Relationship Id="rId4" Type="http://schemas.openxmlformats.org/officeDocument/2006/relationships/image" Target="../media/image2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package" Target="../embeddings/Microsoft_Word_Document4.docx"/><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a:t>题型三、电磁学实验</a:t>
            </a:r>
            <a:endParaRPr lang="zh-CN" altLang="zh-CN" dirty="0"/>
          </a:p>
        </p:txBody>
      </p:sp>
    </p:spTree>
    <p:extLst>
      <p:ext uri="{BB962C8B-B14F-4D97-AF65-F5344CB8AC3E}">
        <p14:creationId xmlns:p14="http://schemas.microsoft.com/office/powerpoint/2010/main" val="1301486587"/>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26260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44889027"/>
              </p:ext>
            </p:extLst>
          </p:nvPr>
        </p:nvGraphicFramePr>
        <p:xfrm>
          <a:off x="395536" y="1335310"/>
          <a:ext cx="8128000" cy="2855056"/>
        </p:xfrm>
        <a:graphic>
          <a:graphicData uri="http://schemas.openxmlformats.org/presentationml/2006/ole">
            <mc:AlternateContent xmlns:mc="http://schemas.openxmlformats.org/markup-compatibility/2006">
              <mc:Choice xmlns:v="urn:schemas-microsoft-com:vml" Requires="v">
                <p:oleObj spid="_x0000_s78850" name="文档" r:id="rId3" imgW="3837004" imgH="1347826" progId="Word.Document.12">
                  <p:embed/>
                </p:oleObj>
              </mc:Choice>
              <mc:Fallback>
                <p:oleObj name="文档" r:id="rId3" imgW="3837004" imgH="1347826" progId="Word.Document.12">
                  <p:embed/>
                  <p:pic>
                    <p:nvPicPr>
                      <p:cNvPr id="3" name="对象 2"/>
                      <p:cNvPicPr/>
                      <p:nvPr/>
                    </p:nvPicPr>
                    <p:blipFill>
                      <a:blip r:embed="rId4"/>
                      <a:stretch>
                        <a:fillRect/>
                      </a:stretch>
                    </p:blipFill>
                    <p:spPr>
                      <a:xfrm>
                        <a:off x="395536" y="1335310"/>
                        <a:ext cx="8128000" cy="2855056"/>
                      </a:xfrm>
                      <a:prstGeom prst="rect">
                        <a:avLst/>
                      </a:prstGeom>
                    </p:spPr>
                  </p:pic>
                </p:oleObj>
              </mc:Fallback>
            </mc:AlternateContent>
          </a:graphicData>
        </a:graphic>
      </p:graphicFrame>
      <p:sp>
        <p:nvSpPr>
          <p:cNvPr id="4" name="矩形 3"/>
          <p:cNvSpPr>
            <a:spLocks noChangeAspect="1"/>
          </p:cNvSpPr>
          <p:nvPr/>
        </p:nvSpPr>
        <p:spPr>
          <a:xfrm>
            <a:off x="508000" y="4252786"/>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变阻器的下面两个接线柱连入了电路中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    (3)</a:t>
            </a:r>
            <a:r>
              <a:rPr lang="zh-CN" altLang="zh-CN" sz="2200">
                <a:solidFill>
                  <a:srgbClr val="000000"/>
                </a:solidFill>
                <a:latin typeface="Times New Roman" panose="02020603050405020304" pitchFamily="18" charset="0"/>
                <a:cs typeface="Times New Roman" panose="02020603050405020304" pitchFamily="18" charset="0"/>
              </a:rPr>
              <a:t>移动变阻器的滑片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使电压表示数为</a:t>
            </a:r>
            <a:r>
              <a:rPr lang="en-US" altLang="zh-CN" sz="2200">
                <a:solidFill>
                  <a:srgbClr val="000000"/>
                </a:solidFill>
                <a:latin typeface="Times New Roman" panose="02020603050405020304" pitchFamily="18" charset="0"/>
              </a:rPr>
              <a:t>2</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5 V,</a:t>
            </a:r>
            <a:r>
              <a:rPr lang="zh-CN" altLang="zh-CN" sz="2200">
                <a:solidFill>
                  <a:srgbClr val="000000"/>
                </a:solidFill>
                <a:latin typeface="Times New Roman" panose="02020603050405020304" pitchFamily="18" charset="0"/>
                <a:cs typeface="Times New Roman" panose="02020603050405020304" pitchFamily="18" charset="0"/>
              </a:rPr>
              <a:t>记下电流表的示</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505413233"/>
              </p:ext>
            </p:extLst>
          </p:nvPr>
        </p:nvGraphicFramePr>
        <p:xfrm>
          <a:off x="107504" y="5157649"/>
          <a:ext cx="8128000" cy="494340"/>
        </p:xfrm>
        <a:graphic>
          <a:graphicData uri="http://schemas.openxmlformats.org/presentationml/2006/ole">
            <mc:AlternateContent xmlns:mc="http://schemas.openxmlformats.org/markup-compatibility/2006">
              <mc:Choice xmlns:v="urn:schemas-microsoft-com:vml" Requires="v">
                <p:oleObj spid="_x0000_s78851" name="文档" r:id="rId5" imgW="3837004" imgH="232931" progId="Word.Document.12">
                  <p:embed/>
                </p:oleObj>
              </mc:Choice>
              <mc:Fallback>
                <p:oleObj name="文档" r:id="rId5" imgW="3837004" imgH="232931" progId="Word.Document.12">
                  <p:embed/>
                  <p:pic>
                    <p:nvPicPr>
                      <p:cNvPr id="5" name="对象 4"/>
                      <p:cNvPicPr/>
                      <p:nvPr/>
                    </p:nvPicPr>
                    <p:blipFill>
                      <a:blip r:embed="rId6"/>
                      <a:stretch>
                        <a:fillRect/>
                      </a:stretch>
                    </p:blipFill>
                    <p:spPr>
                      <a:xfrm>
                        <a:off x="107504" y="5157649"/>
                        <a:ext cx="8128000" cy="494340"/>
                      </a:xfrm>
                      <a:prstGeom prst="rect">
                        <a:avLst/>
                      </a:prstGeom>
                    </p:spPr>
                  </p:pic>
                </p:oleObj>
              </mc:Fallback>
            </mc:AlternateContent>
          </a:graphicData>
        </a:graphic>
      </p:graphicFrame>
      <p:sp>
        <p:nvSpPr>
          <p:cNvPr id="6" name="矩形 5"/>
          <p:cNvSpPr>
            <a:spLocks noChangeAspect="1"/>
          </p:cNvSpPr>
          <p:nvPr/>
        </p:nvSpPr>
        <p:spPr>
          <a:xfrm>
            <a:off x="508000" y="5652214"/>
            <a:ext cx="170110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见解析</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4757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614229"/>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灯的额定电压为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故电压表选用小量程与灯并联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如答案图所示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聪聪连完电路后闭合开关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且电流表、电压表都有较小示数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灯泡不亮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则电路为通路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电路中的电流过小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移动变阻器的滑片灯泡仍然不亮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且电流表电压表示数都不变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说明变阻器没有了变阻的作用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则聪聪连接的电路存在的问题是将变阻器的下面两个接线柱连入了电路中</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排除故障后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为了测量小灯泡正常发光时的电阻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聪聪接下来应该进行的操作是移动变阻器的滑片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使电压表示数为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记下电流表的示数</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根据欧姆定律</a:t>
            </a:r>
            <a:r>
              <a:rPr lang="en-US" altLang="zh-CN" sz="2200" i="1">
                <a:solidFill>
                  <a:srgbClr val="000000"/>
                </a:solidFill>
                <a:latin typeface="Times New Roman" panose="02020603050405020304" pitchFamily="18" charset="0"/>
                <a:cs typeface="Times New Roman" panose="02020603050405020304" pitchFamily="18" charset="0"/>
              </a:rPr>
              <a:t>R=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求出灯正常发光时的电阻</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由表中数据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灯在不同电压下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功率不同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的电阻不同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即灯的电阻随温度的变化而变化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故求出电阻的平均值没有意义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是不合理的。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69997429"/>
              </p:ext>
            </p:extLst>
          </p:nvPr>
        </p:nvGraphicFramePr>
        <p:xfrm>
          <a:off x="7092280" y="4293096"/>
          <a:ext cx="793750" cy="439737"/>
        </p:xfrm>
        <a:graphic>
          <a:graphicData uri="http://schemas.openxmlformats.org/presentationml/2006/ole">
            <mc:AlternateContent xmlns:mc="http://schemas.openxmlformats.org/markup-compatibility/2006">
              <mc:Choice xmlns:v="urn:schemas-microsoft-com:vml" Requires="v">
                <p:oleObj spid="_x0000_s79874" name="文档" r:id="rId3" imgW="557501" imgH="307570" progId="Word.Document.12">
                  <p:embed/>
                </p:oleObj>
              </mc:Choice>
              <mc:Fallback>
                <p:oleObj name="文档" r:id="rId3" imgW="557501" imgH="307570" progId="Word.Document.12">
                  <p:embed/>
                  <p:pic>
                    <p:nvPicPr>
                      <p:cNvPr id="3" name="对象 2"/>
                      <p:cNvPicPr/>
                      <p:nvPr/>
                    </p:nvPicPr>
                    <p:blipFill>
                      <a:blip r:embed="rId4"/>
                      <a:stretch>
                        <a:fillRect/>
                      </a:stretch>
                    </p:blipFill>
                    <p:spPr>
                      <a:xfrm>
                        <a:off x="7092280" y="4293096"/>
                        <a:ext cx="793750" cy="439737"/>
                      </a:xfrm>
                      <a:prstGeom prst="rect">
                        <a:avLst/>
                      </a:prstGeom>
                    </p:spPr>
                  </p:pic>
                </p:oleObj>
              </mc:Fallback>
            </mc:AlternateContent>
          </a:graphicData>
        </a:graphic>
      </p:graphicFrame>
    </p:spTree>
    <p:extLst>
      <p:ext uri="{BB962C8B-B14F-4D97-AF65-F5344CB8AC3E}">
        <p14:creationId xmlns:p14="http://schemas.microsoft.com/office/powerpoint/2010/main" val="30384052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604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实验</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测量小灯泡的电功率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湖北仙桃中考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测量小灯泡的电功率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电源电压</a:t>
            </a:r>
            <a:r>
              <a:rPr lang="en-US" altLang="zh-CN" sz="2200">
                <a:solidFill>
                  <a:srgbClr val="000000"/>
                </a:solidFill>
                <a:latin typeface="Times New Roman" panose="02020603050405020304" pitchFamily="18" charset="0"/>
                <a:cs typeface="Times New Roman" panose="02020603050405020304" pitchFamily="18" charset="0"/>
              </a:rPr>
              <a:t>6 V</a:t>
            </a:r>
            <a:r>
              <a:rPr lang="zh-CN" altLang="zh-CN" sz="2200">
                <a:solidFill>
                  <a:srgbClr val="000000"/>
                </a:solidFill>
                <a:latin typeface="Times New Roman" panose="02020603050405020304" pitchFamily="18" charset="0"/>
                <a:cs typeface="Times New Roman" panose="02020603050405020304" pitchFamily="18" charset="0"/>
              </a:rPr>
              <a:t>恒定不变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小灯泡的额定电压为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V(</a:t>
            </a:r>
            <a:r>
              <a:rPr lang="zh-CN" altLang="zh-CN" sz="2200">
                <a:solidFill>
                  <a:srgbClr val="000000"/>
                </a:solidFill>
                <a:latin typeface="Times New Roman" panose="02020603050405020304" pitchFamily="18" charset="0"/>
                <a:cs typeface="Times New Roman" panose="02020603050405020304" pitchFamily="18" charset="0"/>
              </a:rPr>
              <a:t>电阻约为</a:t>
            </a:r>
            <a:r>
              <a:rPr lang="en-US" altLang="zh-CN" sz="2200">
                <a:solidFill>
                  <a:srgbClr val="000000"/>
                </a:solidFill>
                <a:latin typeface="Times New Roman" panose="02020603050405020304" pitchFamily="18" charset="0"/>
                <a:cs typeface="Times New Roman" panose="02020603050405020304" pitchFamily="18" charset="0"/>
              </a:rPr>
              <a:t>8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6925712"/>
              </p:ext>
            </p:extLst>
          </p:nvPr>
        </p:nvGraphicFramePr>
        <p:xfrm>
          <a:off x="1213322" y="2636912"/>
          <a:ext cx="6717355" cy="2381785"/>
        </p:xfrm>
        <a:graphic>
          <a:graphicData uri="http://schemas.openxmlformats.org/presentationml/2006/ole">
            <mc:AlternateContent xmlns:mc="http://schemas.openxmlformats.org/markup-compatibility/2006">
              <mc:Choice xmlns:v="urn:schemas-microsoft-com:vml" Requires="v">
                <p:oleObj spid="_x0000_s80898" name="文档" r:id="rId3" imgW="3837004" imgH="1361167" progId="Word.Document.12">
                  <p:embed/>
                </p:oleObj>
              </mc:Choice>
              <mc:Fallback>
                <p:oleObj name="文档" r:id="rId3" imgW="3837004" imgH="1361167" progId="Word.Document.12">
                  <p:embed/>
                  <p:pic>
                    <p:nvPicPr>
                      <p:cNvPr id="3" name="对象 2"/>
                      <p:cNvPicPr/>
                      <p:nvPr/>
                    </p:nvPicPr>
                    <p:blipFill>
                      <a:blip r:embed="rId4"/>
                      <a:stretch>
                        <a:fillRect/>
                      </a:stretch>
                    </p:blipFill>
                    <p:spPr>
                      <a:xfrm>
                        <a:off x="1213322" y="2636912"/>
                        <a:ext cx="6717355" cy="2381785"/>
                      </a:xfrm>
                      <a:prstGeom prst="rect">
                        <a:avLst/>
                      </a:prstGeom>
                    </p:spPr>
                  </p:pic>
                </p:oleObj>
              </mc:Fallback>
            </mc:AlternateContent>
          </a:graphicData>
        </a:graphic>
      </p:graphicFrame>
      <p:sp>
        <p:nvSpPr>
          <p:cNvPr id="4" name="矩形 3"/>
          <p:cNvSpPr>
            <a:spLocks noChangeAspect="1"/>
          </p:cNvSpPr>
          <p:nvPr/>
        </p:nvSpPr>
        <p:spPr>
          <a:xfrm>
            <a:off x="508000" y="503729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请用笔画线代替导线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将图甲的电路连接完整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要求滑片向左移动时灯泡变亮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77870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发现灯泡不亮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移动滑片灯泡仍不亮。突然小芳的文具盒掉到桌上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灯泡亮了。小明敲了几下桌子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灯泡又熄灭了。出现这种故障的原因是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开关短路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灯泡短路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电压表断路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灯泡接触不良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排除故障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移动滑片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小灯泡正常发光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此时电流表的示数如图乙所示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则小灯泡的额定功率为</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W</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现有规格为</a:t>
            </a:r>
            <a:r>
              <a:rPr lang="en-US" altLang="zh-CN" sz="2200">
                <a:solidFill>
                  <a:srgbClr val="000000"/>
                </a:solidFill>
                <a:latin typeface="Times New Roman" panose="02020603050405020304" pitchFamily="18" charset="0"/>
                <a:cs typeface="Times New Roman" panose="02020603050405020304" pitchFamily="18" charset="0"/>
              </a:rPr>
              <a:t>“10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 A”“20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 A”</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“50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A”</a:t>
            </a:r>
            <a:r>
              <a:rPr lang="zh-CN" altLang="zh-CN" sz="2200">
                <a:solidFill>
                  <a:srgbClr val="000000"/>
                </a:solidFill>
                <a:latin typeface="Times New Roman" panose="02020603050405020304" pitchFamily="18" charset="0"/>
                <a:cs typeface="Times New Roman" panose="02020603050405020304" pitchFamily="18" charset="0"/>
              </a:rPr>
              <a:t>的甲、乙、丙三个滑动变阻器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为了实验的顺利进行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小明应在其中选择</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接入电路。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15101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26260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13929076"/>
              </p:ext>
            </p:extLst>
          </p:nvPr>
        </p:nvGraphicFramePr>
        <p:xfrm>
          <a:off x="755576" y="1551334"/>
          <a:ext cx="8128000" cy="2586028"/>
        </p:xfrm>
        <a:graphic>
          <a:graphicData uri="http://schemas.openxmlformats.org/presentationml/2006/ole">
            <mc:AlternateContent xmlns:mc="http://schemas.openxmlformats.org/markup-compatibility/2006">
              <mc:Choice xmlns:v="urn:schemas-microsoft-com:vml" Requires="v">
                <p:oleObj spid="_x0000_s81922" name="文档" r:id="rId3" imgW="3837004" imgH="1220544" progId="Word.Document.12">
                  <p:embed/>
                </p:oleObj>
              </mc:Choice>
              <mc:Fallback>
                <p:oleObj name="文档" r:id="rId3" imgW="3837004" imgH="1220544" progId="Word.Document.12">
                  <p:embed/>
                  <p:pic>
                    <p:nvPicPr>
                      <p:cNvPr id="3" name="对象 2"/>
                      <p:cNvPicPr/>
                      <p:nvPr/>
                    </p:nvPicPr>
                    <p:blipFill>
                      <a:blip r:embed="rId4"/>
                      <a:stretch>
                        <a:fillRect/>
                      </a:stretch>
                    </p:blipFill>
                    <p:spPr>
                      <a:xfrm>
                        <a:off x="755576" y="1551334"/>
                        <a:ext cx="8128000" cy="2586028"/>
                      </a:xfrm>
                      <a:prstGeom prst="rect">
                        <a:avLst/>
                      </a:prstGeom>
                    </p:spPr>
                  </p:pic>
                </p:oleObj>
              </mc:Fallback>
            </mc:AlternateContent>
          </a:graphicData>
        </a:graphic>
      </p:graphicFrame>
      <p:sp>
        <p:nvSpPr>
          <p:cNvPr id="4" name="矩形 3"/>
          <p:cNvSpPr>
            <a:spLocks noChangeAspect="1"/>
          </p:cNvSpPr>
          <p:nvPr/>
        </p:nvSpPr>
        <p:spPr>
          <a:xfrm>
            <a:off x="508000" y="4221088"/>
            <a:ext cx="420224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(2)D</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(4)“20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 A”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47969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2936188"/>
          </a:xfrm>
          <a:prstGeom prst="rect">
            <a:avLst/>
          </a:prstGeom>
        </p:spPr>
        <p:txBody>
          <a:bodyPr>
            <a:spAutoFit/>
          </a:bodyPr>
          <a:lstStyle/>
          <a:p>
            <a:pPr>
              <a:lnSpc>
                <a:spcPct val="120000"/>
              </a:lnSpc>
            </a:pP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滑动变阻器要采取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一上一下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的连接方式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滑片向左移动时灯泡变亮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电流增大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电阻减小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接左下接线柱</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灯泡有时候发光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有时候不发光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说明灯泡没有损坏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是接触不良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rPr>
              <a:t>D;(3)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当灯泡两端的电压为额定电压时即电压表的示数为</a:t>
            </a:r>
            <a:r>
              <a:rPr lang="en-US" altLang="zh-CN" sz="2200">
                <a:solidFill>
                  <a:srgbClr val="000000"/>
                </a:solidFill>
                <a:latin typeface="Times New Roman" panose="02020603050405020304" pitchFamily="18" charset="0"/>
              </a:rPr>
              <a:t>2</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灯泡正常发光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电流表的量程为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分度值为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示数为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32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灯泡的额定功率</a:t>
            </a:r>
            <a:r>
              <a:rPr lang="en-US" altLang="zh-CN" sz="2200" i="1">
                <a:solidFill>
                  <a:srgbClr val="000000"/>
                </a:solidFill>
                <a:latin typeface="Times New Roman" panose="02020603050405020304" pitchFamily="18" charset="0"/>
              </a:rPr>
              <a:t>P=UI=</a:t>
            </a:r>
            <a:r>
              <a:rPr lang="en-US" altLang="zh-CN" sz="2200">
                <a:solidFill>
                  <a:srgbClr val="000000"/>
                </a:solidFill>
                <a:latin typeface="Times New Roman" panose="02020603050405020304" pitchFamily="18" charset="0"/>
              </a:rPr>
              <a:t>2</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V</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32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W;(4)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要测出额电功率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要保持小灯泡两端的电压为额定电压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小灯泡的电阻约</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val="1264436415"/>
              </p:ext>
            </p:extLst>
          </p:nvPr>
        </p:nvGraphicFramePr>
        <p:xfrm>
          <a:off x="515938" y="3789040"/>
          <a:ext cx="8120062" cy="1487487"/>
        </p:xfrm>
        <a:graphic>
          <a:graphicData uri="http://schemas.openxmlformats.org/presentationml/2006/ole">
            <mc:AlternateContent xmlns:mc="http://schemas.openxmlformats.org/markup-compatibility/2006">
              <mc:Choice xmlns:v="urn:schemas-microsoft-com:vml" Requires="v">
                <p:oleObj spid="_x0000_s82946" name="文档" r:id="rId3" imgW="3837004" imgH="708528" progId="Word.Document.12">
                  <p:embed/>
                </p:oleObj>
              </mc:Choice>
              <mc:Fallback>
                <p:oleObj name="文档" r:id="rId3" imgW="3837004" imgH="708528" progId="Word.Document.12">
                  <p:embed/>
                  <p:pic>
                    <p:nvPicPr>
                      <p:cNvPr id="3" name="对象 2"/>
                      <p:cNvPicPr/>
                      <p:nvPr/>
                    </p:nvPicPr>
                    <p:blipFill>
                      <a:blip r:embed="rId4"/>
                      <a:stretch>
                        <a:fillRect/>
                      </a:stretch>
                    </p:blipFill>
                    <p:spPr>
                      <a:xfrm>
                        <a:off x="515938" y="3789040"/>
                        <a:ext cx="8120062" cy="1487487"/>
                      </a:xfrm>
                      <a:prstGeom prst="rect">
                        <a:avLst/>
                      </a:prstGeom>
                    </p:spPr>
                  </p:pic>
                </p:oleObj>
              </mc:Fallback>
            </mc:AlternateContent>
          </a:graphicData>
        </a:graphic>
      </p:graphicFrame>
    </p:spTree>
    <p:extLst>
      <p:ext uri="{BB962C8B-B14F-4D97-AF65-F5344CB8AC3E}">
        <p14:creationId xmlns:p14="http://schemas.microsoft.com/office/powerpoint/2010/main" val="17851420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实验</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探究产生感应电流的条件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安徽芜湖模拟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如图是小明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探究导体在磁场中运动时产生感应电流的条件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的实验装置。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97788759"/>
              </p:ext>
            </p:extLst>
          </p:nvPr>
        </p:nvGraphicFramePr>
        <p:xfrm>
          <a:off x="508000" y="2212892"/>
          <a:ext cx="8128000" cy="1778945"/>
        </p:xfrm>
        <a:graphic>
          <a:graphicData uri="http://schemas.openxmlformats.org/presentationml/2006/ole">
            <mc:AlternateContent xmlns:mc="http://schemas.openxmlformats.org/markup-compatibility/2006">
              <mc:Choice xmlns:v="urn:schemas-microsoft-com:vml" Requires="v">
                <p:oleObj spid="_x0000_s83970" name="文档" r:id="rId3" imgW="3837004" imgH="839056" progId="Word.Document.12">
                  <p:embed/>
                </p:oleObj>
              </mc:Choice>
              <mc:Fallback>
                <p:oleObj name="文档" r:id="rId3" imgW="3837004" imgH="839056" progId="Word.Document.12">
                  <p:embed/>
                  <p:pic>
                    <p:nvPicPr>
                      <p:cNvPr id="3" name="对象 2"/>
                      <p:cNvPicPr/>
                      <p:nvPr/>
                    </p:nvPicPr>
                    <p:blipFill>
                      <a:blip r:embed="rId4"/>
                      <a:stretch>
                        <a:fillRect/>
                      </a:stretch>
                    </p:blipFill>
                    <p:spPr>
                      <a:xfrm>
                        <a:off x="508000" y="2212892"/>
                        <a:ext cx="8128000" cy="1778945"/>
                      </a:xfrm>
                      <a:prstGeom prst="rect">
                        <a:avLst/>
                      </a:prstGeom>
                    </p:spPr>
                  </p:pic>
                </p:oleObj>
              </mc:Fallback>
            </mc:AlternateContent>
          </a:graphicData>
        </a:graphic>
      </p:graphicFrame>
      <p:sp>
        <p:nvSpPr>
          <p:cNvPr id="4" name="矩形 3"/>
          <p:cNvSpPr>
            <a:spLocks noChangeAspect="1"/>
          </p:cNvSpPr>
          <p:nvPr/>
        </p:nvSpPr>
        <p:spPr>
          <a:xfrm>
            <a:off x="508000" y="402373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闭合开关后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向左或向右运动时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电流表指针偏转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向上或向下运动时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电流表指针不偏转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说明闭合电路中的部分导体在磁场中做</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运动时导体中会产生感应电流。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67502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实验中发现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向左运动时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电流表指针向右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向右运动时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电流表指针向左偏转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针对这个实验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小明作了进一步的探究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感应电流的大小可能与磁场的强弱有关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为了验证小明的猜想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请你帮他设计主要的实验步骤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小明通过上述</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发现磁场越强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产生的感应电流越大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从而小明认为提高发电量的关键在于增强发电机电磁铁的磁性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只要不断增强电磁铁的磁性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就能获得更多的电能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这个观点正确吗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31171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切割磁感线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感应电流的方向跟导体做切割磁感线运动的方向有关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改变磁场强弱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以相同的速度做切割磁感线运动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观察电流表指针偏转幅度大小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在电磁感应现象中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电能是由机械能转化而来的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增强磁性可以提高能量的转化效率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但并不能使发电机产生多于导体机械能的电能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31577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如图的实验电路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向左或向右运动时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导体切割磁感线运动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电流表指针偏转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说明有感应电流产生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向上或向下运动时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导体没有切割磁感线运动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电流表指针不偏转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即没有感应电流产生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所以此实验过程说明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闭合电路中的部分导体在磁场中做切割磁感线运动时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导体中会产生感应电流</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向左运动时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电流表指针向右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向右运动时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电流表指针向左偏转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即两次实验的电流方向不同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这说明感应电流的方向跟导体做切割磁感线运动的方向有关</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要探究感应电流的大小可能与磁场的强弱有关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根据控制变量法的思想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应该保证切割磁感线的运动速度相同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改变磁场的强弱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比较电流表的指针偏转角度得出结论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所以为了验证小明的猜想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主要的实验步骤为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改变磁场强弱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以相同的速度做切割磁感线运动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观察电流表指针偏转幅度大小</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小明的观点是错误的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根据能量守恒定律可知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能量不能凭空产生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在电磁感应现象中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电能是由机械能转化而来的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单独增强磁性时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并不能获得更多的电能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所以他的观点不正确。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68795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电学实验题主要集中在伏安法测电阻和电功率的测量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在测电阻和电功率的实验中通常以课本上的实验为基础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侧重电路图的连接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电路的设计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、实验步骤的补全、实验数据的处理、电表内阻对实验数据的影响、特殊法测电阻等几个方面。考查形式是将实验原理和实验过程相结合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探究方法和创新能力相结合进行考查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题目比较新颖。其他电和磁的实验在安徽省中考中出现的较少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但是也很重要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应该引起我们的足够重视。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64238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湖南益阳中考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的电路如图甲所示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电源电压恒定</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为定值电阻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部分实验步骤如下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13135011"/>
              </p:ext>
            </p:extLst>
          </p:nvPr>
        </p:nvGraphicFramePr>
        <p:xfrm>
          <a:off x="508000" y="1774726"/>
          <a:ext cx="8128000" cy="3742848"/>
        </p:xfrm>
        <a:graphic>
          <a:graphicData uri="http://schemas.openxmlformats.org/presentationml/2006/ole">
            <mc:AlternateContent xmlns:mc="http://schemas.openxmlformats.org/markup-compatibility/2006">
              <mc:Choice xmlns:v="urn:schemas-microsoft-com:vml" Requires="v">
                <p:oleObj spid="_x0000_s84994" name="文档" r:id="rId3" imgW="3837004" imgH="1767535" progId="Word.Document.12">
                  <p:embed/>
                </p:oleObj>
              </mc:Choice>
              <mc:Fallback>
                <p:oleObj name="文档" r:id="rId3" imgW="3837004" imgH="1767535" progId="Word.Document.12">
                  <p:embed/>
                  <p:pic>
                    <p:nvPicPr>
                      <p:cNvPr id="3" name="对象 2"/>
                      <p:cNvPicPr/>
                      <p:nvPr/>
                    </p:nvPicPr>
                    <p:blipFill>
                      <a:blip r:embed="rId4"/>
                      <a:stretch>
                        <a:fillRect/>
                      </a:stretch>
                    </p:blipFill>
                    <p:spPr>
                      <a:xfrm>
                        <a:off x="508000" y="1774726"/>
                        <a:ext cx="8128000" cy="3742848"/>
                      </a:xfrm>
                      <a:prstGeom prst="rect">
                        <a:avLst/>
                      </a:prstGeom>
                    </p:spPr>
                  </p:pic>
                </p:oleObj>
              </mc:Fallback>
            </mc:AlternateContent>
          </a:graphicData>
        </a:graphic>
      </p:graphicFrame>
    </p:spTree>
    <p:extLst>
      <p:ext uri="{BB962C8B-B14F-4D97-AF65-F5344CB8AC3E}">
        <p14:creationId xmlns:p14="http://schemas.microsoft.com/office/powerpoint/2010/main" val="279492587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9161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开关闭合前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滑动变阻器</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的滑片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应该移到</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连接好电路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移动滑动变阻器滑片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某次电流表</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的示数如图乙所示</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读数为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若测得电流表</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的示数为</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的示数为</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用题中字母表示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多次移动滑动变阻器的滑片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记录每次实验中电流表</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得到了如图丙所示的</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图象。若</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 </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由图象求得被测电阻的阻值</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NEU-BZ-S92"/>
                <a:ea typeface="Times New Roman" panose="02020603050405020304" pitchFamily="18" charset="0"/>
                <a:cs typeface="Times New Roman" panose="02020603050405020304" pitchFamily="18" charset="0"/>
              </a:rPr>
              <a:t> </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4529347"/>
              </p:ext>
            </p:extLst>
          </p:nvPr>
        </p:nvGraphicFramePr>
        <p:xfrm>
          <a:off x="7236296" y="3038516"/>
          <a:ext cx="1177925" cy="528637"/>
        </p:xfrm>
        <a:graphic>
          <a:graphicData uri="http://schemas.openxmlformats.org/presentationml/2006/ole">
            <mc:AlternateContent xmlns:mc="http://schemas.openxmlformats.org/markup-compatibility/2006">
              <mc:Choice xmlns:v="urn:schemas-microsoft-com:vml" Requires="v">
                <p:oleObj spid="_x0000_s86018" name="文档" r:id="rId3" imgW="749693" imgH="334613" progId="Word.Document.12">
                  <p:embed/>
                </p:oleObj>
              </mc:Choice>
              <mc:Fallback>
                <p:oleObj name="文档" r:id="rId3" imgW="749693" imgH="334613" progId="Word.Document.12">
                  <p:embed/>
                  <p:pic>
                    <p:nvPicPr>
                      <p:cNvPr id="3" name="对象 2"/>
                      <p:cNvPicPr/>
                      <p:nvPr/>
                    </p:nvPicPr>
                    <p:blipFill>
                      <a:blip r:embed="rId4"/>
                      <a:stretch>
                        <a:fillRect/>
                      </a:stretch>
                    </p:blipFill>
                    <p:spPr>
                      <a:xfrm>
                        <a:off x="7236296" y="3038516"/>
                        <a:ext cx="1177925" cy="528637"/>
                      </a:xfrm>
                      <a:prstGeom prst="rect">
                        <a:avLst/>
                      </a:prstGeom>
                    </p:spPr>
                  </p:pic>
                </p:oleObj>
              </mc:Fallback>
            </mc:AlternateContent>
          </a:graphicData>
        </a:graphic>
      </p:graphicFrame>
      <p:sp>
        <p:nvSpPr>
          <p:cNvPr id="5" name="矩形 4"/>
          <p:cNvSpPr/>
          <p:nvPr/>
        </p:nvSpPr>
        <p:spPr>
          <a:xfrm>
            <a:off x="6073777" y="166818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91880" y="2874495"/>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63410" y="3024197"/>
            <a:ext cx="523695" cy="5271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63715" y="488994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407568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764704"/>
            <a:ext cx="8128000" cy="2497415"/>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开关闭合前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滑动变阻器</a:t>
            </a:r>
            <a:r>
              <a:rPr lang="en-US" altLang="zh-CN" sz="2200" i="1">
                <a:solidFill>
                  <a:srgbClr val="000000"/>
                </a:solidFill>
                <a:latin typeface="Times New Roman" panose="02020603050405020304" pitchFamily="18" charset="0"/>
              </a:rPr>
              <a:t>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的滑片</a:t>
            </a:r>
            <a:r>
              <a:rPr lang="en-US" altLang="zh-CN" sz="2200">
                <a:solidFill>
                  <a:srgbClr val="000000"/>
                </a:solidFill>
                <a:latin typeface="Times New Roman" panose="02020603050405020304" pitchFamily="18" charset="0"/>
              </a:rPr>
              <a:t>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应该移到阻值最大处的</a:t>
            </a:r>
            <a:r>
              <a:rPr lang="en-US" altLang="zh-CN" sz="2200" i="1">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连接好电路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移动滑动变阻器滑片</a:t>
            </a:r>
            <a:r>
              <a:rPr lang="en-US" altLang="zh-CN" sz="2200">
                <a:solidFill>
                  <a:srgbClr val="000000"/>
                </a:solidFill>
                <a:latin typeface="Times New Roman" panose="02020603050405020304" pitchFamily="18" charset="0"/>
              </a:rPr>
              <a:t>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某次电流表</a:t>
            </a:r>
            <a:r>
              <a:rPr lang="en-US" altLang="zh-CN" sz="2200">
                <a:solidFill>
                  <a:srgbClr val="000000"/>
                </a:solidFill>
                <a:latin typeface="Times New Roman" panose="02020603050405020304" pitchFamily="18" charset="0"/>
              </a:rPr>
              <a:t>A</a:t>
            </a:r>
            <a:r>
              <a:rPr lang="en-US" altLang="zh-CN" sz="2200" baseline="-250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的示数如图乙所示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电流表选用小量程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分度值为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a:t>
            </a:r>
            <a:r>
              <a:rPr lang="en-US" altLang="zh-CN" sz="2200" baseline="-250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读数为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34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a:t>
            </a:r>
            <a:r>
              <a:rPr lang="en-US" altLang="zh-CN" sz="2200">
                <a:solidFill>
                  <a:srgbClr val="000000"/>
                </a:solidFill>
                <a:latin typeface="Times New Roman" panose="02020603050405020304" pitchFamily="18" charset="0"/>
              </a:rPr>
              <a:t>A</a:t>
            </a:r>
            <a:r>
              <a:rPr lang="en-US" altLang="zh-CN" sz="2200" baseline="-250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测待测电阻的电流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a:t>
            </a:r>
            <a:r>
              <a:rPr lang="en-US" altLang="zh-CN" sz="2200">
                <a:solidFill>
                  <a:srgbClr val="000000"/>
                </a:solidFill>
                <a:latin typeface="Times New Roman" panose="02020603050405020304" pitchFamily="18" charset="0"/>
              </a:rPr>
              <a:t>A</a:t>
            </a:r>
            <a:r>
              <a:rPr lang="en-US" altLang="zh-CN" sz="2200" baseline="-250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测干路电流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若测得电流表</a:t>
            </a:r>
            <a:r>
              <a:rPr lang="en-US" altLang="zh-CN" sz="2200">
                <a:solidFill>
                  <a:srgbClr val="000000"/>
                </a:solidFill>
                <a:latin typeface="Times New Roman" panose="02020603050405020304" pitchFamily="18" charset="0"/>
              </a:rPr>
              <a:t>A</a:t>
            </a:r>
            <a:r>
              <a:rPr lang="en-US" altLang="zh-CN" sz="2200" baseline="-250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的示数为</a:t>
            </a:r>
            <a:r>
              <a:rPr lang="en-US" altLang="zh-CN" sz="2200" i="1">
                <a:solidFill>
                  <a:srgbClr val="000000"/>
                </a:solidFill>
                <a:latin typeface="Times New Roman" panose="02020603050405020304" pitchFamily="18" charset="0"/>
              </a:rPr>
              <a:t>I</a:t>
            </a:r>
            <a:r>
              <a:rPr lang="en-US" altLang="zh-CN" sz="2200" baseline="-25000">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a:t>
            </a:r>
            <a:r>
              <a:rPr lang="en-US" altLang="zh-CN" sz="2200">
                <a:solidFill>
                  <a:srgbClr val="000000"/>
                </a:solidFill>
                <a:latin typeface="Times New Roman" panose="02020603050405020304" pitchFamily="18" charset="0"/>
              </a:rPr>
              <a:t>A</a:t>
            </a:r>
            <a:r>
              <a:rPr lang="en-US" altLang="zh-CN" sz="2200" baseline="-250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的示数为</a:t>
            </a:r>
            <a:r>
              <a:rPr lang="en-US" altLang="zh-CN" sz="2200" i="1">
                <a:solidFill>
                  <a:srgbClr val="000000"/>
                </a:solidFill>
                <a:latin typeface="Times New Roman" panose="02020603050405020304" pitchFamily="18" charset="0"/>
              </a:rPr>
              <a:t>I</a:t>
            </a:r>
            <a:r>
              <a:rPr lang="en-US" altLang="zh-CN" sz="2200" baseline="-250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根据并联电路电流的规律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定值电阻的电流为</a:t>
            </a:r>
            <a:r>
              <a:rPr lang="en-US" altLang="zh-CN" sz="2200" i="1">
                <a:solidFill>
                  <a:srgbClr val="000000"/>
                </a:solidFill>
                <a:latin typeface="Times New Roman" panose="02020603050405020304" pitchFamily="18" charset="0"/>
              </a:rPr>
              <a:t>I</a:t>
            </a:r>
            <a:r>
              <a:rPr lang="en-US" altLang="zh-CN" sz="2200" baseline="-250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=I</a:t>
            </a:r>
            <a:r>
              <a:rPr lang="en-US" altLang="zh-CN" sz="2200" baseline="-25000">
                <a:solidFill>
                  <a:srgbClr val="000000"/>
                </a:solidFill>
                <a:latin typeface="Times New Roman" panose="02020603050405020304" pitchFamily="18" charset="0"/>
              </a:rPr>
              <a:t>2</a:t>
            </a:r>
            <a:r>
              <a:rPr lang="en-US" altLang="zh-CN" sz="2200" i="1">
                <a:solidFill>
                  <a:srgbClr val="000000"/>
                </a:solidFill>
                <a:latin typeface="Times New Roman" panose="02020603050405020304" pitchFamily="18" charset="0"/>
              </a:rPr>
              <a:t>-I</a:t>
            </a:r>
            <a:r>
              <a:rPr lang="en-US" altLang="zh-CN" sz="2200" baseline="-25000">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电源电压为</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3859457501"/>
              </p:ext>
            </p:extLst>
          </p:nvPr>
        </p:nvGraphicFramePr>
        <p:xfrm>
          <a:off x="611560" y="3239880"/>
          <a:ext cx="8128000" cy="595223"/>
        </p:xfrm>
        <a:graphic>
          <a:graphicData uri="http://schemas.openxmlformats.org/presentationml/2006/ole">
            <mc:AlternateContent xmlns:mc="http://schemas.openxmlformats.org/markup-compatibility/2006">
              <mc:Choice xmlns:v="urn:schemas-microsoft-com:vml" Requires="v">
                <p:oleObj spid="_x0000_s87042" name="文档" r:id="rId3" imgW="3837004" imgH="280527" progId="Word.Document.12">
                  <p:embed/>
                </p:oleObj>
              </mc:Choice>
              <mc:Fallback>
                <p:oleObj name="文档" r:id="rId3" imgW="3837004" imgH="280527" progId="Word.Document.12">
                  <p:embed/>
                  <p:pic>
                    <p:nvPicPr>
                      <p:cNvPr id="5" name="对象 4"/>
                      <p:cNvPicPr/>
                      <p:nvPr/>
                    </p:nvPicPr>
                    <p:blipFill>
                      <a:blip r:embed="rId4"/>
                      <a:stretch>
                        <a:fillRect/>
                      </a:stretch>
                    </p:blipFill>
                    <p:spPr>
                      <a:xfrm>
                        <a:off x="611560" y="3239880"/>
                        <a:ext cx="8128000" cy="595223"/>
                      </a:xfrm>
                      <a:prstGeom prst="rect">
                        <a:avLst/>
                      </a:prstGeom>
                    </p:spPr>
                  </p:pic>
                </p:oleObj>
              </mc:Fallback>
            </mc:AlternateContent>
          </a:graphicData>
        </a:graphic>
      </p:graphicFrame>
      <p:sp>
        <p:nvSpPr>
          <p:cNvPr id="6" name="矩形 5"/>
          <p:cNvSpPr>
            <a:spLocks noChangeAspect="1"/>
          </p:cNvSpPr>
          <p:nvPr/>
        </p:nvSpPr>
        <p:spPr>
          <a:xfrm>
            <a:off x="508000" y="384749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变阻器的滑片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记录每次实验中电流表</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得到了如图丙所示的</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由图知这个图象为过原点的直线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故为正比例函数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的电流为</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a:solidFill>
                  <a:srgbClr val="000000"/>
                </a:solidFill>
                <a:latin typeface="Times New Roman" panose="02020603050405020304" pitchFamily="18" charset="0"/>
                <a:cs typeface="Times New Roman" panose="02020603050405020304" pitchFamily="18" charset="0"/>
              </a:rPr>
              <a:t>U=IR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在电压不变时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电流与电阻成反比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0254998"/>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测量小灯泡电阻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电源电压恒为</a:t>
            </a:r>
            <a:r>
              <a:rPr lang="en-US" altLang="zh-CN" sz="2200">
                <a:solidFill>
                  <a:srgbClr val="000000"/>
                </a:solidFill>
                <a:latin typeface="Times New Roman" panose="02020603050405020304" pitchFamily="18" charset="0"/>
                <a:cs typeface="Times New Roman" panose="02020603050405020304" pitchFamily="18" charset="0"/>
              </a:rPr>
              <a:t>6 V,</a:t>
            </a:r>
            <a:r>
              <a:rPr lang="zh-CN" altLang="zh-CN" sz="2200">
                <a:solidFill>
                  <a:srgbClr val="000000"/>
                </a:solidFill>
                <a:latin typeface="Times New Roman" panose="02020603050405020304" pitchFamily="18" charset="0"/>
                <a:cs typeface="Times New Roman" panose="02020603050405020304" pitchFamily="18" charset="0"/>
              </a:rPr>
              <a:t>小灯泡的额定电压为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 V</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73298313"/>
              </p:ext>
            </p:extLst>
          </p:nvPr>
        </p:nvGraphicFramePr>
        <p:xfrm>
          <a:off x="508000" y="1774726"/>
          <a:ext cx="8128000" cy="2989570"/>
        </p:xfrm>
        <a:graphic>
          <a:graphicData uri="http://schemas.openxmlformats.org/presentationml/2006/ole">
            <mc:AlternateContent xmlns:mc="http://schemas.openxmlformats.org/markup-compatibility/2006">
              <mc:Choice xmlns:v="urn:schemas-microsoft-com:vml" Requires="v">
                <p:oleObj spid="_x0000_s88066" name="文档" r:id="rId3" imgW="3837004" imgH="1410566" progId="Word.Document.12">
                  <p:embed/>
                </p:oleObj>
              </mc:Choice>
              <mc:Fallback>
                <p:oleObj name="文档" r:id="rId3" imgW="3837004" imgH="1410566" progId="Word.Document.12">
                  <p:embed/>
                  <p:pic>
                    <p:nvPicPr>
                      <p:cNvPr id="3" name="对象 2"/>
                      <p:cNvPicPr/>
                      <p:nvPr/>
                    </p:nvPicPr>
                    <p:blipFill>
                      <a:blip r:embed="rId4"/>
                      <a:stretch>
                        <a:fillRect/>
                      </a:stretch>
                    </p:blipFill>
                    <p:spPr>
                      <a:xfrm>
                        <a:off x="508000" y="1774726"/>
                        <a:ext cx="8128000" cy="2989570"/>
                      </a:xfrm>
                      <a:prstGeom prst="rect">
                        <a:avLst/>
                      </a:prstGeom>
                    </p:spPr>
                  </p:pic>
                </p:oleObj>
              </mc:Fallback>
            </mc:AlternateContent>
          </a:graphicData>
        </a:graphic>
      </p:graphicFrame>
      <p:sp>
        <p:nvSpPr>
          <p:cNvPr id="4" name="矩形 3"/>
          <p:cNvSpPr>
            <a:spLocks noChangeAspect="1"/>
          </p:cNvSpPr>
          <p:nvPr/>
        </p:nvSpPr>
        <p:spPr>
          <a:xfrm>
            <a:off x="508000" y="4764296"/>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检查无误后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滑动变阻器的滑片向左移动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cs typeface="Times New Roman" panose="02020603050405020304" pitchFamily="18" charset="0"/>
              </a:rPr>
              <a:t>表的示数变化情况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电流表示数变大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电压表示数变大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01654" y="5274470"/>
            <a:ext cx="408341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791883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489589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移动滑片获得了表格中的实验数据</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56168798"/>
              </p:ext>
            </p:extLst>
          </p:nvPr>
        </p:nvGraphicFramePr>
        <p:xfrm>
          <a:off x="508000" y="1344973"/>
          <a:ext cx="8128000" cy="2379089"/>
        </p:xfrm>
        <a:graphic>
          <a:graphicData uri="http://schemas.openxmlformats.org/presentationml/2006/ole">
            <mc:AlternateContent xmlns:mc="http://schemas.openxmlformats.org/markup-compatibility/2006">
              <mc:Choice xmlns:v="urn:schemas-microsoft-com:vml" Requires="v">
                <p:oleObj spid="_x0000_s89090" name="文档" r:id="rId3" imgW="3894229" imgH="1140136" progId="Word.Document.12">
                  <p:embed/>
                </p:oleObj>
              </mc:Choice>
              <mc:Fallback>
                <p:oleObj name="文档" r:id="rId3" imgW="3894229" imgH="1140136" progId="Word.Document.12">
                  <p:embed/>
                  <p:pic>
                    <p:nvPicPr>
                      <p:cNvPr id="3" name="对象 2"/>
                      <p:cNvPicPr/>
                      <p:nvPr/>
                    </p:nvPicPr>
                    <p:blipFill>
                      <a:blip r:embed="rId4"/>
                      <a:stretch>
                        <a:fillRect/>
                      </a:stretch>
                    </p:blipFill>
                    <p:spPr>
                      <a:xfrm>
                        <a:off x="508000" y="1344973"/>
                        <a:ext cx="8128000" cy="2379089"/>
                      </a:xfrm>
                      <a:prstGeom prst="rect">
                        <a:avLst/>
                      </a:prstGeom>
                    </p:spPr>
                  </p:pic>
                </p:oleObj>
              </mc:Fallback>
            </mc:AlternateContent>
          </a:graphicData>
        </a:graphic>
      </p:graphicFrame>
      <p:sp>
        <p:nvSpPr>
          <p:cNvPr id="4" name="矩形 3"/>
          <p:cNvSpPr>
            <a:spLocks noChangeAspect="1"/>
          </p:cNvSpPr>
          <p:nvPr/>
        </p:nvSpPr>
        <p:spPr>
          <a:xfrm>
            <a:off x="508000" y="3284984"/>
            <a:ext cx="8128000" cy="33139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请计算出第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次实验时灯丝的电阻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分析数据及实验现象可知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灯越亮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灯丝电阻越大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说明灯丝的电阻与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温度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现电压表</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 V</a:t>
            </a:r>
            <a:r>
              <a:rPr lang="zh-CN" altLang="zh-CN" sz="2200">
                <a:solidFill>
                  <a:srgbClr val="000000"/>
                </a:solidFill>
                <a:latin typeface="Times New Roman" panose="02020603050405020304" pitchFamily="18" charset="0"/>
                <a:cs typeface="Times New Roman" panose="02020603050405020304" pitchFamily="18" charset="0"/>
              </a:rPr>
              <a:t>量程损坏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 V</a:t>
            </a:r>
            <a:r>
              <a:rPr lang="zh-CN" altLang="zh-CN" sz="2200">
                <a:solidFill>
                  <a:srgbClr val="000000"/>
                </a:solidFill>
                <a:latin typeface="Times New Roman" panose="02020603050405020304" pitchFamily="18" charset="0"/>
                <a:cs typeface="Times New Roman" panose="02020603050405020304" pitchFamily="18" charset="0"/>
              </a:rPr>
              <a:t>量程完好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在不增减器材的情况下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请设计测量小灯泡额定功率的实验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写出必要的调整步骤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现电压表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15</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V</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量程损坏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V</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量程完好</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将电压表并联在变阻器两端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根据串联电路电压的规律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当电压表示数为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V</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V</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V</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灯正常发光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记下此时电流表示数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根据</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P=UI</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计算即可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42044" y="3360294"/>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77233" y="4180253"/>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96657" y="5004290"/>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7" y="5418551"/>
            <a:ext cx="799288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180" y="5801281"/>
            <a:ext cx="799288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552" y="6204793"/>
            <a:ext cx="726626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994358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22" presetClass="exit" presetSubtype="4" fill="hold" grpId="0" nodeType="withEffect">
                                  <p:stCondLst>
                                    <p:cond delay="0"/>
                                  </p:stCondLst>
                                  <p:childTnLst>
                                    <p:animEffect transition="out" filter="wipe(down)">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980728"/>
            <a:ext cx="8128000" cy="1717393"/>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变阻器与灯串联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电流表测电路的电流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电压表测灯的电压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检查无误后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闭合开关滑动变阻器的滑片向左移动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变阻器连入电路的电阻变小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电路的电阻变小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电流示数变大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a:solidFill>
                  <a:srgbClr val="000000"/>
                </a:solidFill>
                <a:latin typeface="Times New Roman" panose="02020603050405020304" pitchFamily="18" charset="0"/>
              </a:rPr>
              <a:t>U=IR</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电压表示数变大</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根据表中数据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请计算出</a:t>
            </a:r>
            <a:endParaRPr lang="zh-CN" altLang="en-US" sz="2200"/>
          </a:p>
        </p:txBody>
      </p:sp>
      <p:graphicFrame>
        <p:nvGraphicFramePr>
          <p:cNvPr id="6" name="对象 5"/>
          <p:cNvGraphicFramePr>
            <a:graphicFrameLocks noChangeAspect="1"/>
          </p:cNvGraphicFramePr>
          <p:nvPr>
            <p:extLst>
              <p:ext uri="{D42A27DB-BD31-4B8C-83A1-F6EECF244321}">
                <p14:modId xmlns:p14="http://schemas.microsoft.com/office/powerpoint/2010/main" val="1875010801"/>
              </p:ext>
            </p:extLst>
          </p:nvPr>
        </p:nvGraphicFramePr>
        <p:xfrm>
          <a:off x="538057" y="2698121"/>
          <a:ext cx="8128000" cy="504427"/>
        </p:xfrm>
        <a:graphic>
          <a:graphicData uri="http://schemas.openxmlformats.org/presentationml/2006/ole">
            <mc:AlternateContent xmlns:mc="http://schemas.openxmlformats.org/markup-compatibility/2006">
              <mc:Choice xmlns:v="urn:schemas-microsoft-com:vml" Requires="v">
                <p:oleObj spid="_x0000_s90114" name="文档" r:id="rId3" imgW="3837004" imgH="237618" progId="Word.Document.12">
                  <p:embed/>
                </p:oleObj>
              </mc:Choice>
              <mc:Fallback>
                <p:oleObj name="文档" r:id="rId3" imgW="3837004" imgH="237618" progId="Word.Document.12">
                  <p:embed/>
                  <p:pic>
                    <p:nvPicPr>
                      <p:cNvPr id="6" name="对象 5"/>
                      <p:cNvPicPr/>
                      <p:nvPr/>
                    </p:nvPicPr>
                    <p:blipFill>
                      <a:blip r:embed="rId4"/>
                      <a:stretch>
                        <a:fillRect/>
                      </a:stretch>
                    </p:blipFill>
                    <p:spPr>
                      <a:xfrm>
                        <a:off x="538057" y="2698121"/>
                        <a:ext cx="8128000" cy="504427"/>
                      </a:xfrm>
                      <a:prstGeom prst="rect">
                        <a:avLst/>
                      </a:prstGeom>
                    </p:spPr>
                  </p:pic>
                </p:oleObj>
              </mc:Fallback>
            </mc:AlternateContent>
          </a:graphicData>
        </a:graphic>
      </p:graphicFrame>
      <p:sp>
        <p:nvSpPr>
          <p:cNvPr id="7" name="矩形 6"/>
          <p:cNvSpPr>
            <a:spLocks noChangeAspect="1"/>
          </p:cNvSpPr>
          <p:nvPr/>
        </p:nvSpPr>
        <p:spPr>
          <a:xfrm>
            <a:off x="508000" y="325867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灯越亮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灯丝电阻越大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说明灯丝的电阻与温度有关</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现电压表</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量程损坏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量程完好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将电压表并联在变阻器两端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根据串联电路电压的规律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当电压表示数为</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灯正常发光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记下此时电流表示数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a:solidFill>
                  <a:srgbClr val="000000"/>
                </a:solidFill>
                <a:latin typeface="Times New Roman" panose="02020603050405020304" pitchFamily="18" charset="0"/>
                <a:cs typeface="Times New Roman" panose="02020603050405020304" pitchFamily="18" charset="0"/>
              </a:rPr>
              <a:t>P=UI</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686096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小明用下列实验器材做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测量小灯泡电功率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电流表、电压表、标有</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V”</a:t>
            </a:r>
            <a:r>
              <a:rPr lang="zh-CN" altLang="zh-CN" sz="2200">
                <a:solidFill>
                  <a:srgbClr val="000000"/>
                </a:solidFill>
                <a:latin typeface="Times New Roman" panose="02020603050405020304" pitchFamily="18" charset="0"/>
                <a:cs typeface="Times New Roman" panose="02020603050405020304" pitchFamily="18" charset="0"/>
              </a:rPr>
              <a:t>字样的小灯泡、滑动变阻器</a:t>
            </a:r>
            <a:r>
              <a:rPr lang="en-US" altLang="zh-CN" sz="2200">
                <a:solidFill>
                  <a:srgbClr val="000000"/>
                </a:solidFill>
                <a:latin typeface="Times New Roman" panose="02020603050405020304" pitchFamily="18" charset="0"/>
                <a:cs typeface="Times New Roman" panose="02020603050405020304" pitchFamily="18" charset="0"/>
              </a:rPr>
              <a:t>(25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 A)</a:t>
            </a:r>
            <a:r>
              <a:rPr lang="zh-CN" altLang="zh-CN" sz="2200">
                <a:solidFill>
                  <a:srgbClr val="000000"/>
                </a:solidFill>
                <a:latin typeface="Times New Roman" panose="02020603050405020304" pitchFamily="18" charset="0"/>
                <a:cs typeface="Times New Roman" panose="02020603050405020304" pitchFamily="18" charset="0"/>
              </a:rPr>
              <a:t>、开关、导线若干。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3732259"/>
              </p:ext>
            </p:extLst>
          </p:nvPr>
        </p:nvGraphicFramePr>
        <p:xfrm>
          <a:off x="508000" y="2276872"/>
          <a:ext cx="8128000" cy="2370806"/>
        </p:xfrm>
        <a:graphic>
          <a:graphicData uri="http://schemas.openxmlformats.org/presentationml/2006/ole">
            <mc:AlternateContent xmlns:mc="http://schemas.openxmlformats.org/markup-compatibility/2006">
              <mc:Choice xmlns:v="urn:schemas-microsoft-com:vml" Requires="v">
                <p:oleObj spid="_x0000_s91138" name="文档" r:id="rId3" imgW="3837004" imgH="1119222" progId="Word.Document.12">
                  <p:embed/>
                </p:oleObj>
              </mc:Choice>
              <mc:Fallback>
                <p:oleObj name="文档" r:id="rId3" imgW="3837004" imgH="1119222" progId="Word.Document.12">
                  <p:embed/>
                  <p:pic>
                    <p:nvPicPr>
                      <p:cNvPr id="3" name="对象 2"/>
                      <p:cNvPicPr/>
                      <p:nvPr/>
                    </p:nvPicPr>
                    <p:blipFill>
                      <a:blip r:embed="rId4"/>
                      <a:stretch>
                        <a:fillRect/>
                      </a:stretch>
                    </p:blipFill>
                    <p:spPr>
                      <a:xfrm>
                        <a:off x="508000" y="2276872"/>
                        <a:ext cx="8128000" cy="2370806"/>
                      </a:xfrm>
                      <a:prstGeom prst="rect">
                        <a:avLst/>
                      </a:prstGeom>
                    </p:spPr>
                  </p:pic>
                </p:oleObj>
              </mc:Fallback>
            </mc:AlternateContent>
          </a:graphicData>
        </a:graphic>
      </p:graphicFrame>
      <p:sp>
        <p:nvSpPr>
          <p:cNvPr id="4" name="矩形 3"/>
          <p:cNvSpPr>
            <a:spLocks noChangeAspect="1"/>
          </p:cNvSpPr>
          <p:nvPr/>
        </p:nvSpPr>
        <p:spPr>
          <a:xfrm>
            <a:off x="508000" y="473462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请将图甲电路补完整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要求滑片向</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移动时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电压表示数变大。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128308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230864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如图所示</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65829344"/>
              </p:ext>
            </p:extLst>
          </p:nvPr>
        </p:nvGraphicFramePr>
        <p:xfrm>
          <a:off x="508000" y="2199406"/>
          <a:ext cx="8128000" cy="2155584"/>
        </p:xfrm>
        <a:graphic>
          <a:graphicData uri="http://schemas.openxmlformats.org/presentationml/2006/ole">
            <mc:AlternateContent xmlns:mc="http://schemas.openxmlformats.org/markup-compatibility/2006">
              <mc:Choice xmlns:v="urn:schemas-microsoft-com:vml" Requires="v">
                <p:oleObj spid="_x0000_s92162" name="文档" r:id="rId3" imgW="3837004" imgH="1016819" progId="Word.Document.12">
                  <p:embed/>
                </p:oleObj>
              </mc:Choice>
              <mc:Fallback>
                <p:oleObj name="文档" r:id="rId3" imgW="3837004" imgH="1016819" progId="Word.Document.12">
                  <p:embed/>
                  <p:pic>
                    <p:nvPicPr>
                      <p:cNvPr id="3" name="对象 2"/>
                      <p:cNvPicPr/>
                      <p:nvPr/>
                    </p:nvPicPr>
                    <p:blipFill>
                      <a:blip r:embed="rId4"/>
                      <a:stretch>
                        <a:fillRect/>
                      </a:stretch>
                    </p:blipFill>
                    <p:spPr>
                      <a:xfrm>
                        <a:off x="508000" y="2199406"/>
                        <a:ext cx="8128000" cy="2155584"/>
                      </a:xfrm>
                      <a:prstGeom prst="rect">
                        <a:avLst/>
                      </a:prstGeom>
                    </p:spPr>
                  </p:pic>
                </p:oleObj>
              </mc:Fallback>
            </mc:AlternateContent>
          </a:graphicData>
        </a:graphic>
      </p:graphicFrame>
    </p:spTree>
    <p:extLst>
      <p:ext uri="{BB962C8B-B14F-4D97-AF65-F5344CB8AC3E}">
        <p14:creationId xmlns:p14="http://schemas.microsoft.com/office/powerpoint/2010/main" val="73015755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实验中灯泡突然熄灭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可能是灯泡断路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也可能是灯泡短路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下列操作肯定能判断故障类型的是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填入合适的选项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观察电压表示数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移动滑动变阻器滑片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观察小灯泡是否发光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移动滑动变阻器滑片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观察电压表示数是否变化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直接更换相同规格的小灯泡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观察灯泡是否发光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小灯泡正常发光时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电流表示数如图乙所示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小灯泡的额定功率为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W</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91747056"/>
              </p:ext>
            </p:extLst>
          </p:nvPr>
        </p:nvGraphicFramePr>
        <p:xfrm>
          <a:off x="508000" y="4223436"/>
          <a:ext cx="8128000" cy="1281244"/>
        </p:xfrm>
        <a:graphic>
          <a:graphicData uri="http://schemas.openxmlformats.org/presentationml/2006/ole">
            <mc:AlternateContent xmlns:mc="http://schemas.openxmlformats.org/markup-compatibility/2006">
              <mc:Choice xmlns:v="urn:schemas-microsoft-com:vml" Requires="v">
                <p:oleObj spid="_x0000_s93186" name="文档" r:id="rId3" imgW="3837004" imgH="605043" progId="Word.Document.12">
                  <p:embed/>
                </p:oleObj>
              </mc:Choice>
              <mc:Fallback>
                <p:oleObj name="文档" r:id="rId3" imgW="3837004" imgH="605043" progId="Word.Document.12">
                  <p:embed/>
                  <p:pic>
                    <p:nvPicPr>
                      <p:cNvPr id="3" name="对象 2"/>
                      <p:cNvPicPr/>
                      <p:nvPr/>
                    </p:nvPicPr>
                    <p:blipFill>
                      <a:blip r:embed="rId4"/>
                      <a:stretch>
                        <a:fillRect/>
                      </a:stretch>
                    </p:blipFill>
                    <p:spPr>
                      <a:xfrm>
                        <a:off x="508000" y="4223436"/>
                        <a:ext cx="8128000" cy="1281244"/>
                      </a:xfrm>
                      <a:prstGeom prst="rect">
                        <a:avLst/>
                      </a:prstGeom>
                    </p:spPr>
                  </p:pic>
                </p:oleObj>
              </mc:Fallback>
            </mc:AlternateContent>
          </a:graphicData>
        </a:graphic>
      </p:graphicFrame>
      <p:sp>
        <p:nvSpPr>
          <p:cNvPr id="4" name="矩形 3"/>
          <p:cNvSpPr/>
          <p:nvPr/>
        </p:nvSpPr>
        <p:spPr>
          <a:xfrm>
            <a:off x="4231284" y="1392723"/>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89201" y="3801730"/>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4408" y="5110822"/>
            <a:ext cx="408341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216367"/>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4237697884"/>
              </p:ext>
            </p:extLst>
          </p:nvPr>
        </p:nvGraphicFramePr>
        <p:xfrm>
          <a:off x="508000" y="1062449"/>
          <a:ext cx="8128000" cy="4987103"/>
        </p:xfrm>
        <a:graphic>
          <a:graphicData uri="http://schemas.openxmlformats.org/presentationml/2006/ole">
            <mc:AlternateContent xmlns:mc="http://schemas.openxmlformats.org/markup-compatibility/2006">
              <mc:Choice xmlns:v="urn:schemas-microsoft-com:vml" Requires="v">
                <p:oleObj spid="_x0000_s94210" name="文档" r:id="rId3" imgW="3837004" imgH="2353828" progId="Word.Document.12">
                  <p:embed/>
                </p:oleObj>
              </mc:Choice>
              <mc:Fallback>
                <p:oleObj name="文档" r:id="rId3" imgW="3837004" imgH="2353828" progId="Word.Document.12">
                  <p:embed/>
                  <p:pic>
                    <p:nvPicPr>
                      <p:cNvPr id="4" name="对象 3"/>
                      <p:cNvPicPr/>
                      <p:nvPr/>
                    </p:nvPicPr>
                    <p:blipFill>
                      <a:blip r:embed="rId4"/>
                      <a:stretch>
                        <a:fillRect/>
                      </a:stretch>
                    </p:blipFill>
                    <p:spPr>
                      <a:xfrm>
                        <a:off x="508000" y="1062449"/>
                        <a:ext cx="8128000" cy="4987103"/>
                      </a:xfrm>
                      <a:prstGeom prst="rect">
                        <a:avLst/>
                      </a:prstGeom>
                    </p:spPr>
                  </p:pic>
                </p:oleObj>
              </mc:Fallback>
            </mc:AlternateContent>
          </a:graphicData>
        </a:graphic>
      </p:graphicFrame>
    </p:spTree>
    <p:extLst>
      <p:ext uri="{BB962C8B-B14F-4D97-AF65-F5344CB8AC3E}">
        <p14:creationId xmlns:p14="http://schemas.microsoft.com/office/powerpoint/2010/main" val="38351346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实验</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测量定值电阻的阻值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甘肃天水中考改编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利用图甲所示的电路测量未知电阻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的阻值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阻值大约为</a:t>
            </a:r>
            <a:r>
              <a:rPr lang="en-US" altLang="zh-CN" sz="2200">
                <a:solidFill>
                  <a:srgbClr val="000000"/>
                </a:solidFill>
                <a:latin typeface="Times New Roman" panose="02020603050405020304" pitchFamily="18" charset="0"/>
                <a:cs typeface="Times New Roman" panose="02020603050405020304" pitchFamily="18" charset="0"/>
              </a:rPr>
              <a:t>5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37482398"/>
              </p:ext>
            </p:extLst>
          </p:nvPr>
        </p:nvGraphicFramePr>
        <p:xfrm>
          <a:off x="1518657" y="2075832"/>
          <a:ext cx="6106686" cy="4310305"/>
        </p:xfrm>
        <a:graphic>
          <a:graphicData uri="http://schemas.openxmlformats.org/presentationml/2006/ole">
            <mc:AlternateContent xmlns:mc="http://schemas.openxmlformats.org/markup-compatibility/2006">
              <mc:Choice xmlns:v="urn:schemas-microsoft-com:vml" Requires="v">
                <p:oleObj spid="_x0000_s72706" name="文档" r:id="rId3" imgW="3837004" imgH="2708633" progId="Word.Document.12">
                  <p:embed/>
                </p:oleObj>
              </mc:Choice>
              <mc:Fallback>
                <p:oleObj name="文档" r:id="rId3" imgW="3837004" imgH="2708633" progId="Word.Document.12">
                  <p:embed/>
                  <p:pic>
                    <p:nvPicPr>
                      <p:cNvPr id="3" name="对象 2"/>
                      <p:cNvPicPr/>
                      <p:nvPr/>
                    </p:nvPicPr>
                    <p:blipFill>
                      <a:blip r:embed="rId4"/>
                      <a:stretch>
                        <a:fillRect/>
                      </a:stretch>
                    </p:blipFill>
                    <p:spPr>
                      <a:xfrm>
                        <a:off x="1518657" y="2075832"/>
                        <a:ext cx="6106686" cy="4310305"/>
                      </a:xfrm>
                      <a:prstGeom prst="rect">
                        <a:avLst/>
                      </a:prstGeom>
                    </p:spPr>
                  </p:pic>
                </p:oleObj>
              </mc:Fallback>
            </mc:AlternateContent>
          </a:graphicData>
        </a:graphic>
      </p:graphicFrame>
    </p:spTree>
    <p:extLst>
      <p:ext uri="{BB962C8B-B14F-4D97-AF65-F5344CB8AC3E}">
        <p14:creationId xmlns:p14="http://schemas.microsoft.com/office/powerpoint/2010/main" val="19218906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发电机是如何发电的呢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同学们用如图所示的装置进行探究。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94990053"/>
              </p:ext>
            </p:extLst>
          </p:nvPr>
        </p:nvGraphicFramePr>
        <p:xfrm>
          <a:off x="755576" y="1412776"/>
          <a:ext cx="7389091" cy="1617223"/>
        </p:xfrm>
        <a:graphic>
          <a:graphicData uri="http://schemas.openxmlformats.org/presentationml/2006/ole">
            <mc:AlternateContent xmlns:mc="http://schemas.openxmlformats.org/markup-compatibility/2006">
              <mc:Choice xmlns:v="urn:schemas-microsoft-com:vml" Requires="v">
                <p:oleObj spid="_x0000_s95234" name="文档" r:id="rId3" imgW="3837004" imgH="839056" progId="Word.Document.12">
                  <p:embed/>
                </p:oleObj>
              </mc:Choice>
              <mc:Fallback>
                <p:oleObj name="文档" r:id="rId3" imgW="3837004" imgH="839056" progId="Word.Document.12">
                  <p:embed/>
                  <p:pic>
                    <p:nvPicPr>
                      <p:cNvPr id="3" name="对象 2"/>
                      <p:cNvPicPr/>
                      <p:nvPr/>
                    </p:nvPicPr>
                    <p:blipFill>
                      <a:blip r:embed="rId4"/>
                      <a:stretch>
                        <a:fillRect/>
                      </a:stretch>
                    </p:blipFill>
                    <p:spPr>
                      <a:xfrm>
                        <a:off x="755576" y="1412776"/>
                        <a:ext cx="7389091" cy="1617223"/>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561449330"/>
              </p:ext>
            </p:extLst>
          </p:nvPr>
        </p:nvGraphicFramePr>
        <p:xfrm>
          <a:off x="611560" y="3212976"/>
          <a:ext cx="8128000" cy="3843653"/>
        </p:xfrm>
        <a:graphic>
          <a:graphicData uri="http://schemas.openxmlformats.org/presentationml/2006/ole">
            <mc:AlternateContent xmlns:mc="http://schemas.openxmlformats.org/markup-compatibility/2006">
              <mc:Choice xmlns:v="urn:schemas-microsoft-com:vml" Requires="v">
                <p:oleObj spid="_x0000_s95235" name="文档" r:id="rId5" imgW="3894229" imgH="1841452" progId="Word.Document.12">
                  <p:embed/>
                </p:oleObj>
              </mc:Choice>
              <mc:Fallback>
                <p:oleObj name="文档" r:id="rId5" imgW="3894229" imgH="1841452" progId="Word.Document.12">
                  <p:embed/>
                  <p:pic>
                    <p:nvPicPr>
                      <p:cNvPr id="5" name="对象 4"/>
                      <p:cNvPicPr/>
                      <p:nvPr/>
                    </p:nvPicPr>
                    <p:blipFill>
                      <a:blip r:embed="rId6"/>
                      <a:stretch>
                        <a:fillRect/>
                      </a:stretch>
                    </p:blipFill>
                    <p:spPr>
                      <a:xfrm>
                        <a:off x="611560" y="3212976"/>
                        <a:ext cx="8128000" cy="3843653"/>
                      </a:xfrm>
                      <a:prstGeom prst="rect">
                        <a:avLst/>
                      </a:prstGeom>
                    </p:spPr>
                  </p:pic>
                </p:oleObj>
              </mc:Fallback>
            </mc:AlternateContent>
          </a:graphicData>
        </a:graphic>
      </p:graphicFrame>
    </p:spTree>
    <p:extLst>
      <p:ext uri="{BB962C8B-B14F-4D97-AF65-F5344CB8AC3E}">
        <p14:creationId xmlns:p14="http://schemas.microsoft.com/office/powerpoint/2010/main" val="17376292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899040"/>
            <a:ext cx="8128000" cy="33139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静止悬挂起来后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灵敏电流计</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指针不偏转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说明电路中</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无</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电流产生。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小芳无意间碰到导体</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晃动起来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小明发现电流表指针发生了偏转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让导体在磁场中运动就可产生电流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但小芳说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还要看导体怎样运动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。为验证猜想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他们继续探究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并把观察到的现象记录如下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分析实验现象后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同学们一致认为小芳的观点是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正确</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次实验现象发现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产生的电流方向跟</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导体切割磁感线方向</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010156" y="239044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26762" y="4405939"/>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75951" y="4817934"/>
            <a:ext cx="253548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980992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实验中灵敏电流计是用来检验电路中是否产生感应电流的仪器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静止悬挂起来后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灵敏电流计</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指针不偏转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说明电路中无电流产生</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根据表格中记录的实验现象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在磁场中向各个方向运动时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电流表有时偏转有时不偏转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所以小芳的观点是正确的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次实验磁场方向是相同的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但是导体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运动方向是相反的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观察到电流表指针偏转方向也恰好相反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可以得出产生的电流方向跟导体切割磁感线方向有关。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8955417"/>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请你根据电路图用笔画线代导线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将图乙的实验电路连接完整。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发现电压表和电流表均无示数。小芳利用另一只完好的电压表进行检测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把电压表分别接在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之间和</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电压表均有示数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电压表无示数。如果电路连接完好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只有一个元件有故障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该故障是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排除故障后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调节滑动变阻器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记录多组数据。画出了待测电阻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U</a:t>
            </a:r>
            <a:r>
              <a:rPr lang="zh-CN" altLang="zh-CN" sz="2200">
                <a:solidFill>
                  <a:srgbClr val="000000"/>
                </a:solidFill>
                <a:latin typeface="Times New Roman" panose="02020603050405020304" pitchFamily="18" charset="0"/>
                <a:cs typeface="Times New Roman" panose="02020603050405020304" pitchFamily="18" charset="0"/>
              </a:rPr>
              <a:t>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如图丙所示。由图象可得</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84446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39318307"/>
              </p:ext>
            </p:extLst>
          </p:nvPr>
        </p:nvGraphicFramePr>
        <p:xfrm>
          <a:off x="1244875" y="1885591"/>
          <a:ext cx="6717355" cy="3496249"/>
        </p:xfrm>
        <a:graphic>
          <a:graphicData uri="http://schemas.openxmlformats.org/presentationml/2006/ole">
            <mc:AlternateContent xmlns:mc="http://schemas.openxmlformats.org/markup-compatibility/2006">
              <mc:Choice xmlns:v="urn:schemas-microsoft-com:vml" Requires="v">
                <p:oleObj spid="_x0000_s73730" name="文档" r:id="rId3" imgW="3837004" imgH="1997220" progId="Word.Document.12">
                  <p:embed/>
                </p:oleObj>
              </mc:Choice>
              <mc:Fallback>
                <p:oleObj name="文档" r:id="rId3" imgW="3837004" imgH="1997220" progId="Word.Document.12">
                  <p:embed/>
                  <p:pic>
                    <p:nvPicPr>
                      <p:cNvPr id="2" name="对象 1"/>
                      <p:cNvPicPr/>
                      <p:nvPr/>
                    </p:nvPicPr>
                    <p:blipFill>
                      <a:blip r:embed="rId4"/>
                      <a:stretch>
                        <a:fillRect/>
                      </a:stretch>
                    </p:blipFill>
                    <p:spPr>
                      <a:xfrm>
                        <a:off x="1244875" y="1885591"/>
                        <a:ext cx="6717355" cy="3496249"/>
                      </a:xfrm>
                      <a:prstGeom prst="rect">
                        <a:avLst/>
                      </a:prstGeom>
                    </p:spPr>
                  </p:pic>
                </p:oleObj>
              </mc:Fallback>
            </mc:AlternateContent>
          </a:graphicData>
        </a:graphic>
      </p:graphicFrame>
      <p:sp>
        <p:nvSpPr>
          <p:cNvPr id="3" name="矩形 2"/>
          <p:cNvSpPr>
            <a:spLocks noChangeAspect="1"/>
          </p:cNvSpPr>
          <p:nvPr/>
        </p:nvSpPr>
        <p:spPr>
          <a:xfrm>
            <a:off x="508000" y="98072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如图丁所示的实验电路图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不能够得出定值电阻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阻值的电路是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63307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124744"/>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如图所示</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滑动变阻器断路</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16886"/>
              </p:ext>
            </p:extLst>
          </p:nvPr>
        </p:nvGraphicFramePr>
        <p:xfrm>
          <a:off x="491588" y="1700808"/>
          <a:ext cx="8128000" cy="2478417"/>
        </p:xfrm>
        <a:graphic>
          <a:graphicData uri="http://schemas.openxmlformats.org/presentationml/2006/ole">
            <mc:AlternateContent xmlns:mc="http://schemas.openxmlformats.org/markup-compatibility/2006">
              <mc:Choice xmlns:v="urn:schemas-microsoft-com:vml" Requires="v">
                <p:oleObj spid="_x0000_s74754" name="文档" r:id="rId3" imgW="3837004" imgH="1169703" progId="Word.Document.12">
                  <p:embed/>
                </p:oleObj>
              </mc:Choice>
              <mc:Fallback>
                <p:oleObj name="文档" r:id="rId3" imgW="3837004" imgH="1169703" progId="Word.Document.12">
                  <p:embed/>
                  <p:pic>
                    <p:nvPicPr>
                      <p:cNvPr id="5" name="对象 4"/>
                      <p:cNvPicPr/>
                      <p:nvPr/>
                    </p:nvPicPr>
                    <p:blipFill>
                      <a:blip r:embed="rId4"/>
                      <a:stretch>
                        <a:fillRect/>
                      </a:stretch>
                    </p:blipFill>
                    <p:spPr>
                      <a:xfrm>
                        <a:off x="491588" y="1700808"/>
                        <a:ext cx="8128000" cy="2478417"/>
                      </a:xfrm>
                      <a:prstGeom prst="rect">
                        <a:avLst/>
                      </a:prstGeom>
                    </p:spPr>
                  </p:pic>
                </p:oleObj>
              </mc:Fallback>
            </mc:AlternateContent>
          </a:graphicData>
        </a:graphic>
      </p:graphicFrame>
      <p:sp>
        <p:nvSpPr>
          <p:cNvPr id="6" name="矩形 5"/>
          <p:cNvSpPr>
            <a:spLocks noChangeAspect="1"/>
          </p:cNvSpPr>
          <p:nvPr/>
        </p:nvSpPr>
        <p:spPr>
          <a:xfrm>
            <a:off x="508000" y="429554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由图丙知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电流表选用小量程串联在电路中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把电压表分别接在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之间和</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电压表均有示数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、电源、</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之间是通路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、电流表、待测电阻、</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根据接在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如果电路连接完好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只有一个元件有故障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该故障是滑动变阻器断路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71122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8598"/>
          </a:xfrm>
          <a:prstGeom prst="rect">
            <a:avLst/>
          </a:prstGeom>
        </p:spPr>
        <p:txBody>
          <a:bodyPr>
            <a:spAutoFit/>
          </a:bodyPr>
          <a:lstStyle/>
          <a:p>
            <a:pPr>
              <a:lnSpc>
                <a:spcPct val="120000"/>
              </a:lnSpc>
            </a:pPr>
            <a:r>
              <a:rPr lang="en-US" altLang="zh-CN" sz="2200">
                <a:solidFill>
                  <a:srgbClr val="000000"/>
                </a:solidFill>
                <a:latin typeface="Times New Roman" panose="02020603050405020304" pitchFamily="18" charset="0"/>
              </a:rPr>
              <a:t>    (3)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待测电阻</a:t>
            </a:r>
            <a:r>
              <a:rPr lang="en-US" altLang="zh-CN" sz="2200" i="1">
                <a:solidFill>
                  <a:srgbClr val="000000"/>
                </a:solidFill>
                <a:latin typeface="Times New Roman" panose="02020603050405020304" pitchFamily="18" charset="0"/>
              </a:rPr>
              <a:t>R</a:t>
            </a:r>
            <a:r>
              <a:rPr lang="en-US" altLang="zh-CN" sz="2200" i="1" baseline="-25000">
                <a:solidFill>
                  <a:srgbClr val="000000"/>
                </a:solidFill>
                <a:latin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i="1">
                <a:solidFill>
                  <a:srgbClr val="000000"/>
                </a:solidFill>
                <a:latin typeface="Times New Roman" panose="02020603050405020304" pitchFamily="18" charset="0"/>
              </a:rPr>
              <a:t>I</a:t>
            </a:r>
            <a:r>
              <a:rPr lang="en-US" altLang="zh-CN" sz="2200">
                <a:solidFill>
                  <a:srgbClr val="000000"/>
                </a:solidFill>
                <a:latin typeface="Times New Roman" panose="02020603050405020304" pitchFamily="18" charset="0"/>
                <a:ea typeface="楷体" panose="02010609060101010101" pitchFamily="49" charset="-122"/>
              </a:rPr>
              <a:t>-</a:t>
            </a:r>
            <a:r>
              <a:rPr lang="en-US" altLang="zh-CN" sz="2200" i="1">
                <a:solidFill>
                  <a:srgbClr val="000000"/>
                </a:solidFill>
                <a:latin typeface="Times New Roman" panose="02020603050405020304" pitchFamily="18" charset="0"/>
              </a:rPr>
              <a:t>U</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图象为过原点的直线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电压为</a:t>
            </a:r>
            <a:r>
              <a:rPr lang="en-US" altLang="zh-CN" sz="22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时电流</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val="3949485475"/>
              </p:ext>
            </p:extLst>
          </p:nvPr>
        </p:nvGraphicFramePr>
        <p:xfrm>
          <a:off x="28406" y="1384473"/>
          <a:ext cx="8128000" cy="497701"/>
        </p:xfrm>
        <a:graphic>
          <a:graphicData uri="http://schemas.openxmlformats.org/presentationml/2006/ole">
            <mc:AlternateContent xmlns:mc="http://schemas.openxmlformats.org/markup-compatibility/2006">
              <mc:Choice xmlns:v="urn:schemas-microsoft-com:vml" Requires="v">
                <p:oleObj spid="_x0000_s75778" name="文档" r:id="rId3" imgW="3837004" imgH="235094" progId="Word.Document.12">
                  <p:embed/>
                </p:oleObj>
              </mc:Choice>
              <mc:Fallback>
                <p:oleObj name="文档" r:id="rId3" imgW="3837004" imgH="235094" progId="Word.Document.12">
                  <p:embed/>
                  <p:pic>
                    <p:nvPicPr>
                      <p:cNvPr id="3" name="对象 2"/>
                      <p:cNvPicPr/>
                      <p:nvPr/>
                    </p:nvPicPr>
                    <p:blipFill>
                      <a:blip r:embed="rId4"/>
                      <a:stretch>
                        <a:fillRect/>
                      </a:stretch>
                    </p:blipFill>
                    <p:spPr>
                      <a:xfrm>
                        <a:off x="28406" y="1384473"/>
                        <a:ext cx="8128000" cy="497701"/>
                      </a:xfrm>
                      <a:prstGeom prst="rect">
                        <a:avLst/>
                      </a:prstGeom>
                    </p:spPr>
                  </p:pic>
                </p:oleObj>
              </mc:Fallback>
            </mc:AlternateContent>
          </a:graphicData>
        </a:graphic>
      </p:graphicFrame>
      <p:sp>
        <p:nvSpPr>
          <p:cNvPr id="4" name="矩形 3"/>
          <p:cNvSpPr>
            <a:spLocks noChangeAspect="1"/>
          </p:cNvSpPr>
          <p:nvPr/>
        </p:nvSpPr>
        <p:spPr>
          <a:xfrm>
            <a:off x="508000" y="1882174"/>
            <a:ext cx="8128000" cy="498598"/>
          </a:xfrm>
          <a:prstGeom prst="rect">
            <a:avLst/>
          </a:prstGeom>
        </p:spPr>
        <p:txBody>
          <a:bodyPr>
            <a:spAutoFit/>
          </a:bodyPr>
          <a:lstStyle/>
          <a:p>
            <a:pPr>
              <a:lnSpc>
                <a:spcPct val="120000"/>
              </a:lnSpc>
            </a:pPr>
            <a:r>
              <a:rPr lang="en-US" altLang="zh-CN" sz="2200">
                <a:solidFill>
                  <a:srgbClr val="000000"/>
                </a:solidFill>
                <a:latin typeface="Times New Roman" panose="02020603050405020304" pitchFamily="18" charset="0"/>
              </a:rPr>
              <a:t>    (4)A.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电压表测电源电压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电流表测电路中的电流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560964689"/>
              </p:ext>
            </p:extLst>
          </p:nvPr>
        </p:nvGraphicFramePr>
        <p:xfrm>
          <a:off x="537135" y="2380772"/>
          <a:ext cx="8128000" cy="494340"/>
        </p:xfrm>
        <a:graphic>
          <a:graphicData uri="http://schemas.openxmlformats.org/presentationml/2006/ole">
            <mc:AlternateContent xmlns:mc="http://schemas.openxmlformats.org/markup-compatibility/2006">
              <mc:Choice xmlns:v="urn:schemas-microsoft-com:vml" Requires="v">
                <p:oleObj spid="_x0000_s75779" name="文档" r:id="rId5" imgW="3837004" imgH="232931" progId="Word.Document.12">
                  <p:embed/>
                </p:oleObj>
              </mc:Choice>
              <mc:Fallback>
                <p:oleObj name="文档" r:id="rId5" imgW="3837004" imgH="232931" progId="Word.Document.12">
                  <p:embed/>
                  <p:pic>
                    <p:nvPicPr>
                      <p:cNvPr id="5" name="对象 4"/>
                      <p:cNvPicPr/>
                      <p:nvPr/>
                    </p:nvPicPr>
                    <p:blipFill>
                      <a:blip r:embed="rId6"/>
                      <a:stretch>
                        <a:fillRect/>
                      </a:stretch>
                    </p:blipFill>
                    <p:spPr>
                      <a:xfrm>
                        <a:off x="537135" y="2380772"/>
                        <a:ext cx="8128000" cy="494340"/>
                      </a:xfrm>
                      <a:prstGeom prst="rect">
                        <a:avLst/>
                      </a:prstGeom>
                    </p:spPr>
                  </p:pic>
                </p:oleObj>
              </mc:Fallback>
            </mc:AlternateContent>
          </a:graphicData>
        </a:graphic>
      </p:graphicFrame>
      <p:sp>
        <p:nvSpPr>
          <p:cNvPr id="6" name="矩形 5"/>
          <p:cNvSpPr>
            <a:spLocks noChangeAspect="1"/>
          </p:cNvSpPr>
          <p:nvPr/>
        </p:nvSpPr>
        <p:spPr>
          <a:xfrm>
            <a:off x="508000" y="2875112"/>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阻值</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电压表测电源电压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电流表测支路电流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因不知通过待测电阻的电流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不能得出定值电阻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阻值</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根据下面电流表的示数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由欧姆定律求出电源电压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根据并联电路电流的规律可得出通过待测电阻的电流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由欧姆定律可得出待测电阻大小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任意取滑动变阻器上的两个点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假设变阻器连入的电阻分别为</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设此时的电压表、电流表的示数为</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由欧姆定律可以计算出这两个阻值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根据串联电路的规律和欧姆定律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根据电源电压不变列方程有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i="1" baseline="-250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52952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实验</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测量小灯泡的电阻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王老师带同学们去实验室测量额定电压为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V</a:t>
            </a:r>
            <a:r>
              <a:rPr lang="zh-CN" altLang="zh-CN" sz="2200">
                <a:solidFill>
                  <a:srgbClr val="000000"/>
                </a:solidFill>
                <a:latin typeface="Times New Roman" panose="02020603050405020304" pitchFamily="18" charset="0"/>
                <a:cs typeface="Times New Roman" panose="02020603050405020304" pitchFamily="18" charset="0"/>
              </a:rPr>
              <a:t>的小灯泡正常发光时的电阻。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8646478"/>
              </p:ext>
            </p:extLst>
          </p:nvPr>
        </p:nvGraphicFramePr>
        <p:xfrm>
          <a:off x="508000" y="2128472"/>
          <a:ext cx="8128000" cy="2855056"/>
        </p:xfrm>
        <a:graphic>
          <a:graphicData uri="http://schemas.openxmlformats.org/presentationml/2006/ole">
            <mc:AlternateContent xmlns:mc="http://schemas.openxmlformats.org/markup-compatibility/2006">
              <mc:Choice xmlns:v="urn:schemas-microsoft-com:vml" Requires="v">
                <p:oleObj spid="_x0000_s76802" name="文档" r:id="rId3" imgW="3837004" imgH="1347826" progId="Word.Document.12">
                  <p:embed/>
                </p:oleObj>
              </mc:Choice>
              <mc:Fallback>
                <p:oleObj name="文档" r:id="rId3" imgW="3837004" imgH="1347826" progId="Word.Document.12">
                  <p:embed/>
                  <p:pic>
                    <p:nvPicPr>
                      <p:cNvPr id="3" name="对象 2"/>
                      <p:cNvPicPr/>
                      <p:nvPr/>
                    </p:nvPicPr>
                    <p:blipFill>
                      <a:blip r:embed="rId4"/>
                      <a:stretch>
                        <a:fillRect/>
                      </a:stretch>
                    </p:blipFill>
                    <p:spPr>
                      <a:xfrm>
                        <a:off x="508000" y="2128472"/>
                        <a:ext cx="8128000" cy="2855056"/>
                      </a:xfrm>
                      <a:prstGeom prst="rect">
                        <a:avLst/>
                      </a:prstGeom>
                    </p:spPr>
                  </p:pic>
                </p:oleObj>
              </mc:Fallback>
            </mc:AlternateContent>
          </a:graphicData>
        </a:graphic>
      </p:graphicFrame>
    </p:spTree>
    <p:extLst>
      <p:ext uri="{BB962C8B-B14F-4D97-AF65-F5344CB8AC3E}">
        <p14:creationId xmlns:p14="http://schemas.microsoft.com/office/powerpoint/2010/main" val="67607735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聪聪连接的电路如图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请用笔画线代替导线将电路补充完整。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聪聪连完电路后闭合开关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发现灯泡不亮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且电流表、电压表都有较小示数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移动变阻器的滑片灯泡仍然不亮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且电流表电压表示数都不变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则聪聪连接的电路存在的问题是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排除故障后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为了测量小灯泡正常发光时的电阻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聪聪接下来应该进行的操作是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明明小组测出了小灯泡在不同电压下的电阻值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并求出了电阻的平均值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如表。明明小组处理数据的方法是否合理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79601041"/>
              </p:ext>
            </p:extLst>
          </p:nvPr>
        </p:nvGraphicFramePr>
        <p:xfrm>
          <a:off x="499600" y="4513423"/>
          <a:ext cx="8128000" cy="2329387"/>
        </p:xfrm>
        <a:graphic>
          <a:graphicData uri="http://schemas.openxmlformats.org/presentationml/2006/ole">
            <mc:AlternateContent xmlns:mc="http://schemas.openxmlformats.org/markup-compatibility/2006">
              <mc:Choice xmlns:v="urn:schemas-microsoft-com:vml" Requires="v">
                <p:oleObj spid="_x0000_s77826" name="文档" r:id="rId3" imgW="3894229" imgH="1116338" progId="Word.Document.12">
                  <p:embed/>
                </p:oleObj>
              </mc:Choice>
              <mc:Fallback>
                <p:oleObj name="文档" r:id="rId3" imgW="3894229" imgH="1116338" progId="Word.Document.12">
                  <p:embed/>
                  <p:pic>
                    <p:nvPicPr>
                      <p:cNvPr id="3" name="对象 2"/>
                      <p:cNvPicPr/>
                      <p:nvPr/>
                    </p:nvPicPr>
                    <p:blipFill>
                      <a:blip r:embed="rId4"/>
                      <a:stretch>
                        <a:fillRect/>
                      </a:stretch>
                    </p:blipFill>
                    <p:spPr>
                      <a:xfrm>
                        <a:off x="499600" y="4513423"/>
                        <a:ext cx="8128000" cy="2329387"/>
                      </a:xfrm>
                      <a:prstGeom prst="rect">
                        <a:avLst/>
                      </a:prstGeom>
                    </p:spPr>
                  </p:pic>
                </p:oleObj>
              </mc:Fallback>
            </mc:AlternateContent>
          </a:graphicData>
        </a:graphic>
      </p:graphicFrame>
    </p:spTree>
    <p:extLst>
      <p:ext uri="{BB962C8B-B14F-4D97-AF65-F5344CB8AC3E}">
        <p14:creationId xmlns:p14="http://schemas.microsoft.com/office/powerpoint/2010/main" val="186875765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初中总复习模板</Template>
  <TotalTime>381</TotalTime>
  <Words>3366</Words>
  <Application>Microsoft Office PowerPoint</Application>
  <PresentationFormat>全屏显示(4:3)</PresentationFormat>
  <Paragraphs>77</Paragraphs>
  <Slides>32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1" baseType="lpstr">
      <vt:lpstr>NEU-BZ-S92</vt:lpstr>
      <vt:lpstr>黑体</vt:lpstr>
      <vt:lpstr>宋体</vt:lpstr>
      <vt:lpstr>微软雅黑</vt:lpstr>
      <vt:lpstr>Arial</vt:lpstr>
      <vt:lpstr>Calibri</vt:lpstr>
      <vt:lpstr>Times New Roman</vt:lpstr>
      <vt:lpstr>初中总复习模板</vt:lpstr>
      <vt:lpstr>文档</vt:lpstr>
      <vt:lpstr>题型三、电磁学实验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lastModifiedBy>
  <dcterms:created xsi:type="dcterms:W3CDTF">2014-12-25T05:12:42Z</dcterms:created>
  <dcterms:modified xsi:type="dcterms:W3CDTF">2019-12-12T04:22:21Z</dcterms:modified>
</cp:coreProperties>
</file>