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15" r:id="rId3"/>
    <p:sldId id="264" r:id="rId4"/>
    <p:sldId id="258" r:id="rId5"/>
    <p:sldId id="263" r:id="rId6"/>
    <p:sldId id="312" r:id="rId7"/>
    <p:sldId id="314" r:id="rId8"/>
    <p:sldId id="266" r:id="rId9"/>
    <p:sldId id="257" r:id="rId10"/>
    <p:sldId id="271" r:id="rId12"/>
    <p:sldId id="274" r:id="rId13"/>
    <p:sldId id="275" r:id="rId14"/>
    <p:sldId id="276" r:id="rId15"/>
    <p:sldId id="277" r:id="rId16"/>
    <p:sldId id="278" r:id="rId17"/>
    <p:sldId id="293" r:id="rId18"/>
    <p:sldId id="295" r:id="rId19"/>
    <p:sldId id="296" r:id="rId20"/>
    <p:sldId id="306" r:id="rId21"/>
    <p:sldId id="311" r:id="rId22"/>
    <p:sldId id="354" r:id="rId23"/>
    <p:sldId id="256" r:id="rId24"/>
    <p:sldId id="279" r:id="rId25"/>
    <p:sldId id="297" r:id="rId26"/>
    <p:sldId id="298" r:id="rId27"/>
    <p:sldId id="287" r:id="rId28"/>
    <p:sldId id="268" r:id="rId29"/>
    <p:sldId id="349" r:id="rId30"/>
    <p:sldId id="300" r:id="rId31"/>
    <p:sldId id="350" r:id="rId32"/>
    <p:sldId id="351" r:id="rId33"/>
    <p:sldId id="302" r:id="rId34"/>
    <p:sldId id="281" r:id="rId35"/>
    <p:sldId id="352" r:id="rId36"/>
    <p:sldId id="285" r:id="rId37"/>
    <p:sldId id="308" r:id="rId38"/>
    <p:sldId id="309" r:id="rId39"/>
    <p:sldId id="310" r:id="rId40"/>
    <p:sldId id="353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20483" name="Rectangle 3"/>
          <p:cNvSpPr>
            <a:spLocks noGrp="1" noRot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zh-CN" altLang="zh-CN" dirty="0"/>
              <a:t>www.21cnjy.com</a:t>
            </a:r>
            <a:endParaRPr lang="zh-CN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122238"/>
            <a:ext cx="10972800" cy="6008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</p:spPr>
        <p:txBody>
          <a:bodyPr vert="horz" anchor="b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97600" y="1600200"/>
            <a:ext cx="53848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hyperlink" Target="http://image.baidu.com/i?ct=503316480&amp;z=0&amp;tn=baiduimagedetail&amp;word=%D3%E3&amp;in=23372&amp;cl=2&amp;cm=1&amp;sc=0&amp;lm=-1&amp;pn=1&amp;rn=1&amp;di=2244208840&amp;ln=200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hyperlink" Target="&#23380;&#26126;&#28783;.swf" TargetMode="Externa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hyperlink" Target="../../111/&#29289;&#20307;&#30340;&#28014;&#27785;.swf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hyperlink" Target="&#28014;&#27785;&#26465;&#20214;.swf" TargetMode="External"/><Relationship Id="rId2" Type="http://schemas.openxmlformats.org/officeDocument/2006/relationships/image" Target="../media/image12.png"/><Relationship Id="rId1" Type="http://schemas.openxmlformats.org/officeDocument/2006/relationships/hyperlink" Target="&#29289;&#20307;&#30340;&#28014;&#27785;&#26465;&#20214;&#21450;&#20854;&#24212;&#29992;.sw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"/>
          <p:cNvSpPr txBox="1"/>
          <p:nvPr/>
        </p:nvSpPr>
        <p:spPr>
          <a:xfrm>
            <a:off x="1703388" y="620713"/>
            <a:ext cx="3527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知识回顾：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1" name="文本框 6"/>
          <p:cNvSpPr txBox="1"/>
          <p:nvPr/>
        </p:nvSpPr>
        <p:spPr>
          <a:xfrm>
            <a:off x="1919288" y="1916113"/>
            <a:ext cx="60483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浮力的计算方法：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"/>
          <p:cNvSpPr txBox="1"/>
          <p:nvPr/>
        </p:nvSpPr>
        <p:spPr>
          <a:xfrm>
            <a:off x="2063750" y="2636838"/>
            <a:ext cx="71278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称重法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800" b="1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浮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= 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—F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3" name="文本框 8"/>
          <p:cNvSpPr txBox="1"/>
          <p:nvPr/>
        </p:nvSpPr>
        <p:spPr>
          <a:xfrm>
            <a:off x="2063750" y="3573463"/>
            <a:ext cx="81359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阿基米德原理的计算公式：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l-GR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en-US" altLang="zh-CN" sz="2800" b="1" err="1">
                <a:latin typeface="Times New Roman" panose="02020603050405020304" pitchFamily="18" charset="0"/>
                <a:ea typeface="宋体" panose="02010600030101010101" pitchFamily="2" charset="-122"/>
              </a:rPr>
              <a:t>gV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2133600" y="609600"/>
            <a:ext cx="82296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一个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实心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物体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浸没</a:t>
            </a:r>
            <a:r>
              <a:rPr kumimoji="0" 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在液体中，能否根据物体密度与液体密度之间的关系，对物体的浮沉作出判断？</a:t>
            </a:r>
            <a:endParaRPr kumimoji="0" lang="zh-CN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315" name="Text Box 9"/>
          <p:cNvSpPr txBox="1"/>
          <p:nvPr/>
        </p:nvSpPr>
        <p:spPr>
          <a:xfrm>
            <a:off x="3124200" y="2362200"/>
            <a:ext cx="3816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∵F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6" name="Text Box 10"/>
          <p:cNvSpPr txBox="1"/>
          <p:nvPr/>
        </p:nvSpPr>
        <p:spPr>
          <a:xfrm>
            <a:off x="1905000" y="3048000"/>
            <a:ext cx="3959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即：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gV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排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</a:t>
            </a:r>
            <a:endParaRPr lang="zh-CN" altLang="zh-CN" sz="3200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7" name="Text Box 12"/>
          <p:cNvSpPr txBox="1"/>
          <p:nvPr/>
        </p:nvSpPr>
        <p:spPr>
          <a:xfrm>
            <a:off x="2667000" y="3886200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gV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排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g</a:t>
            </a:r>
            <a:r>
              <a:rPr lang="zh-CN" altLang="zh-CN" dirty="0">
                <a:latin typeface="Arial" panose="020B0604020202020204" pitchFamily="34" charset="0"/>
              </a:rPr>
              <a:t> 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V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8" name="Text Box 13"/>
          <p:cNvSpPr txBox="1"/>
          <p:nvPr/>
        </p:nvSpPr>
        <p:spPr>
          <a:xfrm>
            <a:off x="3276600" y="5562600"/>
            <a:ext cx="3095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∴ρ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en-US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1974850" y="1693863"/>
            <a:ext cx="2735263" cy="584199"/>
            <a:chOff x="0" y="0"/>
            <a:chExt cx="1723" cy="368"/>
          </a:xfrm>
        </p:grpSpPr>
        <p:sp>
          <p:nvSpPr>
            <p:cNvPr id="12305" name="Text Box 7"/>
            <p:cNvSpPr txBox="1"/>
            <p:nvPr/>
          </p:nvSpPr>
          <p:spPr>
            <a:xfrm>
              <a:off x="0" y="0"/>
              <a:ext cx="771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例：</a:t>
              </a:r>
              <a:endPara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306" name="Text Box 8"/>
            <p:cNvSpPr txBox="1"/>
            <p:nvPr/>
          </p:nvSpPr>
          <p:spPr>
            <a:xfrm>
              <a:off x="544" y="0"/>
              <a:ext cx="117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下沉时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322" name="Text Box 10"/>
          <p:cNvSpPr txBox="1"/>
          <p:nvPr/>
        </p:nvSpPr>
        <p:spPr>
          <a:xfrm>
            <a:off x="3733800" y="4724400"/>
            <a:ext cx="1873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V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排 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 V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3" name="Text Box 9"/>
          <p:cNvSpPr txBox="1"/>
          <p:nvPr/>
        </p:nvSpPr>
        <p:spPr>
          <a:xfrm>
            <a:off x="7772400" y="19812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 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 G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4" name="Text Box 13"/>
          <p:cNvSpPr txBox="1"/>
          <p:nvPr/>
        </p:nvSpPr>
        <p:spPr>
          <a:xfrm>
            <a:off x="7772400" y="27432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5" name="AutoShape 13"/>
          <p:cNvSpPr/>
          <p:nvPr/>
        </p:nvSpPr>
        <p:spPr>
          <a:xfrm>
            <a:off x="6934200" y="2895600"/>
            <a:ext cx="838200" cy="228600"/>
          </a:xfrm>
          <a:prstGeom prst="rightArrow">
            <a:avLst>
              <a:gd name="adj1" fmla="val 50000"/>
              <a:gd name="adj2" fmla="val 9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6" name="Text Box 9"/>
          <p:cNvSpPr txBox="1"/>
          <p:nvPr/>
        </p:nvSpPr>
        <p:spPr>
          <a:xfrm>
            <a:off x="7848600" y="38862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 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 G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7" name="Text Box 13"/>
          <p:cNvSpPr txBox="1"/>
          <p:nvPr/>
        </p:nvSpPr>
        <p:spPr>
          <a:xfrm>
            <a:off x="7848600" y="46482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zh-CN" sz="3200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=ρ</a:t>
            </a:r>
            <a:r>
              <a:rPr lang="zh-CN" altLang="en-US" sz="3200" b="1" baseline="-250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endParaRPr lang="zh-CN" altLang="en-US" sz="3200" b="1" baseline="-250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28" name="AutoShape 16"/>
          <p:cNvSpPr/>
          <p:nvPr/>
        </p:nvSpPr>
        <p:spPr>
          <a:xfrm>
            <a:off x="7010400" y="4876800"/>
            <a:ext cx="838200" cy="228600"/>
          </a:xfrm>
          <a:prstGeom prst="rightArrow">
            <a:avLst>
              <a:gd name="adj1" fmla="val 50000"/>
              <a:gd name="adj2" fmla="val 916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5715000" y="20574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同理：上浮时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6781800" y="40386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悬浮时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22" grpId="0"/>
      <p:bldP spid="13323" grpId="0"/>
      <p:bldP spid="13324" grpId="0"/>
      <p:bldP spid="13325" grpId="0" bldLvl="0" animBg="1"/>
      <p:bldP spid="13326" grpId="0"/>
      <p:bldP spid="13327" grpId="0"/>
      <p:bldP spid="13328" grpId="0" bldLvl="0" animBg="1"/>
      <p:bldP spid="13329" grpId="0"/>
      <p:bldP spid="133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15"/>
          <p:cNvSpPr/>
          <p:nvPr/>
        </p:nvSpPr>
        <p:spPr>
          <a:xfrm>
            <a:off x="3048000" y="4038600"/>
            <a:ext cx="215900" cy="720725"/>
          </a:xfrm>
          <a:prstGeom prst="downArrow">
            <a:avLst>
              <a:gd name="adj1" fmla="val 50000"/>
              <a:gd name="adj2" fmla="val 83455"/>
            </a:avLst>
          </a:prstGeom>
          <a:solidFill>
            <a:srgbClr val="0000FF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eaLnBrk="1" hangingPunct="1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4339" name="Text Box 16"/>
          <p:cNvSpPr txBox="1"/>
          <p:nvPr/>
        </p:nvSpPr>
        <p:spPr>
          <a:xfrm>
            <a:off x="2590800" y="4800600"/>
            <a:ext cx="39608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漂浮：</a:t>
            </a: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sz="3600" b="1" baseline="-25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浮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3600" b="1" baseline="-25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</a:t>
            </a:r>
            <a:endParaRPr lang="zh-CN" altLang="en-US" sz="3600" b="1" baseline="-25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0" name="Text Box 17"/>
          <p:cNvSpPr txBox="1">
            <a:spLocks noChangeArrowheads="1"/>
          </p:cNvSpPr>
          <p:nvPr/>
        </p:nvSpPr>
        <p:spPr bwMode="auto">
          <a:xfrm>
            <a:off x="6705600" y="4800600"/>
            <a:ext cx="2819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defRPr/>
            </a:pPr>
            <a:r>
              <a:rPr kumimoji="0" lang="zh-CN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ρ</a:t>
            </a:r>
            <a:r>
              <a:rPr kumimoji="0" lang="zh-CN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液 </a:t>
            </a:r>
            <a:r>
              <a:rPr kumimoji="0" lang="zh-CN" altLang="zh-CN" sz="3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&gt;ρ</a:t>
            </a:r>
            <a:r>
              <a:rPr kumimoji="0" lang="zh-CN" sz="3600" b="1" kern="1200" cap="none" spc="0" normalizeH="0" baseline="-2500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物</a:t>
            </a:r>
            <a:endParaRPr kumimoji="0" lang="zh-CN" sz="3600" b="1" kern="1200" cap="none" spc="0" normalizeH="0" baseline="-2500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459038" y="1295400"/>
            <a:ext cx="8208962" cy="2660650"/>
            <a:chOff x="0" y="0"/>
            <a:chExt cx="5171" cy="1676"/>
          </a:xfrm>
        </p:grpSpPr>
        <p:sp>
          <p:nvSpPr>
            <p:cNvPr id="13320" name="Text Box 6"/>
            <p:cNvSpPr txBox="1"/>
            <p:nvPr/>
          </p:nvSpPr>
          <p:spPr>
            <a:xfrm>
              <a:off x="0" y="227"/>
              <a:ext cx="2359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悬浮：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F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浮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G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物</a:t>
              </a:r>
              <a:endParaRPr lang="zh-CN" altLang="en-US" sz="3600" b="1" baseline="-25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3" name="Text Box 8"/>
            <p:cNvSpPr txBox="1">
              <a:spLocks noChangeArrowheads="1"/>
            </p:cNvSpPr>
            <p:nvPr/>
          </p:nvSpPr>
          <p:spPr bwMode="auto">
            <a:xfrm>
              <a:off x="2495" y="136"/>
              <a:ext cx="2676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defRPr/>
              </a:pP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液 </a:t>
              </a:r>
              <a:r>
                <a:rPr kumimoji="0" lang="zh-CN" sz="2800" b="1" kern="1200" cap="none" spc="0" normalizeH="0" baseline="0" noProof="0" smtClean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＝</a:t>
              </a:r>
              <a:r>
                <a:rPr kumimoji="0" lang="zh-CN" sz="28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物</a:t>
              </a:r>
              <a:endParaRPr kumimoji="0" lang="zh-CN" sz="3600" b="1" kern="1200" cap="none" spc="0" normalizeH="0" baseline="-2500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3322" name="Text Box 9"/>
            <p:cNvSpPr txBox="1"/>
            <p:nvPr/>
          </p:nvSpPr>
          <p:spPr>
            <a:xfrm>
              <a:off x="0" y="771"/>
              <a:ext cx="226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下沉：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F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浮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＜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G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物</a:t>
              </a:r>
              <a:endParaRPr lang="zh-CN" altLang="en-US" sz="3600" b="1" baseline="-25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5" name="Text Box 11"/>
            <p:cNvSpPr txBox="1">
              <a:spLocks noChangeArrowheads="1"/>
            </p:cNvSpPr>
            <p:nvPr/>
          </p:nvSpPr>
          <p:spPr bwMode="auto">
            <a:xfrm>
              <a:off x="2495" y="685"/>
              <a:ext cx="2540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defRPr/>
              </a:pP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液 </a:t>
              </a:r>
              <a:r>
                <a:rPr kumimoji="0" lang="zh-CN" sz="2800" b="1" kern="1200" cap="none" spc="0" normalizeH="0" baseline="0" noProof="0" smtClean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＜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物</a:t>
              </a:r>
              <a:endParaRPr kumimoji="0" lang="zh-CN" sz="3600" b="1" kern="1200" cap="none" spc="0" normalizeH="0" baseline="-2500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3324" name="Text Box 12"/>
            <p:cNvSpPr txBox="1"/>
            <p:nvPr/>
          </p:nvSpPr>
          <p:spPr>
            <a:xfrm>
              <a:off x="0" y="1270"/>
              <a:ext cx="2495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上浮：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F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浮</a:t>
              </a:r>
              <a:r>
                <a:rPr lang="zh-CN" altLang="en-US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＞</a:t>
              </a:r>
              <a:r>
                <a:rPr lang="zh-CN" altLang="zh-CN" sz="36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G</a:t>
              </a:r>
              <a:r>
                <a:rPr lang="zh-CN" altLang="en-US" sz="3600" b="1" baseline="-250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物</a:t>
              </a:r>
              <a:endParaRPr lang="zh-CN" altLang="en-US" sz="3600" b="1" baseline="-25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7" name="Text Box 13"/>
            <p:cNvSpPr txBox="1">
              <a:spLocks noChangeArrowheads="1"/>
            </p:cNvSpPr>
            <p:nvPr/>
          </p:nvSpPr>
          <p:spPr bwMode="auto">
            <a:xfrm>
              <a:off x="2540" y="1225"/>
              <a:ext cx="2404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eaLnBrk="1" hangingPunct="1">
                <a:spcBef>
                  <a:spcPct val="50000"/>
                </a:spcBef>
                <a:buClrTx/>
                <a:buSzTx/>
                <a:defRPr/>
              </a:pP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液</a:t>
              </a:r>
              <a:r>
                <a:rPr kumimoji="0" 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  <a:r>
                <a:rPr kumimoji="0" lang="zh-CN" sz="2800" b="1" kern="1200" cap="none" spc="0" normalizeH="0" baseline="0" noProof="0" smtClean="0">
                  <a:solidFill>
                    <a:schemeClr val="hlin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＞</a:t>
              </a:r>
              <a:r>
                <a:rPr kumimoji="0" 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  <a:r>
                <a:rPr kumimoji="0" lang="zh-CN" altLang="zh-CN" sz="3600" b="1" kern="1200" cap="none" spc="0" normalizeH="0" baseline="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ρ</a:t>
              </a:r>
              <a:r>
                <a:rPr kumimoji="0" lang="zh-CN" sz="3600" b="1" kern="1200" cap="none" spc="0" normalizeH="0" baseline="-25000" noProof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物</a:t>
              </a:r>
              <a:endParaRPr kumimoji="0" lang="zh-CN" sz="3600" b="1" kern="1200" cap="none" spc="0" normalizeH="0" baseline="-25000" noProof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3326" name="TextBox 11"/>
            <p:cNvSpPr txBox="1"/>
            <p:nvPr/>
          </p:nvSpPr>
          <p:spPr>
            <a:xfrm>
              <a:off x="2718" y="0"/>
              <a:ext cx="171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实心物体</a:t>
              </a:r>
              <a:endParaRPr lang="zh-CN" altLang="en-US" sz="2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318" name="Rectangle 13"/>
          <p:cNvSpPr/>
          <p:nvPr/>
        </p:nvSpPr>
        <p:spPr>
          <a:xfrm>
            <a:off x="7515860" y="23304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endParaRPr lang="zh-CN" altLang="zh-CN" sz="3600" b="1" dirty="0">
              <a:solidFill>
                <a:schemeClr val="hlink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3319" name="WordArt 4"/>
          <p:cNvSpPr>
            <a:spLocks noTextEdit="1"/>
          </p:cNvSpPr>
          <p:nvPr/>
        </p:nvSpPr>
        <p:spPr>
          <a:xfrm>
            <a:off x="3352800" y="304800"/>
            <a:ext cx="5048250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总结：物体的浮沉条件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/>
      <p:bldP spid="143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Rot="1"/>
          </p:cNvSpPr>
          <p:nvPr>
            <p:ph idx="1"/>
          </p:nvPr>
        </p:nvSpPr>
        <p:spPr>
          <a:xfrm>
            <a:off x="2057400" y="228600"/>
            <a:ext cx="3889375" cy="574675"/>
          </a:xfrm>
          <a:solidFill>
            <a:schemeClr val="hlink">
              <a:alpha val="23137"/>
            </a:schemeClr>
          </a:solidFill>
          <a:ln>
            <a:solidFill>
              <a:schemeClr val="hlink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p>
            <a:pPr marL="609600" indent="-609600" eaLnBrk="1" hangingPunct="1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/>
              <a:t>悬浮和漂浮的</a:t>
            </a:r>
            <a:r>
              <a:rPr lang="zh-CN" altLang="en-US" b="1" dirty="0">
                <a:solidFill>
                  <a:srgbClr val="FF3300"/>
                </a:solidFill>
              </a:rPr>
              <a:t>区别</a:t>
            </a:r>
            <a:r>
              <a:rPr lang="zh-CN" altLang="en-US" b="1" dirty="0"/>
              <a:t>：</a:t>
            </a:r>
            <a:endParaRPr lang="zh-CN" altLang="en-US" b="1" dirty="0"/>
          </a:p>
        </p:txBody>
      </p:sp>
      <p:grpSp>
        <p:nvGrpSpPr>
          <p:cNvPr id="14339" name="Group 3"/>
          <p:cNvGrpSpPr/>
          <p:nvPr/>
        </p:nvGrpSpPr>
        <p:grpSpPr>
          <a:xfrm>
            <a:off x="2927350" y="4102100"/>
            <a:ext cx="2305050" cy="2232025"/>
            <a:chOff x="0" y="0"/>
            <a:chExt cx="1008" cy="1056"/>
          </a:xfrm>
        </p:grpSpPr>
        <p:grpSp>
          <p:nvGrpSpPr>
            <p:cNvPr id="14380" name="Group 4"/>
            <p:cNvGrpSpPr/>
            <p:nvPr/>
          </p:nvGrpSpPr>
          <p:grpSpPr>
            <a:xfrm>
              <a:off x="0" y="0"/>
              <a:ext cx="1008" cy="1056"/>
              <a:chOff x="0" y="0"/>
              <a:chExt cx="1740" cy="1890"/>
            </a:xfrm>
          </p:grpSpPr>
          <p:sp>
            <p:nvSpPr>
              <p:cNvPr id="14389" name="AutoShape 5" descr="横虚线"/>
              <p:cNvSpPr/>
              <p:nvPr/>
            </p:nvSpPr>
            <p:spPr>
              <a:xfrm>
                <a:off x="225" y="930"/>
                <a:ext cx="1440" cy="96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90" name="未知"/>
              <p:cNvSpPr/>
              <p:nvPr/>
            </p:nvSpPr>
            <p:spPr>
              <a:xfrm>
                <a:off x="0" y="0"/>
                <a:ext cx="1740" cy="1129"/>
              </a:xfrm>
              <a:custGeom>
                <a:avLst/>
                <a:gdLst>
                  <a:gd name="txL" fmla="*/ 0 w 1740"/>
                  <a:gd name="txT" fmla="*/ 0 h 1129"/>
                  <a:gd name="txR" fmla="*/ 1740 w 1740"/>
                  <a:gd name="txB" fmla="*/ 1129 h 1129"/>
                </a:gdLst>
                <a:ahLst/>
                <a:cxnLst>
                  <a:cxn ang="0">
                    <a:pos x="225" y="1129"/>
                  </a:cxn>
                  <a:cxn ang="0">
                    <a:pos x="225" y="360"/>
                  </a:cxn>
                  <a:cxn ang="0">
                    <a:pos x="225" y="180"/>
                  </a:cxn>
                  <a:cxn ang="0">
                    <a:pos x="0" y="45"/>
                  </a:cxn>
                  <a:cxn ang="0">
                    <a:pos x="285" y="0"/>
                  </a:cxn>
                  <a:cxn ang="0">
                    <a:pos x="1740" y="0"/>
                  </a:cxn>
                  <a:cxn ang="0">
                    <a:pos x="1665" y="120"/>
                  </a:cxn>
                  <a:cxn ang="0">
                    <a:pos x="1665" y="1129"/>
                  </a:cxn>
                </a:cxnLst>
                <a:rect l="txL" t="txT" r="txR" b="txB"/>
                <a:pathLst>
                  <a:path w="1740" h="1129">
                    <a:moveTo>
                      <a:pt x="225" y="1129"/>
                    </a:moveTo>
                    <a:lnTo>
                      <a:pt x="225" y="360"/>
                    </a:lnTo>
                    <a:lnTo>
                      <a:pt x="225" y="180"/>
                    </a:lnTo>
                    <a:lnTo>
                      <a:pt x="0" y="45"/>
                    </a:lnTo>
                    <a:lnTo>
                      <a:pt x="285" y="0"/>
                    </a:lnTo>
                    <a:lnTo>
                      <a:pt x="1740" y="0"/>
                    </a:lnTo>
                    <a:lnTo>
                      <a:pt x="1665" y="120"/>
                    </a:lnTo>
                    <a:lnTo>
                      <a:pt x="1665" y="1129"/>
                    </a:lnTo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381" name="Group 7"/>
            <p:cNvGrpSpPr/>
            <p:nvPr/>
          </p:nvGrpSpPr>
          <p:grpSpPr>
            <a:xfrm>
              <a:off x="136" y="227"/>
              <a:ext cx="841" cy="798"/>
              <a:chOff x="0" y="0"/>
              <a:chExt cx="600" cy="440"/>
            </a:xfrm>
          </p:grpSpPr>
          <p:sp>
            <p:nvSpPr>
              <p:cNvPr id="14382" name="Line 8"/>
              <p:cNvSpPr/>
              <p:nvPr/>
            </p:nvSpPr>
            <p:spPr>
              <a:xfrm>
                <a:off x="0" y="0"/>
                <a:ext cx="60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3" name="Line 9"/>
              <p:cNvSpPr/>
              <p:nvPr/>
            </p:nvSpPr>
            <p:spPr>
              <a:xfrm>
                <a:off x="20" y="73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84" name="Line 10"/>
              <p:cNvSpPr/>
              <p:nvPr/>
            </p:nvSpPr>
            <p:spPr>
              <a:xfrm>
                <a:off x="20" y="147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85" name="Line 11"/>
              <p:cNvSpPr/>
              <p:nvPr/>
            </p:nvSpPr>
            <p:spPr>
              <a:xfrm>
                <a:off x="20" y="220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86" name="Line 12"/>
              <p:cNvSpPr/>
              <p:nvPr/>
            </p:nvSpPr>
            <p:spPr>
              <a:xfrm>
                <a:off x="20" y="293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87" name="Line 13"/>
              <p:cNvSpPr/>
              <p:nvPr/>
            </p:nvSpPr>
            <p:spPr>
              <a:xfrm>
                <a:off x="20" y="367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4388" name="Line 14"/>
              <p:cNvSpPr/>
              <p:nvPr/>
            </p:nvSpPr>
            <p:spPr>
              <a:xfrm>
                <a:off x="20" y="440"/>
                <a:ext cx="56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</p:grpSp>
      <p:sp>
        <p:nvSpPr>
          <p:cNvPr id="14340" name="Rectangle 15"/>
          <p:cNvSpPr/>
          <p:nvPr/>
        </p:nvSpPr>
        <p:spPr>
          <a:xfrm>
            <a:off x="2208213" y="1773238"/>
            <a:ext cx="8291512" cy="4564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1" hangingPunct="1">
              <a:lnSpc>
                <a:spcPct val="150000"/>
              </a:lnSpc>
              <a:buFontTx/>
            </a:pPr>
            <a:r>
              <a:rPr lang="zh-CN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仿宋_GB2312" pitchFamily="49" charset="-122"/>
              </a:rPr>
              <a:t>       </a:t>
            </a:r>
            <a:endParaRPr lang="zh-CN" altLang="zh-CN" sz="2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4341" name="Group 16"/>
          <p:cNvGrpSpPr/>
          <p:nvPr/>
        </p:nvGrpSpPr>
        <p:grpSpPr>
          <a:xfrm>
            <a:off x="3648075" y="4173538"/>
            <a:ext cx="720725" cy="1978734"/>
            <a:chOff x="0" y="0"/>
            <a:chExt cx="318" cy="1019"/>
          </a:xfrm>
        </p:grpSpPr>
        <p:sp>
          <p:nvSpPr>
            <p:cNvPr id="14372" name="Rectangle 17"/>
            <p:cNvSpPr/>
            <p:nvPr/>
          </p:nvSpPr>
          <p:spPr>
            <a:xfrm>
              <a:off x="0" y="382"/>
              <a:ext cx="318" cy="227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 eaLnBrk="1" hangingPunct="1"/>
              <a:endParaRPr lang="zh-CN" altLang="zh-CN" sz="1400" dirty="0">
                <a:solidFill>
                  <a:srgbClr val="990000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grpSp>
          <p:nvGrpSpPr>
            <p:cNvPr id="14373" name="Group 18"/>
            <p:cNvGrpSpPr/>
            <p:nvPr/>
          </p:nvGrpSpPr>
          <p:grpSpPr>
            <a:xfrm>
              <a:off x="147" y="171"/>
              <a:ext cx="46" cy="635"/>
              <a:chOff x="0" y="0"/>
              <a:chExt cx="46" cy="635"/>
            </a:xfrm>
          </p:grpSpPr>
          <p:grpSp>
            <p:nvGrpSpPr>
              <p:cNvPr id="14376" name="Group 19"/>
              <p:cNvGrpSpPr/>
              <p:nvPr/>
            </p:nvGrpSpPr>
            <p:grpSpPr>
              <a:xfrm>
                <a:off x="22" y="0"/>
                <a:ext cx="0" cy="635"/>
                <a:chOff x="0" y="0"/>
                <a:chExt cx="0" cy="635"/>
              </a:xfrm>
            </p:grpSpPr>
            <p:sp>
              <p:nvSpPr>
                <p:cNvPr id="14378" name="Line 20"/>
                <p:cNvSpPr/>
                <p:nvPr/>
              </p:nvSpPr>
              <p:spPr>
                <a:xfrm flipV="1">
                  <a:off x="0" y="0"/>
                  <a:ext cx="0" cy="318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14379" name="Line 21"/>
                <p:cNvSpPr/>
                <p:nvPr/>
              </p:nvSpPr>
              <p:spPr>
                <a:xfrm>
                  <a:off x="0" y="318"/>
                  <a:ext cx="0" cy="317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  <p:sp>
            <p:nvSpPr>
              <p:cNvPr id="14377" name="Oval 22"/>
              <p:cNvSpPr/>
              <p:nvPr/>
            </p:nvSpPr>
            <p:spPr>
              <a:xfrm>
                <a:off x="0" y="298"/>
                <a:ext cx="46" cy="46"/>
              </a:xfrm>
              <a:prstGeom prst="ellipse">
                <a:avLst/>
              </a:prstGeom>
              <a:solidFill>
                <a:schemeClr val="tx1"/>
              </a:solidFill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374" name="Text Box 23"/>
            <p:cNvSpPr txBox="1"/>
            <p:nvPr/>
          </p:nvSpPr>
          <p:spPr>
            <a:xfrm>
              <a:off x="122" y="829"/>
              <a:ext cx="104" cy="19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zh-CN" sz="2400" b="1" i="1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G</a:t>
              </a:r>
              <a:endParaRPr lang="zh-CN" altLang="zh-CN" sz="2400" b="1" i="1" dirty="0">
                <a:solidFill>
                  <a:schemeClr val="hlink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sp>
          <p:nvSpPr>
            <p:cNvPr id="14375" name="Text Box 24"/>
            <p:cNvSpPr txBox="1"/>
            <p:nvPr/>
          </p:nvSpPr>
          <p:spPr>
            <a:xfrm>
              <a:off x="117" y="0"/>
              <a:ext cx="200" cy="19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zh-CN" sz="2400" b="1" i="1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F</a:t>
              </a:r>
              <a:r>
                <a:rPr lang="zh-CN" altLang="en-US" sz="2400" b="1" i="1" baseline="-25000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浮</a:t>
              </a:r>
              <a:endParaRPr lang="zh-CN" altLang="en-US" sz="2400" b="1" i="1" baseline="-25000" dirty="0">
                <a:solidFill>
                  <a:schemeClr val="hlink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</p:grpSp>
      <p:grpSp>
        <p:nvGrpSpPr>
          <p:cNvPr id="14342" name="Group 25"/>
          <p:cNvGrpSpPr/>
          <p:nvPr/>
        </p:nvGrpSpPr>
        <p:grpSpPr>
          <a:xfrm>
            <a:off x="7467600" y="4175125"/>
            <a:ext cx="2427288" cy="2159000"/>
            <a:chOff x="0" y="0"/>
            <a:chExt cx="1008" cy="1056"/>
          </a:xfrm>
        </p:grpSpPr>
        <p:grpSp>
          <p:nvGrpSpPr>
            <p:cNvPr id="14359" name="Group 26"/>
            <p:cNvGrpSpPr/>
            <p:nvPr/>
          </p:nvGrpSpPr>
          <p:grpSpPr>
            <a:xfrm>
              <a:off x="0" y="0"/>
              <a:ext cx="1008" cy="1056"/>
              <a:chOff x="0" y="0"/>
              <a:chExt cx="1008" cy="1056"/>
            </a:xfrm>
          </p:grpSpPr>
          <p:grpSp>
            <p:nvGrpSpPr>
              <p:cNvPr id="14361" name="Group 27"/>
              <p:cNvGrpSpPr/>
              <p:nvPr/>
            </p:nvGrpSpPr>
            <p:grpSpPr>
              <a:xfrm>
                <a:off x="0" y="0"/>
                <a:ext cx="1008" cy="1056"/>
                <a:chOff x="0" y="0"/>
                <a:chExt cx="1740" cy="1890"/>
              </a:xfrm>
            </p:grpSpPr>
            <p:sp>
              <p:nvSpPr>
                <p:cNvPr id="14370" name="AutoShape 28" descr="横虚线"/>
                <p:cNvSpPr/>
                <p:nvPr/>
              </p:nvSpPr>
              <p:spPr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71" name="未知"/>
                <p:cNvSpPr/>
                <p:nvPr/>
              </p:nvSpPr>
              <p:spPr>
                <a:xfrm>
                  <a:off x="0" y="0"/>
                  <a:ext cx="1740" cy="1129"/>
                </a:xfrm>
                <a:custGeom>
                  <a:avLst/>
                  <a:gdLst>
                    <a:gd name="txL" fmla="*/ 0 w 1740"/>
                    <a:gd name="txT" fmla="*/ 0 h 1129"/>
                    <a:gd name="txR" fmla="*/ 1740 w 1740"/>
                    <a:gd name="txB" fmla="*/ 1129 h 1129"/>
                  </a:gdLst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rect l="txL" t="txT" r="txR" b="txB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362" name="Group 30"/>
              <p:cNvGrpSpPr/>
              <p:nvPr/>
            </p:nvGrpSpPr>
            <p:grpSpPr>
              <a:xfrm>
                <a:off x="136" y="227"/>
                <a:ext cx="841" cy="798"/>
                <a:chOff x="0" y="0"/>
                <a:chExt cx="600" cy="440"/>
              </a:xfrm>
            </p:grpSpPr>
            <p:sp>
              <p:nvSpPr>
                <p:cNvPr id="14363" name="Line 31"/>
                <p:cNvSpPr/>
                <p:nvPr/>
              </p:nvSpPr>
              <p:spPr>
                <a:xfrm>
                  <a:off x="0" y="0"/>
                  <a:ext cx="60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4" name="Line 32"/>
                <p:cNvSpPr/>
                <p:nvPr/>
              </p:nvSpPr>
              <p:spPr>
                <a:xfrm>
                  <a:off x="20" y="73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4365" name="Line 33"/>
                <p:cNvSpPr/>
                <p:nvPr/>
              </p:nvSpPr>
              <p:spPr>
                <a:xfrm>
                  <a:off x="20" y="147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4366" name="Line 34"/>
                <p:cNvSpPr/>
                <p:nvPr/>
              </p:nvSpPr>
              <p:spPr>
                <a:xfrm>
                  <a:off x="20" y="220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4367" name="Line 35"/>
                <p:cNvSpPr/>
                <p:nvPr/>
              </p:nvSpPr>
              <p:spPr>
                <a:xfrm>
                  <a:off x="20" y="293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4368" name="Line 36"/>
                <p:cNvSpPr/>
                <p:nvPr/>
              </p:nvSpPr>
              <p:spPr>
                <a:xfrm>
                  <a:off x="20" y="367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  <p:sp>
              <p:nvSpPr>
                <p:cNvPr id="14369" name="Line 37"/>
                <p:cNvSpPr/>
                <p:nvPr/>
              </p:nvSpPr>
              <p:spPr>
                <a:xfrm>
                  <a:off x="20" y="440"/>
                  <a:ext cx="5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ysDot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4360" name="Line 38"/>
            <p:cNvSpPr/>
            <p:nvPr/>
          </p:nvSpPr>
          <p:spPr>
            <a:xfrm>
              <a:off x="363" y="227"/>
              <a:ext cx="31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14343" name="Group 39"/>
          <p:cNvGrpSpPr/>
          <p:nvPr/>
        </p:nvGrpSpPr>
        <p:grpSpPr>
          <a:xfrm>
            <a:off x="8382000" y="3798888"/>
            <a:ext cx="649288" cy="1746250"/>
            <a:chOff x="0" y="0"/>
            <a:chExt cx="318" cy="1100"/>
          </a:xfrm>
        </p:grpSpPr>
        <p:sp>
          <p:nvSpPr>
            <p:cNvPr id="14351" name="Rectangle 40"/>
            <p:cNvSpPr/>
            <p:nvPr/>
          </p:nvSpPr>
          <p:spPr>
            <a:xfrm>
              <a:off x="0" y="382"/>
              <a:ext cx="318" cy="227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 eaLnBrk="1" hangingPunct="1"/>
              <a:endParaRPr lang="zh-CN" altLang="zh-CN" sz="1400" dirty="0">
                <a:solidFill>
                  <a:srgbClr val="990000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grpSp>
          <p:nvGrpSpPr>
            <p:cNvPr id="14352" name="Group 41"/>
            <p:cNvGrpSpPr/>
            <p:nvPr/>
          </p:nvGrpSpPr>
          <p:grpSpPr>
            <a:xfrm>
              <a:off x="147" y="171"/>
              <a:ext cx="46" cy="635"/>
              <a:chOff x="0" y="0"/>
              <a:chExt cx="46" cy="635"/>
            </a:xfrm>
          </p:grpSpPr>
          <p:grpSp>
            <p:nvGrpSpPr>
              <p:cNvPr id="14355" name="Group 42"/>
              <p:cNvGrpSpPr/>
              <p:nvPr/>
            </p:nvGrpSpPr>
            <p:grpSpPr>
              <a:xfrm>
                <a:off x="22" y="0"/>
                <a:ext cx="0" cy="635"/>
                <a:chOff x="0" y="0"/>
                <a:chExt cx="0" cy="635"/>
              </a:xfrm>
            </p:grpSpPr>
            <p:sp>
              <p:nvSpPr>
                <p:cNvPr id="14357" name="Line 43"/>
                <p:cNvSpPr/>
                <p:nvPr/>
              </p:nvSpPr>
              <p:spPr>
                <a:xfrm flipV="1">
                  <a:off x="0" y="0"/>
                  <a:ext cx="0" cy="318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14358" name="Line 44"/>
                <p:cNvSpPr/>
                <p:nvPr/>
              </p:nvSpPr>
              <p:spPr>
                <a:xfrm>
                  <a:off x="0" y="318"/>
                  <a:ext cx="0" cy="317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  <p:sp>
            <p:nvSpPr>
              <p:cNvPr id="14356" name="Oval 45"/>
              <p:cNvSpPr/>
              <p:nvPr/>
            </p:nvSpPr>
            <p:spPr>
              <a:xfrm>
                <a:off x="0" y="298"/>
                <a:ext cx="46" cy="46"/>
              </a:xfrm>
              <a:prstGeom prst="ellipse">
                <a:avLst/>
              </a:prstGeom>
              <a:solidFill>
                <a:schemeClr val="tx1"/>
              </a:solidFill>
              <a:ln w="190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353" name="Text Box 46"/>
            <p:cNvSpPr txBox="1"/>
            <p:nvPr/>
          </p:nvSpPr>
          <p:spPr>
            <a:xfrm>
              <a:off x="122" y="829"/>
              <a:ext cx="10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zh-CN" sz="2800" b="1" i="1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G</a:t>
              </a:r>
              <a:endParaRPr lang="zh-CN" altLang="zh-CN" sz="2800" b="1" i="1" dirty="0">
                <a:solidFill>
                  <a:schemeClr val="hlink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  <p:sp>
          <p:nvSpPr>
            <p:cNvPr id="14354" name="Text Box 47"/>
            <p:cNvSpPr txBox="1"/>
            <p:nvPr/>
          </p:nvSpPr>
          <p:spPr>
            <a:xfrm>
              <a:off x="117" y="0"/>
              <a:ext cx="20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 eaLnBrk="1" hangingPunct="1">
                <a:spcBef>
                  <a:spcPct val="50000"/>
                </a:spcBef>
              </a:pPr>
              <a:r>
                <a:rPr lang="zh-CN" altLang="zh-CN" sz="2400" b="1" i="1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F</a:t>
              </a:r>
              <a:r>
                <a:rPr lang="zh-CN" altLang="en-US" sz="2000" b="1" i="1" baseline="-25000" dirty="0">
                  <a:solidFill>
                    <a:schemeClr val="hlink"/>
                  </a:solidFill>
                  <a:latin typeface="Tahoma" panose="020B0604030504040204" pitchFamily="34" charset="0"/>
                  <a:ea typeface="华文仿宋" panose="02010600040101010101" pitchFamily="2" charset="-122"/>
                </a:rPr>
                <a:t>浮</a:t>
              </a:r>
              <a:endParaRPr lang="zh-CN" altLang="en-US" sz="2000" b="1" i="1" baseline="-25000" dirty="0">
                <a:solidFill>
                  <a:schemeClr val="hlink"/>
                </a:solidFill>
                <a:latin typeface="Tahoma" panose="020B0604030504040204" pitchFamily="34" charset="0"/>
                <a:ea typeface="华文仿宋" panose="02010600040101010101" pitchFamily="2" charset="-122"/>
              </a:endParaRPr>
            </a:p>
          </p:txBody>
        </p:sp>
      </p:grpSp>
      <p:sp>
        <p:nvSpPr>
          <p:cNvPr id="15408" name="Text Box 48"/>
          <p:cNvSpPr txBox="1">
            <a:spLocks noChangeArrowheads="1"/>
          </p:cNvSpPr>
          <p:nvPr/>
        </p:nvSpPr>
        <p:spPr bwMode="auto">
          <a:xfrm>
            <a:off x="1981200" y="1600200"/>
            <a:ext cx="7162800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defRPr/>
            </a:pPr>
            <a:r>
              <a:rPr kumimoji="0" lang="zh-CN" altLang="zh-CN" sz="2400" b="1" kern="1200" cap="none" spc="0" normalizeH="0" baseline="0" noProof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sz="2400" b="1" kern="1200" cap="none" spc="0" normalizeH="0" baseline="0" noProof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悬浮</a:t>
            </a:r>
            <a:r>
              <a:rPr kumimoji="0" 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整个物体浸没在液体中，</a:t>
            </a:r>
            <a:r>
              <a:rPr kumimoji="0" lang="zh-CN" altLang="zh-CN" sz="2400" b="1" i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排液</a:t>
            </a:r>
            <a:r>
              <a:rPr kumimoji="0" lang="zh-CN" alt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</a:t>
            </a:r>
            <a:r>
              <a:rPr kumimoji="0" lang="zh-CN" altLang="zh-CN" sz="2400" b="1" i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</a:t>
            </a:r>
            <a:r>
              <a:rPr kumimoji="0" 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     </a:t>
            </a:r>
            <a:endParaRPr kumimoji="0" lang="zh-CN" sz="2400" b="1" kern="1200" cap="none" spc="0" normalizeH="0" baseline="0" noProof="0" smtClean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defRPr/>
            </a:pPr>
            <a:r>
              <a:rPr kumimoji="0" 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实心物体</a:t>
            </a:r>
            <a:r>
              <a:rPr kumimoji="0" lang="zh-CN" altLang="zh-CN" sz="2400" b="1" i="1" kern="1200" cap="none" spc="0" normalizeH="0" baseline="0" noProof="0" smtClean="0">
                <a:latin typeface="Book Antiqua" panose="02040602050305030304" pitchFamily="18" charset="0"/>
                <a:ea typeface="MS PMincho" pitchFamily="2" charset="-128"/>
                <a:cs typeface="+mn-cs"/>
              </a:rPr>
              <a:t>ρ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 </a:t>
            </a:r>
            <a:r>
              <a:rPr kumimoji="0" lang="zh-CN" alt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=</a:t>
            </a:r>
            <a:r>
              <a:rPr kumimoji="0" lang="zh-CN" altLang="zh-CN" sz="2400" b="1" i="1" kern="1200" cap="none" spc="0" normalizeH="0" baseline="0" noProof="0" smtClean="0">
                <a:latin typeface="Book Antiqua" panose="02040602050305030304" pitchFamily="18" charset="0"/>
                <a:ea typeface="MS PMincho" pitchFamily="2" charset="-128"/>
                <a:cs typeface="+mn-cs"/>
              </a:rPr>
              <a:t>ρ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液</a:t>
            </a:r>
            <a:endParaRPr kumimoji="0" lang="zh-CN" sz="2400" b="1" kern="1200" cap="none" spc="0" normalizeH="0" baseline="-25000" noProof="0" smtClean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defRPr/>
            </a:pP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sz="2400" b="1" kern="1200" cap="none" spc="0" normalizeH="0" baseline="0" noProof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漂浮</a:t>
            </a:r>
            <a:r>
              <a:rPr kumimoji="0" lang="zh-CN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是物体一部分浸入液体中，</a:t>
            </a:r>
            <a:r>
              <a:rPr kumimoji="0" lang="zh-CN" altLang="zh-CN" sz="2400" b="1" i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排液</a:t>
            </a:r>
            <a:r>
              <a:rPr kumimoji="0" lang="zh-CN" alt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&lt;</a:t>
            </a:r>
            <a:r>
              <a:rPr kumimoji="0" lang="zh-CN" altLang="zh-CN" sz="2400" b="1" i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V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</a:t>
            </a:r>
            <a:r>
              <a:rPr kumimoji="0" 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  </a:t>
            </a:r>
            <a:endParaRPr kumimoji="0" lang="zh-CN" sz="2400" b="1" kern="1200" cap="none" spc="0" normalizeH="0" baseline="0" noProof="0" smtClean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defRPr/>
            </a:pPr>
            <a:r>
              <a:rPr kumimoji="0" 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实心物体</a:t>
            </a:r>
            <a:r>
              <a:rPr kumimoji="0" lang="zh-CN" altLang="zh-CN" sz="2400" b="1" i="1" kern="1200" cap="none" spc="0" normalizeH="0" baseline="0" noProof="0" smtClean="0">
                <a:latin typeface="Book Antiqua" panose="02040602050305030304" pitchFamily="18" charset="0"/>
                <a:ea typeface="MS PMincho" pitchFamily="2" charset="-128"/>
                <a:cs typeface="+mn-cs"/>
              </a:rPr>
              <a:t>ρ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 </a:t>
            </a:r>
            <a:r>
              <a:rPr kumimoji="0" lang="zh-CN" altLang="zh-CN" sz="2400" b="1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&lt;</a:t>
            </a:r>
            <a:r>
              <a:rPr kumimoji="0" lang="zh-CN" altLang="zh-CN" sz="2400" b="1" i="1" kern="1200" cap="none" spc="0" normalizeH="0" baseline="0" noProof="0" smtClean="0">
                <a:latin typeface="Book Antiqua" panose="02040602050305030304" pitchFamily="18" charset="0"/>
                <a:ea typeface="MS PMincho" pitchFamily="2" charset="-128"/>
                <a:cs typeface="+mn-cs"/>
              </a:rPr>
              <a:t>ρ</a:t>
            </a:r>
            <a:r>
              <a:rPr kumimoji="0" lang="zh-CN" sz="2400" b="1" kern="1200" cap="none" spc="0" normalizeH="0" baseline="-2500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液</a:t>
            </a:r>
            <a:endParaRPr kumimoji="0" lang="zh-CN" sz="2400" b="1" kern="1200" cap="none" spc="0" normalizeH="0" baseline="-25000" noProof="0" smtClean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5" name="Text Box 49"/>
          <p:cNvSpPr txBox="1"/>
          <p:nvPr/>
        </p:nvSpPr>
        <p:spPr>
          <a:xfrm>
            <a:off x="3505200" y="6400800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4346" name="Text Box 50"/>
          <p:cNvSpPr txBox="1"/>
          <p:nvPr/>
        </p:nvSpPr>
        <p:spPr>
          <a:xfrm>
            <a:off x="3733800" y="640080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悬浮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Text Box 51"/>
          <p:cNvSpPr txBox="1"/>
          <p:nvPr/>
        </p:nvSpPr>
        <p:spPr>
          <a:xfrm>
            <a:off x="8382000" y="6400800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漂浮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412" name="Text Box 52"/>
          <p:cNvSpPr txBox="1"/>
          <p:nvPr/>
        </p:nvSpPr>
        <p:spPr>
          <a:xfrm>
            <a:off x="3276600" y="1066800"/>
            <a:ext cx="693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物体处于二力平衡状态，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浮力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重力</a:t>
            </a:r>
            <a:r>
              <a:rPr lang="zh-CN" altLang="en-US" sz="2400" b="1" dirty="0">
                <a:latin typeface="Arial" panose="020B0604020202020204" pitchFamily="34" charset="0"/>
              </a:rPr>
              <a:t> 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4349" name="Text Box 53"/>
          <p:cNvSpPr txBox="1"/>
          <p:nvPr/>
        </p:nvSpPr>
        <p:spPr>
          <a:xfrm>
            <a:off x="1981200" y="1066800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共同点：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Text Box 54"/>
          <p:cNvSpPr txBox="1"/>
          <p:nvPr/>
        </p:nvSpPr>
        <p:spPr>
          <a:xfrm>
            <a:off x="1981200" y="160020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不同点：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8" grpId="0" bldLvl="0" animBg="1"/>
      <p:bldP spid="15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133600" y="1752600"/>
            <a:ext cx="6858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改变物体浮沉的方法有哪些？物体的浮与沉与  （）和（）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722120" y="3257550"/>
            <a:ext cx="822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改变自身的重力大小。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64" name="WordArt 4"/>
          <p:cNvSpPr/>
          <p:nvPr/>
        </p:nvSpPr>
        <p:spPr>
          <a:xfrm>
            <a:off x="2362200" y="685800"/>
            <a:ext cx="1828800" cy="61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思考：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1828800" y="4147185"/>
            <a:ext cx="8229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改变自身的体积大小或改变液体密度大小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从而改变浮力大小。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209800" y="457200"/>
            <a:ext cx="7488238" cy="3296733"/>
            <a:chOff x="0" y="0"/>
            <a:chExt cx="4717" cy="2077"/>
          </a:xfrm>
        </p:grpSpPr>
        <p:grpSp>
          <p:nvGrpSpPr>
            <p:cNvPr id="16390" name="Group 3"/>
            <p:cNvGrpSpPr/>
            <p:nvPr/>
          </p:nvGrpSpPr>
          <p:grpSpPr>
            <a:xfrm>
              <a:off x="0" y="0"/>
              <a:ext cx="2263" cy="2077"/>
              <a:chOff x="0" y="0"/>
              <a:chExt cx="1946" cy="1774"/>
            </a:xfrm>
          </p:grpSpPr>
          <p:pic>
            <p:nvPicPr>
              <p:cNvPr id="16394" name="Picture 4" descr="汤圆刚放入水中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824" cy="13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5" name="Text Box 5"/>
              <p:cNvSpPr txBox="1"/>
              <p:nvPr/>
            </p:nvSpPr>
            <p:spPr>
              <a:xfrm>
                <a:off x="0" y="1327"/>
                <a:ext cx="1946" cy="4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</a:rPr>
                  <a:t>汤圆刚放入水中时，会沉入锅底。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6391" name="Group 6"/>
            <p:cNvGrpSpPr/>
            <p:nvPr/>
          </p:nvGrpSpPr>
          <p:grpSpPr>
            <a:xfrm>
              <a:off x="2585" y="0"/>
              <a:ext cx="2132" cy="2059"/>
              <a:chOff x="0" y="0"/>
              <a:chExt cx="1824" cy="1794"/>
            </a:xfrm>
          </p:grpSpPr>
          <p:pic>
            <p:nvPicPr>
              <p:cNvPr id="16392" name="Picture 7" descr="汤圆煮熟时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824" cy="132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3" name="Text Box 8"/>
              <p:cNvSpPr txBox="1"/>
              <p:nvPr/>
            </p:nvSpPr>
            <p:spPr>
              <a:xfrm>
                <a:off x="59" y="1338"/>
                <a:ext cx="1713" cy="4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zh-CN" altLang="en-US" sz="2400" b="1" dirty="0">
                    <a:latin typeface="Times New Roman" panose="02020603050405020304" pitchFamily="18" charset="0"/>
                  </a:rPr>
                  <a:t>汤圆煮熟时，则会浮出水面。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8441" name="Text Box 9"/>
          <p:cNvSpPr txBox="1"/>
          <p:nvPr/>
        </p:nvSpPr>
        <p:spPr>
          <a:xfrm>
            <a:off x="2057400" y="3886200"/>
            <a:ext cx="8382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为什么生汤圆在水中是沉的，熟汤圆在水中是浮的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?</a:t>
            </a:r>
            <a:endParaRPr lang="zh-CN" altLang="zh-CN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6388" name="Picture 10" descr="3_1273579794vJj9_eps_thumb_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4940300"/>
            <a:ext cx="1201738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Text Box 11"/>
          <p:cNvSpPr txBox="1"/>
          <p:nvPr/>
        </p:nvSpPr>
        <p:spPr>
          <a:xfrm>
            <a:off x="3200400" y="4572000"/>
            <a:ext cx="6858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</a:rPr>
              <a:t>汤圆刚放入水中时，汤圆受到的浮力小于重力，汤圆沉入锅底；</a:t>
            </a:r>
            <a:endParaRPr lang="zh-CN" altLang="en-US" sz="2400" b="1" dirty="0">
              <a:solidFill>
                <a:srgbClr val="FF3300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ahoma" panose="020B0604030504040204" pitchFamily="34" charset="0"/>
              </a:rPr>
              <a:t>汤圆煮熟时，它的体积增大，浮力也随之增大，汤圆受到的浮力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</a:rPr>
              <a:t>大于重力，汤圆浮出水面。 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 idx="4294967295"/>
          </p:nvPr>
        </p:nvSpPr>
        <p:spPr>
          <a:xfrm>
            <a:off x="349885" y="-1270"/>
            <a:ext cx="10515600" cy="13255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0000FF"/>
                </a:solidFill>
              </a:rPr>
              <a:t>反馈练习：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290" name="Rectangle 3"/>
          <p:cNvSpPr>
            <a:spLocks noGrp="1"/>
          </p:cNvSpPr>
          <p:nvPr>
            <p:ph idx="4294967295"/>
          </p:nvPr>
        </p:nvSpPr>
        <p:spPr>
          <a:xfrm>
            <a:off x="1187450" y="1127125"/>
            <a:ext cx="10147300" cy="1999615"/>
          </a:xfrm>
        </p:spPr>
        <p:txBody>
          <a:bodyPr vert="horz" wrap="square" lIns="91440" tIns="45720" rIns="91440" bIns="45720" anchor="t"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1</a:t>
            </a:r>
            <a:r>
              <a:rPr lang="zh-CN" altLang="en-US" dirty="0">
                <a:solidFill>
                  <a:srgbClr val="0000FF"/>
                </a:solidFill>
              </a:rPr>
              <a:t>、一个重为</a:t>
            </a:r>
            <a:r>
              <a:rPr lang="zh-CN" altLang="zh-CN" dirty="0">
                <a:solidFill>
                  <a:srgbClr val="0000FF"/>
                </a:solidFill>
              </a:rPr>
              <a:t>0.5N</a:t>
            </a:r>
            <a:r>
              <a:rPr lang="zh-CN" altLang="en-US" dirty="0">
                <a:solidFill>
                  <a:srgbClr val="0000FF"/>
                </a:solidFill>
              </a:rPr>
              <a:t>的土豆浸没在装满水的烧杯中溢出了</a:t>
            </a:r>
            <a:r>
              <a:rPr lang="zh-CN" altLang="zh-CN" dirty="0">
                <a:solidFill>
                  <a:srgbClr val="0000FF"/>
                </a:solidFill>
              </a:rPr>
              <a:t>0.4N</a:t>
            </a:r>
            <a:r>
              <a:rPr lang="zh-CN" altLang="en-US" dirty="0">
                <a:solidFill>
                  <a:srgbClr val="0000FF"/>
                </a:solidFill>
              </a:rPr>
              <a:t>的水，则土豆在水中 （      ）</a:t>
            </a:r>
            <a:endParaRPr lang="zh-CN" altLang="en-US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A</a:t>
            </a:r>
            <a:r>
              <a:rPr lang="zh-CN" altLang="en-US" dirty="0">
                <a:solidFill>
                  <a:srgbClr val="0000FF"/>
                </a:solidFill>
              </a:rPr>
              <a:t>、下沉              </a:t>
            </a:r>
            <a:r>
              <a:rPr lang="zh-CN" altLang="zh-CN" dirty="0">
                <a:solidFill>
                  <a:srgbClr val="0000FF"/>
                </a:solidFill>
              </a:rPr>
              <a:t>B</a:t>
            </a:r>
            <a:r>
              <a:rPr lang="zh-CN" altLang="en-US" dirty="0">
                <a:solidFill>
                  <a:srgbClr val="0000FF"/>
                </a:solidFill>
              </a:rPr>
              <a:t>、悬浮      </a:t>
            </a:r>
            <a:r>
              <a:rPr lang="zh-CN" altLang="zh-CN" dirty="0">
                <a:solidFill>
                  <a:srgbClr val="0000FF"/>
                </a:solidFill>
              </a:rPr>
              <a:t>C</a:t>
            </a:r>
            <a:r>
              <a:rPr lang="zh-CN" altLang="en-US" dirty="0">
                <a:solidFill>
                  <a:srgbClr val="0000FF"/>
                </a:solidFill>
              </a:rPr>
              <a:t>、上浮              </a:t>
            </a:r>
            <a:r>
              <a:rPr lang="zh-CN" altLang="zh-CN" dirty="0">
                <a:solidFill>
                  <a:srgbClr val="0000FF"/>
                </a:solidFill>
              </a:rPr>
              <a:t>D</a:t>
            </a:r>
            <a:r>
              <a:rPr lang="zh-CN" altLang="en-US" dirty="0">
                <a:solidFill>
                  <a:srgbClr val="0000FF"/>
                </a:solidFill>
              </a:rPr>
              <a:t>、以上都有可能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97485" y="3126740"/>
            <a:ext cx="10515600" cy="144970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2</a:t>
            </a:r>
            <a:r>
              <a:rPr lang="zh-CN" altLang="en-US" dirty="0">
                <a:solidFill>
                  <a:srgbClr val="0000FF"/>
                </a:solidFill>
              </a:rPr>
              <a:t>、用力的示意图画出图中三个球静止时的重力和浮力。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13314" name="Picture 4" descr="wla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233" y="3831273"/>
            <a:ext cx="5040312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idx="4294967295"/>
          </p:nvPr>
        </p:nvSpPr>
        <p:spPr>
          <a:xfrm>
            <a:off x="835025" y="420370"/>
            <a:ext cx="6594475" cy="4530725"/>
          </a:xfrm>
        </p:spPr>
        <p:txBody>
          <a:bodyPr vert="horz" wrap="square" lIns="91440" tIns="45720" rIns="91440" bIns="45720" anchor="t"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、</a:t>
            </a:r>
            <a:r>
              <a:rPr lang="zh-CN" altLang="en-US" dirty="0">
                <a:solidFill>
                  <a:srgbClr val="0000FF"/>
                </a:solidFill>
              </a:rPr>
              <a:t>如图所示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甲、乙、丙三球静止在水中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它们受到的浮力分别是</a:t>
            </a:r>
            <a:r>
              <a:rPr lang="zh-CN" altLang="zh-CN" dirty="0">
                <a:solidFill>
                  <a:srgbClr val="0000FF"/>
                </a:solidFill>
              </a:rPr>
              <a:t>F</a:t>
            </a:r>
            <a:r>
              <a:rPr lang="zh-CN" altLang="en-US" dirty="0">
                <a:solidFill>
                  <a:srgbClr val="0000FF"/>
                </a:solidFill>
              </a:rPr>
              <a:t>甲、</a:t>
            </a:r>
            <a:r>
              <a:rPr lang="zh-CN" altLang="zh-CN" dirty="0">
                <a:solidFill>
                  <a:srgbClr val="0000FF"/>
                </a:solidFill>
              </a:rPr>
              <a:t>F</a:t>
            </a:r>
            <a:r>
              <a:rPr lang="zh-CN" altLang="en-US" dirty="0">
                <a:solidFill>
                  <a:srgbClr val="0000FF"/>
                </a:solidFill>
              </a:rPr>
              <a:t>乙、</a:t>
            </a:r>
            <a:r>
              <a:rPr lang="zh-CN" altLang="zh-CN" dirty="0">
                <a:solidFill>
                  <a:srgbClr val="0000FF"/>
                </a:solidFill>
              </a:rPr>
              <a:t>F</a:t>
            </a:r>
            <a:r>
              <a:rPr lang="zh-CN" altLang="en-US" dirty="0">
                <a:solidFill>
                  <a:srgbClr val="0000FF"/>
                </a:solidFill>
              </a:rPr>
              <a:t>丙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则</a:t>
            </a:r>
            <a:r>
              <a:rPr lang="zh-CN" altLang="zh-CN" dirty="0">
                <a:solidFill>
                  <a:srgbClr val="0000FF"/>
                </a:solidFill>
              </a:rPr>
              <a:t>:</a:t>
            </a: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(1)</a:t>
            </a:r>
            <a:r>
              <a:rPr lang="zh-CN" altLang="en-US" dirty="0">
                <a:solidFill>
                  <a:srgbClr val="0000FF"/>
                </a:solidFill>
              </a:rPr>
              <a:t>若三球体积相等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则它们的浮力的大小关系是</a:t>
            </a:r>
            <a:r>
              <a:rPr lang="zh-CN" altLang="zh-CN" dirty="0">
                <a:solidFill>
                  <a:srgbClr val="0000FF"/>
                </a:solidFill>
              </a:rPr>
              <a:t>_______________.</a:t>
            </a: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(2)</a:t>
            </a:r>
            <a:r>
              <a:rPr lang="zh-CN" altLang="en-US" dirty="0">
                <a:solidFill>
                  <a:srgbClr val="0000FF"/>
                </a:solidFill>
              </a:rPr>
              <a:t>若三球质量相等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则它们的浮力的大小关系是</a:t>
            </a:r>
            <a:r>
              <a:rPr lang="zh-CN" altLang="zh-CN" dirty="0">
                <a:solidFill>
                  <a:srgbClr val="0000FF"/>
                </a:solidFill>
              </a:rPr>
              <a:t>_______________.</a:t>
            </a:r>
            <a:endParaRPr lang="zh-CN" altLang="zh-CN" dirty="0">
              <a:solidFill>
                <a:srgbClr val="0000FF"/>
              </a:solidFill>
            </a:endParaRPr>
          </a:p>
        </p:txBody>
      </p:sp>
      <p:pic>
        <p:nvPicPr>
          <p:cNvPr id="14338" name="Picture 3" descr="抓图00001"/>
          <p:cNvPicPr>
            <a:picLocks noChangeAspect="1"/>
          </p:cNvPicPr>
          <p:nvPr/>
        </p:nvPicPr>
        <p:blipFill>
          <a:blip r:embed="rId1">
            <a:biLevel thresh="50000"/>
            <a:grayscl/>
            <a:lum bright="-12000"/>
          </a:blip>
          <a:stretch>
            <a:fillRect/>
          </a:stretch>
        </p:blipFill>
        <p:spPr>
          <a:xfrm>
            <a:off x="7120255" y="985520"/>
            <a:ext cx="4589145" cy="359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4"/>
          <p:cNvSpPr txBox="1"/>
          <p:nvPr/>
        </p:nvSpPr>
        <p:spPr>
          <a:xfrm>
            <a:off x="2545398" y="2626360"/>
            <a:ext cx="3673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&gt; 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2295208" y="3992245"/>
            <a:ext cx="36734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&gt; F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idx="4294967295"/>
          </p:nvPr>
        </p:nvSpPr>
        <p:spPr>
          <a:xfrm>
            <a:off x="440690" y="328295"/>
            <a:ext cx="10515600" cy="2716530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4</a:t>
            </a:r>
            <a:r>
              <a:rPr lang="zh-CN" altLang="en-US" dirty="0">
                <a:solidFill>
                  <a:srgbClr val="0000FF"/>
                </a:solidFill>
              </a:rPr>
              <a:t>、把重</a:t>
            </a:r>
            <a:r>
              <a:rPr lang="zh-CN" altLang="zh-CN" dirty="0">
                <a:solidFill>
                  <a:srgbClr val="0000FF"/>
                </a:solidFill>
              </a:rPr>
              <a:t>5N,</a:t>
            </a:r>
            <a:r>
              <a:rPr lang="zh-CN" altLang="en-US" dirty="0">
                <a:solidFill>
                  <a:srgbClr val="0000FF"/>
                </a:solidFill>
              </a:rPr>
              <a:t>体积为</a:t>
            </a:r>
            <a:r>
              <a:rPr lang="zh-CN" altLang="zh-CN" dirty="0">
                <a:solidFill>
                  <a:srgbClr val="0000FF"/>
                </a:solidFill>
              </a:rPr>
              <a:t>6×10</a:t>
            </a:r>
            <a:r>
              <a:rPr lang="zh-CN" altLang="zh-CN" baseline="30000" dirty="0">
                <a:solidFill>
                  <a:srgbClr val="0000FF"/>
                </a:solidFill>
              </a:rPr>
              <a:t>-4</a:t>
            </a:r>
            <a:r>
              <a:rPr lang="zh-CN" altLang="zh-CN" dirty="0">
                <a:solidFill>
                  <a:srgbClr val="0000FF"/>
                </a:solidFill>
              </a:rPr>
              <a:t>m</a:t>
            </a:r>
            <a:r>
              <a:rPr lang="zh-CN" altLang="zh-CN" baseline="30000" dirty="0">
                <a:solidFill>
                  <a:srgbClr val="0000FF"/>
                </a:solidFill>
              </a:rPr>
              <a:t>3</a:t>
            </a:r>
            <a:r>
              <a:rPr lang="zh-CN" altLang="en-US" dirty="0">
                <a:solidFill>
                  <a:srgbClr val="0000FF"/>
                </a:solidFill>
              </a:rPr>
              <a:t>的物体投入水中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如不计水的阻力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当物</a:t>
            </a:r>
            <a:endParaRPr lang="zh-CN" altLang="en-US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0000FF"/>
                </a:solidFill>
              </a:rPr>
              <a:t>体静止时</a:t>
            </a:r>
            <a:r>
              <a:rPr lang="zh-CN" altLang="zh-CN" dirty="0">
                <a:solidFill>
                  <a:srgbClr val="0000FF"/>
                </a:solidFill>
              </a:rPr>
              <a:t>,</a:t>
            </a:r>
            <a:r>
              <a:rPr lang="zh-CN" altLang="en-US" dirty="0">
                <a:solidFill>
                  <a:srgbClr val="0000FF"/>
                </a:solidFill>
              </a:rPr>
              <a:t>下列说法正确的是</a:t>
            </a:r>
            <a:r>
              <a:rPr lang="zh-CN" altLang="zh-CN" dirty="0">
                <a:solidFill>
                  <a:srgbClr val="0000FF"/>
                </a:solidFill>
              </a:rPr>
              <a:t>(         )</a:t>
            </a: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A </a:t>
            </a:r>
            <a:r>
              <a:rPr lang="zh-CN" altLang="en-US" dirty="0">
                <a:solidFill>
                  <a:srgbClr val="0000FF"/>
                </a:solidFill>
              </a:rPr>
              <a:t>物体漂浮</a:t>
            </a:r>
            <a:r>
              <a:rPr lang="zh-CN" altLang="zh-CN" dirty="0">
                <a:solidFill>
                  <a:srgbClr val="0000FF"/>
                </a:solidFill>
              </a:rPr>
              <a:t>,F</a:t>
            </a:r>
            <a:r>
              <a:rPr lang="zh-CN" altLang="en-US" dirty="0">
                <a:solidFill>
                  <a:srgbClr val="0000FF"/>
                </a:solidFill>
              </a:rPr>
              <a:t>浮</a:t>
            </a:r>
            <a:r>
              <a:rPr lang="zh-CN" altLang="zh-CN" dirty="0">
                <a:solidFill>
                  <a:srgbClr val="0000FF"/>
                </a:solidFill>
              </a:rPr>
              <a:t>=6N                    B </a:t>
            </a:r>
            <a:r>
              <a:rPr lang="zh-CN" altLang="en-US" dirty="0">
                <a:solidFill>
                  <a:srgbClr val="0000FF"/>
                </a:solidFill>
              </a:rPr>
              <a:t>物体悬浮</a:t>
            </a:r>
            <a:r>
              <a:rPr lang="zh-CN" altLang="zh-CN" dirty="0">
                <a:solidFill>
                  <a:srgbClr val="0000FF"/>
                </a:solidFill>
              </a:rPr>
              <a:t>,F</a:t>
            </a:r>
            <a:r>
              <a:rPr lang="zh-CN" altLang="en-US" dirty="0">
                <a:solidFill>
                  <a:srgbClr val="0000FF"/>
                </a:solidFill>
              </a:rPr>
              <a:t>浮</a:t>
            </a:r>
            <a:r>
              <a:rPr lang="zh-CN" altLang="zh-CN" dirty="0">
                <a:solidFill>
                  <a:srgbClr val="0000FF"/>
                </a:solidFill>
              </a:rPr>
              <a:t>=5N</a:t>
            </a: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zh-CN" dirty="0">
              <a:solidFill>
                <a:srgbClr val="0000FF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zh-CN" dirty="0">
                <a:solidFill>
                  <a:srgbClr val="0000FF"/>
                </a:solidFill>
              </a:rPr>
              <a:t>C </a:t>
            </a:r>
            <a:r>
              <a:rPr lang="zh-CN" altLang="en-US" dirty="0">
                <a:solidFill>
                  <a:srgbClr val="0000FF"/>
                </a:solidFill>
              </a:rPr>
              <a:t>物体漂浮</a:t>
            </a:r>
            <a:r>
              <a:rPr lang="zh-CN" altLang="zh-CN" dirty="0">
                <a:solidFill>
                  <a:srgbClr val="0000FF"/>
                </a:solidFill>
              </a:rPr>
              <a:t>,F</a:t>
            </a:r>
            <a:r>
              <a:rPr lang="zh-CN" altLang="en-US" dirty="0">
                <a:solidFill>
                  <a:srgbClr val="0000FF"/>
                </a:solidFill>
              </a:rPr>
              <a:t>浮</a:t>
            </a:r>
            <a:r>
              <a:rPr lang="zh-CN" altLang="zh-CN" dirty="0">
                <a:solidFill>
                  <a:srgbClr val="0000FF"/>
                </a:solidFill>
              </a:rPr>
              <a:t>=5N                    D </a:t>
            </a:r>
            <a:r>
              <a:rPr lang="zh-CN" altLang="en-US" dirty="0">
                <a:solidFill>
                  <a:srgbClr val="0000FF"/>
                </a:solidFill>
              </a:rPr>
              <a:t>物体沉在水底</a:t>
            </a:r>
            <a:r>
              <a:rPr lang="zh-CN" altLang="zh-CN" dirty="0">
                <a:solidFill>
                  <a:srgbClr val="0000FF"/>
                </a:solidFill>
              </a:rPr>
              <a:t>,F</a:t>
            </a:r>
            <a:r>
              <a:rPr lang="zh-CN" altLang="en-US" dirty="0">
                <a:solidFill>
                  <a:srgbClr val="0000FF"/>
                </a:solidFill>
              </a:rPr>
              <a:t>浮</a:t>
            </a:r>
            <a:r>
              <a:rPr lang="zh-CN" altLang="zh-CN" dirty="0">
                <a:solidFill>
                  <a:srgbClr val="0000FF"/>
                </a:solidFill>
              </a:rPr>
              <a:t>=6N</a:t>
            </a:r>
            <a:endParaRPr lang="zh-CN" altLang="zh-CN" dirty="0">
              <a:solidFill>
                <a:srgbClr val="0000FF"/>
              </a:solidFill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8735060" y="728028"/>
            <a:ext cx="7143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zh-CN" altLang="zh-CN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3" name="Text Box 2"/>
          <p:cNvSpPr txBox="1"/>
          <p:nvPr/>
        </p:nvSpPr>
        <p:spPr>
          <a:xfrm>
            <a:off x="440690" y="3044825"/>
            <a:ext cx="102444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、在水中搬石块觉得比在岸上搬轻些，这说明石块在水中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的作用。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579120" y="4268470"/>
            <a:ext cx="9217025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、木块浸没在水中受到两个力的作用，一个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是重力，方向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，一个是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施力物体是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，方向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，木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块会上浮，是因为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225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882775" y="2420938"/>
            <a:ext cx="8588375" cy="3905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defTabSz="914400">
              <a:spcBef>
                <a:spcPct val="50000"/>
              </a:spcBef>
              <a:buClrTx/>
              <a:buSzTx/>
              <a:buFontTx/>
              <a:defRPr/>
            </a:pPr>
            <a:endParaRPr kumimoji="0" lang="en-US" altLang="zh-CN" sz="24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8.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下列说法正确的是（　　）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A.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只有漂浮在液面的物体才受浮力的作用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B.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只有固体才受浮力的作用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C.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在液体中下沉的物体也受浮力的作用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D.</a:t>
            </a:r>
            <a:r>
              <a:rPr kumimoji="0" lang="zh-CN" altLang="en-US" sz="3200" b="1" kern="1200" cap="none" spc="0" normalizeH="0" baseline="0" noProof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物体在液体中只受浮力的作用</a:t>
            </a:r>
            <a:endParaRPr kumimoji="0" lang="zh-CN" altLang="en-US" sz="32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buClrTx/>
              <a:buSzTx/>
              <a:buFontTx/>
              <a:defRPr/>
            </a:pPr>
            <a:endParaRPr kumimoji="0" lang="en-US" altLang="zh-CN" sz="3200" b="1" kern="1200" cap="none" spc="0" normalizeH="0" baseline="0" noProof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8" name="Text Box 4"/>
          <p:cNvSpPr txBox="1"/>
          <p:nvPr/>
        </p:nvSpPr>
        <p:spPr>
          <a:xfrm>
            <a:off x="1955800" y="836613"/>
            <a:ext cx="87122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、铁块在水中下沉，是因为铁块受到的浮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力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重力，在下沉过程中，铁块受到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的浮力与重力的合力的方向</a:t>
            </a:r>
            <a:r>
              <a:rPr lang="zh-CN" altLang="en-US" sz="3200" b="1" u="sng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占位符 143361"/>
          <p:cNvSpPr>
            <a:spLocks noGrp="1"/>
          </p:cNvSpPr>
          <p:nvPr>
            <p:ph type="body" idx="4294967295"/>
          </p:nvPr>
        </p:nvSpPr>
        <p:spPr>
          <a:xfrm>
            <a:off x="1981200" y="1052513"/>
            <a:ext cx="8229600" cy="5073650"/>
          </a:xfrm>
        </p:spPr>
        <p:txBody>
          <a:bodyPr anchor="t"/>
          <a:p>
            <a:endParaRPr lang="zh-CN" altLang="en-US" sz="2400" dirty="0">
              <a:solidFill>
                <a:srgbClr val="404040"/>
              </a:solidFill>
            </a:endParaRPr>
          </a:p>
        </p:txBody>
      </p:sp>
      <p:sp>
        <p:nvSpPr>
          <p:cNvPr id="48130" name="标题 143362"/>
          <p:cNvSpPr>
            <a:spLocks noGrp="1"/>
          </p:cNvSpPr>
          <p:nvPr>
            <p:ph type="title" idx="4294967295"/>
          </p:nvPr>
        </p:nvSpPr>
        <p:spPr>
          <a:xfrm>
            <a:off x="1524000" y="0"/>
            <a:ext cx="9144000" cy="1600200"/>
          </a:xfrm>
        </p:spPr>
        <p:txBody>
          <a:bodyPr anchor="ctr"/>
          <a:p>
            <a:r>
              <a:rPr lang="zh-CN" altLang="en-US" sz="3200" dirty="0"/>
              <a:t>  水中的气泡上升过程中，汽泡的</a:t>
            </a:r>
            <a:endParaRPr lang="zh-CN" altLang="en-US" sz="3200" dirty="0"/>
          </a:p>
        </p:txBody>
      </p:sp>
      <p:grpSp>
        <p:nvGrpSpPr>
          <p:cNvPr id="48131" name="组合 143363"/>
          <p:cNvGrpSpPr/>
          <p:nvPr/>
        </p:nvGrpSpPr>
        <p:grpSpPr>
          <a:xfrm>
            <a:off x="1524000" y="2133600"/>
            <a:ext cx="4019550" cy="3733800"/>
            <a:chOff x="204" y="1680"/>
            <a:chExt cx="2532" cy="2352"/>
          </a:xfrm>
        </p:grpSpPr>
        <p:pic>
          <p:nvPicPr>
            <p:cNvPr id="48132" name="图片 143364" descr="u=642699116,2594690027&amp;fm=0&amp;gp=-6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b="14285"/>
            <a:stretch>
              <a:fillRect/>
            </a:stretch>
          </p:blipFill>
          <p:spPr>
            <a:xfrm>
              <a:off x="204" y="3079"/>
              <a:ext cx="1485" cy="9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椭圆 143365"/>
            <p:cNvSpPr/>
            <p:nvPr/>
          </p:nvSpPr>
          <p:spPr>
            <a:xfrm>
              <a:off x="2364" y="1680"/>
              <a:ext cx="372" cy="444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4" name="椭圆 143366"/>
            <p:cNvSpPr/>
            <p:nvPr/>
          </p:nvSpPr>
          <p:spPr>
            <a:xfrm>
              <a:off x="2124" y="2400"/>
              <a:ext cx="310" cy="381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5" name="椭圆 143367"/>
            <p:cNvSpPr/>
            <p:nvPr/>
          </p:nvSpPr>
          <p:spPr>
            <a:xfrm>
              <a:off x="1884" y="3024"/>
              <a:ext cx="247" cy="318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136" name="椭圆 143368"/>
            <p:cNvSpPr/>
            <p:nvPr/>
          </p:nvSpPr>
          <p:spPr>
            <a:xfrm>
              <a:off x="1692" y="3552"/>
              <a:ext cx="132" cy="144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>
                <a:buFont typeface="Arial" panose="020B0604020202020204" pitchFamily="34" charset="0"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8137" name="矩形 143369"/>
          <p:cNvSpPr/>
          <p:nvPr/>
        </p:nvSpPr>
        <p:spPr>
          <a:xfrm>
            <a:off x="6248400" y="26670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体积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矩形 143370"/>
          <p:cNvSpPr/>
          <p:nvPr/>
        </p:nvSpPr>
        <p:spPr>
          <a:xfrm>
            <a:off x="6248400" y="42672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重力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9" name="矩形 143371"/>
          <p:cNvSpPr/>
          <p:nvPr/>
        </p:nvSpPr>
        <p:spPr>
          <a:xfrm>
            <a:off x="6248400" y="51816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压强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0" name="矩形 143372"/>
          <p:cNvSpPr/>
          <p:nvPr/>
        </p:nvSpPr>
        <p:spPr>
          <a:xfrm>
            <a:off x="6248400" y="60960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浮力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1" name="矩形 143373"/>
          <p:cNvSpPr/>
          <p:nvPr/>
        </p:nvSpPr>
        <p:spPr>
          <a:xfrm>
            <a:off x="6248400" y="19050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质量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2" name="矩形 143374"/>
          <p:cNvSpPr/>
          <p:nvPr/>
        </p:nvSpPr>
        <p:spPr>
          <a:xfrm>
            <a:off x="6248400" y="3429000"/>
            <a:ext cx="2051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密度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endParaRPr lang="en-US" altLang="zh-CN" sz="40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6" name="矩形 143375"/>
          <p:cNvSpPr/>
          <p:nvPr/>
        </p:nvSpPr>
        <p:spPr>
          <a:xfrm>
            <a:off x="7696200" y="1828800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不变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7" name="矩形 143376"/>
          <p:cNvSpPr/>
          <p:nvPr/>
        </p:nvSpPr>
        <p:spPr>
          <a:xfrm>
            <a:off x="7696200" y="2514600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变大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8" name="矩形 143377"/>
          <p:cNvSpPr/>
          <p:nvPr/>
        </p:nvSpPr>
        <p:spPr>
          <a:xfrm>
            <a:off x="7696200" y="3352800"/>
            <a:ext cx="2057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变小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9" name="矩形 143378"/>
          <p:cNvSpPr/>
          <p:nvPr/>
        </p:nvSpPr>
        <p:spPr>
          <a:xfrm>
            <a:off x="7620000" y="4191000"/>
            <a:ext cx="2057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不变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0" name="矩形 143379"/>
          <p:cNvSpPr/>
          <p:nvPr/>
        </p:nvSpPr>
        <p:spPr>
          <a:xfrm>
            <a:off x="7620000" y="5943600"/>
            <a:ext cx="2209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变大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1" name="矩形 143380"/>
          <p:cNvSpPr/>
          <p:nvPr/>
        </p:nvSpPr>
        <p:spPr>
          <a:xfrm>
            <a:off x="7608888" y="5013325"/>
            <a:ext cx="2286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变小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6" grpId="0"/>
      <p:bldP spid="143377" grpId="0"/>
      <p:bldP spid="143378" grpId="0"/>
      <p:bldP spid="143379" grpId="0"/>
      <p:bldP spid="143380" grpId="0"/>
      <p:bldP spid="1433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Group 14"/>
          <p:cNvGrpSpPr/>
          <p:nvPr/>
        </p:nvGrpSpPr>
        <p:grpSpPr>
          <a:xfrm>
            <a:off x="1929765" y="2451735"/>
            <a:ext cx="2785110" cy="3498215"/>
            <a:chOff x="476" y="1888"/>
            <a:chExt cx="1043" cy="1770"/>
          </a:xfrm>
        </p:grpSpPr>
        <p:sp>
          <p:nvSpPr>
            <p:cNvPr id="6161" name="Line 5"/>
            <p:cNvSpPr/>
            <p:nvPr/>
          </p:nvSpPr>
          <p:spPr>
            <a:xfrm flipV="1">
              <a:off x="476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2" name="Line 6"/>
            <p:cNvSpPr/>
            <p:nvPr/>
          </p:nvSpPr>
          <p:spPr>
            <a:xfrm flipV="1">
              <a:off x="1519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3" name="Rectangle 11"/>
            <p:cNvSpPr/>
            <p:nvPr/>
          </p:nvSpPr>
          <p:spPr>
            <a:xfrm>
              <a:off x="476" y="2206"/>
              <a:ext cx="1043" cy="1452"/>
            </a:xfrm>
            <a:prstGeom prst="rect">
              <a:avLst/>
            </a:prstGeom>
            <a:gradFill rotWithShape="1">
              <a:gsLst>
                <a:gs pos="0">
                  <a:srgbClr val="32396A"/>
                </a:gs>
                <a:gs pos="50000">
                  <a:srgbClr val="6C7BE6"/>
                </a:gs>
                <a:gs pos="100000">
                  <a:srgbClr val="32396A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8" name="AutoShape 15"/>
          <p:cNvSpPr/>
          <p:nvPr/>
        </p:nvSpPr>
        <p:spPr>
          <a:xfrm>
            <a:off x="3287713" y="5084763"/>
            <a:ext cx="576262" cy="504825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b="1" dirty="0">
              <a:latin typeface="Arial" panose="020B0604020202020204" pitchFamily="34" charset="0"/>
            </a:endParaRPr>
          </a:p>
        </p:txBody>
      </p:sp>
      <p:grpSp>
        <p:nvGrpSpPr>
          <p:cNvPr id="6148" name="Group 16"/>
          <p:cNvGrpSpPr/>
          <p:nvPr/>
        </p:nvGrpSpPr>
        <p:grpSpPr>
          <a:xfrm>
            <a:off x="5635625" y="2452370"/>
            <a:ext cx="2312035" cy="3496945"/>
            <a:chOff x="476" y="1888"/>
            <a:chExt cx="1043" cy="1770"/>
          </a:xfrm>
        </p:grpSpPr>
        <p:sp>
          <p:nvSpPr>
            <p:cNvPr id="6158" name="Line 17"/>
            <p:cNvSpPr/>
            <p:nvPr/>
          </p:nvSpPr>
          <p:spPr>
            <a:xfrm flipV="1">
              <a:off x="476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9" name="Line 18"/>
            <p:cNvSpPr/>
            <p:nvPr/>
          </p:nvSpPr>
          <p:spPr>
            <a:xfrm flipV="1">
              <a:off x="1519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0" name="Rectangle 19"/>
            <p:cNvSpPr/>
            <p:nvPr/>
          </p:nvSpPr>
          <p:spPr>
            <a:xfrm>
              <a:off x="476" y="2206"/>
              <a:ext cx="1043" cy="1452"/>
            </a:xfrm>
            <a:prstGeom prst="rect">
              <a:avLst/>
            </a:prstGeom>
            <a:gradFill rotWithShape="1">
              <a:gsLst>
                <a:gs pos="0">
                  <a:srgbClr val="32396A"/>
                </a:gs>
                <a:gs pos="50000">
                  <a:srgbClr val="6C7BE6"/>
                </a:gs>
                <a:gs pos="100000">
                  <a:srgbClr val="32396A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149" name="Group 20"/>
          <p:cNvGrpSpPr/>
          <p:nvPr/>
        </p:nvGrpSpPr>
        <p:grpSpPr>
          <a:xfrm>
            <a:off x="9192895" y="2229485"/>
            <a:ext cx="1656080" cy="3863340"/>
            <a:chOff x="476" y="1888"/>
            <a:chExt cx="1043" cy="1770"/>
          </a:xfrm>
        </p:grpSpPr>
        <p:sp>
          <p:nvSpPr>
            <p:cNvPr id="6155" name="Line 21"/>
            <p:cNvSpPr/>
            <p:nvPr/>
          </p:nvSpPr>
          <p:spPr>
            <a:xfrm flipV="1">
              <a:off x="476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6" name="Line 22"/>
            <p:cNvSpPr/>
            <p:nvPr/>
          </p:nvSpPr>
          <p:spPr>
            <a:xfrm flipV="1">
              <a:off x="1519" y="1888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57" name="Rectangle 23"/>
            <p:cNvSpPr/>
            <p:nvPr/>
          </p:nvSpPr>
          <p:spPr>
            <a:xfrm>
              <a:off x="476" y="2206"/>
              <a:ext cx="1043" cy="1452"/>
            </a:xfrm>
            <a:prstGeom prst="rect">
              <a:avLst/>
            </a:prstGeom>
            <a:gradFill rotWithShape="1">
              <a:gsLst>
                <a:gs pos="0">
                  <a:srgbClr val="32396A"/>
                </a:gs>
                <a:gs pos="50000">
                  <a:srgbClr val="6C7BE6"/>
                </a:gs>
                <a:gs pos="100000">
                  <a:srgbClr val="32396A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1" hangingPunct="1"/>
              <a:endParaRPr lang="zh-CN" altLang="en-US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7" name="Oval 24"/>
          <p:cNvSpPr/>
          <p:nvPr/>
        </p:nvSpPr>
        <p:spPr>
          <a:xfrm>
            <a:off x="5880100" y="5084763"/>
            <a:ext cx="431800" cy="431800"/>
          </a:xfrm>
          <a:prstGeom prst="ellipse">
            <a:avLst/>
          </a:prstGeom>
          <a:gradFill rotWithShape="1">
            <a:gsLst>
              <a:gs pos="0">
                <a:srgbClr val="FFFF00">
                  <a:alpha val="75998"/>
                </a:srgbClr>
              </a:gs>
              <a:gs pos="100000">
                <a:srgbClr val="767600">
                  <a:alpha val="75998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8" name="AutoShape 25"/>
          <p:cNvSpPr/>
          <p:nvPr/>
        </p:nvSpPr>
        <p:spPr>
          <a:xfrm>
            <a:off x="8256588" y="3787775"/>
            <a:ext cx="576262" cy="57467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6152" name="Text Box 26"/>
          <p:cNvSpPr txBox="1"/>
          <p:nvPr/>
        </p:nvSpPr>
        <p:spPr>
          <a:xfrm>
            <a:off x="2663825" y="883920"/>
            <a:ext cx="7200900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将小木块、乒乓球、金属块浸没在水中，松手后，它们将怎样运动？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3" name="Text Box 4"/>
          <p:cNvSpPr txBox="1"/>
          <p:nvPr/>
        </p:nvSpPr>
        <p:spPr>
          <a:xfrm>
            <a:off x="809308" y="361950"/>
            <a:ext cx="1685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32948E-6 L 0.00017 -0.246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08671E-6 L 1.94444E-6 -0.24115 " pathEditMode="relative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48555E-6 L -3.61111E-6 0.230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Text Box 7"/>
          <p:cNvSpPr txBox="1"/>
          <p:nvPr/>
        </p:nvSpPr>
        <p:spPr>
          <a:xfrm>
            <a:off x="3324225" y="692150"/>
            <a:ext cx="73437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物体的浮与沉     </a:t>
            </a:r>
            <a:endParaRPr lang="zh-CN" altLang="en-US" sz="8000" dirty="0">
              <a:solidFill>
                <a:srgbClr val="99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（</a:t>
            </a:r>
            <a:r>
              <a:rPr lang="en-US" altLang="zh-CN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）课时</a:t>
            </a:r>
            <a:endParaRPr lang="zh-CN" altLang="en-US" sz="8000" dirty="0">
              <a:solidFill>
                <a:srgbClr val="99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altLang="en-US" sz="1400"/>
          </a:p>
        </p:txBody>
      </p:sp>
      <p:sp>
        <p:nvSpPr>
          <p:cNvPr id="2253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lang="zh-CN" altLang="en-US" sz="1400"/>
          </a:p>
        </p:txBody>
      </p:sp>
      <p:sp>
        <p:nvSpPr>
          <p:cNvPr id="22530" name="标题 22529"/>
          <p:cNvSpPr>
            <a:spLocks noGrp="1"/>
          </p:cNvSpPr>
          <p:nvPr>
            <p:ph type="title" idx="4294967295"/>
          </p:nvPr>
        </p:nvSpPr>
        <p:spPr>
          <a:xfrm>
            <a:off x="3024188" y="274638"/>
            <a:ext cx="7643812" cy="1143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1" i="0" u="none">
                <a:solidFill>
                  <a:schemeClr val="tx2"/>
                </a:solidFill>
                <a:latin typeface="Arial" panose="020B0604020202020204" pitchFamily="34" charset="0"/>
                <a:ea typeface="方正姚体" panose="02010601030101010101" pitchFamily="2" charset="-122"/>
              </a:defRPr>
            </a:lvl1pPr>
          </a:lstStyle>
          <a:p>
            <a:pPr lvl="0"/>
            <a:r>
              <a:t>浮沉条件的应用：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3248025" y="1815307"/>
            <a:ext cx="3867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hlinkClick r:id="" action="ppaction://noaction"/>
              </a:rPr>
              <a:t>1.密度计：</a:t>
            </a:r>
            <a:endParaRPr>
              <a:hlinkClick r:id="" action="ppaction://noaction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3365817" y="2588578"/>
            <a:ext cx="22320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hlinkClick r:id="" action="ppaction://noaction"/>
              </a:rPr>
              <a:t>2.盐水选种：</a:t>
            </a:r>
            <a:endParaRPr>
              <a:hlinkClick r:id="" action="ppaction://noaction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3365500" y="4086225"/>
            <a:ext cx="337661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/>
              <a:t>4</a:t>
            </a:r>
            <a:r>
              <a:rPr>
                <a:hlinkClick r:id="" action="ppaction://noaction"/>
              </a:rPr>
              <a:t>.潜水艇：</a:t>
            </a:r>
            <a:endParaRPr>
              <a:hlinkClick r:id="" action="ppaction://noaction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3365183" y="4942205"/>
            <a:ext cx="41957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/>
              <a:t>5</a:t>
            </a:r>
            <a:r>
              <a:rPr>
                <a:hlinkClick r:id="" action="ppaction://noaction"/>
              </a:rPr>
              <a:t>.热气球：</a:t>
            </a:r>
            <a:endParaRPr>
              <a:hlinkClick r:id="" action="ppaction://noaction"/>
            </a:endParaRPr>
          </a:p>
        </p:txBody>
      </p:sp>
      <p:sp>
        <p:nvSpPr>
          <p:cNvPr id="22535" name="矩形 22534"/>
          <p:cNvSpPr/>
          <p:nvPr/>
        </p:nvSpPr>
        <p:spPr>
          <a:xfrm>
            <a:off x="3365500" y="3199289"/>
            <a:ext cx="28860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/>
              <a:t>3</a:t>
            </a:r>
            <a:r>
              <a:rPr>
                <a:hlinkClick r:id="" action="ppaction://noaction"/>
              </a:rPr>
              <a:t>.轮船：</a:t>
            </a:r>
            <a:endParaRPr>
              <a:hlinkClick r:id="" action="ppaction://noaction"/>
            </a:endParaRPr>
          </a:p>
        </p:txBody>
      </p:sp>
      <p:sp>
        <p:nvSpPr>
          <p:cNvPr id="22536" name="任意多边形 22535">
            <a:hlinkClick r:id="" action="ppaction://noaction"/>
          </p:cNvPr>
          <p:cNvSpPr/>
          <p:nvPr/>
        </p:nvSpPr>
        <p:spPr>
          <a:xfrm>
            <a:off x="8328025" y="4941888"/>
            <a:ext cx="1800225" cy="1079500"/>
          </a:xfrm>
          <a:custGeom>
            <a:avLst>
              <a:gd name="adj0" fmla="val 54613333"/>
              <a:gd name="adj1" fmla="val 0"/>
              <a:gd name="adj2" fmla="val 25463"/>
            </a:avLst>
            <a:gdLst>
              <a:gd name="G54" fmla="+- 0 23592960 0"/>
              <a:gd name="GT82" fmla="*/ adj0 21600 100000"/>
              <a:gd name="GT83" fmla="*/ adj1 21600 100000"/>
              <a:gd name="GT84" fmla="*/ adj2 21600 100000"/>
              <a:gd name="GT85" fmla="*/ 3200 w 21600"/>
              <a:gd name="GT86" fmla="+- l GT85 0"/>
              <a:gd name="GT87" fmla="*/ 3200 h 21600"/>
              <a:gd name="GT88" fmla="+- t GT87 0"/>
              <a:gd name="GT89" fmla="*/ 18400 w 21600"/>
              <a:gd name="GT90" fmla="+- l GT89 0"/>
              <a:gd name="GT91" fmla="*/ 18400 h 21600"/>
              <a:gd name="GT92" fmla="+- t GT91 0"/>
              <a:gd name="G0" fmla="+- GT82 0 0"/>
              <a:gd name="G1" fmla="+- GT83 0 0"/>
              <a:gd name="G2" fmla="+- GT84 0 0"/>
              <a:gd name="G3" fmla="+- 10800 0 GT84"/>
              <a:gd name="G20" fmla="+- 21600 0 G3"/>
              <a:gd name="G25" fmla="+- GT84 0 2700"/>
              <a:gd name="G38" fmla="+- GT83 5898240 0"/>
              <a:gd name="G40" fmla="*/ G3 1 2"/>
              <a:gd name="G41" fmla="+- G40 2700 0"/>
              <a:gd name="G53" fmla="+- G1 0 G0"/>
              <a:gd name="G55" fmla="?: G53 0 G54"/>
              <a:gd name="G56" fmla="+- G1 G55 0"/>
              <a:gd name="GT57" fmla="*/ GT82 60000 65536"/>
              <a:gd name="GT58" fmla="*/ GT83 60000 65536"/>
              <a:gd name="GT59" fmla="*/ G38 60000 65536"/>
              <a:gd name="GT61" fmla="+- G20 0 G3"/>
              <a:gd name="GT62" fmla="*/ GT61 1 2"/>
              <a:gd name="GT63" fmla="+/ G3 G20 2"/>
              <a:gd name="G4" fmla="sin 10800 GT57"/>
              <a:gd name="G5" fmla="cos 10800 GT57"/>
              <a:gd name="G6" fmla="sin 10800 GT58"/>
              <a:gd name="G7" fmla="cos 10800 GT58"/>
              <a:gd name="G8" fmla="+- G4 10800 0"/>
              <a:gd name="G9" fmla="+- G5 10800 0"/>
              <a:gd name="G10" fmla="+- G6 10800 0"/>
              <a:gd name="G11" fmla="+- G7 10800 0"/>
              <a:gd name="G12" fmla="sin G2 GT57"/>
              <a:gd name="G13" fmla="cos G2 GT57"/>
              <a:gd name="G14" fmla="sin G2 GT58"/>
              <a:gd name="G15" fmla="cos G2 GT58"/>
              <a:gd name="G16" fmla="+- G12 10800 0"/>
              <a:gd name="G17" fmla="+- G13 10800 0"/>
              <a:gd name="G18" fmla="+- G14 10800 0"/>
              <a:gd name="G19" fmla="+- G15 10800 0"/>
              <a:gd name="G21" fmla="sin 13500 GT58"/>
              <a:gd name="G22" fmla="cos 13500 GT58"/>
              <a:gd name="G23" fmla="+- G21 10800 0"/>
              <a:gd name="G24" fmla="+- G22 10800 0"/>
              <a:gd name="G26" fmla="sin G25 GT58"/>
              <a:gd name="G27" fmla="cos G25 GT58"/>
              <a:gd name="G28" fmla="+- G26 10800 0"/>
              <a:gd name="G29" fmla="+- G27 10800 0"/>
              <a:gd name="G36" fmla="sin G41 GT59"/>
              <a:gd name="G37" fmla="cos G41 GT59"/>
              <a:gd name="G39" fmla="+- 10800 0 G40"/>
              <a:gd name="G42" fmla="+/ G17 G9 2"/>
              <a:gd name="G43" fmla="+/ G16 G8 2"/>
              <a:gd name="G44" fmla="+/ G0 G56 2"/>
              <a:gd name="GT60" fmla="*/ G44 60000 65536"/>
              <a:gd name="GT64" fmla="+- G19 0 GT63"/>
              <a:gd name="GT65" fmla="+- G18 0 GT63"/>
              <a:gd name="GT66" fmla="+- G17 0 GT63"/>
              <a:gd name="GT67" fmla="+- G16 0 GT63"/>
              <a:gd name="GT68" fmla="at2 GT64 GT65"/>
              <a:gd name="GT69" fmla="at2 GT66 GT67"/>
              <a:gd name="GT70" fmla="+- GT69 0 GT68"/>
              <a:gd name="GT71" fmla="+- GT70 0 21600000"/>
              <a:gd name="GT72" fmla="?: GT70 GT71 GT70"/>
              <a:gd name="GT73" fmla="+- G9 0 10800"/>
              <a:gd name="GT74" fmla="+- G8 0 10800"/>
              <a:gd name="GT75" fmla="+- G11 0 10800"/>
              <a:gd name="GT76" fmla="+- G10 0 10800"/>
              <a:gd name="GT77" fmla="at2 GT73 GT74"/>
              <a:gd name="GT78" fmla="at2 GT75 GT76"/>
              <a:gd name="GT79" fmla="+- GT78 0 GT77"/>
              <a:gd name="GT80" fmla="+- GT79 21600000 0"/>
              <a:gd name="GT81" fmla="?: GT79 GT79 GT80"/>
              <a:gd name="G32" fmla="sin G39 GT58"/>
              <a:gd name="G33" fmla="cos G39 GT58"/>
              <a:gd name="G34" fmla="+- G32 10800 0"/>
              <a:gd name="G35" fmla="+- G33 10800 0"/>
              <a:gd name="G45" fmla="sin 10800 GT60"/>
              <a:gd name="G46" fmla="cos 10800 GT60"/>
              <a:gd name="G47" fmla="sin G2 GT60"/>
              <a:gd name="G48" fmla="cos G2 GT60"/>
              <a:gd name="G49" fmla="+- G45 10800 0"/>
              <a:gd name="G50" fmla="+- G46 10800 0"/>
              <a:gd name="G51" fmla="+- G47 10800 0"/>
              <a:gd name="G52" fmla="+- G48 10800 0"/>
              <a:gd name="G30" fmla="+- G34 G36 0"/>
              <a:gd name="G31" fmla="+- G35 G37 0"/>
            </a:gdLst>
            <a:ahLst/>
            <a:cxnLst>
              <a:cxn ang="0">
                <a:pos x="G50" y="G49"/>
              </a:cxn>
              <a:cxn ang="0">
                <a:pos x="G42" y="G43"/>
              </a:cxn>
              <a:cxn ang="0">
                <a:pos x="G52" y="G51"/>
              </a:cxn>
              <a:cxn ang="0">
                <a:pos x="G24" y="G23"/>
              </a:cxn>
              <a:cxn ang="0">
                <a:pos x="G31" y="G30"/>
              </a:cxn>
              <a:cxn ang="0">
                <a:pos x="G29" y="G28"/>
              </a:cxn>
            </a:cxnLst>
            <a:rect l="GT86" t="GT88" r="GT90" b="GT92"/>
            <a:pathLst>
              <a:path w="21600" h="21600">
                <a:moveTo>
                  <a:pt x="G19" y="G18"/>
                </a:moveTo>
                <a:arcTo wR="GT62" hR="GT62" stAng="GT68" swAng="GT72"/>
                <a:lnTo>
                  <a:pt x="G9" y="G8"/>
                </a:lnTo>
                <a:arcTo wR="10800" hR="10800" stAng="GT77" swAng="GT81"/>
                <a:lnTo>
                  <a:pt x="G24" y="G23"/>
                </a:lnTo>
                <a:lnTo>
                  <a:pt x="G31" y="G30"/>
                </a:lnTo>
                <a:lnTo>
                  <a:pt x="G29" y="G2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Text Box 2"/>
          <p:cNvSpPr txBox="1"/>
          <p:nvPr/>
        </p:nvSpPr>
        <p:spPr>
          <a:xfrm>
            <a:off x="1607185" y="493713"/>
            <a:ext cx="3027680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浮沉条件的应用一</a:t>
            </a:r>
            <a:endParaRPr lang="zh-CN" altLang="en-US" sz="2800" dirty="0">
              <a:solidFill>
                <a:srgbClr val="0000D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8547" name="Text Box 3"/>
          <p:cNvSpPr txBox="1"/>
          <p:nvPr/>
        </p:nvSpPr>
        <p:spPr>
          <a:xfrm>
            <a:off x="1434465" y="1141730"/>
            <a:ext cx="1402080" cy="4603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⑴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密度计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8548" name="Picture 4" descr="密度计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28038" y="477838"/>
            <a:ext cx="1514475" cy="2592388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2" name="Group 5"/>
          <p:cNvGrpSpPr/>
          <p:nvPr/>
        </p:nvGrpSpPr>
        <p:grpSpPr>
          <a:xfrm>
            <a:off x="2135188" y="3429000"/>
            <a:ext cx="792162" cy="2305050"/>
            <a:chOff x="385" y="2296"/>
            <a:chExt cx="499" cy="1316"/>
          </a:xfrm>
        </p:grpSpPr>
        <p:grpSp>
          <p:nvGrpSpPr>
            <p:cNvPr id="22667" name="Group 6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2704" name="Line 7"/>
              <p:cNvSpPr/>
              <p:nvPr/>
            </p:nvSpPr>
            <p:spPr>
              <a:xfrm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705" name="Line 8"/>
              <p:cNvSpPr/>
              <p:nvPr/>
            </p:nvSpPr>
            <p:spPr>
              <a:xfrm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706" name="Line 9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668" name="Line 10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69" name="Line 11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0" name="Line 12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1" name="Line 13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2" name="Line 14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3" name="Line 15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4" name="Line 16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5" name="Line 17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6" name="Line 18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7" name="Line 19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8" name="Line 20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79" name="Line 21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0" name="Line 22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1" name="Line 23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2" name="Line 24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3" name="Line 25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4" name="Line 26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5" name="Line 27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6" name="Line 28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7" name="Line 29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8" name="Line 30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89" name="Line 31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0" name="Line 32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1" name="Line 33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2" name="Line 34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3" name="Line 35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4" name="Line 36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5" name="Line 37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6" name="Line 38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7" name="Line 39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8" name="Line 40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99" name="Line 41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700" name="Line 42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701" name="Line 43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702" name="Line 44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703" name="Line 45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4" name="Group 46"/>
          <p:cNvGrpSpPr/>
          <p:nvPr/>
        </p:nvGrpSpPr>
        <p:grpSpPr>
          <a:xfrm>
            <a:off x="3719513" y="3429000"/>
            <a:ext cx="792162" cy="2305050"/>
            <a:chOff x="385" y="2296"/>
            <a:chExt cx="499" cy="1316"/>
          </a:xfrm>
        </p:grpSpPr>
        <p:grpSp>
          <p:nvGrpSpPr>
            <p:cNvPr id="22627" name="Group 47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2664" name="Line 48"/>
              <p:cNvSpPr/>
              <p:nvPr/>
            </p:nvSpPr>
            <p:spPr>
              <a:xfrm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665" name="Line 49"/>
              <p:cNvSpPr/>
              <p:nvPr/>
            </p:nvSpPr>
            <p:spPr>
              <a:xfrm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666" name="Line 50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628" name="Line 51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29" name="Line 52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0" name="Line 53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1" name="Line 54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2" name="Line 55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3" name="Line 56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4" name="Line 57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5" name="Line 58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6" name="Line 59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7" name="Line 60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8" name="Line 61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39" name="Line 62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0" name="Line 63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1" name="Line 64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2" name="Line 65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3" name="Line 66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4" name="Line 67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5" name="Line 68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6" name="Line 69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7" name="Line 70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8" name="Line 71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49" name="Line 72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0" name="Line 73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1" name="Line 74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2" name="Line 75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3" name="Line 76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4" name="Line 77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5" name="Line 78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6" name="Line 79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7" name="Line 80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8" name="Line 81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59" name="Line 82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60" name="Line 83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61" name="Line 84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62" name="Line 85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63" name="Line 86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6" name="Group 87"/>
          <p:cNvGrpSpPr/>
          <p:nvPr/>
        </p:nvGrpSpPr>
        <p:grpSpPr>
          <a:xfrm>
            <a:off x="5303838" y="3429000"/>
            <a:ext cx="792162" cy="2305050"/>
            <a:chOff x="385" y="2296"/>
            <a:chExt cx="499" cy="1316"/>
          </a:xfrm>
        </p:grpSpPr>
        <p:grpSp>
          <p:nvGrpSpPr>
            <p:cNvPr id="22587" name="Group 88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2624" name="Line 89"/>
              <p:cNvSpPr/>
              <p:nvPr/>
            </p:nvSpPr>
            <p:spPr>
              <a:xfrm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625" name="Line 90"/>
              <p:cNvSpPr/>
              <p:nvPr/>
            </p:nvSpPr>
            <p:spPr>
              <a:xfrm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626" name="Line 91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588" name="Line 92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89" name="Line 93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0" name="Line 94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1" name="Line 95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2" name="Line 96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3" name="Line 97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4" name="Line 98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5" name="Line 99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6" name="Line 100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7" name="Line 101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8" name="Line 102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599" name="Line 103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0" name="Line 104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1" name="Line 105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2" name="Line 106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3" name="Line 107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4" name="Line 108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5" name="Line 109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6" name="Line 110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7" name="Line 111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8" name="Line 112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09" name="Line 113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0" name="Line 114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1" name="Line 115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2" name="Line 116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3" name="Line 117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4" name="Line 118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5" name="Line 119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6" name="Line 120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7" name="Line 121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8" name="Line 122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19" name="Line 123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20" name="Line 124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21" name="Line 125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22" name="Line 126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623" name="Line 127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8" name="Group 128"/>
          <p:cNvGrpSpPr/>
          <p:nvPr/>
        </p:nvGrpSpPr>
        <p:grpSpPr>
          <a:xfrm>
            <a:off x="4008438" y="1989138"/>
            <a:ext cx="215900" cy="2185987"/>
            <a:chOff x="1565" y="2008"/>
            <a:chExt cx="136" cy="1377"/>
          </a:xfrm>
        </p:grpSpPr>
        <p:grpSp>
          <p:nvGrpSpPr>
            <p:cNvPr id="22574" name="Group 129"/>
            <p:cNvGrpSpPr/>
            <p:nvPr/>
          </p:nvGrpSpPr>
          <p:grpSpPr>
            <a:xfrm>
              <a:off x="1565" y="2008"/>
              <a:ext cx="136" cy="1377"/>
              <a:chOff x="567" y="2205"/>
              <a:chExt cx="136" cy="1377"/>
            </a:xfrm>
          </p:grpSpPr>
          <p:grpSp>
            <p:nvGrpSpPr>
              <p:cNvPr id="22576" name="Group 130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2583" name="Group 131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2585" name="Freeform 132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avLst/>
                    <a:gdLst>
                      <a:gd name="txL" fmla="*/ 0 w 86"/>
                      <a:gd name="txT" fmla="*/ 0 h 1024"/>
                      <a:gd name="txR" fmla="*/ 86 w 86"/>
                      <a:gd name="txB" fmla="*/ 1024 h 1024"/>
                    </a:gdLst>
                    <a:ahLst/>
                    <a:cxnLst>
                      <a:cxn ang="0">
                        <a:pos x="6" y="1024"/>
                      </a:cxn>
                      <a:cxn ang="0">
                        <a:pos x="0" y="0"/>
                      </a:cxn>
                      <a:cxn ang="0">
                        <a:pos x="80" y="0"/>
                      </a:cxn>
                      <a:cxn ang="0">
                        <a:pos x="86" y="1020"/>
                      </a:cxn>
                    </a:cxnLst>
                    <a:rect l="txL" t="txT" r="txR" b="tx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2586" name="Freeform 133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avLst/>
                    <a:gdLst>
                      <a:gd name="txL" fmla="*/ 0 w 214"/>
                      <a:gd name="txT" fmla="*/ 0 h 548"/>
                      <a:gd name="txR" fmla="*/ 214 w 214"/>
                      <a:gd name="txB" fmla="*/ 548 h 548"/>
                    </a:gdLst>
                    <a:ahLst/>
                    <a:cxnLst>
                      <a:cxn ang="0">
                        <a:pos x="151" y="6"/>
                      </a:cxn>
                      <a:cxn ang="0">
                        <a:pos x="198" y="91"/>
                      </a:cxn>
                      <a:cxn ang="0">
                        <a:pos x="214" y="169"/>
                      </a:cxn>
                      <a:cxn ang="0">
                        <a:pos x="196" y="249"/>
                      </a:cxn>
                      <a:cxn ang="0">
                        <a:pos x="166" y="297"/>
                      </a:cxn>
                      <a:cxn ang="0">
                        <a:pos x="130" y="333"/>
                      </a:cxn>
                      <a:cxn ang="0">
                        <a:pos x="122" y="517"/>
                      </a:cxn>
                      <a:cxn ang="0">
                        <a:pos x="94" y="519"/>
                      </a:cxn>
                      <a:cxn ang="0">
                        <a:pos x="92" y="427"/>
                      </a:cxn>
                      <a:cxn ang="0">
                        <a:pos x="90" y="333"/>
                      </a:cxn>
                      <a:cxn ang="0">
                        <a:pos x="28" y="271"/>
                      </a:cxn>
                      <a:cxn ang="0">
                        <a:pos x="2" y="183"/>
                      </a:cxn>
                      <a:cxn ang="0">
                        <a:pos x="18" y="99"/>
                      </a:cxn>
                      <a:cxn ang="0">
                        <a:pos x="73" y="0"/>
                      </a:cxn>
                    </a:cxnLst>
                    <a:rect l="txL" t="txT" r="txR" b="tx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2584" name="Line 134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</p:sp>
          </p:grpSp>
          <p:sp>
            <p:nvSpPr>
              <p:cNvPr id="22577" name="Line 135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78" name="Line 136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79" name="Line 137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80" name="Line 138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81" name="Line 139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82" name="Line 140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575" name="Line 141"/>
            <p:cNvSpPr/>
            <p:nvPr/>
          </p:nvSpPr>
          <p:spPr>
            <a:xfrm>
              <a:off x="1610" y="2416"/>
              <a:ext cx="45" cy="0"/>
            </a:xfrm>
            <a:prstGeom prst="line">
              <a:avLst/>
            </a:prstGeom>
            <a:ln w="28575" cap="sq" cmpd="sng">
              <a:solidFill>
                <a:srgbClr val="3366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2" name="Group 142"/>
          <p:cNvGrpSpPr/>
          <p:nvPr/>
        </p:nvGrpSpPr>
        <p:grpSpPr>
          <a:xfrm>
            <a:off x="5591175" y="1989138"/>
            <a:ext cx="215900" cy="2185987"/>
            <a:chOff x="2562" y="1797"/>
            <a:chExt cx="136" cy="1377"/>
          </a:xfrm>
        </p:grpSpPr>
        <p:grpSp>
          <p:nvGrpSpPr>
            <p:cNvPr id="22561" name="Group 143"/>
            <p:cNvGrpSpPr/>
            <p:nvPr/>
          </p:nvGrpSpPr>
          <p:grpSpPr>
            <a:xfrm>
              <a:off x="2562" y="1797"/>
              <a:ext cx="136" cy="1377"/>
              <a:chOff x="567" y="2205"/>
              <a:chExt cx="136" cy="1377"/>
            </a:xfrm>
          </p:grpSpPr>
          <p:grpSp>
            <p:nvGrpSpPr>
              <p:cNvPr id="22563" name="Group 144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2570" name="Group 145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2572" name="Freeform 146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avLst/>
                    <a:gdLst>
                      <a:gd name="txL" fmla="*/ 0 w 86"/>
                      <a:gd name="txT" fmla="*/ 0 h 1024"/>
                      <a:gd name="txR" fmla="*/ 86 w 86"/>
                      <a:gd name="txB" fmla="*/ 1024 h 1024"/>
                    </a:gdLst>
                    <a:ahLst/>
                    <a:cxnLst>
                      <a:cxn ang="0">
                        <a:pos x="6" y="1024"/>
                      </a:cxn>
                      <a:cxn ang="0">
                        <a:pos x="0" y="0"/>
                      </a:cxn>
                      <a:cxn ang="0">
                        <a:pos x="80" y="0"/>
                      </a:cxn>
                      <a:cxn ang="0">
                        <a:pos x="86" y="1020"/>
                      </a:cxn>
                    </a:cxnLst>
                    <a:rect l="txL" t="txT" r="txR" b="tx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2573" name="Freeform 147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avLst/>
                    <a:gdLst>
                      <a:gd name="txL" fmla="*/ 0 w 214"/>
                      <a:gd name="txT" fmla="*/ 0 h 548"/>
                      <a:gd name="txR" fmla="*/ 214 w 214"/>
                      <a:gd name="txB" fmla="*/ 548 h 548"/>
                    </a:gdLst>
                    <a:ahLst/>
                    <a:cxnLst>
                      <a:cxn ang="0">
                        <a:pos x="151" y="6"/>
                      </a:cxn>
                      <a:cxn ang="0">
                        <a:pos x="198" y="91"/>
                      </a:cxn>
                      <a:cxn ang="0">
                        <a:pos x="214" y="169"/>
                      </a:cxn>
                      <a:cxn ang="0">
                        <a:pos x="196" y="249"/>
                      </a:cxn>
                      <a:cxn ang="0">
                        <a:pos x="166" y="297"/>
                      </a:cxn>
                      <a:cxn ang="0">
                        <a:pos x="130" y="333"/>
                      </a:cxn>
                      <a:cxn ang="0">
                        <a:pos x="122" y="517"/>
                      </a:cxn>
                      <a:cxn ang="0">
                        <a:pos x="94" y="519"/>
                      </a:cxn>
                      <a:cxn ang="0">
                        <a:pos x="92" y="427"/>
                      </a:cxn>
                      <a:cxn ang="0">
                        <a:pos x="90" y="333"/>
                      </a:cxn>
                      <a:cxn ang="0">
                        <a:pos x="28" y="271"/>
                      </a:cxn>
                      <a:cxn ang="0">
                        <a:pos x="2" y="183"/>
                      </a:cxn>
                      <a:cxn ang="0">
                        <a:pos x="18" y="99"/>
                      </a:cxn>
                      <a:cxn ang="0">
                        <a:pos x="73" y="0"/>
                      </a:cxn>
                    </a:cxnLst>
                    <a:rect l="txL" t="txT" r="txR" b="tx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2571" name="Line 148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</p:sp>
          </p:grpSp>
          <p:sp>
            <p:nvSpPr>
              <p:cNvPr id="22564" name="Line 149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65" name="Line 150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66" name="Line 151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67" name="Line 152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68" name="Line 153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69" name="Line 154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562" name="Line 155"/>
            <p:cNvSpPr/>
            <p:nvPr/>
          </p:nvSpPr>
          <p:spPr>
            <a:xfrm>
              <a:off x="2608" y="2409"/>
              <a:ext cx="45" cy="0"/>
            </a:xfrm>
            <a:prstGeom prst="line">
              <a:avLst/>
            </a:prstGeom>
            <a:ln w="28575" cap="sq" cmpd="sng">
              <a:solidFill>
                <a:srgbClr val="0000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08700" name="Text Box 156"/>
          <p:cNvSpPr txBox="1"/>
          <p:nvPr/>
        </p:nvSpPr>
        <p:spPr>
          <a:xfrm>
            <a:off x="2063750" y="5734050"/>
            <a:ext cx="86518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水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8701" name="Text Box 157"/>
          <p:cNvSpPr txBox="1"/>
          <p:nvPr/>
        </p:nvSpPr>
        <p:spPr>
          <a:xfrm>
            <a:off x="3532188" y="5719763"/>
            <a:ext cx="122396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液体甲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8702" name="Text Box 158"/>
          <p:cNvSpPr txBox="1"/>
          <p:nvPr/>
        </p:nvSpPr>
        <p:spPr>
          <a:xfrm>
            <a:off x="5087938" y="5705475"/>
            <a:ext cx="122396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液体乙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6" name="Group 159"/>
          <p:cNvGrpSpPr/>
          <p:nvPr/>
        </p:nvGrpSpPr>
        <p:grpSpPr>
          <a:xfrm>
            <a:off x="2424113" y="2133600"/>
            <a:ext cx="215900" cy="2185988"/>
            <a:chOff x="567" y="2205"/>
            <a:chExt cx="136" cy="1377"/>
          </a:xfrm>
        </p:grpSpPr>
        <p:grpSp>
          <p:nvGrpSpPr>
            <p:cNvPr id="22548" name="Group 160"/>
            <p:cNvGrpSpPr/>
            <p:nvPr/>
          </p:nvGrpSpPr>
          <p:grpSpPr>
            <a:xfrm>
              <a:off x="567" y="2205"/>
              <a:ext cx="136" cy="1377"/>
              <a:chOff x="567" y="2205"/>
              <a:chExt cx="136" cy="1377"/>
            </a:xfrm>
          </p:grpSpPr>
          <p:grpSp>
            <p:nvGrpSpPr>
              <p:cNvPr id="22550" name="Group 161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2557" name="Group 162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2559" name="Freeform 163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avLst/>
                    <a:gdLst>
                      <a:gd name="txL" fmla="*/ 0 w 86"/>
                      <a:gd name="txT" fmla="*/ 0 h 1024"/>
                      <a:gd name="txR" fmla="*/ 86 w 86"/>
                      <a:gd name="txB" fmla="*/ 1024 h 1024"/>
                    </a:gdLst>
                    <a:ahLst/>
                    <a:cxnLst>
                      <a:cxn ang="0">
                        <a:pos x="6" y="1024"/>
                      </a:cxn>
                      <a:cxn ang="0">
                        <a:pos x="0" y="0"/>
                      </a:cxn>
                      <a:cxn ang="0">
                        <a:pos x="80" y="0"/>
                      </a:cxn>
                      <a:cxn ang="0">
                        <a:pos x="86" y="1020"/>
                      </a:cxn>
                    </a:cxnLst>
                    <a:rect l="txL" t="txT" r="txR" b="tx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2560" name="Freeform 164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avLst/>
                    <a:gdLst>
                      <a:gd name="txL" fmla="*/ 0 w 214"/>
                      <a:gd name="txT" fmla="*/ 0 h 548"/>
                      <a:gd name="txR" fmla="*/ 214 w 214"/>
                      <a:gd name="txB" fmla="*/ 548 h 548"/>
                    </a:gdLst>
                    <a:ahLst/>
                    <a:cxnLst>
                      <a:cxn ang="0">
                        <a:pos x="151" y="6"/>
                      </a:cxn>
                      <a:cxn ang="0">
                        <a:pos x="198" y="91"/>
                      </a:cxn>
                      <a:cxn ang="0">
                        <a:pos x="214" y="169"/>
                      </a:cxn>
                      <a:cxn ang="0">
                        <a:pos x="196" y="249"/>
                      </a:cxn>
                      <a:cxn ang="0">
                        <a:pos x="166" y="297"/>
                      </a:cxn>
                      <a:cxn ang="0">
                        <a:pos x="130" y="333"/>
                      </a:cxn>
                      <a:cxn ang="0">
                        <a:pos x="122" y="517"/>
                      </a:cxn>
                      <a:cxn ang="0">
                        <a:pos x="94" y="519"/>
                      </a:cxn>
                      <a:cxn ang="0">
                        <a:pos x="92" y="427"/>
                      </a:cxn>
                      <a:cxn ang="0">
                        <a:pos x="90" y="333"/>
                      </a:cxn>
                      <a:cxn ang="0">
                        <a:pos x="28" y="271"/>
                      </a:cxn>
                      <a:cxn ang="0">
                        <a:pos x="2" y="183"/>
                      </a:cxn>
                      <a:cxn ang="0">
                        <a:pos x="18" y="99"/>
                      </a:cxn>
                      <a:cxn ang="0">
                        <a:pos x="73" y="0"/>
                      </a:cxn>
                    </a:cxnLst>
                    <a:rect l="txL" t="txT" r="txR" b="tx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59999"/>
                    </a:schemeClr>
                  </a:solidFill>
                  <a:ln w="12700" cap="sq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22558" name="Line 165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</p:sp>
          </p:grpSp>
          <p:sp>
            <p:nvSpPr>
              <p:cNvPr id="22551" name="Line 166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52" name="Line 167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53" name="Line 168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54" name="Line 169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55" name="Line 170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  <p:sp>
            <p:nvSpPr>
              <p:cNvPr id="22556" name="Line 171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22549" name="Line 172"/>
            <p:cNvSpPr/>
            <p:nvPr/>
          </p:nvSpPr>
          <p:spPr>
            <a:xfrm>
              <a:off x="612" y="2416"/>
              <a:ext cx="45" cy="0"/>
            </a:xfrm>
            <a:prstGeom prst="line">
              <a:avLst/>
            </a:prstGeom>
            <a:ln w="28575" cap="sq" cmpd="sng">
              <a:solidFill>
                <a:srgbClr val="0000FF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08717" name="AutoShape 173"/>
          <p:cNvSpPr/>
          <p:nvPr/>
        </p:nvSpPr>
        <p:spPr>
          <a:xfrm>
            <a:off x="2711450" y="2492375"/>
            <a:ext cx="863600" cy="792163"/>
          </a:xfrm>
          <a:prstGeom prst="wedgeRoundRectCallout">
            <a:avLst>
              <a:gd name="adj1" fmla="val -52940"/>
              <a:gd name="adj2" fmla="val 113727"/>
              <a:gd name="adj3" fmla="val 16667"/>
            </a:avLst>
          </a:prstGeom>
          <a:solidFill>
            <a:srgbClr val="CCFFCC">
              <a:alpha val="59999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1.0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8718" name="AutoShape 174"/>
          <p:cNvSpPr/>
          <p:nvPr/>
        </p:nvSpPr>
        <p:spPr>
          <a:xfrm>
            <a:off x="4367213" y="2492375"/>
            <a:ext cx="792162" cy="792163"/>
          </a:xfrm>
          <a:prstGeom prst="wedgeRoundRectCallout">
            <a:avLst>
              <a:gd name="adj1" fmla="val -61421"/>
              <a:gd name="adj2" fmla="val 113727"/>
              <a:gd name="adj3" fmla="val 16667"/>
            </a:avLst>
          </a:prstGeom>
          <a:solidFill>
            <a:srgbClr val="CCFFCC">
              <a:alpha val="59999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1.2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8719" name="AutoShape 175"/>
          <p:cNvSpPr/>
          <p:nvPr/>
        </p:nvSpPr>
        <p:spPr>
          <a:xfrm>
            <a:off x="5951538" y="2492375"/>
            <a:ext cx="865187" cy="720725"/>
          </a:xfrm>
          <a:prstGeom prst="wedgeRoundRectCallout">
            <a:avLst>
              <a:gd name="adj1" fmla="val -65412"/>
              <a:gd name="adj2" fmla="val 126653"/>
              <a:gd name="adj3" fmla="val 16667"/>
            </a:avLst>
          </a:prstGeom>
          <a:solidFill>
            <a:srgbClr val="CCFFCC">
              <a:alpha val="59999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1.4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8720" name="Text Box 176"/>
          <p:cNvSpPr txBox="1"/>
          <p:nvPr/>
        </p:nvSpPr>
        <p:spPr>
          <a:xfrm>
            <a:off x="2711450" y="1159193"/>
            <a:ext cx="5329238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利用密度计在各种液体中总是漂浮的状态，</a:t>
            </a:r>
            <a:r>
              <a:rPr lang="en-US" altLang="zh-CN" sz="2400" dirty="0">
                <a:solidFill>
                  <a:srgbClr val="0000D4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16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</a:t>
            </a:r>
            <a:r>
              <a:rPr lang="zh-CN" altLang="zh-CN" sz="2400" dirty="0">
                <a:solidFill>
                  <a:srgbClr val="0000D4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0000D4"/>
                </a:solidFill>
                <a:latin typeface="Times New Roman" panose="02020603050405020304" pitchFamily="18" charset="0"/>
              </a:rPr>
              <a:t>G </a:t>
            </a:r>
            <a:r>
              <a:rPr lang="zh-CN" altLang="en-US" sz="2400" dirty="0">
                <a:solidFill>
                  <a:srgbClr val="0000D4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dirty="0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浮力大小不变。</a:t>
            </a:r>
            <a:endParaRPr lang="zh-CN" altLang="en-US" sz="2400" dirty="0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08721" name="Picture 177" descr="煤油和密度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42325" y="3402013"/>
            <a:ext cx="1512888" cy="2592388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8722" name="Picture 178" descr="密度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73025"/>
            <a:ext cx="5362575" cy="671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8" dur="2000"/>
                                        <p:tgtEl>
                                          <p:spTgt spid="108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8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-3.05556E-6 0.1976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8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087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087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087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3.05556E-6 0.1766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8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1087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1087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1087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2.77778E-6 0.1243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10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1087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1087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1087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/>
      <p:bldP spid="108700" grpId="0"/>
      <p:bldP spid="108701" grpId="0"/>
      <p:bldP spid="108702" grpId="0"/>
      <p:bldP spid="108717" grpId="0" bldLvl="0" animBg="1"/>
      <p:bldP spid="108718" grpId="0" bldLvl="0" animBg="1"/>
      <p:bldP spid="108719" grpId="0" bldLvl="0" animBg="1"/>
      <p:bldP spid="1087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 noRot="1"/>
          </p:cNvSpPr>
          <p:nvPr>
            <p:ph idx="1"/>
          </p:nvPr>
        </p:nvSpPr>
        <p:spPr>
          <a:xfrm>
            <a:off x="1992313" y="836613"/>
            <a:ext cx="8229600" cy="5545137"/>
          </a:xfrm>
        </p:spPr>
        <p:txBody>
          <a:bodyPr vert="horz" wrap="square" lIns="91440" tIns="45720" rIns="91440" bIns="45720" anchor="t"/>
          <a:p>
            <a:pP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１、密度计是测液体密度的仪器，它是根据物体漂浮在液面时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lang="zh-CN" altLang="en-US" b="1" baseline="-100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_____G</a:t>
            </a:r>
            <a:r>
              <a:rPr lang="zh-CN" altLang="en-US" b="1" baseline="-10000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（填＝、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&lt;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&gt;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）的原理制成的。</a:t>
            </a:r>
            <a:endParaRPr lang="zh-CN" altLang="en-US" b="1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２、使用密度计时必须使其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，才能正确测出液体的密度。</a:t>
            </a:r>
            <a:endParaRPr lang="zh-CN" altLang="en-US" b="1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３、密度计在各种不同的液体中所受浮力是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（相同、不同）的，在密度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 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（大、小）的液体中露出液面的体积较大，故密度计的刻度是上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b="1" dirty="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（大、小）。　</a:t>
            </a:r>
            <a:endParaRPr lang="zh-CN" altLang="en-US" b="1" dirty="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7204075" y="1196975"/>
            <a:ext cx="690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0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＝</a:t>
            </a:r>
            <a:endParaRPr kumimoji="0" lang="zh-CN" altLang="en-US" sz="40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7896225" y="2257425"/>
            <a:ext cx="13684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漂浮</a:t>
            </a:r>
            <a:endParaRPr kumimoji="0" lang="zh-CN" altLang="en-US" sz="36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287713" y="3860800"/>
            <a:ext cx="1512888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相同</a:t>
            </a:r>
            <a:endParaRPr kumimoji="0" lang="zh-CN" altLang="en-US" sz="36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593975" y="4344988"/>
            <a:ext cx="6400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大</a:t>
            </a:r>
            <a:endParaRPr kumimoji="0" lang="zh-CN" altLang="en-US" sz="16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566988" y="5353050"/>
            <a:ext cx="6400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大</a:t>
            </a:r>
            <a:endParaRPr kumimoji="0" lang="zh-CN" altLang="en-US" sz="16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7967663" y="4867275"/>
            <a:ext cx="6400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小</a:t>
            </a:r>
            <a:endParaRPr kumimoji="0" lang="zh-CN" altLang="en-US" sz="16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/>
      <p:bldP spid="34820" grpId="0" bldLvl="0" animBg="1"/>
      <p:bldP spid="34821" grpId="0" bldLvl="0" animBg="1"/>
      <p:bldP spid="34822" grpId="0" bldLvl="0" animBg="1"/>
      <p:bldP spid="34823" grpId="0" bldLvl="0" animBg="1"/>
      <p:bldP spid="348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023_JPG"/>
          <p:cNvPicPr>
            <a:picLocks noChangeAspect="1"/>
          </p:cNvPicPr>
          <p:nvPr/>
        </p:nvPicPr>
        <p:blipFill>
          <a:blip r:embed="rId1">
            <a:lum bright="-29999" contrast="48000"/>
          </a:blip>
          <a:stretch>
            <a:fillRect/>
          </a:stretch>
        </p:blipFill>
        <p:spPr>
          <a:xfrm>
            <a:off x="2881313" y="3714750"/>
            <a:ext cx="1739900" cy="29464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095500" y="928688"/>
            <a:ext cx="792480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把下端缠有一些铁丝的细木棍放在液体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A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中露出液面的长度是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5cm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，放在液体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B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中露出液面的长度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4cm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，放在液体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C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中露出液面的长度是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6cm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，则液体</a:t>
            </a:r>
            <a:r>
              <a:rPr kumimoji="1" lang="zh-CN" altLang="en-US" sz="2800" b="0" i="0" u="sng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     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 的密度最大。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9" name="Picture 4" descr="023_JPG"/>
          <p:cNvPicPr>
            <a:picLocks noChangeAspect="1"/>
          </p:cNvPicPr>
          <p:nvPr/>
        </p:nvPicPr>
        <p:blipFill>
          <a:blip r:embed="rId1">
            <a:lum contrast="-12000"/>
          </a:blip>
          <a:stretch>
            <a:fillRect/>
          </a:stretch>
        </p:blipFill>
        <p:spPr>
          <a:xfrm>
            <a:off x="5310188" y="3857625"/>
            <a:ext cx="1739900" cy="279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5" descr="023_JPG"/>
          <p:cNvPicPr>
            <a:picLocks noChangeAspect="1"/>
          </p:cNvPicPr>
          <p:nvPr/>
        </p:nvPicPr>
        <p:blipFill>
          <a:blip r:embed="rId1">
            <a:lum bright="6000" contrast="17999"/>
          </a:blip>
          <a:stretch>
            <a:fillRect/>
          </a:stretch>
        </p:blipFill>
        <p:spPr>
          <a:xfrm>
            <a:off x="8024813" y="3786188"/>
            <a:ext cx="17399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6"/>
          <p:cNvSpPr txBox="1"/>
          <p:nvPr/>
        </p:nvSpPr>
        <p:spPr>
          <a:xfrm>
            <a:off x="5095875" y="2928938"/>
            <a:ext cx="55562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2" name="Picture 7" descr="030_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0" y="2500313"/>
            <a:ext cx="3048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8" descr="030_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63" y="3357563"/>
            <a:ext cx="3048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9" descr="030_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000375"/>
            <a:ext cx="3048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11" descr="thtu00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/>
          </a:blip>
          <a:stretch>
            <a:fillRect/>
          </a:stretch>
        </p:blipFill>
        <p:spPr>
          <a:xfrm>
            <a:off x="5881688" y="6286500"/>
            <a:ext cx="754062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Picture 12" descr="thtu00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/>
          </a:blip>
          <a:stretch>
            <a:fillRect/>
          </a:stretch>
        </p:blipFill>
        <p:spPr>
          <a:xfrm>
            <a:off x="8524875" y="5429250"/>
            <a:ext cx="754063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Picture 13" descr="thtu00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1"/>
          </a:blip>
          <a:stretch>
            <a:fillRect/>
          </a:stretch>
        </p:blipFill>
        <p:spPr>
          <a:xfrm>
            <a:off x="3381375" y="5857875"/>
            <a:ext cx="695325" cy="29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2809875" y="1928813"/>
            <a:ext cx="76200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noProof="1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endParaRPr lang="en-US" altLang="zh-CN" sz="4800" noProof="1">
              <a:solidFill>
                <a:srgbClr val="FF505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9469" name="Rectangle 17"/>
          <p:cNvSpPr/>
          <p:nvPr/>
        </p:nvSpPr>
        <p:spPr>
          <a:xfrm>
            <a:off x="2452688" y="3000375"/>
            <a:ext cx="5867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4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0" name="Rectangle 18"/>
          <p:cNvSpPr/>
          <p:nvPr/>
        </p:nvSpPr>
        <p:spPr>
          <a:xfrm>
            <a:off x="7848600" y="2527300"/>
            <a:ext cx="48704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5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9" name="Text Box 19"/>
          <p:cNvSpPr txBox="1"/>
          <p:nvPr/>
        </p:nvSpPr>
        <p:spPr>
          <a:xfrm>
            <a:off x="3792538" y="0"/>
            <a:ext cx="424815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能力大比拼</a:t>
            </a:r>
            <a:endParaRPr lang="zh-CN" altLang="en-US" sz="6000" dirty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 bldLvl="0" animBg="1"/>
      <p:bldP spid="358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5021580" y="40195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盐水选种</a:t>
            </a:r>
            <a:endParaRPr lang="en-US" altLang="zh-CN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3" name="Picture 3" descr="盐水选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97813" y="765175"/>
            <a:ext cx="2271713" cy="3168650"/>
          </a:xfrm>
          <a:prstGeom prst="rect">
            <a:avLst/>
          </a:prstGeom>
          <a:noFill/>
          <a:ln w="57150" cmpd="sng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aphicFrame>
        <p:nvGraphicFramePr>
          <p:cNvPr id="20484" name="Object 4"/>
          <p:cNvGraphicFramePr>
            <a:graphicFrameLocks noChangeAspect="1"/>
          </p:cNvGraphicFramePr>
          <p:nvPr>
            <p:ph/>
          </p:nvPr>
        </p:nvGraphicFramePr>
        <p:xfrm>
          <a:off x="2413000" y="2814638"/>
          <a:ext cx="2455863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2" imgW="1917700" imgH="1905000" progId="Flash.Movie">
                  <p:embed/>
                </p:oleObj>
              </mc:Choice>
              <mc:Fallback>
                <p:oleObj name="" r:id="rId2" imgW="1917700" imgH="1905000" progId="Flash.Movi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13000" y="2814638"/>
                        <a:ext cx="2455863" cy="20955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/>
          <p:nvPr/>
        </p:nvGrpSpPr>
        <p:grpSpPr>
          <a:xfrm>
            <a:off x="3432175" y="4508500"/>
            <a:ext cx="576263" cy="73025"/>
            <a:chOff x="0" y="0"/>
            <a:chExt cx="363" cy="46"/>
          </a:xfrm>
        </p:grpSpPr>
        <p:sp>
          <p:nvSpPr>
            <p:cNvPr id="5151" name="Oval 6"/>
            <p:cNvSpPr/>
            <p:nvPr/>
          </p:nvSpPr>
          <p:spPr>
            <a:xfrm rot="10800000">
              <a:off x="0" y="0"/>
              <a:ext cx="363" cy="4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52" name="未知"/>
            <p:cNvSpPr/>
            <p:nvPr/>
          </p:nvSpPr>
          <p:spPr>
            <a:xfrm>
              <a:off x="45" y="7"/>
              <a:ext cx="303" cy="23"/>
            </a:xfrm>
            <a:custGeom>
              <a:avLst/>
              <a:gdLst>
                <a:gd name="txL" fmla="*/ 0 w 303"/>
                <a:gd name="txT" fmla="*/ 0 h 23"/>
                <a:gd name="txR" fmla="*/ 303 w 303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153" y="1"/>
                </a:cxn>
                <a:cxn ang="0">
                  <a:pos x="303" y="17"/>
                </a:cxn>
              </a:cxnLst>
              <a:rect l="txL" t="txT" r="txR" b="tx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53" name="未知"/>
            <p:cNvSpPr/>
            <p:nvPr/>
          </p:nvSpPr>
          <p:spPr>
            <a:xfrm>
              <a:off x="106" y="30"/>
              <a:ext cx="206" cy="2"/>
            </a:xfrm>
            <a:custGeom>
              <a:avLst/>
              <a:gdLst>
                <a:gd name="txL" fmla="*/ 0 w 206"/>
                <a:gd name="txT" fmla="*/ 0 h 2"/>
                <a:gd name="txR" fmla="*/ 206 w 206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52" y="2"/>
                </a:cxn>
                <a:cxn ang="0">
                  <a:pos x="206" y="0"/>
                </a:cxn>
              </a:cxnLst>
              <a:rect l="txL" t="txT" r="txR" b="tx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719513" y="4365625"/>
            <a:ext cx="576262" cy="215900"/>
            <a:chOff x="0" y="0"/>
            <a:chExt cx="363" cy="136"/>
          </a:xfrm>
        </p:grpSpPr>
        <p:sp>
          <p:nvSpPr>
            <p:cNvPr id="5147" name="Oval 10"/>
            <p:cNvSpPr/>
            <p:nvPr/>
          </p:nvSpPr>
          <p:spPr>
            <a:xfrm rot="10800000">
              <a:off x="0" y="0"/>
              <a:ext cx="363" cy="13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8" name="未知"/>
            <p:cNvSpPr/>
            <p:nvPr/>
          </p:nvSpPr>
          <p:spPr>
            <a:xfrm>
              <a:off x="24" y="26"/>
              <a:ext cx="324" cy="30"/>
            </a:xfrm>
            <a:custGeom>
              <a:avLst/>
              <a:gdLst>
                <a:gd name="txL" fmla="*/ 0 w 324"/>
                <a:gd name="txT" fmla="*/ 0 h 30"/>
                <a:gd name="txR" fmla="*/ 324 w 324"/>
                <a:gd name="txB" fmla="*/ 30 h 30"/>
              </a:gdLst>
              <a:ahLst/>
              <a:cxnLst>
                <a:cxn ang="0">
                  <a:pos x="0" y="30"/>
                </a:cxn>
                <a:cxn ang="0">
                  <a:pos x="152" y="0"/>
                </a:cxn>
                <a:cxn ang="0">
                  <a:pos x="324" y="28"/>
                </a:cxn>
              </a:cxnLst>
              <a:rect l="txL" t="txT" r="txR" b="tx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9" name="未知"/>
            <p:cNvSpPr/>
            <p:nvPr/>
          </p:nvSpPr>
          <p:spPr>
            <a:xfrm>
              <a:off x="18" y="72"/>
              <a:ext cx="344" cy="34"/>
            </a:xfrm>
            <a:custGeom>
              <a:avLst/>
              <a:gdLst>
                <a:gd name="txL" fmla="*/ 0 w 344"/>
                <a:gd name="txT" fmla="*/ 0 h 34"/>
                <a:gd name="txR" fmla="*/ 344 w 344"/>
                <a:gd name="txB" fmla="*/ 34 h 34"/>
              </a:gdLst>
              <a:ahLst/>
              <a:cxnLst>
                <a:cxn ang="0">
                  <a:pos x="0" y="0"/>
                </a:cxn>
                <a:cxn ang="0">
                  <a:pos x="140" y="34"/>
                </a:cxn>
                <a:cxn ang="0">
                  <a:pos x="344" y="2"/>
                </a:cxn>
              </a:cxnLst>
              <a:rect l="txL" t="txT" r="txR" b="tx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50" name="未知"/>
            <p:cNvSpPr/>
            <p:nvPr/>
          </p:nvSpPr>
          <p:spPr>
            <a:xfrm>
              <a:off x="74" y="62"/>
              <a:ext cx="242" cy="2"/>
            </a:xfrm>
            <a:custGeom>
              <a:avLst/>
              <a:gdLst>
                <a:gd name="txL" fmla="*/ 0 w 242"/>
                <a:gd name="txT" fmla="*/ 0 h 2"/>
                <a:gd name="txR" fmla="*/ 242 w 242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88" y="0"/>
                </a:cxn>
                <a:cxn ang="0">
                  <a:pos x="242" y="0"/>
                </a:cxn>
              </a:cxnLst>
              <a:rect l="txL" t="txT" r="txR" b="txB"/>
              <a:pathLst>
                <a:path w="242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3071813" y="4292600"/>
            <a:ext cx="576262" cy="215900"/>
            <a:chOff x="0" y="0"/>
            <a:chExt cx="363" cy="136"/>
          </a:xfrm>
        </p:grpSpPr>
        <p:sp>
          <p:nvSpPr>
            <p:cNvPr id="5143" name="Oval 15"/>
            <p:cNvSpPr/>
            <p:nvPr/>
          </p:nvSpPr>
          <p:spPr>
            <a:xfrm rot="10800000">
              <a:off x="0" y="0"/>
              <a:ext cx="363" cy="13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4" name="未知"/>
            <p:cNvSpPr/>
            <p:nvPr/>
          </p:nvSpPr>
          <p:spPr>
            <a:xfrm>
              <a:off x="24" y="26"/>
              <a:ext cx="324" cy="30"/>
            </a:xfrm>
            <a:custGeom>
              <a:avLst/>
              <a:gdLst>
                <a:gd name="txL" fmla="*/ 0 w 324"/>
                <a:gd name="txT" fmla="*/ 0 h 30"/>
                <a:gd name="txR" fmla="*/ 324 w 324"/>
                <a:gd name="txB" fmla="*/ 30 h 30"/>
              </a:gdLst>
              <a:ahLst/>
              <a:cxnLst>
                <a:cxn ang="0">
                  <a:pos x="0" y="30"/>
                </a:cxn>
                <a:cxn ang="0">
                  <a:pos x="152" y="0"/>
                </a:cxn>
                <a:cxn ang="0">
                  <a:pos x="324" y="28"/>
                </a:cxn>
              </a:cxnLst>
              <a:rect l="txL" t="txT" r="txR" b="tx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5" name="未知"/>
            <p:cNvSpPr/>
            <p:nvPr/>
          </p:nvSpPr>
          <p:spPr>
            <a:xfrm>
              <a:off x="18" y="72"/>
              <a:ext cx="344" cy="34"/>
            </a:xfrm>
            <a:custGeom>
              <a:avLst/>
              <a:gdLst>
                <a:gd name="txL" fmla="*/ 0 w 344"/>
                <a:gd name="txT" fmla="*/ 0 h 34"/>
                <a:gd name="txR" fmla="*/ 344 w 344"/>
                <a:gd name="txB" fmla="*/ 34 h 34"/>
              </a:gdLst>
              <a:ahLst/>
              <a:cxnLst>
                <a:cxn ang="0">
                  <a:pos x="0" y="0"/>
                </a:cxn>
                <a:cxn ang="0">
                  <a:pos x="140" y="34"/>
                </a:cxn>
                <a:cxn ang="0">
                  <a:pos x="344" y="2"/>
                </a:cxn>
              </a:cxnLst>
              <a:rect l="txL" t="txT" r="txR" b="tx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6" name="未知"/>
            <p:cNvSpPr/>
            <p:nvPr/>
          </p:nvSpPr>
          <p:spPr>
            <a:xfrm>
              <a:off x="74" y="62"/>
              <a:ext cx="242" cy="2"/>
            </a:xfrm>
            <a:custGeom>
              <a:avLst/>
              <a:gdLst>
                <a:gd name="txL" fmla="*/ 0 w 242"/>
                <a:gd name="txT" fmla="*/ 0 h 2"/>
                <a:gd name="txR" fmla="*/ 242 w 242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88" y="0"/>
                </a:cxn>
                <a:cxn ang="0">
                  <a:pos x="242" y="0"/>
                </a:cxn>
              </a:cxnLst>
              <a:rect l="txL" t="txT" r="txR" b="txB"/>
              <a:pathLst>
                <a:path w="242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2640013" y="4508500"/>
            <a:ext cx="576262" cy="215900"/>
            <a:chOff x="0" y="0"/>
            <a:chExt cx="363" cy="136"/>
          </a:xfrm>
        </p:grpSpPr>
        <p:sp>
          <p:nvSpPr>
            <p:cNvPr id="5139" name="Oval 20"/>
            <p:cNvSpPr/>
            <p:nvPr/>
          </p:nvSpPr>
          <p:spPr>
            <a:xfrm rot="10800000">
              <a:off x="0" y="0"/>
              <a:ext cx="363" cy="13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0" name="未知"/>
            <p:cNvSpPr/>
            <p:nvPr/>
          </p:nvSpPr>
          <p:spPr>
            <a:xfrm>
              <a:off x="24" y="26"/>
              <a:ext cx="324" cy="30"/>
            </a:xfrm>
            <a:custGeom>
              <a:avLst/>
              <a:gdLst>
                <a:gd name="txL" fmla="*/ 0 w 324"/>
                <a:gd name="txT" fmla="*/ 0 h 30"/>
                <a:gd name="txR" fmla="*/ 324 w 324"/>
                <a:gd name="txB" fmla="*/ 30 h 30"/>
              </a:gdLst>
              <a:ahLst/>
              <a:cxnLst>
                <a:cxn ang="0">
                  <a:pos x="0" y="30"/>
                </a:cxn>
                <a:cxn ang="0">
                  <a:pos x="152" y="0"/>
                </a:cxn>
                <a:cxn ang="0">
                  <a:pos x="324" y="28"/>
                </a:cxn>
              </a:cxnLst>
              <a:rect l="txL" t="txT" r="txR" b="tx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1" name="未知"/>
            <p:cNvSpPr/>
            <p:nvPr/>
          </p:nvSpPr>
          <p:spPr>
            <a:xfrm>
              <a:off x="18" y="72"/>
              <a:ext cx="344" cy="34"/>
            </a:xfrm>
            <a:custGeom>
              <a:avLst/>
              <a:gdLst>
                <a:gd name="txL" fmla="*/ 0 w 344"/>
                <a:gd name="txT" fmla="*/ 0 h 34"/>
                <a:gd name="txR" fmla="*/ 344 w 344"/>
                <a:gd name="txB" fmla="*/ 34 h 34"/>
              </a:gdLst>
              <a:ahLst/>
              <a:cxnLst>
                <a:cxn ang="0">
                  <a:pos x="0" y="0"/>
                </a:cxn>
                <a:cxn ang="0">
                  <a:pos x="140" y="34"/>
                </a:cxn>
                <a:cxn ang="0">
                  <a:pos x="344" y="2"/>
                </a:cxn>
              </a:cxnLst>
              <a:rect l="txL" t="txT" r="txR" b="tx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42" name="未知"/>
            <p:cNvSpPr/>
            <p:nvPr/>
          </p:nvSpPr>
          <p:spPr>
            <a:xfrm>
              <a:off x="74" y="62"/>
              <a:ext cx="242" cy="2"/>
            </a:xfrm>
            <a:custGeom>
              <a:avLst/>
              <a:gdLst>
                <a:gd name="txL" fmla="*/ 0 w 242"/>
                <a:gd name="txT" fmla="*/ 0 h 2"/>
                <a:gd name="txR" fmla="*/ 242 w 242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88" y="0"/>
                </a:cxn>
                <a:cxn ang="0">
                  <a:pos x="242" y="0"/>
                </a:cxn>
              </a:cxnLst>
              <a:rect l="txL" t="txT" r="txR" b="txB"/>
              <a:pathLst>
                <a:path w="242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24"/>
          <p:cNvGrpSpPr/>
          <p:nvPr/>
        </p:nvGrpSpPr>
        <p:grpSpPr>
          <a:xfrm>
            <a:off x="2711450" y="4437063"/>
            <a:ext cx="576263" cy="73025"/>
            <a:chOff x="0" y="0"/>
            <a:chExt cx="363" cy="46"/>
          </a:xfrm>
        </p:grpSpPr>
        <p:sp>
          <p:nvSpPr>
            <p:cNvPr id="5136" name="Oval 25"/>
            <p:cNvSpPr/>
            <p:nvPr/>
          </p:nvSpPr>
          <p:spPr>
            <a:xfrm rot="10800000">
              <a:off x="0" y="0"/>
              <a:ext cx="363" cy="4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37" name="未知"/>
            <p:cNvSpPr/>
            <p:nvPr/>
          </p:nvSpPr>
          <p:spPr>
            <a:xfrm>
              <a:off x="45" y="7"/>
              <a:ext cx="303" cy="23"/>
            </a:xfrm>
            <a:custGeom>
              <a:avLst/>
              <a:gdLst>
                <a:gd name="txL" fmla="*/ 0 w 303"/>
                <a:gd name="txT" fmla="*/ 0 h 23"/>
                <a:gd name="txR" fmla="*/ 303 w 303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153" y="1"/>
                </a:cxn>
                <a:cxn ang="0">
                  <a:pos x="303" y="17"/>
                </a:cxn>
              </a:cxnLst>
              <a:rect l="txL" t="txT" r="txR" b="tx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38" name="未知"/>
            <p:cNvSpPr/>
            <p:nvPr/>
          </p:nvSpPr>
          <p:spPr>
            <a:xfrm>
              <a:off x="106" y="30"/>
              <a:ext cx="206" cy="2"/>
            </a:xfrm>
            <a:custGeom>
              <a:avLst/>
              <a:gdLst>
                <a:gd name="txL" fmla="*/ 0 w 206"/>
                <a:gd name="txT" fmla="*/ 0 h 2"/>
                <a:gd name="txR" fmla="*/ 206 w 206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52" y="2"/>
                </a:cxn>
                <a:cxn ang="0">
                  <a:pos x="206" y="0"/>
                </a:cxn>
              </a:cxnLst>
              <a:rect l="txL" t="txT" r="txR" b="tx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28"/>
          <p:cNvGrpSpPr/>
          <p:nvPr/>
        </p:nvGrpSpPr>
        <p:grpSpPr>
          <a:xfrm>
            <a:off x="3863975" y="4581525"/>
            <a:ext cx="576263" cy="73025"/>
            <a:chOff x="0" y="0"/>
            <a:chExt cx="363" cy="46"/>
          </a:xfrm>
        </p:grpSpPr>
        <p:sp>
          <p:nvSpPr>
            <p:cNvPr id="5133" name="Oval 29"/>
            <p:cNvSpPr/>
            <p:nvPr/>
          </p:nvSpPr>
          <p:spPr>
            <a:xfrm rot="10800000">
              <a:off x="0" y="0"/>
              <a:ext cx="363" cy="46"/>
            </a:xfrm>
            <a:prstGeom prst="ellipse">
              <a:avLst/>
            </a:prstGeom>
            <a:solidFill>
              <a:srgbClr val="FFCC66">
                <a:alpha val="85881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34" name="未知"/>
            <p:cNvSpPr/>
            <p:nvPr/>
          </p:nvSpPr>
          <p:spPr>
            <a:xfrm>
              <a:off x="45" y="7"/>
              <a:ext cx="303" cy="23"/>
            </a:xfrm>
            <a:custGeom>
              <a:avLst/>
              <a:gdLst>
                <a:gd name="txL" fmla="*/ 0 w 303"/>
                <a:gd name="txT" fmla="*/ 0 h 23"/>
                <a:gd name="txR" fmla="*/ 303 w 303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153" y="1"/>
                </a:cxn>
                <a:cxn ang="0">
                  <a:pos x="303" y="17"/>
                </a:cxn>
              </a:cxnLst>
              <a:rect l="txL" t="txT" r="txR" b="tx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35" name="未知"/>
            <p:cNvSpPr/>
            <p:nvPr/>
          </p:nvSpPr>
          <p:spPr>
            <a:xfrm>
              <a:off x="106" y="30"/>
              <a:ext cx="206" cy="2"/>
            </a:xfrm>
            <a:custGeom>
              <a:avLst/>
              <a:gdLst>
                <a:gd name="txL" fmla="*/ 0 w 206"/>
                <a:gd name="txT" fmla="*/ 0 h 2"/>
                <a:gd name="txR" fmla="*/ 206 w 206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52" y="2"/>
                </a:cxn>
                <a:cxn ang="0">
                  <a:pos x="206" y="0"/>
                </a:cxn>
              </a:cxnLst>
              <a:rect l="txL" t="txT" r="txR" b="tx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512" name="Text Box 32"/>
          <p:cNvSpPr txBox="1"/>
          <p:nvPr/>
        </p:nvSpPr>
        <p:spPr>
          <a:xfrm>
            <a:off x="1774825" y="1268413"/>
            <a:ext cx="5976938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利用浸没在液体中的物体受到的浮力跟液体的密度</a:t>
            </a:r>
            <a:r>
              <a:rPr lang="el-GR" altLang="en-US" sz="36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l-GR" altLang="en-US" sz="3600" dirty="0">
                <a:solidFill>
                  <a:srgbClr val="FF505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1600" baseline="-250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有关，</a:t>
            </a:r>
            <a:r>
              <a:rPr lang="el-GR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l-GR" altLang="en-US" sz="3600" dirty="0">
                <a:solidFill>
                  <a:srgbClr val="FF505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1600" baseline="-250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越大， </a:t>
            </a:r>
            <a:r>
              <a:rPr lang="en-US" altLang="zh-CN" sz="36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6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浮力越大。 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l-GR" altLang="en-US" sz="24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ρ</a:t>
            </a:r>
            <a:r>
              <a:rPr lang="zh-CN" altLang="en-US" sz="2400" baseline="-25000" dirty="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物</a:t>
            </a:r>
            <a:r>
              <a:rPr lang="en-US" altLang="zh-CN" sz="2400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l-GR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l-GR" altLang="en-US" sz="2400" dirty="0">
                <a:solidFill>
                  <a:srgbClr val="FF505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液，</a:t>
            </a:r>
            <a:r>
              <a:rPr lang="zh-CN" altLang="en-US" sz="24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物体上浮； </a:t>
            </a:r>
            <a:r>
              <a:rPr lang="el-GR" altLang="en-US" sz="2400" dirty="0">
                <a:solidFill>
                  <a:srgbClr val="FF505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</a:t>
            </a:r>
            <a:r>
              <a:rPr lang="en-US" altLang="zh-CN" sz="2400" dirty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l-GR" altLang="en-US" sz="2400" dirty="0">
                <a:latin typeface="Times New Roman" panose="02020603050405020304" pitchFamily="18" charset="0"/>
              </a:rPr>
              <a:t> </a:t>
            </a:r>
            <a:r>
              <a:rPr lang="el-GR" altLang="en-US" sz="2400" dirty="0">
                <a:solidFill>
                  <a:srgbClr val="FF505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n-US" sz="24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物体下沉</a:t>
            </a:r>
            <a:r>
              <a:rPr lang="zh-CN" altLang="en-US" sz="24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13" name="AutoShape 33"/>
          <p:cNvSpPr/>
          <p:nvPr/>
        </p:nvSpPr>
        <p:spPr>
          <a:xfrm>
            <a:off x="5159375" y="4221163"/>
            <a:ext cx="3457575" cy="1944687"/>
          </a:xfrm>
          <a:prstGeom prst="cloudCallout">
            <a:avLst>
              <a:gd name="adj1" fmla="val -68319"/>
              <a:gd name="adj2" fmla="val -34569"/>
            </a:avLst>
          </a:prstGeom>
          <a:solidFill>
            <a:srgbClr val="BAE4BD">
              <a:alpha val="59999"/>
            </a:srgbClr>
          </a:solidFill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eaLnBrk="1" hangingPunct="1"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2" charset="-122"/>
              </a:rPr>
              <a:t>干瘪、虫蛀的种子会上浮直至漂浮，而饱满的种子下沉到容器底部。</a:t>
            </a:r>
            <a:endParaRPr lang="en-US" altLang="zh-CN" sz="2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 eaLnBrk="1" hangingPunct="1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46" name="Text Box 2"/>
          <p:cNvSpPr txBox="1"/>
          <p:nvPr/>
        </p:nvSpPr>
        <p:spPr>
          <a:xfrm>
            <a:off x="1421765" y="242888"/>
            <a:ext cx="3027680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浮沉条件的应用二</a:t>
            </a:r>
            <a:endParaRPr lang="zh-CN" altLang="en-US" sz="2800" dirty="0">
              <a:solidFill>
                <a:srgbClr val="0000D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4.44444E-6 0.1733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81481E-6 L 2.22222E-6 0.1627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2.22222E-6 0.141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3.61111E-6 -0.1314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4.16667E-6 -0.1208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81481E-6 L -4.72222E-6 -0.11041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512" grpId="0"/>
      <p:bldP spid="20513" grpId="0" bldLvl="0" animBg="1"/>
      <p:bldP spid="1085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77" name="Text Box 41"/>
          <p:cNvSpPr txBox="1"/>
          <p:nvPr/>
        </p:nvSpPr>
        <p:spPr>
          <a:xfrm>
            <a:off x="2509838" y="2085975"/>
            <a:ext cx="7186612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工作原理：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将钢铁做制成空心的轮船，可以排开更多的水，漂浮在水面上。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2383" name="Text Box 47"/>
          <p:cNvSpPr txBox="1"/>
          <p:nvPr/>
        </p:nvSpPr>
        <p:spPr>
          <a:xfrm>
            <a:off x="2509838" y="3284538"/>
            <a:ext cx="4418012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排水量（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排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轮船满载时排开水的质量：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浮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排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g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而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浮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G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货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baseline="-25000" dirty="0">
                <a:latin typeface="Times New Roman" panose="02020603050405020304" pitchFamily="18" charset="0"/>
                <a:ea typeface="黑体" panose="02010609060101010101" pitchFamily="2" charset="-122"/>
              </a:rPr>
              <a:t>排</a:t>
            </a:r>
            <a:endParaRPr lang="en-US" altLang="zh-CN" sz="2800" baseline="-25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2384" name="Text Box 48"/>
          <p:cNvSpPr txBox="1"/>
          <p:nvPr/>
        </p:nvSpPr>
        <p:spPr>
          <a:xfrm>
            <a:off x="2495550" y="5534025"/>
            <a:ext cx="22018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载重线 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5365" name="Picture 55" descr="huochu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0063" y="3500438"/>
            <a:ext cx="2846387" cy="2449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Rectangle 3"/>
          <p:cNvSpPr/>
          <p:nvPr/>
        </p:nvSpPr>
        <p:spPr>
          <a:xfrm>
            <a:off x="5672138" y="1563688"/>
            <a:ext cx="9286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轮船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67" name="圆角矩形 34"/>
          <p:cNvSpPr/>
          <p:nvPr/>
        </p:nvSpPr>
        <p:spPr>
          <a:xfrm>
            <a:off x="2479675" y="979488"/>
            <a:ext cx="3448050" cy="582954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浮沉条件的应用三：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>
                                            <p:txEl>
                                              <p:charRg st="4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7"/>
          <p:cNvGrpSpPr/>
          <p:nvPr/>
        </p:nvGrpSpPr>
        <p:grpSpPr>
          <a:xfrm>
            <a:off x="4463819" y="836712"/>
            <a:ext cx="6048672" cy="4416491"/>
            <a:chOff x="1115616" y="627534"/>
            <a:chExt cx="3276680" cy="2090937"/>
          </a:xfrm>
        </p:grpSpPr>
        <p:grpSp>
          <p:nvGrpSpPr>
            <p:cNvPr id="4" name="组合 26"/>
            <p:cNvGrpSpPr/>
            <p:nvPr/>
          </p:nvGrpSpPr>
          <p:grpSpPr>
            <a:xfrm>
              <a:off x="1115616" y="627534"/>
              <a:ext cx="3276680" cy="2090937"/>
              <a:chOff x="755576" y="1203598"/>
              <a:chExt cx="3276680" cy="288405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123728" y="1563638"/>
                <a:ext cx="504000" cy="144000"/>
              </a:xfrm>
              <a:prstGeom prst="rect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2304040" y="1203598"/>
                <a:ext cx="144016" cy="360040"/>
              </a:xfrm>
              <a:prstGeom prst="triangle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" name="流程图: 手动操作 15"/>
              <p:cNvSpPr/>
              <p:nvPr/>
            </p:nvSpPr>
            <p:spPr>
              <a:xfrm rot="10800000">
                <a:off x="2123728" y="1707654"/>
                <a:ext cx="504056" cy="216024"/>
              </a:xfrm>
              <a:prstGeom prst="flowChartManualOperation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835696" y="1923678"/>
                <a:ext cx="1080120" cy="0"/>
              </a:xfrm>
              <a:prstGeom prst="line">
                <a:avLst/>
              </a:prstGeom>
              <a:ln w="28575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915816" y="1923678"/>
                <a:ext cx="0" cy="28800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835696" y="1923678"/>
                <a:ext cx="0" cy="28800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弧形 21"/>
              <p:cNvSpPr/>
              <p:nvPr/>
            </p:nvSpPr>
            <p:spPr>
              <a:xfrm>
                <a:off x="1728000" y="2211710"/>
                <a:ext cx="2304256" cy="1872208"/>
              </a:xfrm>
              <a:prstGeom prst="arc">
                <a:avLst>
                  <a:gd name="adj1" fmla="val 16291322"/>
                  <a:gd name="adj2" fmla="val 5217929"/>
                </a:avLst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4" name="弧形 23"/>
              <p:cNvSpPr/>
              <p:nvPr/>
            </p:nvSpPr>
            <p:spPr>
              <a:xfrm rot="10800000">
                <a:off x="755576" y="2211710"/>
                <a:ext cx="2304256" cy="1872208"/>
              </a:xfrm>
              <a:prstGeom prst="arc">
                <a:avLst>
                  <a:gd name="adj1" fmla="val 16291322"/>
                  <a:gd name="adj2" fmla="val 5217929"/>
                </a:avLst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 flipV="1">
                <a:off x="1872000" y="4086999"/>
                <a:ext cx="1080000" cy="65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>
              <a:off x="3851920" y="1440000"/>
              <a:ext cx="0" cy="1188000"/>
            </a:xfrm>
            <a:prstGeom prst="line">
              <a:avLst/>
            </a:prstGeom>
            <a:ln w="381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656000" y="1476000"/>
              <a:ext cx="0" cy="1152000"/>
            </a:xfrm>
            <a:prstGeom prst="line">
              <a:avLst/>
            </a:prstGeom>
            <a:ln w="381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矩形 110"/>
          <p:cNvSpPr/>
          <p:nvPr/>
        </p:nvSpPr>
        <p:spPr>
          <a:xfrm>
            <a:off x="101554" y="1388282"/>
            <a:ext cx="307234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</a:rPr>
              <a:t>潜水艇的结构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864085" y="3236979"/>
            <a:ext cx="126746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5" b="1" dirty="0" smtClean="0">
                <a:solidFill>
                  <a:srgbClr val="FF0000"/>
                </a:solidFill>
                <a:latin typeface="+mn-ea"/>
              </a:rPr>
              <a:t>船舱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751851" y="3044957"/>
            <a:ext cx="57606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压力舱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648395" y="3044957"/>
            <a:ext cx="57606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latin typeface="+mn-ea"/>
              </a:rPr>
              <a:t>压力舱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8546" name="Text Box 2"/>
          <p:cNvSpPr txBox="1"/>
          <p:nvPr/>
        </p:nvSpPr>
        <p:spPr>
          <a:xfrm>
            <a:off x="362585" y="493713"/>
            <a:ext cx="5516880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浮沉条件的应用四：</a:t>
            </a:r>
            <a:r>
              <a:rPr kumimoji="1" lang="zh-CN" altLang="en-US" sz="2800" b="1" dirty="0" smtClean="0">
                <a:solidFill>
                  <a:srgbClr val="FF0000"/>
                </a:solidFill>
                <a:sym typeface="+mn-ea"/>
              </a:rPr>
              <a:t>潜水艇的应用</a:t>
            </a:r>
            <a:endParaRPr lang="zh-CN" altLang="en-US" sz="2800" dirty="0">
              <a:solidFill>
                <a:srgbClr val="0000D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  <p:bldP spid="1085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潜水艇浮沉的模拟实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50292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3" descr="潜水艇浮沉的模拟实验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581400"/>
            <a:ext cx="5029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Text Box 4"/>
          <p:cNvSpPr txBox="1"/>
          <p:nvPr/>
        </p:nvSpPr>
        <p:spPr>
          <a:xfrm>
            <a:off x="6887845" y="639445"/>
            <a:ext cx="3581400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当注射器将气体压入玻璃球时，球内的水量减少球和球内的水）受到的重力变小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，球将上浮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6689725" y="3747135"/>
            <a:ext cx="3978275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当注射器将球内的气体吸出时球内的水量增多，球和球内的水）受到的重力变大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, G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32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，球将下沉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349" y="164637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</a:rPr>
              <a:t>潜水艇的原理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pSp>
        <p:nvGrpSpPr>
          <p:cNvPr id="7" name="组合 68"/>
          <p:cNvGrpSpPr/>
          <p:nvPr/>
        </p:nvGrpSpPr>
        <p:grpSpPr>
          <a:xfrm>
            <a:off x="3119669" y="3621021"/>
            <a:ext cx="2784309" cy="2304256"/>
            <a:chOff x="1115616" y="627534"/>
            <a:chExt cx="3276680" cy="2090937"/>
          </a:xfrm>
        </p:grpSpPr>
        <p:grpSp>
          <p:nvGrpSpPr>
            <p:cNvPr id="8" name="组合 26"/>
            <p:cNvGrpSpPr/>
            <p:nvPr/>
          </p:nvGrpSpPr>
          <p:grpSpPr>
            <a:xfrm>
              <a:off x="1115616" y="627534"/>
              <a:ext cx="3276680" cy="2090937"/>
              <a:chOff x="755576" y="1203598"/>
              <a:chExt cx="3276680" cy="2884051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2123728" y="1563638"/>
                <a:ext cx="504000" cy="144000"/>
              </a:xfrm>
              <a:prstGeom prst="rect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>
                <a:off x="2304040" y="1203598"/>
                <a:ext cx="144016" cy="360040"/>
              </a:xfrm>
              <a:prstGeom prst="triangle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5" name="流程图: 手动操作 74"/>
              <p:cNvSpPr/>
              <p:nvPr/>
            </p:nvSpPr>
            <p:spPr>
              <a:xfrm rot="10800000">
                <a:off x="2123728" y="1707654"/>
                <a:ext cx="504056" cy="216024"/>
              </a:xfrm>
              <a:prstGeom prst="flowChartManualOperation">
                <a:avLst/>
              </a:prstGeom>
              <a:noFill/>
              <a:ln w="381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1835696" y="1923678"/>
                <a:ext cx="1080120" cy="0"/>
              </a:xfrm>
              <a:prstGeom prst="line">
                <a:avLst/>
              </a:prstGeom>
              <a:ln w="28575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2915816" y="1923678"/>
                <a:ext cx="0" cy="28800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1835696" y="1923678"/>
                <a:ext cx="0" cy="28800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弧形 78"/>
              <p:cNvSpPr/>
              <p:nvPr/>
            </p:nvSpPr>
            <p:spPr>
              <a:xfrm>
                <a:off x="1728000" y="2211710"/>
                <a:ext cx="2304256" cy="1872208"/>
              </a:xfrm>
              <a:prstGeom prst="arc">
                <a:avLst>
                  <a:gd name="adj1" fmla="val 16291322"/>
                  <a:gd name="adj2" fmla="val 5217929"/>
                </a:avLst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0" name="弧形 79"/>
              <p:cNvSpPr/>
              <p:nvPr/>
            </p:nvSpPr>
            <p:spPr>
              <a:xfrm rot="10800000">
                <a:off x="755576" y="2211710"/>
                <a:ext cx="2304256" cy="1872208"/>
              </a:xfrm>
              <a:prstGeom prst="arc">
                <a:avLst>
                  <a:gd name="adj1" fmla="val 16291322"/>
                  <a:gd name="adj2" fmla="val 5217929"/>
                </a:avLst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 flipV="1">
                <a:off x="1872000" y="4086999"/>
                <a:ext cx="1080000" cy="650"/>
              </a:xfrm>
              <a:prstGeom prst="line">
                <a:avLst/>
              </a:prstGeom>
              <a:ln w="3810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直接连接符 70"/>
            <p:cNvCxnSpPr/>
            <p:nvPr/>
          </p:nvCxnSpPr>
          <p:spPr>
            <a:xfrm>
              <a:off x="3851920" y="1440000"/>
              <a:ext cx="0" cy="1188000"/>
            </a:xfrm>
            <a:prstGeom prst="line">
              <a:avLst/>
            </a:prstGeom>
            <a:ln w="381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656000" y="1476000"/>
              <a:ext cx="0" cy="1152000"/>
            </a:xfrm>
            <a:prstGeom prst="line">
              <a:avLst/>
            </a:prstGeom>
            <a:ln w="381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554" name="Picture 2" descr="C:\Users\asus\Desktop\])XZ~IC[09SG(3[DWSZ5I$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40149" y="836712"/>
            <a:ext cx="2808221" cy="2247900"/>
          </a:xfrm>
          <a:prstGeom prst="rect">
            <a:avLst/>
          </a:prstGeom>
          <a:noFill/>
        </p:spPr>
      </p:pic>
      <p:grpSp>
        <p:nvGrpSpPr>
          <p:cNvPr id="70" name="组合 38"/>
          <p:cNvGrpSpPr/>
          <p:nvPr/>
        </p:nvGrpSpPr>
        <p:grpSpPr>
          <a:xfrm>
            <a:off x="2063552" y="1988840"/>
            <a:ext cx="9697077" cy="4512501"/>
            <a:chOff x="3059832" y="2715766"/>
            <a:chExt cx="5616624" cy="2160240"/>
          </a:xfrm>
        </p:grpSpPr>
        <p:grpSp>
          <p:nvGrpSpPr>
            <p:cNvPr id="82" name="组合 4"/>
            <p:cNvGrpSpPr/>
            <p:nvPr/>
          </p:nvGrpSpPr>
          <p:grpSpPr>
            <a:xfrm>
              <a:off x="3059832" y="2715766"/>
              <a:ext cx="5616624" cy="2160240"/>
              <a:chOff x="5410200" y="1991064"/>
              <a:chExt cx="914400" cy="1620000"/>
            </a:xfrm>
          </p:grpSpPr>
          <p:sp>
            <p:nvSpPr>
              <p:cNvPr id="102" name="Line 18"/>
              <p:cNvSpPr>
                <a:spLocks noChangeShapeType="1"/>
              </p:cNvSpPr>
              <p:nvPr/>
            </p:nvSpPr>
            <p:spPr bwMode="auto">
              <a:xfrm>
                <a:off x="5410200" y="1991064"/>
                <a:ext cx="0" cy="16200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3" name="Line 19"/>
              <p:cNvSpPr>
                <a:spLocks noChangeShapeType="1"/>
              </p:cNvSpPr>
              <p:nvPr/>
            </p:nvSpPr>
            <p:spPr bwMode="auto">
              <a:xfrm>
                <a:off x="5410200" y="3600450"/>
                <a:ext cx="9144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4" name="Line 20"/>
              <p:cNvSpPr>
                <a:spLocks noChangeShapeType="1"/>
              </p:cNvSpPr>
              <p:nvPr/>
            </p:nvSpPr>
            <p:spPr bwMode="auto">
              <a:xfrm>
                <a:off x="6324600" y="1991064"/>
                <a:ext cx="0" cy="16200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5" name="Line 21"/>
              <p:cNvSpPr>
                <a:spLocks noChangeShapeType="1"/>
              </p:cNvSpPr>
              <p:nvPr/>
            </p:nvSpPr>
            <p:spPr bwMode="auto">
              <a:xfrm>
                <a:off x="5410200" y="2171700"/>
                <a:ext cx="91429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6" name="Line 24"/>
              <p:cNvSpPr>
                <a:spLocks noChangeShapeType="1"/>
              </p:cNvSpPr>
              <p:nvPr/>
            </p:nvSpPr>
            <p:spPr bwMode="auto">
              <a:xfrm flipV="1">
                <a:off x="5480538" y="2369064"/>
                <a:ext cx="2109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7" name="Line 25"/>
              <p:cNvSpPr>
                <a:spLocks noChangeShapeType="1"/>
              </p:cNvSpPr>
              <p:nvPr/>
            </p:nvSpPr>
            <p:spPr bwMode="auto">
              <a:xfrm flipV="1">
                <a:off x="6054969" y="2369064"/>
                <a:ext cx="2109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8" name="Line 26"/>
              <p:cNvSpPr>
                <a:spLocks noChangeShapeType="1"/>
              </p:cNvSpPr>
              <p:nvPr/>
            </p:nvSpPr>
            <p:spPr bwMode="auto">
              <a:xfrm>
                <a:off x="5433646" y="2585064"/>
                <a:ext cx="1172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09" name="Line 27"/>
              <p:cNvSpPr>
                <a:spLocks noChangeShapeType="1"/>
              </p:cNvSpPr>
              <p:nvPr/>
            </p:nvSpPr>
            <p:spPr bwMode="auto">
              <a:xfrm>
                <a:off x="5797062" y="2585064"/>
                <a:ext cx="1172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  <p:sp>
            <p:nvSpPr>
              <p:cNvPr id="110" name="Line 28"/>
              <p:cNvSpPr>
                <a:spLocks noChangeShapeType="1"/>
              </p:cNvSpPr>
              <p:nvPr/>
            </p:nvSpPr>
            <p:spPr bwMode="auto">
              <a:xfrm>
                <a:off x="6183923" y="2585064"/>
                <a:ext cx="1172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endParaRPr lang="zh-CN" altLang="en-US" sz="2400"/>
              </a:p>
            </p:txBody>
          </p:sp>
        </p:grpSp>
        <p:sp>
          <p:nvSpPr>
            <p:cNvPr id="83" name="Line 24"/>
            <p:cNvSpPr>
              <a:spLocks noChangeShapeType="1"/>
            </p:cNvSpPr>
            <p:nvPr/>
          </p:nvSpPr>
          <p:spPr bwMode="auto">
            <a:xfrm flipV="1">
              <a:off x="5220072" y="3219822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4" name="Line 26"/>
            <p:cNvSpPr>
              <a:spLocks noChangeShapeType="1"/>
            </p:cNvSpPr>
            <p:nvPr/>
          </p:nvSpPr>
          <p:spPr bwMode="auto">
            <a:xfrm>
              <a:off x="4355976" y="3507854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5" name="Line 27"/>
            <p:cNvSpPr>
              <a:spLocks noChangeShapeType="1"/>
            </p:cNvSpPr>
            <p:nvPr/>
          </p:nvSpPr>
          <p:spPr bwMode="auto">
            <a:xfrm>
              <a:off x="6660232" y="3507854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6" name="Line 24"/>
            <p:cNvSpPr>
              <a:spLocks noChangeShapeType="1"/>
            </p:cNvSpPr>
            <p:nvPr/>
          </p:nvSpPr>
          <p:spPr bwMode="auto">
            <a:xfrm flipV="1">
              <a:off x="5292080" y="3795886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7" name="Line 24"/>
            <p:cNvSpPr>
              <a:spLocks noChangeShapeType="1"/>
            </p:cNvSpPr>
            <p:nvPr/>
          </p:nvSpPr>
          <p:spPr bwMode="auto">
            <a:xfrm flipV="1">
              <a:off x="3563888" y="3795886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8" name="Line 25"/>
            <p:cNvSpPr>
              <a:spLocks noChangeShapeType="1"/>
            </p:cNvSpPr>
            <p:nvPr/>
          </p:nvSpPr>
          <p:spPr bwMode="auto">
            <a:xfrm flipV="1">
              <a:off x="7020272" y="3795886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89" name="Line 26"/>
            <p:cNvSpPr>
              <a:spLocks noChangeShapeType="1"/>
            </p:cNvSpPr>
            <p:nvPr/>
          </p:nvSpPr>
          <p:spPr bwMode="auto">
            <a:xfrm>
              <a:off x="3203848" y="4083918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0" name="Line 26"/>
            <p:cNvSpPr>
              <a:spLocks noChangeShapeType="1"/>
            </p:cNvSpPr>
            <p:nvPr/>
          </p:nvSpPr>
          <p:spPr bwMode="auto">
            <a:xfrm>
              <a:off x="4211960" y="4083918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1" name="Line 26"/>
            <p:cNvSpPr>
              <a:spLocks noChangeShapeType="1"/>
            </p:cNvSpPr>
            <p:nvPr/>
          </p:nvSpPr>
          <p:spPr bwMode="auto">
            <a:xfrm>
              <a:off x="5292080" y="4083918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2" name="Line 26"/>
            <p:cNvSpPr>
              <a:spLocks noChangeShapeType="1"/>
            </p:cNvSpPr>
            <p:nvPr/>
          </p:nvSpPr>
          <p:spPr bwMode="auto">
            <a:xfrm>
              <a:off x="6444208" y="4083918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3" name="Line 26"/>
            <p:cNvSpPr>
              <a:spLocks noChangeShapeType="1"/>
            </p:cNvSpPr>
            <p:nvPr/>
          </p:nvSpPr>
          <p:spPr bwMode="auto">
            <a:xfrm>
              <a:off x="7740352" y="4083918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4" name="Line 26"/>
            <p:cNvSpPr>
              <a:spLocks noChangeShapeType="1"/>
            </p:cNvSpPr>
            <p:nvPr/>
          </p:nvSpPr>
          <p:spPr bwMode="auto">
            <a:xfrm>
              <a:off x="3203848" y="4659982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5" name="Line 26"/>
            <p:cNvSpPr>
              <a:spLocks noChangeShapeType="1"/>
            </p:cNvSpPr>
            <p:nvPr/>
          </p:nvSpPr>
          <p:spPr bwMode="auto">
            <a:xfrm>
              <a:off x="4283968" y="4659982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6" name="Line 26"/>
            <p:cNvSpPr>
              <a:spLocks noChangeShapeType="1"/>
            </p:cNvSpPr>
            <p:nvPr/>
          </p:nvSpPr>
          <p:spPr bwMode="auto">
            <a:xfrm>
              <a:off x="5436096" y="4659982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7" name="Line 26"/>
            <p:cNvSpPr>
              <a:spLocks noChangeShapeType="1"/>
            </p:cNvSpPr>
            <p:nvPr/>
          </p:nvSpPr>
          <p:spPr bwMode="auto">
            <a:xfrm>
              <a:off x="6588224" y="4659982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8" name="Line 26"/>
            <p:cNvSpPr>
              <a:spLocks noChangeShapeType="1"/>
            </p:cNvSpPr>
            <p:nvPr/>
          </p:nvSpPr>
          <p:spPr bwMode="auto">
            <a:xfrm>
              <a:off x="7740352" y="4659982"/>
              <a:ext cx="72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99" name="Line 24"/>
            <p:cNvSpPr>
              <a:spLocks noChangeShapeType="1"/>
            </p:cNvSpPr>
            <p:nvPr/>
          </p:nvSpPr>
          <p:spPr bwMode="auto">
            <a:xfrm flipV="1">
              <a:off x="3419872" y="4371950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100" name="Line 24"/>
            <p:cNvSpPr>
              <a:spLocks noChangeShapeType="1"/>
            </p:cNvSpPr>
            <p:nvPr/>
          </p:nvSpPr>
          <p:spPr bwMode="auto">
            <a:xfrm flipV="1">
              <a:off x="5220072" y="4371950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101" name="Line 24"/>
            <p:cNvSpPr>
              <a:spLocks noChangeShapeType="1"/>
            </p:cNvSpPr>
            <p:nvPr/>
          </p:nvSpPr>
          <p:spPr bwMode="auto">
            <a:xfrm flipV="1">
              <a:off x="6948264" y="4371950"/>
              <a:ext cx="1296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endParaRPr lang="zh-CN" altLang="en-US" sz="2400"/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335360" y="3332989"/>
            <a:ext cx="1728192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将压缩空气打入压力舱，排出海水。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648395" y="164637"/>
            <a:ext cx="22082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阀门打开，让海水进入压力舱。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135893" y="452669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上浮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0512491" y="5445224"/>
            <a:ext cx="11521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下潜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31  E" pathEditMode="relative" ptsTypes="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31  E" pathEditMode="relative" ptsTypes="">
                                      <p:cBhvr>
                                        <p:cTn id="2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7824788" y="5300663"/>
            <a:ext cx="18002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陆以华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Picture 3" descr="10-图片-03 潜水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962400"/>
            <a:ext cx="3598863" cy="2649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10-图片-05“神州飞船”回收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00" y="2514600"/>
            <a:ext cx="3611563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10-图片-02 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738" y="0"/>
            <a:ext cx="4132262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10-图片-01 高空气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0"/>
            <a:ext cx="3133725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7"/>
          <p:cNvSpPr txBox="1"/>
          <p:nvPr/>
        </p:nvSpPr>
        <p:spPr>
          <a:xfrm>
            <a:off x="3324225" y="692150"/>
            <a:ext cx="73437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物体的浮与沉     </a:t>
            </a:r>
            <a:endParaRPr lang="zh-CN" altLang="en-US" sz="8000" dirty="0">
              <a:solidFill>
                <a:srgbClr val="99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（</a:t>
            </a:r>
            <a:r>
              <a:rPr lang="en-US" altLang="zh-CN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8000" dirty="0">
                <a:solidFill>
                  <a:srgbClr val="99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）</a:t>
            </a:r>
            <a:endParaRPr lang="zh-CN" altLang="en-US" sz="8000" dirty="0">
              <a:solidFill>
                <a:srgbClr val="99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3200400" y="4114800"/>
            <a:ext cx="2057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1" hangingPunct="1">
              <a:buFontTx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潜水艇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6400800" y="5562600"/>
            <a:ext cx="3886200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1" hangingPunct="1">
              <a:buFontTx/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神六飞船回收舱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914400" y="1447800"/>
            <a:ext cx="46736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/>
              <a:t>潜水艇</a:t>
            </a:r>
            <a:r>
              <a:rPr kumimoji="1" lang="zh-CN" altLang="en-US" sz="3200" b="1" dirty="0"/>
              <a:t>工作原理</a:t>
            </a:r>
            <a:r>
              <a:rPr kumimoji="1" lang="en-US" altLang="zh-CN" sz="3200" b="1" dirty="0"/>
              <a:t>:</a:t>
            </a:r>
            <a:endParaRPr kumimoji="1" lang="en-US" altLang="zh-CN" sz="3200" b="1" dirty="0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295467" y="2590801"/>
            <a:ext cx="10490133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/>
              <a:t>       </a:t>
            </a:r>
            <a:r>
              <a:rPr kumimoji="1" lang="en-US" altLang="zh-CN" sz="3200" b="1" dirty="0" smtClean="0"/>
              <a:t>  </a:t>
            </a:r>
            <a:r>
              <a:rPr kumimoji="1" lang="zh-CN" altLang="en-US" sz="3200" b="1" dirty="0" smtClean="0"/>
              <a:t>潜水艇</a:t>
            </a:r>
            <a:r>
              <a:rPr kumimoji="1" lang="zh-CN" altLang="en-US" sz="3200" b="1" dirty="0"/>
              <a:t>的上浮、下潜和悬浮，靠改变</a:t>
            </a:r>
            <a:r>
              <a:rPr kumimoji="1" lang="zh-CN" altLang="en-US" sz="3200" b="1" dirty="0">
                <a:solidFill>
                  <a:srgbClr val="FF0000"/>
                </a:solidFill>
              </a:rPr>
              <a:t>自身的重力</a:t>
            </a:r>
            <a:r>
              <a:rPr kumimoji="1" lang="zh-CN" altLang="en-US" sz="3200" b="1" dirty="0"/>
              <a:t>来实现的。</a:t>
            </a:r>
            <a:endParaRPr kumimoji="1"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nimBg="1"/>
      <p:bldP spid="4608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5375275" y="0"/>
            <a:ext cx="52927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sz="3600" dirty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Text Box 3"/>
          <p:cNvSpPr txBox="1"/>
          <p:nvPr/>
        </p:nvSpPr>
        <p:spPr>
          <a:xfrm>
            <a:off x="1881188" y="2428875"/>
            <a:ext cx="8429625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320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潜水艇在由水面下</a:t>
            </a:r>
            <a:r>
              <a:rPr lang="en-US" altLang="zh-CN" sz="32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米深处潜入到水面下</a:t>
            </a:r>
            <a:r>
              <a:rPr lang="en-US" altLang="zh-CN" sz="320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3200" dirty="0">
                <a:solidFill>
                  <a:srgbClr val="99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米深处的过程中，它受到的压强、浮力的变化情况是：（              ）</a:t>
            </a:r>
            <a:endParaRPr lang="zh-CN" altLang="en-US" sz="3200" dirty="0">
              <a:solidFill>
                <a:srgbClr val="99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、压强增大，浮力增大；</a:t>
            </a:r>
            <a:endParaRPr lang="zh-CN" altLang="en-US" sz="28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、压强增大，浮力不变；</a:t>
            </a:r>
            <a:endParaRPr lang="zh-CN" altLang="en-US" sz="28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、压强不变，浮力增大；</a:t>
            </a:r>
            <a:endParaRPr lang="zh-CN" altLang="en-US" sz="2800" dirty="0">
              <a:solidFill>
                <a:srgbClr val="990033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dirty="0">
                <a:solidFill>
                  <a:srgbClr val="990033"/>
                </a:solidFill>
                <a:latin typeface="楷体_GB2312" pitchFamily="49" charset="-122"/>
                <a:ea typeface="楷体_GB2312" pitchFamily="49" charset="-122"/>
              </a:rPr>
              <a:t>、压强减少，浮力不变。</a:t>
            </a:r>
            <a:r>
              <a:rPr lang="zh-CN" altLang="en-US" sz="36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2" name="Text Box 4"/>
          <p:cNvSpPr txBox="1"/>
          <p:nvPr/>
        </p:nvSpPr>
        <p:spPr>
          <a:xfrm>
            <a:off x="4881563" y="3857625"/>
            <a:ext cx="7921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Picture 5" descr="中国核动力潜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5" name="Group 9"/>
          <p:cNvGrpSpPr/>
          <p:nvPr/>
        </p:nvGrpSpPr>
        <p:grpSpPr>
          <a:xfrm>
            <a:off x="1524000" y="0"/>
            <a:ext cx="539750" cy="2306638"/>
            <a:chOff x="0" y="0"/>
            <a:chExt cx="340" cy="1453"/>
          </a:xfrm>
        </p:grpSpPr>
        <p:sp>
          <p:nvSpPr>
            <p:cNvPr id="25606" name="Text Box 7"/>
            <p:cNvSpPr txBox="1"/>
            <p:nvPr/>
          </p:nvSpPr>
          <p:spPr>
            <a:xfrm>
              <a:off x="0" y="0"/>
              <a:ext cx="340" cy="1453"/>
            </a:xfrm>
            <a:prstGeom prst="rect">
              <a:avLst/>
            </a:prstGeom>
            <a:gradFill rotWithShape="1">
              <a:gsLst>
                <a:gs pos="0">
                  <a:srgbClr val="FFCC99"/>
                </a:gs>
                <a:gs pos="50000">
                  <a:srgbClr val="FFFCF9"/>
                </a:gs>
                <a:gs pos="100000">
                  <a:srgbClr val="FFCC99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>
              <a:spAutoFit/>
            </a:bodyPr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  <a:p>
              <a:pPr algn="ctr"/>
              <a:endParaRPr lang="en-US" altLang="zh-CN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07" name="WordArt 8"/>
            <p:cNvSpPr>
              <a:spLocks noTextEdit="1"/>
            </p:cNvSpPr>
            <p:nvPr/>
          </p:nvSpPr>
          <p:spPr>
            <a:xfrm rot="5400000">
              <a:off x="-371" y="580"/>
              <a:ext cx="1043" cy="300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i="1">
                  <a:ln w="9525" cap="flat" cmpd="sng">
                    <a:solidFill>
                      <a:srgbClr val="8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800000"/>
                  </a:solidFill>
                  <a:effectLst>
                    <a:outerShdw dist="35921" dir="2699999" algn="ctr" rotWithShape="0">
                      <a:srgbClr val="B2B2B2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小试牛刀</a:t>
              </a:r>
              <a:endPara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9098" name="Text Box 10"/>
          <p:cNvSpPr txBox="1"/>
          <p:nvPr/>
        </p:nvSpPr>
        <p:spPr>
          <a:xfrm>
            <a:off x="7680325" y="4221163"/>
            <a:ext cx="2559050" cy="2122805"/>
          </a:xfrm>
          <a:prstGeom prst="rect">
            <a:avLst/>
          </a:prstGeom>
          <a:noFill/>
          <a:ln w="9525" cap="flat" cmpd="sng">
            <a:solidFill>
              <a:srgbClr val="66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友情提示：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p=</a:t>
            </a:r>
            <a:r>
              <a:rPr lang="en-US" altLang="zh-CN" sz="360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ρgh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浮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=ρ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液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Text Box 2"/>
          <p:cNvSpPr txBox="1"/>
          <p:nvPr/>
        </p:nvSpPr>
        <p:spPr>
          <a:xfrm>
            <a:off x="2135506" y="647700"/>
            <a:ext cx="1875790" cy="58356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0000D4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热气球</a:t>
            </a:r>
            <a:endParaRPr lang="zh-CN" altLang="en-US" sz="3200" dirty="0">
              <a:solidFill>
                <a:srgbClr val="0000D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0595" name="Text Box 3"/>
          <p:cNvSpPr txBox="1"/>
          <p:nvPr/>
        </p:nvSpPr>
        <p:spPr>
          <a:xfrm>
            <a:off x="2135188" y="1397000"/>
            <a:ext cx="5256212" cy="138366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利用空气受热膨胀，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热空气的密度小于空气的密度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，实现在空气中上升</a:t>
            </a:r>
            <a:r>
              <a:rPr lang="zh-CN" altLang="en-US" sz="2800" dirty="0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800" dirty="0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10596" name="Picture 4" descr="热气球点火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01050" y="3500438"/>
            <a:ext cx="1652588" cy="2519363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0597" name="Picture 5" descr="热气球升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313" y="3487738"/>
            <a:ext cx="3313113" cy="2489200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0598" name="Picture 6" descr="热气球升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0100" y="3500438"/>
            <a:ext cx="1652588" cy="2487613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0599" name="Picture 7" descr="热气球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8888" y="333375"/>
            <a:ext cx="2447925" cy="2808288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48493" name="Text Box 13"/>
          <p:cNvSpPr txBox="1"/>
          <p:nvPr/>
        </p:nvSpPr>
        <p:spPr>
          <a:xfrm>
            <a:off x="2514918" y="6137910"/>
            <a:ext cx="44958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工作原理：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靠空气浮力升空</a:t>
            </a:r>
            <a:endParaRPr lang="en-US" altLang="zh-CN" sz="2800" i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8546" name="Text Box 2"/>
          <p:cNvSpPr txBox="1"/>
          <p:nvPr/>
        </p:nvSpPr>
        <p:spPr>
          <a:xfrm>
            <a:off x="1109980" y="125413"/>
            <a:ext cx="4450080" cy="5219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0000D4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浮沉条件的应用五：</a:t>
            </a:r>
            <a:r>
              <a:rPr kumimoji="1" lang="zh-CN" altLang="en-US" sz="2800" b="1" dirty="0" smtClean="0">
                <a:solidFill>
                  <a:srgbClr val="FF0000"/>
                </a:solidFill>
                <a:sym typeface="+mn-ea"/>
              </a:rPr>
              <a:t>热气球</a:t>
            </a:r>
            <a:endParaRPr lang="zh-CN" altLang="en-US" sz="2800" dirty="0">
              <a:solidFill>
                <a:srgbClr val="0000D4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/>
      <p:bldP spid="148493" grpId="0"/>
      <p:bldP spid="1085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968501" y="765176"/>
            <a:ext cx="921596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ahoma" panose="020B0604030504040204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-816768" y="6597352"/>
            <a:ext cx="11277600" cy="2555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br>
              <a:rPr lang="zh-CN" altLang="en-US" sz="3735" dirty="0"/>
            </a:br>
            <a:r>
              <a:rPr lang="zh-CN" altLang="en-US" sz="3735" dirty="0"/>
              <a:t>      </a:t>
            </a:r>
            <a:br>
              <a:rPr lang="zh-CN" altLang="en-US" sz="3735" b="1" dirty="0"/>
            </a:br>
            <a:r>
              <a:rPr lang="zh-CN" altLang="en-US" sz="3735" b="1" dirty="0"/>
              <a:t>      </a:t>
            </a:r>
            <a:br>
              <a:rPr lang="zh-CN" altLang="en-US" sz="4800" b="1" dirty="0"/>
            </a:br>
            <a:endParaRPr lang="zh-CN" altLang="en-US" sz="4800" b="1" dirty="0"/>
          </a:p>
        </p:txBody>
      </p:sp>
      <p:sp>
        <p:nvSpPr>
          <p:cNvPr id="5" name="矩形 4"/>
          <p:cNvSpPr/>
          <p:nvPr/>
        </p:nvSpPr>
        <p:spPr>
          <a:xfrm>
            <a:off x="1103445" y="1220755"/>
            <a:ext cx="36150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</a:rPr>
              <a:t>六、气球 和飞艇</a:t>
            </a:r>
            <a:endParaRPr lang="zh-CN" altLang="en-US" sz="3735" dirty="0"/>
          </a:p>
        </p:txBody>
      </p:sp>
      <p:sp>
        <p:nvSpPr>
          <p:cNvPr id="6" name="矩形 5"/>
          <p:cNvSpPr/>
          <p:nvPr/>
        </p:nvSpPr>
        <p:spPr>
          <a:xfrm>
            <a:off x="719403" y="1988840"/>
            <a:ext cx="10657184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+mn-ea"/>
              </a:rPr>
              <a:t>   （</a:t>
            </a:r>
            <a:r>
              <a:rPr lang="en-US" altLang="zh-CN" sz="3735" b="1" dirty="0" smtClean="0">
                <a:latin typeface="+mn-ea"/>
              </a:rPr>
              <a:t>1</a:t>
            </a:r>
            <a:r>
              <a:rPr lang="zh-CN" altLang="en-US" sz="3735" b="1" dirty="0" smtClean="0">
                <a:latin typeface="+mn-ea"/>
              </a:rPr>
              <a:t>） 气球和飞艇内充有</a:t>
            </a:r>
            <a:r>
              <a:rPr lang="zh-CN" altLang="en-US" sz="3735" b="1" dirty="0" smtClean="0">
                <a:solidFill>
                  <a:srgbClr val="FF0000"/>
                </a:solidFill>
                <a:latin typeface="+mn-ea"/>
              </a:rPr>
              <a:t>密度小于空气的气体</a:t>
            </a:r>
            <a:r>
              <a:rPr lang="zh-CN" altLang="en-US" sz="3735" b="1" dirty="0" smtClean="0">
                <a:latin typeface="+mn-ea"/>
              </a:rPr>
              <a:t>。</a:t>
            </a:r>
            <a:endParaRPr lang="zh-CN" altLang="en-US" sz="3735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424" y="2948947"/>
            <a:ext cx="10945216" cy="1241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+mn-ea"/>
              </a:rPr>
              <a:t>  （</a:t>
            </a:r>
            <a:r>
              <a:rPr lang="en-US" altLang="zh-CN" sz="3735" b="1" dirty="0" smtClean="0">
                <a:latin typeface="+mn-ea"/>
              </a:rPr>
              <a:t>2</a:t>
            </a:r>
            <a:r>
              <a:rPr lang="zh-CN" altLang="en-US" sz="3735" b="1" dirty="0" smtClean="0">
                <a:latin typeface="+mn-ea"/>
              </a:rPr>
              <a:t>）原理：利用空气的浮力，通过</a:t>
            </a:r>
            <a:r>
              <a:rPr lang="zh-CN" altLang="en-US" sz="3735" b="1" dirty="0" smtClean="0">
                <a:solidFill>
                  <a:srgbClr val="FF0000"/>
                </a:solidFill>
                <a:latin typeface="+mn-ea"/>
              </a:rPr>
              <a:t>改变自身体积</a:t>
            </a:r>
            <a:r>
              <a:rPr lang="zh-CN" altLang="en-US" sz="3735" b="1" dirty="0" smtClean="0">
                <a:latin typeface="+mn-ea"/>
              </a:rPr>
              <a:t>来实现上升和下降的。</a:t>
            </a:r>
            <a:endParaRPr lang="zh-CN" altLang="en-US" sz="3735" dirty="0">
              <a:latin typeface="+mn-ea"/>
            </a:endParaRPr>
          </a:p>
        </p:txBody>
      </p:sp>
      <p:sp>
        <p:nvSpPr>
          <p:cNvPr id="111618" name="Text Box 2"/>
          <p:cNvSpPr txBox="1"/>
          <p:nvPr/>
        </p:nvSpPr>
        <p:spPr>
          <a:xfrm>
            <a:off x="910908" y="4492943"/>
            <a:ext cx="1875790" cy="58356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dist" eaLnBrk="0" hangingPunct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(3)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孔明灯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1623" name="Picture 7" descr="孔明灯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8485" y="4147820"/>
            <a:ext cx="1625600" cy="2449513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11619" name="Picture 3" descr="孔明灯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2805" y="3745230"/>
            <a:ext cx="2954338" cy="2482850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16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>
            <p:ph type="body" sz="half" idx="1"/>
          </p:nvPr>
        </p:nvSpPr>
        <p:spPr>
          <a:xfrm>
            <a:off x="2886075" y="2009775"/>
            <a:ext cx="7096125" cy="42767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30000"/>
              </a:lnSpc>
              <a:buClrTx/>
              <a:buSz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  </a:t>
            </a:r>
            <a:r>
              <a:rPr lang="zh-CN" altLang="en-US" b="1" dirty="0">
                <a:solidFill>
                  <a:srgbClr val="FF3300"/>
                </a:solidFill>
                <a:ea typeface="宋体" panose="02010600030101010101" pitchFamily="2" charset="-122"/>
              </a:rPr>
              <a:t>物体的浮沉条件是什么？</a:t>
            </a:r>
            <a:endParaRPr lang="zh-CN" altLang="en-US" b="1" dirty="0">
              <a:solidFill>
                <a:srgbClr val="FF33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</a:rPr>
              <a:t>(1)</a:t>
            </a:r>
            <a:r>
              <a:rPr lang="zh-CN" altLang="en-US" b="1" dirty="0">
                <a:solidFill>
                  <a:schemeClr val="tx1"/>
                </a:solidFill>
                <a:ea typeface="宋体" panose="02010600030101010101" pitchFamily="2" charset="-122"/>
              </a:rPr>
              <a:t>物体下沉：</a:t>
            </a:r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</a:rPr>
              <a:t>&lt;G</a:t>
            </a:r>
            <a:r>
              <a:rPr lang="zh-CN" altLang="en-US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物</a:t>
            </a:r>
            <a:r>
              <a:rPr lang="zh-CN" altLang="en-US" b="1" dirty="0">
                <a:solidFill>
                  <a:schemeClr val="tx1"/>
                </a:solidFill>
                <a:ea typeface="宋体" panose="02010600030101010101" pitchFamily="2" charset="-122"/>
              </a:rPr>
              <a:t> 或</a:t>
            </a:r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</a:rPr>
              <a:t>ρ</a:t>
            </a:r>
            <a:r>
              <a:rPr lang="zh-CN" altLang="en-US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物</a:t>
            </a:r>
            <a:r>
              <a:rPr lang="en-US" altLang="zh-CN" b="1" dirty="0">
                <a:solidFill>
                  <a:schemeClr val="tx1"/>
                </a:solidFill>
                <a:ea typeface="宋体" panose="02010600030101010101" pitchFamily="2" charset="-122"/>
              </a:rPr>
              <a:t>&gt; ρ</a:t>
            </a:r>
            <a:r>
              <a:rPr lang="zh-CN" altLang="en-US" b="1" baseline="-25000" dirty="0">
                <a:solidFill>
                  <a:schemeClr val="tx1"/>
                </a:solidFill>
                <a:ea typeface="宋体" panose="02010600030101010101" pitchFamily="2" charset="-122"/>
              </a:rPr>
              <a:t>液</a:t>
            </a:r>
            <a:endParaRPr lang="zh-CN" altLang="en-US" b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(2)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物体上浮：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&gt;G</a:t>
            </a:r>
            <a:r>
              <a:rPr lang="zh-CN" altLang="en-US" b="1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物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 或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ρ</a:t>
            </a:r>
            <a:r>
              <a:rPr lang="zh-CN" altLang="en-US" b="1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物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&lt;ρ</a:t>
            </a:r>
            <a:r>
              <a:rPr lang="zh-CN" altLang="en-US" b="1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endParaRPr lang="zh-CN" altLang="en-US" b="1" baseline="-250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b="1" dirty="0">
                <a:solidFill>
                  <a:srgbClr val="006600"/>
                </a:solidFill>
                <a:ea typeface="宋体" panose="02010600030101010101" pitchFamily="2" charset="-122"/>
              </a:rPr>
              <a:t>(3)</a:t>
            </a:r>
            <a:r>
              <a:rPr lang="zh-CN" altLang="en-US" b="1" dirty="0">
                <a:solidFill>
                  <a:srgbClr val="006600"/>
                </a:solidFill>
                <a:ea typeface="宋体" panose="02010600030101010101" pitchFamily="2" charset="-122"/>
              </a:rPr>
              <a:t>物体悬浮：</a:t>
            </a:r>
            <a:r>
              <a:rPr lang="en-US" altLang="zh-CN" b="1" dirty="0">
                <a:solidFill>
                  <a:srgbClr val="006600"/>
                </a:solidFill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006600"/>
                </a:solidFill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006600"/>
                </a:solidFill>
                <a:ea typeface="宋体" panose="02010600030101010101" pitchFamily="2" charset="-122"/>
              </a:rPr>
              <a:t>=G</a:t>
            </a:r>
            <a:r>
              <a:rPr lang="zh-CN" altLang="en-US" b="1" baseline="-25000" dirty="0">
                <a:solidFill>
                  <a:srgbClr val="006600"/>
                </a:solidFill>
                <a:ea typeface="宋体" panose="02010600030101010101" pitchFamily="2" charset="-122"/>
              </a:rPr>
              <a:t>物</a:t>
            </a:r>
            <a:r>
              <a:rPr lang="zh-CN" altLang="en-US" b="1" dirty="0">
                <a:solidFill>
                  <a:srgbClr val="006600"/>
                </a:solidFill>
                <a:ea typeface="宋体" panose="02010600030101010101" pitchFamily="2" charset="-122"/>
              </a:rPr>
              <a:t> 或</a:t>
            </a:r>
            <a:r>
              <a:rPr lang="en-US" altLang="zh-CN" b="1" dirty="0">
                <a:solidFill>
                  <a:srgbClr val="006600"/>
                </a:solidFill>
                <a:ea typeface="宋体" panose="02010600030101010101" pitchFamily="2" charset="-122"/>
              </a:rPr>
              <a:t>ρ</a:t>
            </a:r>
            <a:r>
              <a:rPr lang="zh-CN" altLang="en-US" b="1" baseline="-25000" dirty="0">
                <a:solidFill>
                  <a:srgbClr val="006600"/>
                </a:solidFill>
                <a:ea typeface="宋体" panose="02010600030101010101" pitchFamily="2" charset="-122"/>
              </a:rPr>
              <a:t>物</a:t>
            </a:r>
            <a:r>
              <a:rPr lang="en-US" altLang="zh-CN" b="1" dirty="0">
                <a:solidFill>
                  <a:srgbClr val="006600"/>
                </a:solidFill>
                <a:ea typeface="宋体" panose="02010600030101010101" pitchFamily="2" charset="-122"/>
              </a:rPr>
              <a:t>= ρ</a:t>
            </a:r>
            <a:r>
              <a:rPr lang="zh-CN" altLang="en-US" b="1" baseline="-25000" dirty="0">
                <a:solidFill>
                  <a:srgbClr val="006600"/>
                </a:solidFill>
                <a:ea typeface="宋体" panose="02010600030101010101" pitchFamily="2" charset="-122"/>
              </a:rPr>
              <a:t>液</a:t>
            </a:r>
            <a:endParaRPr lang="zh-CN" altLang="en-US" b="1" baseline="-25000" dirty="0">
              <a:solidFill>
                <a:srgbClr val="0066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b="1" dirty="0">
                <a:solidFill>
                  <a:srgbClr val="FF3399"/>
                </a:solidFill>
                <a:ea typeface="宋体" panose="02010600030101010101" pitchFamily="2" charset="-122"/>
              </a:rPr>
              <a:t>(4)</a:t>
            </a:r>
            <a:r>
              <a:rPr lang="zh-CN" altLang="en-US" b="1" dirty="0">
                <a:solidFill>
                  <a:srgbClr val="FF3399"/>
                </a:solidFill>
                <a:ea typeface="宋体" panose="02010600030101010101" pitchFamily="2" charset="-122"/>
              </a:rPr>
              <a:t>物体漂浮：</a:t>
            </a:r>
            <a:r>
              <a:rPr lang="en-US" altLang="zh-CN" b="1" dirty="0">
                <a:solidFill>
                  <a:srgbClr val="FF3399"/>
                </a:solidFill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FF3399"/>
                </a:solidFill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FF3399"/>
                </a:solidFill>
                <a:ea typeface="宋体" panose="02010600030101010101" pitchFamily="2" charset="-122"/>
              </a:rPr>
              <a:t>=G</a:t>
            </a:r>
            <a:r>
              <a:rPr lang="zh-CN" altLang="en-US" b="1" baseline="-25000" dirty="0">
                <a:solidFill>
                  <a:srgbClr val="FF3399"/>
                </a:solidFill>
                <a:ea typeface="宋体" panose="02010600030101010101" pitchFamily="2" charset="-122"/>
              </a:rPr>
              <a:t>物</a:t>
            </a:r>
            <a:r>
              <a:rPr lang="zh-CN" altLang="en-US" b="1" dirty="0">
                <a:solidFill>
                  <a:srgbClr val="FF3399"/>
                </a:solidFill>
                <a:ea typeface="宋体" panose="02010600030101010101" pitchFamily="2" charset="-122"/>
              </a:rPr>
              <a:t> 或</a:t>
            </a:r>
            <a:r>
              <a:rPr lang="en-US" altLang="zh-CN" b="1" dirty="0">
                <a:solidFill>
                  <a:srgbClr val="FF3399"/>
                </a:solidFill>
                <a:ea typeface="宋体" panose="02010600030101010101" pitchFamily="2" charset="-122"/>
              </a:rPr>
              <a:t>ρ</a:t>
            </a:r>
            <a:r>
              <a:rPr lang="zh-CN" altLang="en-US" b="1" baseline="-25000" dirty="0">
                <a:solidFill>
                  <a:srgbClr val="FF3399"/>
                </a:solidFill>
                <a:ea typeface="宋体" panose="02010600030101010101" pitchFamily="2" charset="-122"/>
              </a:rPr>
              <a:t>物</a:t>
            </a:r>
            <a:r>
              <a:rPr lang="en-US" altLang="zh-CN" b="1" dirty="0">
                <a:solidFill>
                  <a:srgbClr val="FF3399"/>
                </a:solidFill>
                <a:ea typeface="宋体" panose="02010600030101010101" pitchFamily="2" charset="-122"/>
              </a:rPr>
              <a:t>&lt; ρ</a:t>
            </a:r>
            <a:r>
              <a:rPr lang="zh-CN" altLang="en-US" b="1" baseline="-25000" dirty="0">
                <a:solidFill>
                  <a:srgbClr val="FF3399"/>
                </a:solidFill>
                <a:ea typeface="宋体" panose="02010600030101010101" pitchFamily="2" charset="-122"/>
              </a:rPr>
              <a:t>液</a:t>
            </a:r>
            <a:endParaRPr lang="zh-CN" altLang="en-US" b="1" baseline="-25000" dirty="0">
              <a:solidFill>
                <a:srgbClr val="FF3399"/>
              </a:solidFill>
              <a:ea typeface="宋体" panose="02010600030101010101" pitchFamily="2" charset="-122"/>
            </a:endParaRPr>
          </a:p>
        </p:txBody>
      </p:sp>
      <p:sp>
        <p:nvSpPr>
          <p:cNvPr id="15363" name="AutoShape 3">
            <a:hlinkClick r:id="rId1" action="ppaction://hlinkfile" highlightClick="1"/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611688" y="558800"/>
            <a:ext cx="2962275" cy="84987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/>
              </a:gs>
              <a:gs pos="50000">
                <a:srgbClr val="FFFFFF"/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复习提问</a:t>
            </a:r>
            <a:endParaRPr kumimoji="0" lang="zh-CN" altLang="en-US" sz="4400" b="1" i="0" u="sng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2">
                                            <p:txEl>
                                              <p:charRg st="4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67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2">
                                            <p:txEl>
                                              <p:charRg st="67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9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charRg st="89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/>
          <p:nvPr/>
        </p:nvSpPr>
        <p:spPr>
          <a:xfrm>
            <a:off x="1881188" y="428625"/>
            <a:ext cx="8572500" cy="569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 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关于浸在液体里的物体所受的浮力，下列说法中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不正确的是 （    ）</a:t>
            </a:r>
            <a:b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．浮力的方向竖直向上；    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．浮力的施力物一定是水；</a:t>
            </a:r>
            <a:b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．浮力的大小与排开液体的质量成正比；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．实心的铁球也能浮在液面上．</a:t>
            </a:r>
            <a:b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．用手将一个木球放入水中某一深度后，松开手，木 球上浮，在木球未露出水面的时候，下列说法中正 确的是　（    ）　　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．木球所受的重力、浮力都不变；　　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．木球所受的重力不变，浮力变大；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．木球所受的重力、浮力都变小；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．木球所受的重力不变、浮力逐渐变小．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3575050" y="386080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5095875" y="100012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35843" grpId="0"/>
      <p:bldP spid="358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1952625" y="214313"/>
            <a:ext cx="8429625" cy="2584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、密度均匀的实心物体悬浮在水中，将物体截成大小不等的两块后，仍放入水中，则（        ）         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、大块下沉，小块悬浮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、大块下沉，小块上浮  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、两块都上浮                  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、两块都悬浮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7881938" y="714375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1981200" y="3124200"/>
            <a:ext cx="7848600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、将体积相同的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三个小球投入水中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出现如图所示的三种情况，下列关于对三个小球受到的浮力大小的说法正确的是（　　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球浮在水面上，受到的浮力最大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球沉在底部，受到的浮力为零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球受到的浮力与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球受到的浮力相等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球受到的浮力与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球受到的浮力相等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8667750" y="4143375"/>
            <a:ext cx="1524000" cy="2286000"/>
            <a:chOff x="864" y="2016"/>
            <a:chExt cx="960" cy="1440"/>
          </a:xfrm>
        </p:grpSpPr>
        <p:sp>
          <p:nvSpPr>
            <p:cNvPr id="43013" name="Line 6"/>
            <p:cNvSpPr/>
            <p:nvPr/>
          </p:nvSpPr>
          <p:spPr>
            <a:xfrm>
              <a:off x="864" y="2016"/>
              <a:ext cx="0" cy="144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14" name="Line 7"/>
            <p:cNvSpPr/>
            <p:nvPr/>
          </p:nvSpPr>
          <p:spPr>
            <a:xfrm>
              <a:off x="864" y="3456"/>
              <a:ext cx="960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3015" name="Line 8"/>
            <p:cNvSpPr/>
            <p:nvPr/>
          </p:nvSpPr>
          <p:spPr>
            <a:xfrm flipV="1">
              <a:off x="1824" y="2016"/>
              <a:ext cx="0" cy="144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Line 9"/>
          <p:cNvSpPr/>
          <p:nvPr/>
        </p:nvSpPr>
        <p:spPr>
          <a:xfrm>
            <a:off x="8739188" y="5214938"/>
            <a:ext cx="1524000" cy="0"/>
          </a:xfrm>
          <a:prstGeom prst="line">
            <a:avLst/>
          </a:prstGeom>
          <a:ln w="9525" cap="rnd" cmpd="sng">
            <a:solidFill>
              <a:schemeClr val="hlink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43017" name="Line 10"/>
          <p:cNvSpPr/>
          <p:nvPr/>
        </p:nvSpPr>
        <p:spPr>
          <a:xfrm>
            <a:off x="8667750" y="5357813"/>
            <a:ext cx="1524000" cy="0"/>
          </a:xfrm>
          <a:prstGeom prst="line">
            <a:avLst/>
          </a:prstGeom>
          <a:ln w="9525" cap="rnd" cmpd="sng">
            <a:solidFill>
              <a:schemeClr val="hlink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43018" name="Line 11"/>
          <p:cNvSpPr/>
          <p:nvPr/>
        </p:nvSpPr>
        <p:spPr>
          <a:xfrm>
            <a:off x="8667750" y="5715000"/>
            <a:ext cx="1524000" cy="0"/>
          </a:xfrm>
          <a:prstGeom prst="line">
            <a:avLst/>
          </a:prstGeom>
          <a:ln w="9525" cap="rnd" cmpd="sng">
            <a:solidFill>
              <a:schemeClr val="hlink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43019" name="Line 12"/>
          <p:cNvSpPr/>
          <p:nvPr/>
        </p:nvSpPr>
        <p:spPr>
          <a:xfrm>
            <a:off x="8739188" y="5929313"/>
            <a:ext cx="1524000" cy="0"/>
          </a:xfrm>
          <a:prstGeom prst="line">
            <a:avLst/>
          </a:prstGeom>
          <a:ln w="9525" cap="rnd" cmpd="sng">
            <a:solidFill>
              <a:schemeClr val="hlink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43020" name="Line 13"/>
          <p:cNvSpPr/>
          <p:nvPr/>
        </p:nvSpPr>
        <p:spPr>
          <a:xfrm>
            <a:off x="8453438" y="6143625"/>
            <a:ext cx="1524000" cy="0"/>
          </a:xfrm>
          <a:prstGeom prst="line">
            <a:avLst/>
          </a:prstGeom>
          <a:ln w="9525" cap="rnd" cmpd="sng">
            <a:solidFill>
              <a:schemeClr val="hlink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55307" name="Oval 14"/>
          <p:cNvSpPr/>
          <p:nvPr/>
        </p:nvSpPr>
        <p:spPr>
          <a:xfrm>
            <a:off x="8739188" y="4857750"/>
            <a:ext cx="533400" cy="533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8" name="Oval 15"/>
          <p:cNvSpPr/>
          <p:nvPr/>
        </p:nvSpPr>
        <p:spPr>
          <a:xfrm>
            <a:off x="9096375" y="5429250"/>
            <a:ext cx="533400" cy="533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9" name="Oval 16"/>
          <p:cNvSpPr/>
          <p:nvPr/>
        </p:nvSpPr>
        <p:spPr>
          <a:xfrm>
            <a:off x="9525000" y="5857875"/>
            <a:ext cx="533400" cy="533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10" name="Text Box 17"/>
          <p:cNvSpPr txBox="1"/>
          <p:nvPr/>
        </p:nvSpPr>
        <p:spPr>
          <a:xfrm>
            <a:off x="7167563" y="40005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6" grpId="1"/>
      <p:bldP spid="55299" grpId="0"/>
      <p:bldP spid="55300" grpId="0"/>
      <p:bldP spid="55307" grpId="0" bldLvl="0" animBg="1"/>
      <p:bldP spid="55308" grpId="0" bldLvl="0" animBg="1"/>
      <p:bldP spid="55309" grpId="0" bldLvl="0" animBg="1"/>
      <p:bldP spid="553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2"/>
          <p:cNvSpPr txBox="1"/>
          <p:nvPr/>
        </p:nvSpPr>
        <p:spPr>
          <a:xfrm>
            <a:off x="1952625" y="428625"/>
            <a:ext cx="777240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、浸没在液体中的物体，它在液体中的深度越深，受到的浮力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        )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　　　　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、越大　　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、越小　　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、不变　　　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、都有可能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4034" name="Group 3"/>
          <p:cNvGrpSpPr/>
          <p:nvPr/>
        </p:nvGrpSpPr>
        <p:grpSpPr>
          <a:xfrm>
            <a:off x="7162800" y="1524000"/>
            <a:ext cx="3200400" cy="1639888"/>
            <a:chOff x="345" y="2544"/>
            <a:chExt cx="2016" cy="1033"/>
          </a:xfrm>
        </p:grpSpPr>
        <p:grpSp>
          <p:nvGrpSpPr>
            <p:cNvPr id="44035" name="Group 4"/>
            <p:cNvGrpSpPr/>
            <p:nvPr/>
          </p:nvGrpSpPr>
          <p:grpSpPr>
            <a:xfrm>
              <a:off x="345" y="2544"/>
              <a:ext cx="1981" cy="1033"/>
              <a:chOff x="1536" y="2784"/>
              <a:chExt cx="1981" cy="1033"/>
            </a:xfrm>
          </p:grpSpPr>
          <p:sp>
            <p:nvSpPr>
              <p:cNvPr id="44036" name="Line 5"/>
              <p:cNvSpPr/>
              <p:nvPr/>
            </p:nvSpPr>
            <p:spPr>
              <a:xfrm>
                <a:off x="1536" y="2784"/>
                <a:ext cx="0" cy="100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37" name="Line 6"/>
              <p:cNvSpPr/>
              <p:nvPr/>
            </p:nvSpPr>
            <p:spPr>
              <a:xfrm>
                <a:off x="1536" y="3792"/>
                <a:ext cx="1968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38" name="Line 7"/>
              <p:cNvSpPr/>
              <p:nvPr/>
            </p:nvSpPr>
            <p:spPr>
              <a:xfrm>
                <a:off x="3517" y="2809"/>
                <a:ext cx="0" cy="100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4039" name="Line 8"/>
            <p:cNvSpPr/>
            <p:nvPr/>
          </p:nvSpPr>
          <p:spPr>
            <a:xfrm>
              <a:off x="345" y="2784"/>
              <a:ext cx="19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4040" name="Oval 9"/>
            <p:cNvSpPr/>
            <p:nvPr/>
          </p:nvSpPr>
          <p:spPr>
            <a:xfrm>
              <a:off x="1209" y="2928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41" name="Line 10"/>
            <p:cNvSpPr/>
            <p:nvPr/>
          </p:nvSpPr>
          <p:spPr>
            <a:xfrm>
              <a:off x="345" y="2976"/>
              <a:ext cx="19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4042" name="Line 11"/>
            <p:cNvSpPr/>
            <p:nvPr/>
          </p:nvSpPr>
          <p:spPr>
            <a:xfrm>
              <a:off x="393" y="3168"/>
              <a:ext cx="19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44043" name="Line 12"/>
            <p:cNvSpPr/>
            <p:nvPr/>
          </p:nvSpPr>
          <p:spPr>
            <a:xfrm>
              <a:off x="393" y="3360"/>
              <a:ext cx="19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37901" name="Text Box 13"/>
          <p:cNvSpPr txBox="1"/>
          <p:nvPr/>
        </p:nvSpPr>
        <p:spPr>
          <a:xfrm>
            <a:off x="1952625" y="3214688"/>
            <a:ext cx="8153400" cy="1599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、一实心铁球分别浸没水、酒精、水银中，受到浮力最大的是（       ）                                                                       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、水       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、酒精  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、水银      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、无法确定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4045" name="Group 14"/>
          <p:cNvGrpSpPr/>
          <p:nvPr/>
        </p:nvGrpSpPr>
        <p:grpSpPr>
          <a:xfrm>
            <a:off x="3200400" y="5084763"/>
            <a:ext cx="6035675" cy="1776412"/>
            <a:chOff x="758" y="2112"/>
            <a:chExt cx="3802" cy="1119"/>
          </a:xfrm>
        </p:grpSpPr>
        <p:grpSp>
          <p:nvGrpSpPr>
            <p:cNvPr id="44046" name="Group 15"/>
            <p:cNvGrpSpPr/>
            <p:nvPr/>
          </p:nvGrpSpPr>
          <p:grpSpPr>
            <a:xfrm>
              <a:off x="3936" y="2160"/>
              <a:ext cx="624" cy="960"/>
              <a:chOff x="768" y="2976"/>
              <a:chExt cx="624" cy="960"/>
            </a:xfrm>
          </p:grpSpPr>
          <p:grpSp>
            <p:nvGrpSpPr>
              <p:cNvPr id="44047" name="Group 16"/>
              <p:cNvGrpSpPr/>
              <p:nvPr/>
            </p:nvGrpSpPr>
            <p:grpSpPr>
              <a:xfrm>
                <a:off x="768" y="2976"/>
                <a:ext cx="624" cy="672"/>
                <a:chOff x="768" y="3264"/>
                <a:chExt cx="624" cy="672"/>
              </a:xfrm>
            </p:grpSpPr>
            <p:sp>
              <p:nvSpPr>
                <p:cNvPr id="44048" name="Line 17"/>
                <p:cNvSpPr/>
                <p:nvPr/>
              </p:nvSpPr>
              <p:spPr>
                <a:xfrm>
                  <a:off x="768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49" name="Line 18"/>
                <p:cNvSpPr/>
                <p:nvPr/>
              </p:nvSpPr>
              <p:spPr>
                <a:xfrm>
                  <a:off x="768" y="3936"/>
                  <a:ext cx="624" cy="0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50" name="Line 19"/>
                <p:cNvSpPr/>
                <p:nvPr/>
              </p:nvSpPr>
              <p:spPr>
                <a:xfrm>
                  <a:off x="1369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51" name="Line 20"/>
                <p:cNvSpPr/>
                <p:nvPr/>
              </p:nvSpPr>
              <p:spPr>
                <a:xfrm>
                  <a:off x="768" y="3408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52" name="Line 21"/>
                <p:cNvSpPr/>
                <p:nvPr/>
              </p:nvSpPr>
              <p:spPr>
                <a:xfrm>
                  <a:off x="768" y="3552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53" name="Line 22"/>
                <p:cNvSpPr/>
                <p:nvPr/>
              </p:nvSpPr>
              <p:spPr>
                <a:xfrm>
                  <a:off x="816" y="3744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54" name="Oval 23"/>
                <p:cNvSpPr/>
                <p:nvPr/>
              </p:nvSpPr>
              <p:spPr>
                <a:xfrm>
                  <a:off x="960" y="3504"/>
                  <a:ext cx="240" cy="288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4055" name="Line 24"/>
              <p:cNvSpPr/>
              <p:nvPr/>
            </p:nvSpPr>
            <p:spPr>
              <a:xfrm flipH="1">
                <a:off x="768" y="3600"/>
                <a:ext cx="144" cy="33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4056" name="Text Box 25"/>
            <p:cNvSpPr txBox="1"/>
            <p:nvPr/>
          </p:nvSpPr>
          <p:spPr>
            <a:xfrm>
              <a:off x="758" y="2941"/>
              <a:ext cx="3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水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44057" name="Group 26"/>
            <p:cNvGrpSpPr/>
            <p:nvPr/>
          </p:nvGrpSpPr>
          <p:grpSpPr>
            <a:xfrm>
              <a:off x="864" y="2112"/>
              <a:ext cx="624" cy="960"/>
              <a:chOff x="768" y="2976"/>
              <a:chExt cx="624" cy="960"/>
            </a:xfrm>
          </p:grpSpPr>
          <p:grpSp>
            <p:nvGrpSpPr>
              <p:cNvPr id="44058" name="Group 27"/>
              <p:cNvGrpSpPr/>
              <p:nvPr/>
            </p:nvGrpSpPr>
            <p:grpSpPr>
              <a:xfrm>
                <a:off x="768" y="2976"/>
                <a:ext cx="624" cy="672"/>
                <a:chOff x="768" y="3264"/>
                <a:chExt cx="624" cy="672"/>
              </a:xfrm>
            </p:grpSpPr>
            <p:sp>
              <p:nvSpPr>
                <p:cNvPr id="44059" name="Line 28"/>
                <p:cNvSpPr/>
                <p:nvPr/>
              </p:nvSpPr>
              <p:spPr>
                <a:xfrm>
                  <a:off x="768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0" name="Line 29"/>
                <p:cNvSpPr/>
                <p:nvPr/>
              </p:nvSpPr>
              <p:spPr>
                <a:xfrm>
                  <a:off x="768" y="3936"/>
                  <a:ext cx="624" cy="0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1" name="Line 30"/>
                <p:cNvSpPr/>
                <p:nvPr/>
              </p:nvSpPr>
              <p:spPr>
                <a:xfrm>
                  <a:off x="1369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2" name="Line 31"/>
                <p:cNvSpPr/>
                <p:nvPr/>
              </p:nvSpPr>
              <p:spPr>
                <a:xfrm>
                  <a:off x="768" y="3408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3" name="Line 32"/>
                <p:cNvSpPr/>
                <p:nvPr/>
              </p:nvSpPr>
              <p:spPr>
                <a:xfrm>
                  <a:off x="768" y="3552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4" name="Line 33"/>
                <p:cNvSpPr/>
                <p:nvPr/>
              </p:nvSpPr>
              <p:spPr>
                <a:xfrm>
                  <a:off x="816" y="3744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65" name="Oval 34"/>
                <p:cNvSpPr/>
                <p:nvPr/>
              </p:nvSpPr>
              <p:spPr>
                <a:xfrm>
                  <a:off x="960" y="3504"/>
                  <a:ext cx="240" cy="288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4066" name="Line 35"/>
              <p:cNvSpPr/>
              <p:nvPr/>
            </p:nvSpPr>
            <p:spPr>
              <a:xfrm flipH="1">
                <a:off x="768" y="3600"/>
                <a:ext cx="144" cy="33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44067" name="Group 36"/>
            <p:cNvGrpSpPr/>
            <p:nvPr/>
          </p:nvGrpSpPr>
          <p:grpSpPr>
            <a:xfrm>
              <a:off x="2352" y="2112"/>
              <a:ext cx="624" cy="960"/>
              <a:chOff x="768" y="2976"/>
              <a:chExt cx="624" cy="960"/>
            </a:xfrm>
          </p:grpSpPr>
          <p:grpSp>
            <p:nvGrpSpPr>
              <p:cNvPr id="44068" name="Group 37"/>
              <p:cNvGrpSpPr/>
              <p:nvPr/>
            </p:nvGrpSpPr>
            <p:grpSpPr>
              <a:xfrm>
                <a:off x="768" y="2976"/>
                <a:ext cx="624" cy="672"/>
                <a:chOff x="768" y="3264"/>
                <a:chExt cx="624" cy="672"/>
              </a:xfrm>
            </p:grpSpPr>
            <p:sp>
              <p:nvSpPr>
                <p:cNvPr id="44069" name="Line 38"/>
                <p:cNvSpPr/>
                <p:nvPr/>
              </p:nvSpPr>
              <p:spPr>
                <a:xfrm>
                  <a:off x="768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0" name="Line 39"/>
                <p:cNvSpPr/>
                <p:nvPr/>
              </p:nvSpPr>
              <p:spPr>
                <a:xfrm>
                  <a:off x="768" y="3936"/>
                  <a:ext cx="624" cy="0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1" name="Line 40"/>
                <p:cNvSpPr/>
                <p:nvPr/>
              </p:nvSpPr>
              <p:spPr>
                <a:xfrm>
                  <a:off x="1369" y="3264"/>
                  <a:ext cx="0" cy="672"/>
                </a:xfrm>
                <a:prstGeom prst="line">
                  <a:avLst/>
                </a:prstGeom>
                <a:ln w="57150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2" name="Line 41"/>
                <p:cNvSpPr/>
                <p:nvPr/>
              </p:nvSpPr>
              <p:spPr>
                <a:xfrm>
                  <a:off x="768" y="3408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3" name="Line 42"/>
                <p:cNvSpPr/>
                <p:nvPr/>
              </p:nvSpPr>
              <p:spPr>
                <a:xfrm>
                  <a:off x="768" y="3552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4" name="Line 43"/>
                <p:cNvSpPr/>
                <p:nvPr/>
              </p:nvSpPr>
              <p:spPr>
                <a:xfrm>
                  <a:off x="816" y="3744"/>
                  <a:ext cx="576" cy="0"/>
                </a:xfrm>
                <a:prstGeom prst="line">
                  <a:avLst/>
                </a:prstGeom>
                <a:ln w="9525" cap="rnd" cmpd="sng">
                  <a:solidFill>
                    <a:schemeClr val="hlink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4075" name="Oval 44"/>
                <p:cNvSpPr/>
                <p:nvPr/>
              </p:nvSpPr>
              <p:spPr>
                <a:xfrm>
                  <a:off x="960" y="3504"/>
                  <a:ext cx="240" cy="288"/>
                </a:xfrm>
                <a:prstGeom prst="ellipse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4076" name="Line 45"/>
              <p:cNvSpPr/>
              <p:nvPr/>
            </p:nvSpPr>
            <p:spPr>
              <a:xfrm flipH="1">
                <a:off x="768" y="3600"/>
                <a:ext cx="144" cy="336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4077" name="Text Box 46"/>
            <p:cNvSpPr txBox="1"/>
            <p:nvPr/>
          </p:nvSpPr>
          <p:spPr>
            <a:xfrm>
              <a:off x="2342" y="2941"/>
              <a:ext cx="50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酒精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078" name="Text Box 47"/>
            <p:cNvSpPr txBox="1"/>
            <p:nvPr/>
          </p:nvSpPr>
          <p:spPr>
            <a:xfrm>
              <a:off x="3974" y="2941"/>
              <a:ext cx="50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水银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079" name="Text Box 48"/>
          <p:cNvSpPr txBox="1"/>
          <p:nvPr/>
        </p:nvSpPr>
        <p:spPr>
          <a:xfrm>
            <a:off x="6383338" y="90805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en-US" altLang="zh-CN" sz="28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80" name="Text Box 49"/>
          <p:cNvSpPr txBox="1"/>
          <p:nvPr/>
        </p:nvSpPr>
        <p:spPr>
          <a:xfrm>
            <a:off x="4511675" y="36449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en-US" altLang="zh-CN" sz="28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5520" y="1988840"/>
            <a:ext cx="9601067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谢谢观赏！</a:t>
            </a:r>
            <a:endParaRPr lang="zh-CN" altLang="en-US" sz="160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50" y="5876310"/>
            <a:ext cx="7104789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7030A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您的使用对我来说是最好的肯定！</a:t>
            </a:r>
            <a:endParaRPr lang="zh-CN" altLang="en-US" sz="3735" b="1" dirty="0">
              <a:solidFill>
                <a:srgbClr val="7030A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14600" y="2781300"/>
            <a:ext cx="719931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掌握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物体的浮沉条件。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知道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潜水艇、气球和密度计的浮沉原理。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能应用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浮沉条件解释一些简单的问题。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1" name="TextBox 6"/>
          <p:cNvSpPr txBox="1"/>
          <p:nvPr/>
        </p:nvSpPr>
        <p:spPr>
          <a:xfrm>
            <a:off x="5303838" y="1628775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学习目标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14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4" descr="http://p1.so.qhimgs1.com/sdr/400__/t01d1c930670adf6d9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215" y="555625"/>
            <a:ext cx="4406900" cy="2155825"/>
          </a:xfrm>
          <a:prstGeom prst="rect">
            <a:avLst/>
          </a:prstGeom>
          <a:noFill/>
        </p:spPr>
      </p:pic>
      <p:pic>
        <p:nvPicPr>
          <p:cNvPr id="5122" name="Picture 2" descr="http://img1.gtimg.com/finance/pics/hv1/253/47/1131/73555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" y="3180715"/>
            <a:ext cx="4032250" cy="3169920"/>
          </a:xfrm>
          <a:prstGeom prst="rect">
            <a:avLst/>
          </a:prstGeom>
          <a:noFill/>
        </p:spPr>
      </p:pic>
      <p:pic>
        <p:nvPicPr>
          <p:cNvPr id="20484" name="Picture 4" descr="http://img18.3lian.com/d/file/201710/31/d0d4debf0c879e95ae995499dfa56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1840" y="348615"/>
            <a:ext cx="5277485" cy="2569845"/>
          </a:xfrm>
          <a:prstGeom prst="rect">
            <a:avLst/>
          </a:prstGeom>
          <a:noFill/>
        </p:spPr>
      </p:pic>
      <p:pic>
        <p:nvPicPr>
          <p:cNvPr id="5" name="Picture 4" descr="http://pic9.nipic.com/20100817/2531170_110103970421_2.jpg"/>
          <p:cNvPicPr>
            <a:picLocks noChangeAspect="1" noChangeArrowheads="1"/>
          </p:cNvPicPr>
          <p:nvPr/>
        </p:nvPicPr>
        <p:blipFill>
          <a:blip r:embed="rId4" cstate="print"/>
          <a:srcRect b="8659"/>
          <a:stretch>
            <a:fillRect/>
          </a:stretch>
        </p:blipFill>
        <p:spPr bwMode="auto">
          <a:xfrm>
            <a:off x="6091555" y="3180715"/>
            <a:ext cx="5017135" cy="34163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4"/>
          <p:cNvSpPr/>
          <p:nvPr/>
        </p:nvSpPr>
        <p:spPr>
          <a:xfrm>
            <a:off x="1102043" y="4951730"/>
            <a:ext cx="18764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潜水艇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10" y="137795"/>
            <a:ext cx="6232525" cy="4370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57010" y="137795"/>
            <a:ext cx="5114925" cy="4371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Rectangle 4"/>
          <p:cNvSpPr/>
          <p:nvPr/>
        </p:nvSpPr>
        <p:spPr>
          <a:xfrm>
            <a:off x="6604318" y="5138420"/>
            <a:ext cx="50673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人可以自由躺在死海水面上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 Box 4"/>
          <p:cNvSpPr txBox="1"/>
          <p:nvPr/>
        </p:nvSpPr>
        <p:spPr>
          <a:xfrm>
            <a:off x="422275" y="310198"/>
            <a:ext cx="4464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实验探究：物体的浮沉条件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422275" y="1234440"/>
            <a:ext cx="531304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请同学们根据器材设计实验验证猜想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9221" name="Picture 6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0" y="209550"/>
            <a:ext cx="3677920" cy="342074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47" name="表格 10246"/>
          <p:cNvGraphicFramePr/>
          <p:nvPr>
            <p:custDataLst>
              <p:tags r:id="rId2"/>
            </p:custDataLst>
          </p:nvPr>
        </p:nvGraphicFramePr>
        <p:xfrm>
          <a:off x="225425" y="3629978"/>
          <a:ext cx="8713470" cy="2100580"/>
        </p:xfrm>
        <a:graphic>
          <a:graphicData uri="http://schemas.openxmlformats.org/drawingml/2006/table">
            <a:tbl>
              <a:tblPr/>
              <a:tblGrid>
                <a:gridCol w="1440180"/>
                <a:gridCol w="2807970"/>
                <a:gridCol w="2233295"/>
                <a:gridCol w="2232025"/>
              </a:tblGrid>
              <a:tr h="6591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实验序号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实验方法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观察小球运动情况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小球受力情况分析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1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把盖上盖子的空小瓶浸没于水中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再松手</a:t>
                      </a:r>
                      <a:endParaRPr lang="zh-CN" altLang="en-US" sz="20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dirty="0">
                        <a:solidFill>
                          <a:srgbClr val="FF33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dirty="0">
                        <a:solidFill>
                          <a:srgbClr val="FF33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2</a:t>
                      </a:r>
                      <a:endParaRPr lang="en-US" altLang="zh-CN" sz="28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把装满水并盖上盖子的小瓶浸没于水中</a:t>
                      </a:r>
                      <a:r>
                        <a:rPr lang="en-US" altLang="zh-CN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,</a:t>
                      </a:r>
                      <a:r>
                        <a:rPr lang="zh-CN" altLang="en-US" sz="2000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再松手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dirty="0">
                        <a:solidFill>
                          <a:srgbClr val="FF33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2800" dirty="0">
                        <a:solidFill>
                          <a:srgbClr val="FF3300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91449" marR="91449" marT="45739" marB="45739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Text Box 100"/>
          <p:cNvSpPr txBox="1"/>
          <p:nvPr/>
        </p:nvSpPr>
        <p:spPr>
          <a:xfrm>
            <a:off x="5627053" y="4236720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上浮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 Box 101"/>
          <p:cNvSpPr txBox="1"/>
          <p:nvPr/>
        </p:nvSpPr>
        <p:spPr>
          <a:xfrm>
            <a:off x="7469505" y="4236720"/>
            <a:ext cx="1774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重力、浮力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102"/>
          <p:cNvSpPr txBox="1"/>
          <p:nvPr/>
        </p:nvSpPr>
        <p:spPr>
          <a:xfrm>
            <a:off x="5383213" y="505650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下沉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Text Box 103"/>
          <p:cNvSpPr txBox="1"/>
          <p:nvPr/>
        </p:nvSpPr>
        <p:spPr>
          <a:xfrm>
            <a:off x="7164070" y="4845050"/>
            <a:ext cx="17748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重力、浮力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225" y="6117590"/>
            <a:ext cx="9358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结论：物体的浮与沉取决于                     与                    的  大小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5597525" y="61175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重力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3990" y="617918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浮力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2" grpId="0"/>
      <p:bldP spid="33" grpId="0"/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3000375" y="537528"/>
            <a:ext cx="467995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solidFill>
                  <a:srgbClr val="FF5050"/>
                </a:solidFill>
              </a:rPr>
              <a:t>物体的浮沉条件：</a:t>
            </a:r>
            <a:endParaRPr lang="zh-CN" altLang="en-US" sz="4800" b="1">
              <a:solidFill>
                <a:srgbClr val="FF5050"/>
              </a:solidFill>
            </a:endParaRPr>
          </a:p>
        </p:txBody>
      </p:sp>
      <p:sp>
        <p:nvSpPr>
          <p:cNvPr id="14339" name="圆角矩形 14338">
            <a:hlinkClick r:id="rId1"/>
          </p:cNvPr>
          <p:cNvSpPr/>
          <p:nvPr/>
        </p:nvSpPr>
        <p:spPr>
          <a:xfrm>
            <a:off x="8975725" y="476250"/>
            <a:ext cx="1152525" cy="8651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/>
              <a:t>视频</a:t>
            </a:r>
            <a:endParaRPr lang="zh-CN" altLang="en-US"/>
          </a:p>
        </p:txBody>
      </p:sp>
      <p:pic>
        <p:nvPicPr>
          <p:cNvPr id="14340" name="图片 14339"/>
          <p:cNvPicPr/>
          <p:nvPr/>
        </p:nvPicPr>
        <p:blipFill>
          <a:blip r:embed="rId2" cstate="print"/>
          <a:srcRect l="74759" t="59922" b="6464"/>
          <a:stretch>
            <a:fillRect/>
          </a:stretch>
        </p:blipFill>
        <p:spPr>
          <a:xfrm>
            <a:off x="2208212" y="2854325"/>
            <a:ext cx="2743200" cy="2427288"/>
          </a:xfrm>
          <a:prstGeom prst="rect">
            <a:avLst/>
          </a:prstGeom>
          <a:solidFill>
            <a:schemeClr val="tx1"/>
          </a:solidFill>
          <a:ln>
            <a:noFill/>
            <a:miter lim="800000"/>
            <a:headEnd/>
            <a:tailEnd/>
          </a:ln>
        </p:spPr>
      </p:pic>
      <p:cxnSp>
        <p:nvCxnSpPr>
          <p:cNvPr id="14341" name="直接连接符 14340"/>
          <p:cNvCxnSpPr/>
          <p:nvPr/>
        </p:nvCxnSpPr>
        <p:spPr>
          <a:xfrm>
            <a:off x="3503612" y="4076700"/>
            <a:ext cx="1588" cy="1871662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4342" name="直接连接符 14341"/>
          <p:cNvCxnSpPr/>
          <p:nvPr/>
        </p:nvCxnSpPr>
        <p:spPr>
          <a:xfrm flipV="1">
            <a:off x="3503612" y="2133600"/>
            <a:ext cx="1588" cy="1871662"/>
          </a:xfrm>
          <a:prstGeom prst="line">
            <a:avLst/>
          </a:prstGeom>
          <a:noFill/>
          <a:ln w="57150">
            <a:solidFill>
              <a:srgbClr val="FF00FF"/>
            </a:solidFill>
            <a:miter lim="800000"/>
            <a:tailEnd type="triangle"/>
          </a:ln>
        </p:spPr>
      </p:cxnSp>
      <p:sp>
        <p:nvSpPr>
          <p:cNvPr id="14343" name="矩形 14342"/>
          <p:cNvSpPr/>
          <p:nvPr/>
        </p:nvSpPr>
        <p:spPr>
          <a:xfrm>
            <a:off x="3719512" y="1860868"/>
            <a:ext cx="11303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FF"/>
                </a:solidFill>
              </a:rPr>
              <a:t>F</a:t>
            </a:r>
            <a:r>
              <a:rPr lang="zh-CN" altLang="en-US" sz="1800">
                <a:solidFill>
                  <a:srgbClr val="FF00FF"/>
                </a:solidFill>
              </a:rPr>
              <a:t>浮</a:t>
            </a: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14344" name="矩形 14343"/>
          <p:cNvSpPr/>
          <p:nvPr/>
        </p:nvSpPr>
        <p:spPr>
          <a:xfrm>
            <a:off x="3827462" y="5622449"/>
            <a:ext cx="1562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5050"/>
                </a:solidFill>
              </a:rPr>
              <a:t>G</a:t>
            </a:r>
            <a:endParaRPr lang="en-US" altLang="zh-CN" sz="3200">
              <a:solidFill>
                <a:srgbClr val="FF5050"/>
              </a:solidFill>
            </a:endParaRPr>
          </a:p>
        </p:txBody>
      </p:sp>
      <p:sp>
        <p:nvSpPr>
          <p:cNvPr id="14345" name="矩形 14344"/>
          <p:cNvSpPr/>
          <p:nvPr/>
        </p:nvSpPr>
        <p:spPr>
          <a:xfrm>
            <a:off x="5303838" y="2349500"/>
            <a:ext cx="5184775" cy="41046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effectLst>
                  <a:outerShdw blurRad="38100" dist="38100" dir="2700000" algn="tl">
                    <a:schemeClr val="bg2"/>
                  </a:outerShdw>
                </a:effectLst>
              </a:rPr>
              <a:t>物体的 浮沉条件：</a:t>
            </a:r>
            <a:endParaRPr lang="zh-CN" altLang="en-US" sz="3200" b="1"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（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1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）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F</a:t>
            </a:r>
            <a:r>
              <a:rPr lang="zh-CN" altLang="en-US" sz="3200" b="1" baseline="-25000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浮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&gt; G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，上浮 </a:t>
            </a:r>
            <a:endParaRPr lang="zh-CN" altLang="en-US" sz="3200" b="1"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上浮的必然结果是</a:t>
            </a:r>
            <a:r>
              <a:rPr lang="en-US" altLang="zh-CN" b="1">
                <a:solidFill>
                  <a:srgbClr val="FF99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——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38100" dir="2700000" algn="tl">
                    <a:schemeClr val="bg2"/>
                  </a:outerShdw>
                </a:effectLst>
              </a:rPr>
              <a:t>漂浮</a:t>
            </a:r>
            <a:endParaRPr lang="zh-CN" altLang="en-US" b="1">
              <a:solidFill>
                <a:srgbClr val="FF990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b="1">
                <a:solidFill>
                  <a:srgbClr val="FF99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　　　　　　　　　　（</a:t>
            </a:r>
            <a:r>
              <a:rPr lang="en-US" altLang="zh-CN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F</a:t>
            </a:r>
            <a:r>
              <a:rPr lang="zh-CN" altLang="en-US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浮</a:t>
            </a:r>
            <a:r>
              <a:rPr lang="en-US" altLang="zh-CN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= G</a:t>
            </a:r>
            <a:r>
              <a:rPr lang="zh-CN" altLang="en-US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）</a:t>
            </a:r>
            <a:endParaRPr lang="zh-CN" altLang="en-US" b="1">
              <a:solidFill>
                <a:srgbClr val="FF505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（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2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）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F</a:t>
            </a:r>
            <a:r>
              <a:rPr lang="zh-CN" altLang="en-US" sz="3200" b="1" baseline="-25000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浮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&lt; G  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下沉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sz="2800" b="1">
                <a:solidFill>
                  <a:srgbClr val="FF9933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　　　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下沉的结果</a:t>
            </a:r>
            <a:r>
              <a:rPr lang="en-US" altLang="zh-CN" b="1">
                <a:solidFill>
                  <a:srgbClr val="FF9933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———</a:t>
            </a:r>
            <a:r>
              <a:rPr lang="zh-CN" altLang="en-US" b="1">
                <a:solidFill>
                  <a:schemeClr val="accent5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沉底</a:t>
            </a:r>
            <a:endParaRPr lang="zh-CN" altLang="en-US" b="1">
              <a:solidFill>
                <a:srgbClr val="FF9933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en-US" altLang="zh-CN" sz="28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(F</a:t>
            </a:r>
            <a:r>
              <a:rPr lang="zh-CN" altLang="en-US" sz="18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浮</a:t>
            </a:r>
            <a:r>
              <a:rPr lang="zh-CN" altLang="en-US" sz="28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＋</a:t>
            </a:r>
            <a:r>
              <a:rPr lang="en-US" altLang="zh-CN" sz="28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N=G)</a:t>
            </a:r>
            <a:endParaRPr lang="en-US" altLang="zh-CN" b="1"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（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3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）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F</a:t>
            </a:r>
            <a:r>
              <a:rPr lang="zh-CN" altLang="en-US" sz="3200" b="1" baseline="-25000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浮 </a:t>
            </a:r>
            <a:r>
              <a:rPr lang="en-US" altLang="zh-CN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= G  </a:t>
            </a:r>
            <a:r>
              <a:rPr lang="zh-CN" altLang="en-US" sz="3200" b="1">
                <a:solidFill>
                  <a:srgbClr val="FF505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悬浮</a:t>
            </a:r>
            <a:endParaRPr lang="zh-CN" altLang="en-US" sz="3200" b="1">
              <a:solidFill>
                <a:srgbClr val="FF505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endParaRPr lang="zh-CN" altLang="en-US" sz="3200" b="1" baseline="-25000"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14347" name="流程图: 可选过程 14346">
            <a:hlinkClick r:id="rId3" action="ppaction://hlinkfile"/>
          </p:cNvPr>
          <p:cNvSpPr/>
          <p:nvPr/>
        </p:nvSpPr>
        <p:spPr>
          <a:xfrm>
            <a:off x="7680325" y="404812"/>
            <a:ext cx="1008062" cy="936625"/>
          </a:xfrm>
          <a:prstGeom prst="flowChartAlternateProcess">
            <a:avLst/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/>
              <a:t>探究</a:t>
            </a:r>
            <a:endParaRPr lang="zh-CN" altLang="en-US"/>
          </a:p>
        </p:txBody>
      </p:sp>
      <p:sp>
        <p:nvSpPr>
          <p:cNvPr id="14348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lang="en-US" altLang="en-US" sz="1400"/>
          </a:p>
        </p:txBody>
      </p:sp>
      <p:sp>
        <p:nvSpPr>
          <p:cNvPr id="14349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endParaRPr lang="zh-CN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 additive="base">
                                        <p:cTn id="11" dur="5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2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1"/>
      <p:bldP spid="14345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95325" y="1125538"/>
          <a:ext cx="10514015" cy="5281613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02803"/>
                <a:gridCol w="2102803"/>
                <a:gridCol w="2102803"/>
                <a:gridCol w="2102803"/>
                <a:gridCol w="2102803"/>
              </a:tblGrid>
              <a:tr h="17520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400" dirty="0" smtClean="0"/>
                        <a:t>上浮</a:t>
                      </a:r>
                      <a:endParaRPr lang="zh-CN" altLang="en-US" sz="5400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400" dirty="0" smtClean="0"/>
                        <a:t>下沉</a:t>
                      </a:r>
                      <a:endParaRPr lang="zh-CN" altLang="en-US" sz="5400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400" dirty="0" smtClean="0"/>
                        <a:t>悬浮</a:t>
                      </a:r>
                      <a:endParaRPr lang="zh-CN" altLang="en-US" sz="5400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400" dirty="0" smtClean="0"/>
                        <a:t>漂浮</a:t>
                      </a:r>
                      <a:endParaRPr lang="zh-CN" altLang="en-US" sz="5400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5400" dirty="0" smtClean="0"/>
                        <a:t>沉底</a:t>
                      </a:r>
                      <a:endParaRPr lang="zh-CN" altLang="en-US" sz="5400" dirty="0"/>
                    </a:p>
                  </a:txBody>
                  <a:tcPr marL="91447" marR="91447" marT="45717" marB="45717" anchor="ctr"/>
                </a:tc>
              </a:tr>
              <a:tr h="1752065">
                <a:tc>
                  <a:txBody>
                    <a:bodyPr/>
                    <a:lstStyle/>
                    <a:p>
                      <a:pPr algn="ctr"/>
                      <a:endParaRPr lang="zh-CN" altLang="en-US" sz="3600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1" lang="zh-CN" altLang="en-US" sz="3600" b="1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3600" dirty="0" smtClean="0"/>
                        <a:t> </a:t>
                      </a:r>
                      <a:endParaRPr kumimoji="1" lang="zh-CN" altLang="en-US" sz="3600" b="1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3600" dirty="0" smtClean="0"/>
                        <a:t> </a:t>
                      </a:r>
                      <a:endParaRPr kumimoji="1" lang="zh-CN" altLang="en-US" sz="3600" b="1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3600" dirty="0" smtClean="0"/>
                        <a:t> </a:t>
                      </a:r>
                      <a:endParaRPr kumimoji="1" lang="zh-CN" altLang="en-US" sz="3600" b="1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47" marR="91447" marT="45717" marB="45717" anchor="ctr"/>
                </a:tc>
              </a:tr>
              <a:tr h="1198369">
                <a:tc rowSpan="2" gridSpan="2">
                  <a:txBody>
                    <a:bodyPr/>
                    <a:lstStyle/>
                    <a:p>
                      <a:pPr algn="ctr"/>
                      <a:endParaRPr lang="zh-CN" altLang="en-US" sz="2800" b="1" dirty="0"/>
                    </a:p>
                  </a:txBody>
                  <a:tcPr marL="91447" marR="91447" marT="45717" marB="45717" anchor="ctr"/>
                </a:tc>
                <a:tc rowSpan="2" h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91447" marR="91447" marT="45717" marB="45717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marL="91447" marR="91447" marT="45717" marB="45717" anchor="ctr"/>
                </a:tc>
              </a:tr>
              <a:tr h="579114">
                <a:tc vMerge="1" gridSpan="2">
                  <a:tcPr/>
                </a:tc>
                <a:tc vMerge="1" hMerge="1"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marL="91447" marR="91447" marT="45717" marB="45717" anchor="ctr"/>
                </a:tc>
                <a:tc hMerge="1"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43660" y="3505835"/>
            <a:ext cx="13881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2800" dirty="0" smtClean="0">
                <a:solidFill>
                  <a:srgbClr val="FF0000"/>
                </a:solidFill>
                <a:sym typeface="+mn-ea"/>
              </a:rPr>
              <a:t>F</a:t>
            </a:r>
            <a:r>
              <a:rPr kumimoji="1" lang="zh-CN" altLang="en-US" sz="2800" baseline="-25000" dirty="0" smtClean="0">
                <a:solidFill>
                  <a:srgbClr val="FF0000"/>
                </a:solidFill>
                <a:sym typeface="+mn-ea"/>
              </a:rPr>
              <a:t>浮</a:t>
            </a:r>
            <a:r>
              <a:rPr kumimoji="1" lang="en-US" altLang="en-US" sz="2800" dirty="0" smtClean="0">
                <a:solidFill>
                  <a:srgbClr val="FF0000"/>
                </a:solidFill>
                <a:sym typeface="+mn-ea"/>
              </a:rPr>
              <a:t>＞</a:t>
            </a:r>
            <a:r>
              <a:rPr kumimoji="1" lang="en-US" altLang="zh-CN" sz="2800" dirty="0" smtClean="0">
                <a:solidFill>
                  <a:srgbClr val="FF0000"/>
                </a:solidFill>
                <a:sym typeface="+mn-ea"/>
              </a:rPr>
              <a:t>G</a:t>
            </a:r>
            <a:r>
              <a:rPr kumimoji="1" lang="zh-CN" altLang="en-US" sz="2800" baseline="-25000" dirty="0" smtClean="0">
                <a:solidFill>
                  <a:srgbClr val="FF0000"/>
                </a:solidFill>
                <a:sym typeface="+mn-ea"/>
              </a:rPr>
              <a:t>物</a:t>
            </a:r>
            <a:endParaRPr kumimoji="1" lang="zh-CN" altLang="en-US" sz="2800" baseline="-250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5945" y="3414395"/>
            <a:ext cx="16529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3200" dirty="0" smtClean="0">
                <a:solidFill>
                  <a:srgbClr val="FF0000"/>
                </a:solidFill>
                <a:sym typeface="+mn-ea"/>
              </a:rPr>
              <a:t>F</a:t>
            </a:r>
            <a:r>
              <a:rPr kumimoji="1" lang="zh-CN" altLang="en-US" sz="3200" baseline="-25000" dirty="0" smtClean="0">
                <a:solidFill>
                  <a:srgbClr val="FF0000"/>
                </a:solidFill>
                <a:sym typeface="+mn-ea"/>
              </a:rPr>
              <a:t>浮</a:t>
            </a:r>
            <a:r>
              <a:rPr kumimoji="1" lang="zh-CN" altLang="en-US" sz="3200" dirty="0" smtClean="0">
                <a:solidFill>
                  <a:srgbClr val="FF0000"/>
                </a:solidFill>
                <a:sym typeface="+mn-ea"/>
              </a:rPr>
              <a:t>＜ </a:t>
            </a:r>
            <a:r>
              <a:rPr kumimoji="1" lang="en-US" altLang="zh-CN" sz="3200" dirty="0" smtClean="0">
                <a:solidFill>
                  <a:srgbClr val="FF0000"/>
                </a:solidFill>
                <a:sym typeface="+mn-ea"/>
              </a:rPr>
              <a:t>G</a:t>
            </a:r>
            <a:r>
              <a:rPr kumimoji="1" lang="zh-CN" altLang="en-US" sz="3200" baseline="-25000" dirty="0" smtClean="0">
                <a:solidFill>
                  <a:srgbClr val="FF0000"/>
                </a:solidFill>
                <a:sym typeface="+mn-ea"/>
              </a:rPr>
              <a:t>物</a:t>
            </a:r>
            <a:r>
              <a:rPr kumimoji="1" lang="zh-CN" altLang="en-US" dirty="0" smtClean="0">
                <a:sym typeface="+mn-ea"/>
              </a:rPr>
              <a:t> 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774690" y="3183890"/>
            <a:ext cx="13595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3200" b="1" dirty="0" smtClean="0">
                <a:solidFill>
                  <a:srgbClr val="FF0000"/>
                </a:solidFill>
                <a:sym typeface="+mn-ea"/>
              </a:rPr>
              <a:t>F</a:t>
            </a:r>
            <a:r>
              <a:rPr kumimoji="1" lang="zh-CN" altLang="en-US" sz="3200" b="1" baseline="-25000" dirty="0" smtClean="0">
                <a:solidFill>
                  <a:srgbClr val="FF0000"/>
                </a:solidFill>
                <a:sym typeface="+mn-ea"/>
              </a:rPr>
              <a:t>浮</a:t>
            </a:r>
            <a:r>
              <a:rPr kumimoji="1" lang="en-US" altLang="zh-CN" sz="3200" b="1" dirty="0" smtClean="0">
                <a:solidFill>
                  <a:srgbClr val="FF0000"/>
                </a:solidFill>
                <a:sym typeface="+mn-ea"/>
              </a:rPr>
              <a:t>=G</a:t>
            </a:r>
            <a:r>
              <a:rPr kumimoji="1" lang="zh-CN" altLang="en-US" sz="3200" b="1" baseline="-25000" dirty="0" smtClean="0">
                <a:solidFill>
                  <a:srgbClr val="FF0000"/>
                </a:solidFill>
                <a:sym typeface="+mn-ea"/>
              </a:rPr>
              <a:t>物</a:t>
            </a:r>
            <a:endParaRPr kumimoji="1" lang="zh-CN" altLang="en-US" sz="3200" b="1" baseline="-250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9180" y="3352800"/>
            <a:ext cx="1503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3600" dirty="0" smtClean="0">
                <a:solidFill>
                  <a:srgbClr val="FF0000"/>
                </a:solidFill>
                <a:sym typeface="+mn-ea"/>
              </a:rPr>
              <a:t>F</a:t>
            </a:r>
            <a:r>
              <a:rPr kumimoji="1" lang="zh-CN" altLang="en-US" sz="3600" baseline="-25000" dirty="0" smtClean="0">
                <a:solidFill>
                  <a:srgbClr val="FF0000"/>
                </a:solidFill>
                <a:sym typeface="+mn-ea"/>
              </a:rPr>
              <a:t>浮</a:t>
            </a:r>
            <a:r>
              <a:rPr kumimoji="1" lang="en-US" altLang="zh-CN" sz="3600" dirty="0" smtClean="0">
                <a:solidFill>
                  <a:srgbClr val="FF0000"/>
                </a:solidFill>
                <a:sym typeface="+mn-ea"/>
              </a:rPr>
              <a:t>=G</a:t>
            </a:r>
            <a:r>
              <a:rPr kumimoji="1" lang="zh-CN" altLang="en-US" sz="3600" baseline="-25000" dirty="0" smtClean="0">
                <a:solidFill>
                  <a:srgbClr val="FF0000"/>
                </a:solidFill>
                <a:sym typeface="+mn-ea"/>
              </a:rPr>
              <a:t>物</a:t>
            </a:r>
            <a:endParaRPr kumimoji="1" lang="zh-CN" altLang="en-US" sz="3600" baseline="-250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92590" y="3183890"/>
            <a:ext cx="19170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en-US" altLang="zh-CN" sz="3200" dirty="0" smtClean="0">
                <a:solidFill>
                  <a:srgbClr val="FF0000"/>
                </a:solidFill>
                <a:sym typeface="+mn-ea"/>
              </a:rPr>
              <a:t>F</a:t>
            </a:r>
            <a:r>
              <a:rPr kumimoji="1" lang="zh-CN" altLang="en-US" sz="3200" baseline="-25000" dirty="0" smtClean="0">
                <a:solidFill>
                  <a:srgbClr val="FF0000"/>
                </a:solidFill>
                <a:sym typeface="+mn-ea"/>
              </a:rPr>
              <a:t>浮</a:t>
            </a:r>
            <a:r>
              <a:rPr kumimoji="1" lang="en-US" altLang="zh-CN" sz="3200" dirty="0" smtClean="0">
                <a:solidFill>
                  <a:srgbClr val="FF0000"/>
                </a:solidFill>
                <a:sym typeface="+mn-ea"/>
              </a:rPr>
              <a:t>+F</a:t>
            </a:r>
            <a:r>
              <a:rPr kumimoji="1" lang="en-US" altLang="zh-CN" sz="3200" baseline="-25000" dirty="0" smtClean="0">
                <a:solidFill>
                  <a:srgbClr val="FF0000"/>
                </a:solidFill>
                <a:sym typeface="+mn-ea"/>
              </a:rPr>
              <a:t>N</a:t>
            </a:r>
            <a:r>
              <a:rPr kumimoji="1" lang="en-US" altLang="zh-CN" sz="3200" dirty="0" smtClean="0">
                <a:solidFill>
                  <a:srgbClr val="FF0000"/>
                </a:solidFill>
                <a:sym typeface="+mn-ea"/>
              </a:rPr>
              <a:t>=G</a:t>
            </a:r>
            <a:r>
              <a:rPr kumimoji="1" lang="zh-CN" altLang="en-US" sz="3200" baseline="-25000" dirty="0" smtClean="0">
                <a:solidFill>
                  <a:srgbClr val="FF0000"/>
                </a:solidFill>
                <a:sym typeface="+mn-ea"/>
              </a:rPr>
              <a:t>物</a:t>
            </a:r>
            <a:endParaRPr kumimoji="1" lang="zh-CN" altLang="en-US" sz="3200" baseline="-250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2505" y="4947285"/>
            <a:ext cx="33832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处于动态</a:t>
            </a:r>
            <a:r>
              <a:rPr lang="zh-CN" altLang="en-US" sz="2800" dirty="0" smtClean="0">
                <a:sym typeface="+mn-ea"/>
              </a:rPr>
              <a:t>（运动状态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发生改变）</a:t>
            </a:r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受非平衡</a:t>
            </a:r>
            <a:endParaRPr lang="zh-CN" altLang="en-US" sz="2800" dirty="0" smtClean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力作用</a:t>
            </a:r>
            <a:endParaRPr lang="zh-CN" altLang="en-US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3615" y="4618990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可以停留在液</a:t>
            </a:r>
            <a:endParaRPr lang="zh-CN" altLang="en-US" sz="2400" dirty="0" smtClean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体的任何深处</a:t>
            </a:r>
            <a:endParaRPr lang="zh-CN" altLang="en-US" sz="24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8345" y="4742180"/>
            <a:ext cx="19608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ym typeface="+mn-ea"/>
              </a:rPr>
              <a:t>是上浮过程</a:t>
            </a:r>
            <a:endParaRPr lang="zh-CN" altLang="en-US" sz="2800" dirty="0" smtClean="0">
              <a:sym typeface="+mn-ea"/>
            </a:endParaRPr>
          </a:p>
          <a:p>
            <a:pPr algn="l"/>
            <a:r>
              <a:rPr lang="zh-CN" altLang="en-US" sz="2800" dirty="0" smtClean="0">
                <a:sym typeface="+mn-ea"/>
              </a:rPr>
              <a:t>的最终状态</a:t>
            </a:r>
            <a:endParaRPr lang="en-US" alt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9292590" y="4803775"/>
            <a:ext cx="2316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dirty="0" smtClean="0">
                <a:sym typeface="+mn-ea"/>
              </a:rPr>
              <a:t>是“下沉”过程</a:t>
            </a:r>
            <a:endParaRPr lang="zh-CN" altLang="en-US" sz="2400" dirty="0" smtClean="0">
              <a:sym typeface="+mn-ea"/>
            </a:endParaRPr>
          </a:p>
          <a:p>
            <a:pPr algn="l"/>
            <a:r>
              <a:rPr lang="zh-CN" altLang="en-US" sz="2400" dirty="0" smtClean="0">
                <a:sym typeface="+mn-ea"/>
              </a:rPr>
              <a:t>的最终状态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6040" y="5885815"/>
            <a:ext cx="4323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dirty="0" smtClean="0">
                <a:solidFill>
                  <a:srgbClr val="FF0000"/>
                </a:solidFill>
                <a:sym typeface="+mn-ea"/>
              </a:rPr>
              <a:t>处于静态，受平衡力作用</a:t>
            </a: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6" grpId="0"/>
      <p:bldP spid="7" grpId="0"/>
      <p:bldP spid="12" grpId="0"/>
      <p:bldP spid="5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883,&quot;width&quot;:9815}"/>
</p:tagLst>
</file>

<file path=ppt/tags/tag2.xml><?xml version="1.0" encoding="utf-8"?>
<p:tagLst xmlns:p="http://schemas.openxmlformats.org/presentationml/2006/main">
  <p:tag name="REFSHAPE" val="450526644"/>
  <p:tag name="KSO_WM_UNIT_PLACING_PICTURE_USER_VIEWPORT" val="{&quot;height&quot;:5127.4992125984254,&quot;width&quot;:8055}"/>
</p:tagLst>
</file>

<file path=ppt/tags/tag3.xml><?xml version="1.0" encoding="utf-8"?>
<p:tagLst xmlns:p="http://schemas.openxmlformats.org/presentationml/2006/main">
  <p:tag name="KSO_WM_UNIT_TABLE_BEAUTIFY" val="smartTable{43c5def8-0715-446a-b9a6-bba166210ad0}"/>
</p:tagLst>
</file>

<file path=ppt/tags/tag4.xml><?xml version="1.0" encoding="utf-8"?>
<p:tagLst xmlns:p="http://schemas.openxmlformats.org/presentationml/2006/main">
  <p:tag name="KSO_WM_UNIT_TABLE_BEAUTIFY" val="smartTable{494acda2-0146-4bab-8c33-a431c18407f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4033</Words>
  <Application>WPS 演示</Application>
  <PresentationFormat>宽屏</PresentationFormat>
  <Paragraphs>499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4" baseType="lpstr">
      <vt:lpstr>Arial</vt:lpstr>
      <vt:lpstr>宋体</vt:lpstr>
      <vt:lpstr>Wingdings</vt:lpstr>
      <vt:lpstr>Times New Roman</vt:lpstr>
      <vt:lpstr>黑体</vt:lpstr>
      <vt:lpstr>华文新魏</vt:lpstr>
      <vt:lpstr>华文楷体</vt:lpstr>
      <vt:lpstr>微软雅黑</vt:lpstr>
      <vt:lpstr>Arial Unicode MS</vt:lpstr>
      <vt:lpstr>Calibri</vt:lpstr>
      <vt:lpstr>华文隶书</vt:lpstr>
      <vt:lpstr>楷体_GB2312</vt:lpstr>
      <vt:lpstr>新宋体</vt:lpstr>
      <vt:lpstr>Tahoma</vt:lpstr>
      <vt:lpstr>隶书</vt:lpstr>
      <vt:lpstr>仿宋_GB2312</vt:lpstr>
      <vt:lpstr>仿宋</vt:lpstr>
      <vt:lpstr>华文仿宋</vt:lpstr>
      <vt:lpstr>Book Antiqua</vt:lpstr>
      <vt:lpstr>MS PMincho</vt:lpstr>
      <vt:lpstr>Verdana</vt:lpstr>
      <vt:lpstr>方正姚体</vt:lpstr>
      <vt:lpstr>幼圆</vt:lpstr>
      <vt:lpstr>Yu Gothic</vt:lpstr>
      <vt:lpstr>Office 主题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反馈练习：</vt:lpstr>
      <vt:lpstr>PowerPoint 演示文稿</vt:lpstr>
      <vt:lpstr>PowerPoint 演示文稿</vt:lpstr>
      <vt:lpstr>PowerPoint 演示文稿</vt:lpstr>
      <vt:lpstr>  水中的气泡上升过程中，汽泡的</vt:lpstr>
      <vt:lpstr>PowerPoint 演示文稿</vt:lpstr>
      <vt:lpstr>浮沉条件的应用：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张雨晗</cp:lastModifiedBy>
  <cp:revision>33</cp:revision>
  <dcterms:created xsi:type="dcterms:W3CDTF">2019-12-11T00:49:00Z</dcterms:created>
  <dcterms:modified xsi:type="dcterms:W3CDTF">2019-12-11T07:07:17Z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