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1880850" cy="6840538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744" y="-90"/>
      </p:cViewPr>
      <p:guideLst>
        <p:guide orient="horz" pos="2155"/>
        <p:guide pos="374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5AD0C0-E35A-43D2-AD7A-3BE22A3AFE74}" type="datetimeFigureOut">
              <a:rPr lang="zh-CN" altLang="en-US" smtClean="0"/>
              <a:t>2021/1/5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685800"/>
            <a:ext cx="59531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F0A22-8B42-496D-BB7C-698799FFC9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7826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91064" y="2125001"/>
            <a:ext cx="10098723" cy="146628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782128" y="3876305"/>
            <a:ext cx="8316595" cy="174813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613616" y="273939"/>
            <a:ext cx="2673191" cy="5836626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94042" y="273939"/>
            <a:ext cx="7821560" cy="5836626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8505" y="4395679"/>
            <a:ext cx="10098723" cy="135860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38505" y="2899312"/>
            <a:ext cx="10098723" cy="1496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94043" y="1596126"/>
            <a:ext cx="5247375" cy="45144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39432" y="1596126"/>
            <a:ext cx="5247375" cy="45144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94042" y="1531204"/>
            <a:ext cx="5249439" cy="6381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4042" y="2169337"/>
            <a:ext cx="5249439" cy="39412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035307" y="1531204"/>
            <a:ext cx="5251501" cy="6381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035307" y="2169337"/>
            <a:ext cx="5251501" cy="39412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4043" y="272355"/>
            <a:ext cx="3908718" cy="11590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45082" y="272355"/>
            <a:ext cx="6641725" cy="583821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4043" y="1431446"/>
            <a:ext cx="3908718" cy="46791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28730" y="4788377"/>
            <a:ext cx="7128510" cy="56529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28730" y="611215"/>
            <a:ext cx="7128510" cy="41043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28730" y="5353671"/>
            <a:ext cx="7128510" cy="8028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594043" y="273939"/>
            <a:ext cx="10692765" cy="1140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94043" y="1596126"/>
            <a:ext cx="10692765" cy="4514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594043" y="6340166"/>
            <a:ext cx="2772198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2021/1/5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59291" y="6340166"/>
            <a:ext cx="3762269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514609" y="6340166"/>
            <a:ext cx="2772198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5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audio" Target="../media/audio2.wav"/><Relationship Id="rId7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7" Type="http://schemas.openxmlformats.org/officeDocument/2006/relationships/image" Target="../media/image1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gif"/><Relationship Id="rId5" Type="http://schemas.openxmlformats.org/officeDocument/2006/relationships/image" Target="../media/image11.gif"/><Relationship Id="rId4" Type="http://schemas.openxmlformats.org/officeDocument/2006/relationships/image" Target="../media/image8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hyperlink" Target="&#20843;&#24180;&#32423;&#29289;&#29702;&#20984;&#36879;&#38236;&#25104;&#20687;4.swf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340025" y="1852351"/>
            <a:ext cx="8568952" cy="828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4800" u="none" dirty="0" smtClean="0">
                <a:solidFill>
                  <a:srgbClr val="FF0000"/>
                </a:solidFill>
              </a:rPr>
              <a:t>5.3</a:t>
            </a:r>
            <a:r>
              <a:rPr lang="zh-CN" altLang="en-US" sz="4800" u="none" dirty="0" smtClean="0">
                <a:solidFill>
                  <a:srgbClr val="FF0000"/>
                </a:solidFill>
              </a:rPr>
              <a:t>探</a:t>
            </a:r>
            <a:r>
              <a:rPr lang="zh-CN" altLang="en-US" sz="4800" u="none" dirty="0">
                <a:solidFill>
                  <a:srgbClr val="FF0000"/>
                </a:solidFill>
              </a:rPr>
              <a:t>究凸透镜成像的规律</a:t>
            </a:r>
          </a:p>
        </p:txBody>
      </p:sp>
      <p:pic>
        <p:nvPicPr>
          <p:cNvPr id="12294" name="Picture 6" descr="l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201" y="3348443"/>
            <a:ext cx="3463185" cy="222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7867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420780" y="954826"/>
            <a:ext cx="10851590" cy="5478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u="none">
                <a:solidFill>
                  <a:schemeClr val="tx1"/>
                </a:solidFill>
              </a:rPr>
              <a:t>在研究凸透镜成像的实验中：</a:t>
            </a:r>
          </a:p>
          <a:p>
            <a:pPr eaLnBrk="1" hangingPunct="1">
              <a:spcBef>
                <a:spcPct val="50000"/>
              </a:spcBef>
            </a:pPr>
            <a:r>
              <a:rPr lang="zh-CN" altLang="en-US" u="none">
                <a:solidFill>
                  <a:schemeClr val="tx1"/>
                </a:solidFill>
              </a:rPr>
              <a:t>（</a:t>
            </a:r>
            <a:r>
              <a:rPr lang="en-US" altLang="zh-CN" u="none">
                <a:solidFill>
                  <a:schemeClr val="tx1"/>
                </a:solidFill>
              </a:rPr>
              <a:t>1</a:t>
            </a:r>
            <a:r>
              <a:rPr lang="zh-CN" altLang="en-US" u="none">
                <a:solidFill>
                  <a:schemeClr val="tx1"/>
                </a:solidFill>
              </a:rPr>
              <a:t>）用一束平行光正对凸透镜射入，经透镜后会      聚于</a:t>
            </a:r>
            <a:r>
              <a:rPr lang="en-US" altLang="zh-CN" u="none">
                <a:solidFill>
                  <a:schemeClr val="tx1"/>
                </a:solidFill>
              </a:rPr>
              <a:t>A</a:t>
            </a:r>
            <a:r>
              <a:rPr lang="zh-CN" altLang="en-US" u="none">
                <a:solidFill>
                  <a:schemeClr val="tx1"/>
                </a:solidFill>
              </a:rPr>
              <a:t>点，测得</a:t>
            </a:r>
            <a:r>
              <a:rPr lang="en-US" altLang="zh-CN" u="none">
                <a:solidFill>
                  <a:schemeClr val="tx1"/>
                </a:solidFill>
              </a:rPr>
              <a:t>A</a:t>
            </a:r>
            <a:r>
              <a:rPr lang="zh-CN" altLang="en-US" u="none">
                <a:solidFill>
                  <a:schemeClr val="tx1"/>
                </a:solidFill>
              </a:rPr>
              <a:t>点距透镜</a:t>
            </a:r>
            <a:r>
              <a:rPr lang="en-US" altLang="zh-CN" u="none">
                <a:solidFill>
                  <a:schemeClr val="tx1"/>
                </a:solidFill>
              </a:rPr>
              <a:t>10</a:t>
            </a:r>
            <a:r>
              <a:rPr lang="zh-CN" altLang="en-US" u="none">
                <a:solidFill>
                  <a:schemeClr val="tx1"/>
                </a:solidFill>
              </a:rPr>
              <a:t>厘米，则透镜的焦距是（          ）厘米。</a:t>
            </a:r>
          </a:p>
          <a:p>
            <a:pPr eaLnBrk="1" hangingPunct="1">
              <a:spcBef>
                <a:spcPct val="50000"/>
              </a:spcBef>
            </a:pPr>
            <a:r>
              <a:rPr lang="zh-CN" altLang="en-US" u="none">
                <a:solidFill>
                  <a:schemeClr val="tx1"/>
                </a:solidFill>
              </a:rPr>
              <a:t>（</a:t>
            </a:r>
            <a:r>
              <a:rPr lang="en-US" altLang="zh-CN" u="none">
                <a:solidFill>
                  <a:schemeClr val="tx1"/>
                </a:solidFill>
              </a:rPr>
              <a:t>2</a:t>
            </a:r>
            <a:r>
              <a:rPr lang="zh-CN" altLang="en-US" u="none">
                <a:solidFill>
                  <a:schemeClr val="tx1"/>
                </a:solidFill>
              </a:rPr>
              <a:t>）若烛焰放在距上述透镜</a:t>
            </a:r>
            <a:r>
              <a:rPr lang="en-US" altLang="zh-CN" u="none">
                <a:solidFill>
                  <a:schemeClr val="tx1"/>
                </a:solidFill>
              </a:rPr>
              <a:t>8</a:t>
            </a:r>
            <a:r>
              <a:rPr lang="zh-CN" altLang="en-US" u="none">
                <a:solidFill>
                  <a:schemeClr val="tx1"/>
                </a:solidFill>
              </a:rPr>
              <a:t>厘米处，经透镜可得  到一个</a:t>
            </a:r>
            <a:r>
              <a:rPr lang="zh-CN" altLang="en-US">
                <a:solidFill>
                  <a:schemeClr val="tx1"/>
                </a:solidFill>
              </a:rPr>
              <a:t>                                  </a:t>
            </a:r>
            <a:r>
              <a:rPr lang="zh-CN" altLang="en-US" u="none">
                <a:solidFill>
                  <a:schemeClr val="tx1"/>
                </a:solidFill>
              </a:rPr>
              <a:t>像。                          （填像的性质：倒正、放大缩小、虚实）</a:t>
            </a:r>
          </a:p>
          <a:p>
            <a:pPr eaLnBrk="1" hangingPunct="1">
              <a:spcBef>
                <a:spcPct val="50000"/>
              </a:spcBef>
            </a:pPr>
            <a:r>
              <a:rPr lang="zh-CN" altLang="en-US" u="none">
                <a:solidFill>
                  <a:schemeClr val="tx1"/>
                </a:solidFill>
              </a:rPr>
              <a:t>（</a:t>
            </a:r>
            <a:r>
              <a:rPr lang="zh-CN" altLang="en-US">
                <a:solidFill>
                  <a:schemeClr val="tx1"/>
                </a:solidFill>
              </a:rPr>
              <a:t> </a:t>
            </a:r>
            <a:r>
              <a:rPr lang="en-US" altLang="zh-CN" u="none">
                <a:solidFill>
                  <a:schemeClr val="tx1"/>
                </a:solidFill>
              </a:rPr>
              <a:t>3</a:t>
            </a:r>
            <a:r>
              <a:rPr lang="zh-CN" altLang="en-US" u="none">
                <a:solidFill>
                  <a:schemeClr val="tx1"/>
                </a:solidFill>
              </a:rPr>
              <a:t>）若烛焰放在此透镜前</a:t>
            </a:r>
            <a:r>
              <a:rPr lang="en-US" altLang="zh-CN" u="none">
                <a:solidFill>
                  <a:schemeClr val="tx1"/>
                </a:solidFill>
              </a:rPr>
              <a:t>12</a:t>
            </a:r>
            <a:r>
              <a:rPr lang="zh-CN" altLang="en-US" u="none">
                <a:solidFill>
                  <a:schemeClr val="tx1"/>
                </a:solidFill>
              </a:rPr>
              <a:t>厘米处，经透镜可得到一个</a:t>
            </a:r>
            <a:r>
              <a:rPr lang="zh-CN" altLang="en-US">
                <a:solidFill>
                  <a:schemeClr val="tx1"/>
                </a:solidFill>
              </a:rPr>
              <a:t>                                       </a:t>
            </a:r>
            <a:r>
              <a:rPr lang="zh-CN" altLang="en-US" u="none">
                <a:solidFill>
                  <a:schemeClr val="tx1"/>
                </a:solidFill>
              </a:rPr>
              <a:t>像。</a:t>
            </a:r>
          </a:p>
          <a:p>
            <a:pPr eaLnBrk="1" hangingPunct="1">
              <a:spcBef>
                <a:spcPct val="50000"/>
              </a:spcBef>
            </a:pPr>
            <a:r>
              <a:rPr lang="zh-CN" altLang="en-US" u="none">
                <a:solidFill>
                  <a:schemeClr val="tx1"/>
                </a:solidFill>
              </a:rPr>
              <a:t>（</a:t>
            </a:r>
            <a:r>
              <a:rPr lang="en-US" altLang="zh-CN" u="none">
                <a:solidFill>
                  <a:schemeClr val="tx1"/>
                </a:solidFill>
              </a:rPr>
              <a:t>4</a:t>
            </a:r>
            <a:r>
              <a:rPr lang="zh-CN" altLang="en-US" u="none">
                <a:solidFill>
                  <a:schemeClr val="tx1"/>
                </a:solidFill>
              </a:rPr>
              <a:t>）若烛焰放在此透镜前</a:t>
            </a:r>
            <a:r>
              <a:rPr lang="en-US" altLang="zh-CN" u="none">
                <a:solidFill>
                  <a:schemeClr val="tx1"/>
                </a:solidFill>
              </a:rPr>
              <a:t>25</a:t>
            </a:r>
            <a:r>
              <a:rPr lang="zh-CN" altLang="en-US" u="none">
                <a:solidFill>
                  <a:schemeClr val="tx1"/>
                </a:solidFill>
              </a:rPr>
              <a:t>厘米处，经透镜可得到一个</a:t>
            </a:r>
            <a:r>
              <a:rPr lang="zh-CN" altLang="en-US">
                <a:solidFill>
                  <a:schemeClr val="tx1"/>
                </a:solidFill>
              </a:rPr>
              <a:t>                                       </a:t>
            </a:r>
            <a:r>
              <a:rPr lang="zh-CN" altLang="en-US" u="none">
                <a:solidFill>
                  <a:schemeClr val="tx1"/>
                </a:solidFill>
              </a:rPr>
              <a:t>像。</a:t>
            </a:r>
          </a:p>
          <a:p>
            <a:pPr eaLnBrk="1" hangingPunct="1">
              <a:spcBef>
                <a:spcPct val="50000"/>
              </a:spcBef>
            </a:pPr>
            <a:endParaRPr lang="en-US" altLang="zh-CN" u="none">
              <a:solidFill>
                <a:schemeClr val="tx1"/>
              </a:solidFill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6930496" y="304024"/>
            <a:ext cx="3556004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6600" u="none"/>
              <a:t>练习：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881134" y="3496276"/>
            <a:ext cx="43563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u="none">
                <a:solidFill>
                  <a:srgbClr val="993300"/>
                </a:solidFill>
              </a:rPr>
              <a:t>正立  、放大、虚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2178156" y="4954640"/>
            <a:ext cx="396028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u="none">
                <a:solidFill>
                  <a:srgbClr val="993300"/>
                </a:solidFill>
              </a:rPr>
              <a:t>倒立、放大、实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2277163" y="6018724"/>
            <a:ext cx="356425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u="none">
                <a:solidFill>
                  <a:srgbClr val="993300"/>
                </a:solidFill>
              </a:rPr>
              <a:t>倒立、缩小、实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1287092" y="2432192"/>
            <a:ext cx="99007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u="none">
                <a:solidFill>
                  <a:srgbClr val="993300"/>
                </a:solidFill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554773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3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3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3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3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utoUpdateAnimBg="0"/>
      <p:bldP spid="14341" grpId="0" autoUpdateAnimBg="0"/>
      <p:bldP spid="14342" grpId="0" autoUpdateAnimBg="0"/>
      <p:bldP spid="14343" grpId="0" autoUpdateAnimBg="0"/>
      <p:bldP spid="14344" grpId="0" autoUpdateAnimBg="0"/>
      <p:bldP spid="14345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放大镜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0508" y="1049834"/>
            <a:ext cx="2339042" cy="1578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 descr="投影仪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3464" y="1049834"/>
            <a:ext cx="2339042" cy="1578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 descr="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2" y="1049833"/>
            <a:ext cx="2431861" cy="1436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8186649" y="3204919"/>
            <a:ext cx="3553941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200" u="none">
                <a:solidFill>
                  <a:schemeClr val="tx1"/>
                </a:solidFill>
              </a:rPr>
              <a:t>放大镜所成的像是：</a:t>
            </a:r>
            <a:r>
              <a:rPr lang="zh-CN" altLang="en-US" sz="3200" u="none">
                <a:solidFill>
                  <a:srgbClr val="993300"/>
                </a:solidFill>
              </a:rPr>
              <a:t>正立、放大的虚像。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325899" y="3162166"/>
            <a:ext cx="374164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200" u="none">
                <a:solidFill>
                  <a:schemeClr val="tx1"/>
                </a:solidFill>
              </a:rPr>
              <a:t>照相机所成的像是：</a:t>
            </a:r>
            <a:r>
              <a:rPr lang="zh-CN" altLang="en-US" sz="3200" u="none">
                <a:solidFill>
                  <a:srgbClr val="993300"/>
                </a:solidFill>
              </a:rPr>
              <a:t>倒立、缩小的实像。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304746" y="3204919"/>
            <a:ext cx="3694201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200" u="none">
                <a:solidFill>
                  <a:schemeClr val="tx1"/>
                </a:solidFill>
              </a:rPr>
              <a:t>投影仪所成的像是：</a:t>
            </a:r>
            <a:r>
              <a:rPr lang="zh-CN" altLang="en-US" sz="3200" u="none">
                <a:solidFill>
                  <a:srgbClr val="993300"/>
                </a:solidFill>
              </a:rPr>
              <a:t>倒立、放大的实像。</a:t>
            </a:r>
          </a:p>
        </p:txBody>
      </p:sp>
      <p:pic>
        <p:nvPicPr>
          <p:cNvPr id="2056" name="Picture 12" descr="5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5161" y="5287167"/>
            <a:ext cx="9541808" cy="95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878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1" grpId="0"/>
      <p:bldP spid="3082" grpId="0"/>
      <p:bldP spid="308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6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820" y="188432"/>
            <a:ext cx="1683120" cy="1235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7" descr="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641" y="1409278"/>
            <a:ext cx="563102" cy="503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10"/>
          <p:cNvSpPr txBox="1">
            <a:spLocks noChangeArrowheads="1"/>
          </p:cNvSpPr>
          <p:nvPr/>
        </p:nvSpPr>
        <p:spPr bwMode="auto">
          <a:xfrm>
            <a:off x="1730562" y="1338022"/>
            <a:ext cx="514630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4000" u="none">
                <a:solidFill>
                  <a:schemeClr val="tx1"/>
                </a:solidFill>
              </a:rPr>
              <a:t> </a:t>
            </a:r>
            <a:r>
              <a:rPr lang="zh-CN" altLang="en-US" sz="4400" u="none">
                <a:solidFill>
                  <a:schemeClr val="tx1"/>
                </a:solidFill>
              </a:rPr>
              <a:t>提出问题：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2852642" y="2199424"/>
            <a:ext cx="8702309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600" u="none">
                <a:solidFill>
                  <a:schemeClr val="tx1"/>
                </a:solidFill>
              </a:rPr>
              <a:t>像的</a:t>
            </a:r>
            <a:r>
              <a:rPr lang="zh-CN" altLang="en-US" sz="3600" u="none">
                <a:solidFill>
                  <a:srgbClr val="993300"/>
                </a:solidFill>
              </a:rPr>
              <a:t>实虚</a:t>
            </a:r>
            <a:r>
              <a:rPr lang="zh-CN" altLang="en-US" sz="3600" u="none">
                <a:solidFill>
                  <a:schemeClr val="tx1"/>
                </a:solidFill>
              </a:rPr>
              <a:t>、</a:t>
            </a:r>
            <a:r>
              <a:rPr lang="zh-CN" altLang="en-US" sz="3600" u="none">
                <a:solidFill>
                  <a:srgbClr val="993300"/>
                </a:solidFill>
              </a:rPr>
              <a:t>大小</a:t>
            </a:r>
            <a:r>
              <a:rPr lang="zh-CN" altLang="en-US" sz="3600" u="none">
                <a:solidFill>
                  <a:schemeClr val="tx1"/>
                </a:solidFill>
              </a:rPr>
              <a:t>、</a:t>
            </a:r>
            <a:r>
              <a:rPr lang="zh-CN" altLang="en-US" sz="3600" u="none">
                <a:solidFill>
                  <a:srgbClr val="993300"/>
                </a:solidFill>
              </a:rPr>
              <a:t>正倒</a:t>
            </a:r>
            <a:r>
              <a:rPr lang="zh-CN" altLang="en-US" sz="3600" u="none">
                <a:solidFill>
                  <a:schemeClr val="tx1"/>
                </a:solidFill>
              </a:rPr>
              <a:t>跟物体</a:t>
            </a:r>
          </a:p>
          <a:p>
            <a:pPr eaLnBrk="1" hangingPunct="1">
              <a:spcBef>
                <a:spcPct val="50000"/>
              </a:spcBef>
            </a:pPr>
            <a:r>
              <a:rPr lang="zh-CN" altLang="en-US" sz="3600" u="none">
                <a:solidFill>
                  <a:schemeClr val="tx1"/>
                </a:solidFill>
              </a:rPr>
              <a:t>到凸透镜的距离有什么关系？</a:t>
            </a:r>
          </a:p>
        </p:txBody>
      </p:sp>
      <p:pic>
        <p:nvPicPr>
          <p:cNvPr id="3078" name="Picture 12" descr="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820" y="5000560"/>
            <a:ext cx="2056460" cy="121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13" descr="投影仪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9084" y="5071817"/>
            <a:ext cx="1590301" cy="10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14" descr="放大镜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1465" y="5063899"/>
            <a:ext cx="1685184" cy="1136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15" descr="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9523" y="4066320"/>
            <a:ext cx="563102" cy="503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1918262" y="3923808"/>
            <a:ext cx="280726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400" u="none">
                <a:solidFill>
                  <a:schemeClr val="tx1"/>
                </a:solidFill>
              </a:rPr>
              <a:t>猜想：</a:t>
            </a:r>
          </a:p>
        </p:txBody>
      </p:sp>
    </p:spTree>
    <p:extLst>
      <p:ext uri="{BB962C8B-B14F-4D97-AF65-F5344CB8AC3E}">
        <p14:creationId xmlns:p14="http://schemas.microsoft.com/office/powerpoint/2010/main" val="1691612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1" grpId="0"/>
      <p:bldP spid="51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xmlns="" id="{C36EB576-1F79-4DF5-968F-E113F2A8F906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59688"/>
            <a:ext cx="10098723" cy="1466282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soft" dir="t"/>
            </a:scene3d>
            <a:sp3d prstMaterial="matte">
              <a:bevelT w="12700" h="12700"/>
            </a:sp3d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zh-CN" altLang="en-US" sz="4800" b="1" spc="5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</a:rPr>
              <a:t>（三）设计实验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450042" y="1624628"/>
            <a:ext cx="10758770" cy="1078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altLang="zh-CN" sz="2800" b="1" smtClean="0"/>
              <a:t>    </a:t>
            </a:r>
            <a:r>
              <a:rPr lang="zh-CN" altLang="en-US" b="1" smtClean="0"/>
              <a:t>如何组装实验装置？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zh-CN" altLang="en-US" b="1" smtClean="0"/>
              <a:t>    凸 透  镜、蜡烛、光屏如何放置？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074640" y="4856466"/>
            <a:ext cx="991721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200" u="none">
                <a:solidFill>
                  <a:schemeClr val="tx1"/>
                </a:solidFill>
              </a:rPr>
              <a:t>注意：</a:t>
            </a:r>
            <a:r>
              <a:rPr lang="zh-CN" altLang="en-US" sz="3200" b="0" u="none">
                <a:solidFill>
                  <a:schemeClr val="tx1"/>
                </a:solidFill>
              </a:rPr>
              <a:t>调整蜡烛、光屏的高度，使烛焰、              凸透镜、光屏的中心大致在</a:t>
            </a:r>
            <a:r>
              <a:rPr lang="zh-CN" altLang="en-US" sz="3200">
                <a:solidFill>
                  <a:srgbClr val="993300"/>
                </a:solidFill>
              </a:rPr>
              <a:t>同一高度</a:t>
            </a:r>
            <a:r>
              <a:rPr lang="zh-CN" altLang="en-US" sz="3200" b="0" u="none">
                <a:solidFill>
                  <a:schemeClr val="tx1"/>
                </a:solidFill>
              </a:rPr>
              <a:t>。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1262340" y="4281671"/>
            <a:ext cx="9075649" cy="14409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zh-CN" altLang="en-US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5098866" y="3133664"/>
            <a:ext cx="185638" cy="1148006"/>
            <a:chOff x="2472" y="1979"/>
            <a:chExt cx="90" cy="725"/>
          </a:xfrm>
        </p:grpSpPr>
        <p:sp>
          <p:nvSpPr>
            <p:cNvPr id="4109" name="Oval 10"/>
            <p:cNvSpPr>
              <a:spLocks noChangeArrowheads="1"/>
            </p:cNvSpPr>
            <p:nvPr/>
          </p:nvSpPr>
          <p:spPr bwMode="auto">
            <a:xfrm>
              <a:off x="2472" y="1979"/>
              <a:ext cx="90" cy="544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zh-CN" altLang="en-US"/>
            </a:p>
          </p:txBody>
        </p:sp>
        <p:sp>
          <p:nvSpPr>
            <p:cNvPr id="4110" name="Line 11"/>
            <p:cNvSpPr>
              <a:spLocks noChangeShapeType="1"/>
            </p:cNvSpPr>
            <p:nvPr/>
          </p:nvSpPr>
          <p:spPr bwMode="auto">
            <a:xfrm>
              <a:off x="2517" y="2523"/>
              <a:ext cx="0" cy="18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7530728" y="3204919"/>
            <a:ext cx="655922" cy="1076751"/>
            <a:chOff x="3651" y="2024"/>
            <a:chExt cx="318" cy="680"/>
          </a:xfrm>
        </p:grpSpPr>
        <p:sp>
          <p:nvSpPr>
            <p:cNvPr id="4107" name="Rectangle 13"/>
            <p:cNvSpPr>
              <a:spLocks noChangeArrowheads="1"/>
            </p:cNvSpPr>
            <p:nvPr/>
          </p:nvSpPr>
          <p:spPr bwMode="auto">
            <a:xfrm>
              <a:off x="3651" y="2024"/>
              <a:ext cx="318" cy="45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zh-CN" altLang="en-US"/>
            </a:p>
          </p:txBody>
        </p:sp>
        <p:sp>
          <p:nvSpPr>
            <p:cNvPr id="4108" name="Line 14"/>
            <p:cNvSpPr>
              <a:spLocks noChangeShapeType="1"/>
            </p:cNvSpPr>
            <p:nvPr/>
          </p:nvSpPr>
          <p:spPr bwMode="auto">
            <a:xfrm>
              <a:off x="3787" y="2478"/>
              <a:ext cx="0" cy="22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7183" name="Line 15"/>
          <p:cNvSpPr>
            <a:spLocks noChangeShapeType="1"/>
          </p:cNvSpPr>
          <p:nvPr/>
        </p:nvSpPr>
        <p:spPr bwMode="auto">
          <a:xfrm>
            <a:off x="2291602" y="3564364"/>
            <a:ext cx="5519645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pic>
        <p:nvPicPr>
          <p:cNvPr id="7184" name="Picture 16" descr="15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3381" y="3349014"/>
            <a:ext cx="614669" cy="107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5" name="Picture 17" descr="3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600" y="1695884"/>
            <a:ext cx="742553" cy="570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3727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  <p:bldP spid="7172" grpId="0" autoUpdateAnimBg="0"/>
      <p:bldP spid="7173" grpId="0" animBg="1"/>
      <p:bldP spid="718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xmlns="" id="{5CA2C919-4D96-477F-8FFB-0D980F644D5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594043" y="628633"/>
            <a:ext cx="10692765" cy="1140090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soft" dir="t"/>
            </a:scene3d>
            <a:sp3d prstMaterial="matte">
              <a:bevelT w="12700" h="12700"/>
            </a:sp3d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zh-CN" spc="5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</a:rPr>
              <a:t>  </a:t>
            </a:r>
            <a:r>
              <a:rPr lang="zh-CN" altLang="en-US" b="1" spc="5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</a:rPr>
              <a:t>理解物距、像距、焦距概念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262340" y="3276175"/>
            <a:ext cx="9917210" cy="14409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zh-CN" altLang="en-US"/>
          </a:p>
        </p:txBody>
      </p:sp>
      <p:grpSp>
        <p:nvGrpSpPr>
          <p:cNvPr id="5124" name="Group 7"/>
          <p:cNvGrpSpPr>
            <a:grpSpLocks/>
          </p:cNvGrpSpPr>
          <p:nvPr/>
        </p:nvGrpSpPr>
        <p:grpSpPr bwMode="auto">
          <a:xfrm>
            <a:off x="5940426" y="2126585"/>
            <a:ext cx="185638" cy="1148006"/>
            <a:chOff x="2472" y="1979"/>
            <a:chExt cx="90" cy="725"/>
          </a:xfrm>
        </p:grpSpPr>
        <p:sp>
          <p:nvSpPr>
            <p:cNvPr id="5148" name="Oval 8"/>
            <p:cNvSpPr>
              <a:spLocks noChangeArrowheads="1"/>
            </p:cNvSpPr>
            <p:nvPr/>
          </p:nvSpPr>
          <p:spPr bwMode="auto">
            <a:xfrm>
              <a:off x="2472" y="1979"/>
              <a:ext cx="90" cy="544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zh-CN" altLang="en-US"/>
            </a:p>
          </p:txBody>
        </p:sp>
        <p:sp>
          <p:nvSpPr>
            <p:cNvPr id="5149" name="Line 9"/>
            <p:cNvSpPr>
              <a:spLocks noChangeShapeType="1"/>
            </p:cNvSpPr>
            <p:nvPr/>
          </p:nvSpPr>
          <p:spPr bwMode="auto">
            <a:xfrm>
              <a:off x="2517" y="2523"/>
              <a:ext cx="0" cy="18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5125" name="Group 10"/>
          <p:cNvGrpSpPr>
            <a:grpSpLocks/>
          </p:cNvGrpSpPr>
          <p:nvPr/>
        </p:nvGrpSpPr>
        <p:grpSpPr bwMode="auto">
          <a:xfrm>
            <a:off x="7904066" y="2197840"/>
            <a:ext cx="655922" cy="1076751"/>
            <a:chOff x="3651" y="2024"/>
            <a:chExt cx="318" cy="680"/>
          </a:xfrm>
        </p:grpSpPr>
        <p:sp>
          <p:nvSpPr>
            <p:cNvPr id="5146" name="Rectangle 11"/>
            <p:cNvSpPr>
              <a:spLocks noChangeArrowheads="1"/>
            </p:cNvSpPr>
            <p:nvPr/>
          </p:nvSpPr>
          <p:spPr bwMode="auto">
            <a:xfrm>
              <a:off x="3651" y="2024"/>
              <a:ext cx="318" cy="45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zh-CN" altLang="en-US"/>
            </a:p>
          </p:txBody>
        </p:sp>
        <p:sp>
          <p:nvSpPr>
            <p:cNvPr id="5147" name="Line 12"/>
            <p:cNvSpPr>
              <a:spLocks noChangeShapeType="1"/>
            </p:cNvSpPr>
            <p:nvPr/>
          </p:nvSpPr>
          <p:spPr bwMode="auto">
            <a:xfrm>
              <a:off x="3787" y="2478"/>
              <a:ext cx="0" cy="22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5126" name="Oval 13"/>
          <p:cNvSpPr>
            <a:spLocks noChangeArrowheads="1"/>
          </p:cNvSpPr>
          <p:nvPr/>
        </p:nvSpPr>
        <p:spPr bwMode="auto">
          <a:xfrm>
            <a:off x="4628582" y="3276175"/>
            <a:ext cx="187702" cy="142511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zh-CN" altLang="en-US"/>
          </a:p>
        </p:txBody>
      </p:sp>
      <p:sp>
        <p:nvSpPr>
          <p:cNvPr id="5127" name="Oval 14"/>
          <p:cNvSpPr>
            <a:spLocks noChangeArrowheads="1"/>
          </p:cNvSpPr>
          <p:nvPr/>
        </p:nvSpPr>
        <p:spPr bwMode="auto">
          <a:xfrm>
            <a:off x="3133162" y="3276175"/>
            <a:ext cx="187700" cy="142511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zh-CN" altLang="en-US"/>
          </a:p>
        </p:txBody>
      </p:sp>
      <p:sp>
        <p:nvSpPr>
          <p:cNvPr id="5128" name="Oval 15"/>
          <p:cNvSpPr>
            <a:spLocks noChangeArrowheads="1"/>
          </p:cNvSpPr>
          <p:nvPr/>
        </p:nvSpPr>
        <p:spPr bwMode="auto">
          <a:xfrm>
            <a:off x="7343026" y="3276175"/>
            <a:ext cx="187702" cy="142511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zh-CN" altLang="en-US"/>
          </a:p>
        </p:txBody>
      </p:sp>
      <p:sp>
        <p:nvSpPr>
          <p:cNvPr id="5129" name="Oval 16"/>
          <p:cNvSpPr>
            <a:spLocks noChangeArrowheads="1"/>
          </p:cNvSpPr>
          <p:nvPr/>
        </p:nvSpPr>
        <p:spPr bwMode="auto">
          <a:xfrm>
            <a:off x="8745626" y="3276175"/>
            <a:ext cx="187702" cy="142511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zh-CN" altLang="en-US"/>
          </a:p>
        </p:txBody>
      </p:sp>
      <p:sp>
        <p:nvSpPr>
          <p:cNvPr id="5130" name="Text Box 17"/>
          <p:cNvSpPr txBox="1">
            <a:spLocks noChangeArrowheads="1"/>
          </p:cNvSpPr>
          <p:nvPr/>
        </p:nvSpPr>
        <p:spPr bwMode="auto">
          <a:xfrm>
            <a:off x="4535763" y="3562781"/>
            <a:ext cx="468220" cy="365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1800" b="0" u="none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5131" name="Text Box 18"/>
          <p:cNvSpPr txBox="1">
            <a:spLocks noChangeArrowheads="1"/>
          </p:cNvSpPr>
          <p:nvPr/>
        </p:nvSpPr>
        <p:spPr bwMode="auto">
          <a:xfrm>
            <a:off x="7250207" y="3562781"/>
            <a:ext cx="468220" cy="365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1800" b="0" u="none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5132" name="Text Box 19"/>
          <p:cNvSpPr txBox="1">
            <a:spLocks noChangeArrowheads="1"/>
          </p:cNvSpPr>
          <p:nvPr/>
        </p:nvSpPr>
        <p:spPr bwMode="auto">
          <a:xfrm>
            <a:off x="2945461" y="3562781"/>
            <a:ext cx="748742" cy="365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1800" b="0" u="none">
                <a:solidFill>
                  <a:schemeClr val="tx1"/>
                </a:solidFill>
              </a:rPr>
              <a:t>2F</a:t>
            </a:r>
          </a:p>
        </p:txBody>
      </p:sp>
      <p:sp>
        <p:nvSpPr>
          <p:cNvPr id="5133" name="Text Box 20"/>
          <p:cNvSpPr txBox="1">
            <a:spLocks noChangeArrowheads="1"/>
          </p:cNvSpPr>
          <p:nvPr/>
        </p:nvSpPr>
        <p:spPr bwMode="auto">
          <a:xfrm>
            <a:off x="8559988" y="3562781"/>
            <a:ext cx="748742" cy="365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1800" b="0" u="none">
                <a:solidFill>
                  <a:schemeClr val="tx1"/>
                </a:solidFill>
              </a:rPr>
              <a:t>2F</a:t>
            </a:r>
          </a:p>
        </p:txBody>
      </p: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1728499" y="3276175"/>
            <a:ext cx="4304746" cy="1795641"/>
            <a:chOff x="521" y="1661"/>
            <a:chExt cx="2087" cy="680"/>
          </a:xfrm>
        </p:grpSpPr>
        <p:sp>
          <p:nvSpPr>
            <p:cNvPr id="5142" name="Line 22"/>
            <p:cNvSpPr>
              <a:spLocks noChangeShapeType="1"/>
            </p:cNvSpPr>
            <p:nvPr/>
          </p:nvSpPr>
          <p:spPr bwMode="auto">
            <a:xfrm>
              <a:off x="521" y="1706"/>
              <a:ext cx="0" cy="59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43" name="Line 23"/>
            <p:cNvSpPr>
              <a:spLocks noChangeShapeType="1"/>
            </p:cNvSpPr>
            <p:nvPr/>
          </p:nvSpPr>
          <p:spPr bwMode="auto">
            <a:xfrm>
              <a:off x="2608" y="1661"/>
              <a:ext cx="0" cy="6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44" name="Line 24"/>
            <p:cNvSpPr>
              <a:spLocks noChangeShapeType="1"/>
            </p:cNvSpPr>
            <p:nvPr/>
          </p:nvSpPr>
          <p:spPr bwMode="auto">
            <a:xfrm flipH="1">
              <a:off x="521" y="2160"/>
              <a:ext cx="68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45" name="Line 25"/>
            <p:cNvSpPr>
              <a:spLocks noChangeShapeType="1"/>
            </p:cNvSpPr>
            <p:nvPr/>
          </p:nvSpPr>
          <p:spPr bwMode="auto">
            <a:xfrm>
              <a:off x="1791" y="2160"/>
              <a:ext cx="81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6033245" y="3418687"/>
            <a:ext cx="2151341" cy="932656"/>
            <a:chOff x="2608" y="1706"/>
            <a:chExt cx="1043" cy="589"/>
          </a:xfrm>
        </p:grpSpPr>
        <p:sp>
          <p:nvSpPr>
            <p:cNvPr id="5140" name="Line 27"/>
            <p:cNvSpPr>
              <a:spLocks noChangeShapeType="1"/>
            </p:cNvSpPr>
            <p:nvPr/>
          </p:nvSpPr>
          <p:spPr bwMode="auto">
            <a:xfrm>
              <a:off x="3651" y="1706"/>
              <a:ext cx="0" cy="58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41" name="Line 28"/>
            <p:cNvSpPr>
              <a:spLocks noChangeShapeType="1"/>
            </p:cNvSpPr>
            <p:nvPr/>
          </p:nvSpPr>
          <p:spPr bwMode="auto">
            <a:xfrm>
              <a:off x="2608" y="2251"/>
              <a:ext cx="104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8221" name="Text Box 29"/>
          <p:cNvSpPr txBox="1">
            <a:spLocks noChangeArrowheads="1"/>
          </p:cNvSpPr>
          <p:nvPr/>
        </p:nvSpPr>
        <p:spPr bwMode="auto">
          <a:xfrm>
            <a:off x="3133163" y="4066320"/>
            <a:ext cx="121489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400" u="none">
                <a:solidFill>
                  <a:srgbClr val="FF0000"/>
                </a:solidFill>
              </a:rPr>
              <a:t>物距</a:t>
            </a:r>
          </a:p>
          <a:p>
            <a:pPr eaLnBrk="1" hangingPunct="1">
              <a:spcBef>
                <a:spcPct val="50000"/>
              </a:spcBef>
            </a:pPr>
            <a:r>
              <a:rPr lang="zh-CN" altLang="en-US" sz="2400" u="none">
                <a:solidFill>
                  <a:srgbClr val="FF0000"/>
                </a:solidFill>
              </a:rPr>
              <a:t>  </a:t>
            </a:r>
            <a:r>
              <a:rPr lang="en-US" altLang="zh-CN" sz="2400" u="none">
                <a:solidFill>
                  <a:srgbClr val="FF0000"/>
                </a:solidFill>
              </a:rPr>
              <a:t>U</a:t>
            </a:r>
          </a:p>
        </p:txBody>
      </p:sp>
      <p:sp>
        <p:nvSpPr>
          <p:cNvPr id="8222" name="Text Box 30"/>
          <p:cNvSpPr txBox="1">
            <a:spLocks noChangeArrowheads="1"/>
          </p:cNvSpPr>
          <p:nvPr/>
        </p:nvSpPr>
        <p:spPr bwMode="auto">
          <a:xfrm>
            <a:off x="6594285" y="4281670"/>
            <a:ext cx="130978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400" u="none">
                <a:solidFill>
                  <a:srgbClr val="FF0000"/>
                </a:solidFill>
              </a:rPr>
              <a:t>像距</a:t>
            </a:r>
          </a:p>
          <a:p>
            <a:pPr eaLnBrk="1" hangingPunct="1">
              <a:spcBef>
                <a:spcPct val="50000"/>
              </a:spcBef>
            </a:pPr>
            <a:r>
              <a:rPr lang="zh-CN" altLang="en-US" sz="2400" u="none">
                <a:solidFill>
                  <a:srgbClr val="FF0000"/>
                </a:solidFill>
              </a:rPr>
              <a:t>  </a:t>
            </a:r>
            <a:r>
              <a:rPr lang="en-US" altLang="zh-CN" sz="2400" u="none">
                <a:solidFill>
                  <a:srgbClr val="FF0000"/>
                </a:solidFill>
              </a:rPr>
              <a:t>V</a:t>
            </a:r>
          </a:p>
        </p:txBody>
      </p:sp>
      <p:pic>
        <p:nvPicPr>
          <p:cNvPr id="5138" name="Picture 31" descr="1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043" y="2270679"/>
            <a:ext cx="614669" cy="107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9" name="Picture 32" descr="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120" y="910489"/>
            <a:ext cx="742553" cy="570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098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1" grpId="0"/>
      <p:bldP spid="82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xmlns="" id="{78DA11F6-6C68-4F11-8759-EC86087CD2C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513600" y="0"/>
            <a:ext cx="11367250" cy="1140090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soft" dir="t"/>
            </a:scene3d>
            <a:sp3d prstMaterial="matte">
              <a:bevelT w="12700" h="12700"/>
            </a:sp3d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zh-CN" sz="4000" spc="5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</a:rPr>
              <a:t>     </a:t>
            </a:r>
            <a:r>
              <a:rPr lang="zh-CN" altLang="en-US" b="1" spc="5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</a:rPr>
              <a:t>进行实验</a:t>
            </a:r>
            <a:r>
              <a:rPr lang="en-US" altLang="zh-CN" sz="4000" b="1" spc="5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</a:rPr>
              <a:t>—</a:t>
            </a:r>
            <a:r>
              <a:rPr lang="zh-CN" altLang="en-US" sz="3200" b="1" spc="5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</a:rPr>
              <a:t>应用</a:t>
            </a:r>
            <a:r>
              <a:rPr lang="zh-CN" altLang="en-US" sz="3200" b="1" spc="50">
                <a:ln w="12700">
                  <a:noFill/>
                  <a:prstDash val="solid"/>
                </a:ln>
                <a:solidFill>
                  <a:srgbClr val="993300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</a:rPr>
              <a:t>控制变量法</a:t>
            </a:r>
            <a:r>
              <a:rPr lang="zh-CN" altLang="en-US" sz="2400" b="1" spc="5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</a:rPr>
              <a:t>（控制物距不变）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4294967295"/>
          </p:nvPr>
        </p:nvSpPr>
        <p:spPr bwMode="auto">
          <a:xfrm>
            <a:off x="594042" y="1049833"/>
            <a:ext cx="11286808" cy="2512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r>
              <a:rPr lang="zh-CN" altLang="en-US" smtClean="0"/>
              <a:t>（</a:t>
            </a:r>
            <a:r>
              <a:rPr lang="en-US" altLang="zh-CN" smtClean="0"/>
              <a:t>1</a:t>
            </a:r>
            <a:r>
              <a:rPr lang="zh-CN" altLang="en-US" smtClean="0"/>
              <a:t>）</a:t>
            </a:r>
            <a:r>
              <a:rPr lang="zh-CN" altLang="en-US" b="1" smtClean="0"/>
              <a:t>把蜡烛放在 </a:t>
            </a:r>
            <a:r>
              <a:rPr lang="en-US" altLang="zh-CN" b="1" smtClean="0"/>
              <a:t>U&gt;2f </a:t>
            </a:r>
            <a:r>
              <a:rPr lang="zh-CN" altLang="en-US" b="1" smtClean="0"/>
              <a:t>的地方，移动光屏，直  到屏上出现明亮、清晰的烛焰的像。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969687" y="4785210"/>
            <a:ext cx="2526743" cy="581130"/>
            <a:chOff x="3470" y="2568"/>
            <a:chExt cx="1225" cy="367"/>
          </a:xfrm>
        </p:grpSpPr>
        <p:sp>
          <p:nvSpPr>
            <p:cNvPr id="6182" name="AutoShape 5"/>
            <p:cNvSpPr>
              <a:spLocks/>
            </p:cNvSpPr>
            <p:nvPr/>
          </p:nvSpPr>
          <p:spPr bwMode="auto">
            <a:xfrm rot="-5400000">
              <a:off x="4015" y="2023"/>
              <a:ext cx="136" cy="1225"/>
            </a:xfrm>
            <a:prstGeom prst="leftBrace">
              <a:avLst>
                <a:gd name="adj1" fmla="val 75061"/>
                <a:gd name="adj2" fmla="val 52255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1" hangingPunct="1"/>
              <a:endParaRPr lang="zh-CN" altLang="en-US"/>
            </a:p>
          </p:txBody>
        </p:sp>
        <p:sp>
          <p:nvSpPr>
            <p:cNvPr id="6183" name="Text Box 6"/>
            <p:cNvSpPr txBox="1">
              <a:spLocks noChangeArrowheads="1"/>
            </p:cNvSpPr>
            <p:nvPr/>
          </p:nvSpPr>
          <p:spPr bwMode="auto">
            <a:xfrm>
              <a:off x="3924" y="2704"/>
              <a:ext cx="62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800" b="0" u="none">
                  <a:solidFill>
                    <a:schemeClr val="tx1"/>
                  </a:solidFill>
                </a:rPr>
                <a:t>V&gt;2f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6128127" y="4785210"/>
            <a:ext cx="1571737" cy="581130"/>
            <a:chOff x="3062" y="2568"/>
            <a:chExt cx="762" cy="367"/>
          </a:xfrm>
        </p:grpSpPr>
        <p:sp>
          <p:nvSpPr>
            <p:cNvPr id="6180" name="AutoShape 8"/>
            <p:cNvSpPr>
              <a:spLocks/>
            </p:cNvSpPr>
            <p:nvPr/>
          </p:nvSpPr>
          <p:spPr bwMode="auto">
            <a:xfrm rot="-5400000">
              <a:off x="3153" y="2477"/>
              <a:ext cx="181" cy="363"/>
            </a:xfrm>
            <a:prstGeom prst="leftBrace">
              <a:avLst>
                <a:gd name="adj1" fmla="val 16713"/>
                <a:gd name="adj2" fmla="val 52255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1" hangingPunct="1"/>
              <a:endParaRPr lang="zh-CN" altLang="en-US"/>
            </a:p>
          </p:txBody>
        </p:sp>
        <p:sp>
          <p:nvSpPr>
            <p:cNvPr id="6181" name="Text Box 9"/>
            <p:cNvSpPr txBox="1">
              <a:spLocks noChangeArrowheads="1"/>
            </p:cNvSpPr>
            <p:nvPr/>
          </p:nvSpPr>
          <p:spPr bwMode="auto">
            <a:xfrm>
              <a:off x="3062" y="2704"/>
              <a:ext cx="7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800" b="0" u="none">
                  <a:solidFill>
                    <a:schemeClr val="tx1"/>
                  </a:solidFill>
                </a:rPr>
                <a:t>2f&gt;V&gt;f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284504" y="4785210"/>
            <a:ext cx="1216962" cy="581130"/>
            <a:chOff x="2653" y="2568"/>
            <a:chExt cx="590" cy="367"/>
          </a:xfrm>
        </p:grpSpPr>
        <p:sp>
          <p:nvSpPr>
            <p:cNvPr id="6178" name="AutoShape 11"/>
            <p:cNvSpPr>
              <a:spLocks/>
            </p:cNvSpPr>
            <p:nvPr/>
          </p:nvSpPr>
          <p:spPr bwMode="auto">
            <a:xfrm rot="-5400000">
              <a:off x="2744" y="2477"/>
              <a:ext cx="181" cy="363"/>
            </a:xfrm>
            <a:prstGeom prst="leftBrace">
              <a:avLst>
                <a:gd name="adj1" fmla="val 16713"/>
                <a:gd name="adj2" fmla="val 52255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1" hangingPunct="1"/>
              <a:endParaRPr lang="zh-CN" altLang="en-US"/>
            </a:p>
          </p:txBody>
        </p:sp>
        <p:sp>
          <p:nvSpPr>
            <p:cNvPr id="6179" name="Text Box 12"/>
            <p:cNvSpPr txBox="1">
              <a:spLocks noChangeArrowheads="1"/>
            </p:cNvSpPr>
            <p:nvPr/>
          </p:nvSpPr>
          <p:spPr bwMode="auto">
            <a:xfrm>
              <a:off x="2653" y="2704"/>
              <a:ext cx="59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800" b="0" u="none">
                  <a:solidFill>
                    <a:schemeClr val="tx1"/>
                  </a:solidFill>
                </a:rPr>
                <a:t>V&lt;f</a:t>
              </a: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2291603" y="4066320"/>
            <a:ext cx="7297647" cy="581130"/>
            <a:chOff x="1111" y="2523"/>
            <a:chExt cx="3538" cy="367"/>
          </a:xfrm>
        </p:grpSpPr>
        <p:sp>
          <p:nvSpPr>
            <p:cNvPr id="6163" name="Line 14"/>
            <p:cNvSpPr>
              <a:spLocks noChangeShapeType="1"/>
            </p:cNvSpPr>
            <p:nvPr/>
          </p:nvSpPr>
          <p:spPr bwMode="auto">
            <a:xfrm>
              <a:off x="1111" y="2886"/>
              <a:ext cx="27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64" name="Oval 15"/>
            <p:cNvSpPr>
              <a:spLocks noChangeArrowheads="1"/>
            </p:cNvSpPr>
            <p:nvPr/>
          </p:nvSpPr>
          <p:spPr bwMode="auto">
            <a:xfrm>
              <a:off x="2517" y="2523"/>
              <a:ext cx="91" cy="227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zh-CN" altLang="en-US"/>
            </a:p>
          </p:txBody>
        </p:sp>
        <p:sp>
          <p:nvSpPr>
            <p:cNvPr id="6165" name="Line 16"/>
            <p:cNvSpPr>
              <a:spLocks noChangeShapeType="1"/>
            </p:cNvSpPr>
            <p:nvPr/>
          </p:nvSpPr>
          <p:spPr bwMode="auto">
            <a:xfrm>
              <a:off x="2562" y="2750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66" name="Oval 17"/>
            <p:cNvSpPr>
              <a:spLocks noChangeArrowheads="1"/>
            </p:cNvSpPr>
            <p:nvPr/>
          </p:nvSpPr>
          <p:spPr bwMode="auto">
            <a:xfrm>
              <a:off x="2200" y="2841"/>
              <a:ext cx="45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zh-CN" altLang="en-US"/>
            </a:p>
          </p:txBody>
        </p:sp>
        <p:sp>
          <p:nvSpPr>
            <p:cNvPr id="6167" name="Oval 18"/>
            <p:cNvSpPr>
              <a:spLocks noChangeArrowheads="1"/>
            </p:cNvSpPr>
            <p:nvPr/>
          </p:nvSpPr>
          <p:spPr bwMode="auto">
            <a:xfrm>
              <a:off x="2925" y="2841"/>
              <a:ext cx="45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zh-CN" altLang="en-US"/>
            </a:p>
          </p:txBody>
        </p:sp>
        <p:sp>
          <p:nvSpPr>
            <p:cNvPr id="6168" name="Oval 19"/>
            <p:cNvSpPr>
              <a:spLocks noChangeArrowheads="1"/>
            </p:cNvSpPr>
            <p:nvPr/>
          </p:nvSpPr>
          <p:spPr bwMode="auto">
            <a:xfrm>
              <a:off x="1791" y="2841"/>
              <a:ext cx="45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zh-CN" altLang="en-US"/>
            </a:p>
          </p:txBody>
        </p:sp>
        <p:sp>
          <p:nvSpPr>
            <p:cNvPr id="6169" name="Oval 20"/>
            <p:cNvSpPr>
              <a:spLocks noChangeArrowheads="1"/>
            </p:cNvSpPr>
            <p:nvPr/>
          </p:nvSpPr>
          <p:spPr bwMode="auto">
            <a:xfrm>
              <a:off x="3334" y="2841"/>
              <a:ext cx="45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zh-CN" altLang="en-US"/>
            </a:p>
          </p:txBody>
        </p:sp>
        <p:sp>
          <p:nvSpPr>
            <p:cNvPr id="6170" name="Rectangle 21"/>
            <p:cNvSpPr>
              <a:spLocks noChangeArrowheads="1"/>
            </p:cNvSpPr>
            <p:nvPr/>
          </p:nvSpPr>
          <p:spPr bwMode="auto">
            <a:xfrm>
              <a:off x="1111" y="2750"/>
              <a:ext cx="45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zh-CN" altLang="en-US"/>
            </a:p>
          </p:txBody>
        </p:sp>
        <p:sp>
          <p:nvSpPr>
            <p:cNvPr id="6171" name="AutoShape 22"/>
            <p:cNvSpPr>
              <a:spLocks noChangeArrowheads="1"/>
            </p:cNvSpPr>
            <p:nvPr/>
          </p:nvSpPr>
          <p:spPr bwMode="auto">
            <a:xfrm>
              <a:off x="1111" y="2659"/>
              <a:ext cx="45" cy="91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zh-CN" altLang="en-US"/>
            </a:p>
          </p:txBody>
        </p:sp>
        <p:sp>
          <p:nvSpPr>
            <p:cNvPr id="6172" name="Rectangle 23"/>
            <p:cNvSpPr>
              <a:spLocks noChangeArrowheads="1"/>
            </p:cNvSpPr>
            <p:nvPr/>
          </p:nvSpPr>
          <p:spPr bwMode="auto">
            <a:xfrm>
              <a:off x="4558" y="2523"/>
              <a:ext cx="91" cy="181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zh-CN" altLang="en-US"/>
            </a:p>
          </p:txBody>
        </p:sp>
        <p:sp>
          <p:nvSpPr>
            <p:cNvPr id="6173" name="Line 24"/>
            <p:cNvSpPr>
              <a:spLocks noChangeShapeType="1"/>
            </p:cNvSpPr>
            <p:nvPr/>
          </p:nvSpPr>
          <p:spPr bwMode="auto">
            <a:xfrm>
              <a:off x="4604" y="2704"/>
              <a:ext cx="0" cy="13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74" name="Text Box 25"/>
            <p:cNvSpPr txBox="1">
              <a:spLocks noChangeArrowheads="1"/>
            </p:cNvSpPr>
            <p:nvPr/>
          </p:nvSpPr>
          <p:spPr bwMode="auto">
            <a:xfrm>
              <a:off x="2154" y="2659"/>
              <a:ext cx="3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800" b="0" u="none">
                  <a:solidFill>
                    <a:schemeClr val="tx1"/>
                  </a:solidFill>
                </a:rPr>
                <a:t>f</a:t>
              </a:r>
            </a:p>
          </p:txBody>
        </p:sp>
        <p:sp>
          <p:nvSpPr>
            <p:cNvPr id="6175" name="Text Box 26"/>
            <p:cNvSpPr txBox="1">
              <a:spLocks noChangeArrowheads="1"/>
            </p:cNvSpPr>
            <p:nvPr/>
          </p:nvSpPr>
          <p:spPr bwMode="auto">
            <a:xfrm>
              <a:off x="2880" y="2659"/>
              <a:ext cx="3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800" b="0" u="none">
                  <a:solidFill>
                    <a:schemeClr val="tx1"/>
                  </a:solidFill>
                </a:rPr>
                <a:t>f</a:t>
              </a:r>
            </a:p>
          </p:txBody>
        </p:sp>
        <p:sp>
          <p:nvSpPr>
            <p:cNvPr id="6176" name="Text Box 27"/>
            <p:cNvSpPr txBox="1">
              <a:spLocks noChangeArrowheads="1"/>
            </p:cNvSpPr>
            <p:nvPr/>
          </p:nvSpPr>
          <p:spPr bwMode="auto">
            <a:xfrm>
              <a:off x="1655" y="2659"/>
              <a:ext cx="3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800" b="0" u="none">
                  <a:solidFill>
                    <a:schemeClr val="tx1"/>
                  </a:solidFill>
                </a:rPr>
                <a:t>2f</a:t>
              </a:r>
            </a:p>
          </p:txBody>
        </p:sp>
        <p:sp>
          <p:nvSpPr>
            <p:cNvPr id="6177" name="Text Box 28"/>
            <p:cNvSpPr txBox="1">
              <a:spLocks noChangeArrowheads="1"/>
            </p:cNvSpPr>
            <p:nvPr/>
          </p:nvSpPr>
          <p:spPr bwMode="auto">
            <a:xfrm>
              <a:off x="3243" y="2659"/>
              <a:ext cx="3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800" b="0" u="none">
                  <a:solidFill>
                    <a:schemeClr val="tx1"/>
                  </a:solidFill>
                </a:rPr>
                <a:t>2f</a:t>
              </a:r>
            </a:p>
          </p:txBody>
        </p:sp>
      </p:grpSp>
      <p:sp>
        <p:nvSpPr>
          <p:cNvPr id="9246" name="Text Box 30"/>
          <p:cNvSpPr txBox="1">
            <a:spLocks noChangeArrowheads="1"/>
          </p:cNvSpPr>
          <p:nvPr/>
        </p:nvSpPr>
        <p:spPr bwMode="auto">
          <a:xfrm>
            <a:off x="981821" y="3133664"/>
            <a:ext cx="935410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b="0" u="none">
                <a:solidFill>
                  <a:schemeClr val="tx1"/>
                </a:solidFill>
              </a:rPr>
              <a:t>  </a:t>
            </a:r>
            <a:r>
              <a:rPr lang="zh-CN" altLang="en-US" sz="3200" u="none">
                <a:solidFill>
                  <a:schemeClr val="tx1"/>
                </a:solidFill>
              </a:rPr>
              <a:t>是放大的还是缩小的？</a:t>
            </a:r>
          </a:p>
        </p:txBody>
      </p:sp>
      <p:pic>
        <p:nvPicPr>
          <p:cNvPr id="9253" name="Picture 37" descr="15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377181" y="2128168"/>
            <a:ext cx="614669" cy="1060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55" name="Picture 39" descr="6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898" y="259687"/>
            <a:ext cx="841560" cy="570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56" name="Picture 40" descr="7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301" y="2414774"/>
            <a:ext cx="466158" cy="432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58" name="Picture 42" descr="15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7907" y="3133664"/>
            <a:ext cx="373340" cy="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59" name="Rectangle 43"/>
          <p:cNvSpPr>
            <a:spLocks noChangeArrowheads="1"/>
          </p:cNvSpPr>
          <p:nvPr/>
        </p:nvSpPr>
        <p:spPr bwMode="auto">
          <a:xfrm>
            <a:off x="1074640" y="2343517"/>
            <a:ext cx="684354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3200" u="none">
                <a:solidFill>
                  <a:schemeClr val="tx1"/>
                </a:solidFill>
              </a:rPr>
              <a:t> </a:t>
            </a:r>
            <a:r>
              <a:rPr lang="zh-CN" altLang="en-US" sz="3200" u="none">
                <a:solidFill>
                  <a:schemeClr val="tx1"/>
                </a:solidFill>
              </a:rPr>
              <a:t>并观察这个像是倒立的还是正立的？</a:t>
            </a:r>
          </a:p>
        </p:txBody>
      </p:sp>
      <p:pic>
        <p:nvPicPr>
          <p:cNvPr id="9260" name="Picture 44" descr="7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301" y="3133664"/>
            <a:ext cx="466158" cy="432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9" name="Picture 45" descr="1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898" y="5215911"/>
            <a:ext cx="1270591" cy="904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62" name="Text Box 46"/>
          <p:cNvSpPr txBox="1">
            <a:spLocks noChangeArrowheads="1"/>
          </p:cNvSpPr>
          <p:nvPr/>
        </p:nvSpPr>
        <p:spPr bwMode="auto">
          <a:xfrm>
            <a:off x="1542861" y="5502517"/>
            <a:ext cx="926335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u="none">
                <a:solidFill>
                  <a:schemeClr val="tx1"/>
                </a:solidFill>
              </a:rPr>
              <a:t>记下像距，观察成像位置在</a:t>
            </a:r>
            <a:r>
              <a:rPr lang="en-US" altLang="zh-CN" u="none">
                <a:solidFill>
                  <a:schemeClr val="tx1"/>
                </a:solidFill>
              </a:rPr>
              <a:t>V&gt;2f</a:t>
            </a:r>
            <a:r>
              <a:rPr lang="zh-CN" altLang="en-US" u="none">
                <a:solidFill>
                  <a:schemeClr val="tx1"/>
                </a:solidFill>
              </a:rPr>
              <a:t>，还是</a:t>
            </a:r>
            <a:r>
              <a:rPr lang="en-US" altLang="zh-CN" u="none">
                <a:solidFill>
                  <a:schemeClr val="tx1"/>
                </a:solidFill>
              </a:rPr>
              <a:t>2f&gt;V&gt;f</a:t>
            </a:r>
            <a:r>
              <a:rPr lang="zh-CN" altLang="en-US" u="none">
                <a:solidFill>
                  <a:schemeClr val="tx1"/>
                </a:solidFill>
              </a:rPr>
              <a:t>，还是</a:t>
            </a:r>
            <a:r>
              <a:rPr lang="en-US" altLang="zh-CN" u="none">
                <a:solidFill>
                  <a:schemeClr val="tx1"/>
                </a:solidFill>
              </a:rPr>
              <a:t>V&lt;f</a:t>
            </a:r>
            <a:r>
              <a:rPr lang="zh-CN" altLang="en-US" u="none">
                <a:solidFill>
                  <a:schemeClr val="tx1"/>
                </a:solidFill>
              </a:rPr>
              <a:t>。</a:t>
            </a:r>
          </a:p>
        </p:txBody>
      </p:sp>
      <p:pic>
        <p:nvPicPr>
          <p:cNvPr id="6" name="Picture 37" descr="15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9250" y="1984074"/>
            <a:ext cx="614669" cy="1060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7" descr="15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1465" y="2628540"/>
            <a:ext cx="833310" cy="1437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3704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9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9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  <p:bldP spid="9246" grpId="0"/>
      <p:bldP spid="9259" grpId="0"/>
      <p:bldP spid="926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/>
          <p:cNvSpPr>
            <a:spLocks noChangeShapeType="1"/>
          </p:cNvSpPr>
          <p:nvPr/>
        </p:nvSpPr>
        <p:spPr bwMode="auto">
          <a:xfrm>
            <a:off x="2376170" y="5928467"/>
            <a:ext cx="1685184" cy="57479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4294967295"/>
          </p:nvPr>
        </p:nvSpPr>
        <p:spPr bwMode="auto">
          <a:xfrm>
            <a:off x="0" y="403782"/>
            <a:ext cx="11460070" cy="646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r>
              <a:rPr lang="zh-CN" altLang="en-US" smtClean="0"/>
              <a:t>（</a:t>
            </a:r>
            <a:r>
              <a:rPr lang="en-US" altLang="zh-CN" smtClean="0"/>
              <a:t>2</a:t>
            </a:r>
            <a:r>
              <a:rPr lang="zh-CN" altLang="en-US" smtClean="0"/>
              <a:t>）再将蜡烛放在</a:t>
            </a:r>
            <a:r>
              <a:rPr lang="en-US" altLang="zh-CN" smtClean="0"/>
              <a:t>2f&gt;U&gt;f</a:t>
            </a:r>
            <a:r>
              <a:rPr lang="zh-CN" altLang="en-US" smtClean="0"/>
              <a:t>位置，重复以上操作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103901" y="978577"/>
            <a:ext cx="7297647" cy="581130"/>
            <a:chOff x="1020" y="799"/>
            <a:chExt cx="3538" cy="367"/>
          </a:xfrm>
        </p:grpSpPr>
        <p:sp>
          <p:nvSpPr>
            <p:cNvPr id="7228" name="Line 5"/>
            <p:cNvSpPr>
              <a:spLocks noChangeShapeType="1"/>
            </p:cNvSpPr>
            <p:nvPr/>
          </p:nvSpPr>
          <p:spPr bwMode="auto">
            <a:xfrm>
              <a:off x="1020" y="1162"/>
              <a:ext cx="27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29" name="Oval 6"/>
            <p:cNvSpPr>
              <a:spLocks noChangeArrowheads="1"/>
            </p:cNvSpPr>
            <p:nvPr/>
          </p:nvSpPr>
          <p:spPr bwMode="auto">
            <a:xfrm>
              <a:off x="2426" y="799"/>
              <a:ext cx="91" cy="227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zh-CN" altLang="en-US"/>
            </a:p>
          </p:txBody>
        </p:sp>
        <p:sp>
          <p:nvSpPr>
            <p:cNvPr id="7230" name="Line 7"/>
            <p:cNvSpPr>
              <a:spLocks noChangeShapeType="1"/>
            </p:cNvSpPr>
            <p:nvPr/>
          </p:nvSpPr>
          <p:spPr bwMode="auto">
            <a:xfrm>
              <a:off x="2471" y="1026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31" name="Oval 8"/>
            <p:cNvSpPr>
              <a:spLocks noChangeArrowheads="1"/>
            </p:cNvSpPr>
            <p:nvPr/>
          </p:nvSpPr>
          <p:spPr bwMode="auto">
            <a:xfrm>
              <a:off x="2109" y="1117"/>
              <a:ext cx="45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zh-CN" altLang="en-US"/>
            </a:p>
          </p:txBody>
        </p:sp>
        <p:sp>
          <p:nvSpPr>
            <p:cNvPr id="7232" name="Oval 9"/>
            <p:cNvSpPr>
              <a:spLocks noChangeArrowheads="1"/>
            </p:cNvSpPr>
            <p:nvPr/>
          </p:nvSpPr>
          <p:spPr bwMode="auto">
            <a:xfrm>
              <a:off x="2834" y="1117"/>
              <a:ext cx="45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zh-CN" altLang="en-US"/>
            </a:p>
          </p:txBody>
        </p:sp>
        <p:sp>
          <p:nvSpPr>
            <p:cNvPr id="7233" name="Oval 10"/>
            <p:cNvSpPr>
              <a:spLocks noChangeArrowheads="1"/>
            </p:cNvSpPr>
            <p:nvPr/>
          </p:nvSpPr>
          <p:spPr bwMode="auto">
            <a:xfrm>
              <a:off x="1700" y="1117"/>
              <a:ext cx="45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zh-CN" altLang="en-US"/>
            </a:p>
          </p:txBody>
        </p:sp>
        <p:sp>
          <p:nvSpPr>
            <p:cNvPr id="7234" name="Oval 11"/>
            <p:cNvSpPr>
              <a:spLocks noChangeArrowheads="1"/>
            </p:cNvSpPr>
            <p:nvPr/>
          </p:nvSpPr>
          <p:spPr bwMode="auto">
            <a:xfrm>
              <a:off x="3243" y="1117"/>
              <a:ext cx="45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zh-CN" altLang="en-US"/>
            </a:p>
          </p:txBody>
        </p:sp>
        <p:sp>
          <p:nvSpPr>
            <p:cNvPr id="7235" name="Rectangle 12"/>
            <p:cNvSpPr>
              <a:spLocks noChangeArrowheads="1"/>
            </p:cNvSpPr>
            <p:nvPr/>
          </p:nvSpPr>
          <p:spPr bwMode="auto">
            <a:xfrm>
              <a:off x="1882" y="1026"/>
              <a:ext cx="45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zh-CN" altLang="en-US"/>
            </a:p>
          </p:txBody>
        </p:sp>
        <p:sp>
          <p:nvSpPr>
            <p:cNvPr id="7236" name="AutoShape 13"/>
            <p:cNvSpPr>
              <a:spLocks noChangeArrowheads="1"/>
            </p:cNvSpPr>
            <p:nvPr/>
          </p:nvSpPr>
          <p:spPr bwMode="auto">
            <a:xfrm>
              <a:off x="1882" y="935"/>
              <a:ext cx="45" cy="91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zh-CN" altLang="en-US"/>
            </a:p>
          </p:txBody>
        </p:sp>
        <p:sp>
          <p:nvSpPr>
            <p:cNvPr id="7237" name="Rectangle 14"/>
            <p:cNvSpPr>
              <a:spLocks noChangeArrowheads="1"/>
            </p:cNvSpPr>
            <p:nvPr/>
          </p:nvSpPr>
          <p:spPr bwMode="auto">
            <a:xfrm>
              <a:off x="4467" y="799"/>
              <a:ext cx="91" cy="181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zh-CN" altLang="en-US"/>
            </a:p>
          </p:txBody>
        </p:sp>
        <p:sp>
          <p:nvSpPr>
            <p:cNvPr id="7238" name="Line 15"/>
            <p:cNvSpPr>
              <a:spLocks noChangeShapeType="1"/>
            </p:cNvSpPr>
            <p:nvPr/>
          </p:nvSpPr>
          <p:spPr bwMode="auto">
            <a:xfrm>
              <a:off x="4513" y="980"/>
              <a:ext cx="0" cy="13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39" name="Text Box 16"/>
            <p:cNvSpPr txBox="1">
              <a:spLocks noChangeArrowheads="1"/>
            </p:cNvSpPr>
            <p:nvPr/>
          </p:nvSpPr>
          <p:spPr bwMode="auto">
            <a:xfrm>
              <a:off x="2063" y="935"/>
              <a:ext cx="3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800" b="0" u="none">
                  <a:solidFill>
                    <a:schemeClr val="tx1"/>
                  </a:solidFill>
                </a:rPr>
                <a:t>f</a:t>
              </a:r>
            </a:p>
          </p:txBody>
        </p:sp>
        <p:sp>
          <p:nvSpPr>
            <p:cNvPr id="7240" name="Text Box 17"/>
            <p:cNvSpPr txBox="1">
              <a:spLocks noChangeArrowheads="1"/>
            </p:cNvSpPr>
            <p:nvPr/>
          </p:nvSpPr>
          <p:spPr bwMode="auto">
            <a:xfrm>
              <a:off x="2789" y="935"/>
              <a:ext cx="3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800" b="0" u="none">
                  <a:solidFill>
                    <a:schemeClr val="tx1"/>
                  </a:solidFill>
                </a:rPr>
                <a:t>f</a:t>
              </a:r>
            </a:p>
          </p:txBody>
        </p:sp>
        <p:sp>
          <p:nvSpPr>
            <p:cNvPr id="7241" name="Text Box 18"/>
            <p:cNvSpPr txBox="1">
              <a:spLocks noChangeArrowheads="1"/>
            </p:cNvSpPr>
            <p:nvPr/>
          </p:nvSpPr>
          <p:spPr bwMode="auto">
            <a:xfrm>
              <a:off x="1564" y="935"/>
              <a:ext cx="3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800" b="0" u="none">
                  <a:solidFill>
                    <a:schemeClr val="tx1"/>
                  </a:solidFill>
                </a:rPr>
                <a:t>2f</a:t>
              </a:r>
            </a:p>
          </p:txBody>
        </p:sp>
        <p:sp>
          <p:nvSpPr>
            <p:cNvPr id="7242" name="Text Box 19"/>
            <p:cNvSpPr txBox="1">
              <a:spLocks noChangeArrowheads="1"/>
            </p:cNvSpPr>
            <p:nvPr/>
          </p:nvSpPr>
          <p:spPr bwMode="auto">
            <a:xfrm>
              <a:off x="3152" y="935"/>
              <a:ext cx="3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800" b="0" u="none">
                  <a:solidFill>
                    <a:schemeClr val="tx1"/>
                  </a:solidFill>
                </a:rPr>
                <a:t>2f</a:t>
              </a:r>
            </a:p>
          </p:txBody>
        </p:sp>
      </p:grp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0" y="1768723"/>
            <a:ext cx="11460070" cy="790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zh-CN" altLang="en-US" sz="3200" b="0" u="none">
                <a:solidFill>
                  <a:schemeClr val="tx1"/>
                </a:solidFill>
              </a:rPr>
              <a:t>（</a:t>
            </a:r>
            <a:r>
              <a:rPr lang="en-US" altLang="zh-CN" sz="3200" b="0" u="none">
                <a:solidFill>
                  <a:schemeClr val="tx1"/>
                </a:solidFill>
              </a:rPr>
              <a:t>3</a:t>
            </a:r>
            <a:r>
              <a:rPr lang="zh-CN" altLang="en-US" sz="3200" b="0" u="none">
                <a:solidFill>
                  <a:schemeClr val="tx1"/>
                </a:solidFill>
              </a:rPr>
              <a:t>）再将蜡烛放在</a:t>
            </a:r>
            <a:r>
              <a:rPr lang="en-US" altLang="zh-CN" sz="3200" b="0" u="none">
                <a:solidFill>
                  <a:schemeClr val="tx1"/>
                </a:solidFill>
              </a:rPr>
              <a:t>U&lt;f</a:t>
            </a:r>
            <a:r>
              <a:rPr lang="zh-CN" altLang="en-US" sz="3200" b="0" u="none">
                <a:solidFill>
                  <a:schemeClr val="tx1"/>
                </a:solidFill>
              </a:rPr>
              <a:t>位置，重复以上操作</a:t>
            </a: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2198783" y="2486029"/>
            <a:ext cx="7297647" cy="581130"/>
            <a:chOff x="1066" y="1570"/>
            <a:chExt cx="3538" cy="367"/>
          </a:xfrm>
        </p:grpSpPr>
        <p:sp>
          <p:nvSpPr>
            <p:cNvPr id="7213" name="Line 22"/>
            <p:cNvSpPr>
              <a:spLocks noChangeShapeType="1"/>
            </p:cNvSpPr>
            <p:nvPr/>
          </p:nvSpPr>
          <p:spPr bwMode="auto">
            <a:xfrm>
              <a:off x="1066" y="1933"/>
              <a:ext cx="27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14" name="Oval 23"/>
            <p:cNvSpPr>
              <a:spLocks noChangeArrowheads="1"/>
            </p:cNvSpPr>
            <p:nvPr/>
          </p:nvSpPr>
          <p:spPr bwMode="auto">
            <a:xfrm>
              <a:off x="2472" y="1570"/>
              <a:ext cx="91" cy="227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zh-CN" altLang="en-US"/>
            </a:p>
          </p:txBody>
        </p:sp>
        <p:sp>
          <p:nvSpPr>
            <p:cNvPr id="7215" name="Line 24"/>
            <p:cNvSpPr>
              <a:spLocks noChangeShapeType="1"/>
            </p:cNvSpPr>
            <p:nvPr/>
          </p:nvSpPr>
          <p:spPr bwMode="auto">
            <a:xfrm>
              <a:off x="2517" y="1797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16" name="Oval 25"/>
            <p:cNvSpPr>
              <a:spLocks noChangeArrowheads="1"/>
            </p:cNvSpPr>
            <p:nvPr/>
          </p:nvSpPr>
          <p:spPr bwMode="auto">
            <a:xfrm>
              <a:off x="2155" y="1888"/>
              <a:ext cx="45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zh-CN" altLang="en-US"/>
            </a:p>
          </p:txBody>
        </p:sp>
        <p:sp>
          <p:nvSpPr>
            <p:cNvPr id="7217" name="Oval 26"/>
            <p:cNvSpPr>
              <a:spLocks noChangeArrowheads="1"/>
            </p:cNvSpPr>
            <p:nvPr/>
          </p:nvSpPr>
          <p:spPr bwMode="auto">
            <a:xfrm>
              <a:off x="2880" y="1888"/>
              <a:ext cx="45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zh-CN" altLang="en-US"/>
            </a:p>
          </p:txBody>
        </p:sp>
        <p:sp>
          <p:nvSpPr>
            <p:cNvPr id="7218" name="Oval 27"/>
            <p:cNvSpPr>
              <a:spLocks noChangeArrowheads="1"/>
            </p:cNvSpPr>
            <p:nvPr/>
          </p:nvSpPr>
          <p:spPr bwMode="auto">
            <a:xfrm>
              <a:off x="1746" y="1888"/>
              <a:ext cx="45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zh-CN" altLang="en-US"/>
            </a:p>
          </p:txBody>
        </p:sp>
        <p:sp>
          <p:nvSpPr>
            <p:cNvPr id="7219" name="Oval 28"/>
            <p:cNvSpPr>
              <a:spLocks noChangeArrowheads="1"/>
            </p:cNvSpPr>
            <p:nvPr/>
          </p:nvSpPr>
          <p:spPr bwMode="auto">
            <a:xfrm>
              <a:off x="3289" y="1888"/>
              <a:ext cx="45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zh-CN" altLang="en-US"/>
            </a:p>
          </p:txBody>
        </p:sp>
        <p:sp>
          <p:nvSpPr>
            <p:cNvPr id="7220" name="Rectangle 29"/>
            <p:cNvSpPr>
              <a:spLocks noChangeArrowheads="1"/>
            </p:cNvSpPr>
            <p:nvPr/>
          </p:nvSpPr>
          <p:spPr bwMode="auto">
            <a:xfrm>
              <a:off x="2336" y="1797"/>
              <a:ext cx="45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zh-CN" altLang="en-US"/>
            </a:p>
          </p:txBody>
        </p:sp>
        <p:sp>
          <p:nvSpPr>
            <p:cNvPr id="7221" name="AutoShape 30"/>
            <p:cNvSpPr>
              <a:spLocks noChangeArrowheads="1"/>
            </p:cNvSpPr>
            <p:nvPr/>
          </p:nvSpPr>
          <p:spPr bwMode="auto">
            <a:xfrm>
              <a:off x="2336" y="1706"/>
              <a:ext cx="45" cy="91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zh-CN" altLang="en-US"/>
            </a:p>
          </p:txBody>
        </p:sp>
        <p:sp>
          <p:nvSpPr>
            <p:cNvPr id="7222" name="Rectangle 31"/>
            <p:cNvSpPr>
              <a:spLocks noChangeArrowheads="1"/>
            </p:cNvSpPr>
            <p:nvPr/>
          </p:nvSpPr>
          <p:spPr bwMode="auto">
            <a:xfrm>
              <a:off x="4513" y="1570"/>
              <a:ext cx="91" cy="181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zh-CN" altLang="en-US"/>
            </a:p>
          </p:txBody>
        </p:sp>
        <p:sp>
          <p:nvSpPr>
            <p:cNvPr id="7223" name="Line 32"/>
            <p:cNvSpPr>
              <a:spLocks noChangeShapeType="1"/>
            </p:cNvSpPr>
            <p:nvPr/>
          </p:nvSpPr>
          <p:spPr bwMode="auto">
            <a:xfrm>
              <a:off x="4559" y="1751"/>
              <a:ext cx="0" cy="13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24" name="Text Box 33"/>
            <p:cNvSpPr txBox="1">
              <a:spLocks noChangeArrowheads="1"/>
            </p:cNvSpPr>
            <p:nvPr/>
          </p:nvSpPr>
          <p:spPr bwMode="auto">
            <a:xfrm>
              <a:off x="2109" y="1706"/>
              <a:ext cx="3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800" b="0" u="none">
                  <a:solidFill>
                    <a:schemeClr val="tx1"/>
                  </a:solidFill>
                </a:rPr>
                <a:t>f</a:t>
              </a:r>
            </a:p>
          </p:txBody>
        </p:sp>
        <p:sp>
          <p:nvSpPr>
            <p:cNvPr id="7225" name="Text Box 34"/>
            <p:cNvSpPr txBox="1">
              <a:spLocks noChangeArrowheads="1"/>
            </p:cNvSpPr>
            <p:nvPr/>
          </p:nvSpPr>
          <p:spPr bwMode="auto">
            <a:xfrm>
              <a:off x="2835" y="1706"/>
              <a:ext cx="3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800" b="0" u="none">
                  <a:solidFill>
                    <a:schemeClr val="tx1"/>
                  </a:solidFill>
                </a:rPr>
                <a:t>f</a:t>
              </a:r>
            </a:p>
          </p:txBody>
        </p:sp>
        <p:sp>
          <p:nvSpPr>
            <p:cNvPr id="7226" name="Text Box 35"/>
            <p:cNvSpPr txBox="1">
              <a:spLocks noChangeArrowheads="1"/>
            </p:cNvSpPr>
            <p:nvPr/>
          </p:nvSpPr>
          <p:spPr bwMode="auto">
            <a:xfrm>
              <a:off x="1610" y="1706"/>
              <a:ext cx="4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800" b="0" u="none">
                  <a:solidFill>
                    <a:schemeClr val="tx1"/>
                  </a:solidFill>
                </a:rPr>
                <a:t>2f</a:t>
              </a:r>
            </a:p>
          </p:txBody>
        </p:sp>
        <p:sp>
          <p:nvSpPr>
            <p:cNvPr id="7227" name="Text Box 36"/>
            <p:cNvSpPr txBox="1">
              <a:spLocks noChangeArrowheads="1"/>
            </p:cNvSpPr>
            <p:nvPr/>
          </p:nvSpPr>
          <p:spPr bwMode="auto">
            <a:xfrm>
              <a:off x="3198" y="1706"/>
              <a:ext cx="3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u="sng">
                  <a:solidFill>
                    <a:schemeClr val="accent2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800" b="0" u="none">
                  <a:solidFill>
                    <a:schemeClr val="tx1"/>
                  </a:solidFill>
                </a:rPr>
                <a:t>2f</a:t>
              </a:r>
            </a:p>
          </p:txBody>
        </p:sp>
      </p:grpSp>
      <p:sp>
        <p:nvSpPr>
          <p:cNvPr id="10277" name="Text Box 37"/>
          <p:cNvSpPr txBox="1">
            <a:spLocks noChangeArrowheads="1"/>
          </p:cNvSpPr>
          <p:nvPr/>
        </p:nvSpPr>
        <p:spPr bwMode="auto">
          <a:xfrm>
            <a:off x="701301" y="3394934"/>
            <a:ext cx="24513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000" b="0" u="none">
                <a:solidFill>
                  <a:schemeClr val="tx1"/>
                </a:solidFill>
              </a:rPr>
              <a:t>完成表格：</a:t>
            </a:r>
            <a:r>
              <a:rPr lang="en-US" altLang="zh-CN" sz="2000" b="0" u="none">
                <a:solidFill>
                  <a:schemeClr val="tx1"/>
                </a:solidFill>
              </a:rPr>
              <a:t>f= </a:t>
            </a:r>
            <a:r>
              <a:rPr lang="en-US" altLang="zh-CN" sz="2000" b="0">
                <a:solidFill>
                  <a:schemeClr val="tx1"/>
                </a:solidFill>
              </a:rPr>
              <a:t>     </a:t>
            </a:r>
            <a:r>
              <a:rPr lang="en-US" altLang="zh-CN" sz="2000" b="0" u="none">
                <a:solidFill>
                  <a:schemeClr val="tx1"/>
                </a:solidFill>
              </a:rPr>
              <a:t>cm</a:t>
            </a:r>
          </a:p>
        </p:txBody>
      </p:sp>
      <p:graphicFrame>
        <p:nvGraphicFramePr>
          <p:cNvPr id="22604" name="Group 76">
            <a:extLst>
              <a:ext uri="{FF2B5EF4-FFF2-40B4-BE49-F238E27FC236}">
                <a16:creationId xmlns:a16="http://schemas.microsoft.com/office/drawing/2014/main" xmlns="" id="{422D0684-542E-4CD4-A541-D28841DBB442}"/>
              </a:ext>
            </a:extLst>
          </p:cNvPr>
          <p:cNvGraphicFramePr>
            <a:graphicFrameLocks noGrp="1"/>
          </p:cNvGraphicFramePr>
          <p:nvPr/>
        </p:nvGraphicFramePr>
        <p:xfrm>
          <a:off x="693050" y="3876305"/>
          <a:ext cx="10199793" cy="2590092"/>
        </p:xfrm>
        <a:graphic>
          <a:graphicData uri="http://schemas.openxmlformats.org/drawingml/2006/table">
            <a:tbl>
              <a:tblPr/>
              <a:tblGrid>
                <a:gridCol w="1701685">
                  <a:extLst>
                    <a:ext uri="{9D8B030D-6E8A-4147-A177-3AD203B41FA5}">
                      <a16:colId xmlns:a16="http://schemas.microsoft.com/office/drawing/2014/main" xmlns="" val="4061376857"/>
                    </a:ext>
                  </a:extLst>
                </a:gridCol>
                <a:gridCol w="1697558">
                  <a:extLst>
                    <a:ext uri="{9D8B030D-6E8A-4147-A177-3AD203B41FA5}">
                      <a16:colId xmlns:a16="http://schemas.microsoft.com/office/drawing/2014/main" xmlns="" val="3685849108"/>
                    </a:ext>
                  </a:extLst>
                </a:gridCol>
                <a:gridCol w="1701685">
                  <a:extLst>
                    <a:ext uri="{9D8B030D-6E8A-4147-A177-3AD203B41FA5}">
                      <a16:colId xmlns:a16="http://schemas.microsoft.com/office/drawing/2014/main" xmlns="" val="1059030450"/>
                    </a:ext>
                  </a:extLst>
                </a:gridCol>
                <a:gridCol w="1699622">
                  <a:extLst>
                    <a:ext uri="{9D8B030D-6E8A-4147-A177-3AD203B41FA5}">
                      <a16:colId xmlns:a16="http://schemas.microsoft.com/office/drawing/2014/main" xmlns="" val="768735500"/>
                    </a:ext>
                  </a:extLst>
                </a:gridCol>
                <a:gridCol w="1697558">
                  <a:extLst>
                    <a:ext uri="{9D8B030D-6E8A-4147-A177-3AD203B41FA5}">
                      <a16:colId xmlns:a16="http://schemas.microsoft.com/office/drawing/2014/main" xmlns="" val="3778795255"/>
                    </a:ext>
                  </a:extLst>
                </a:gridCol>
                <a:gridCol w="1701685">
                  <a:extLst>
                    <a:ext uri="{9D8B030D-6E8A-4147-A177-3AD203B41FA5}">
                      <a16:colId xmlns:a16="http://schemas.microsoft.com/office/drawing/2014/main" xmlns="" val="1405669726"/>
                    </a:ext>
                  </a:extLst>
                </a:gridCol>
              </a:tblGrid>
              <a:tr h="102775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物距</a:t>
                      </a:r>
                    </a:p>
                  </a:txBody>
                  <a:tcPr marL="118809" marR="118809" marT="45611" marB="456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像距</a:t>
                      </a:r>
                    </a:p>
                  </a:txBody>
                  <a:tcPr marL="118809" marR="118809" marT="45611" marB="456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像的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大小</a:t>
                      </a:r>
                    </a:p>
                  </a:txBody>
                  <a:tcPr marL="118809" marR="118809" marT="45611" marB="456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像的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正倒</a:t>
                      </a:r>
                    </a:p>
                  </a:txBody>
                  <a:tcPr marL="118809" marR="118809" marT="45611" marB="456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像的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虚实</a:t>
                      </a:r>
                    </a:p>
                  </a:txBody>
                  <a:tcPr marL="118809" marR="118809" marT="45611" marB="456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应用</a:t>
                      </a:r>
                    </a:p>
                  </a:txBody>
                  <a:tcPr marL="118809" marR="118809" marT="45611" marB="456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97893016"/>
                  </a:ext>
                </a:extLst>
              </a:tr>
              <a:tr h="5169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U&gt;2f</a:t>
                      </a:r>
                    </a:p>
                  </a:txBody>
                  <a:tcPr marL="118809" marR="118809" marT="45611" marB="456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18809" marR="118809" marT="45611" marB="456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18809" marR="118809" marT="45611" marB="456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18809" marR="118809" marT="45611" marB="456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18809" marR="118809" marT="45611" marB="456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18809" marR="118809" marT="45611" marB="456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2487020"/>
                  </a:ext>
                </a:extLst>
              </a:tr>
              <a:tr h="5169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2f&gt;U&gt;f</a:t>
                      </a:r>
                    </a:p>
                  </a:txBody>
                  <a:tcPr marL="118809" marR="118809" marT="45611" marB="456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18809" marR="118809" marT="45611" marB="456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18809" marR="118809" marT="45611" marB="456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18809" marR="118809" marT="45611" marB="456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18809" marR="118809" marT="45611" marB="456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18809" marR="118809" marT="45611" marB="456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2664795"/>
                  </a:ext>
                </a:extLst>
              </a:tr>
              <a:tr h="5242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U&lt;f</a:t>
                      </a:r>
                    </a:p>
                  </a:txBody>
                  <a:tcPr marL="118809" marR="118809" marT="45611" marB="456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18809" marR="118809" marT="45611" marB="456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18809" marR="118809" marT="45611" marB="456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18809" marR="118809" marT="45611" marB="456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18809" marR="118809" marT="45611" marB="456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18809" marR="118809" marT="45611" marB="456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894629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4567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/>
      <p:bldP spid="10243" grpId="0" build="p"/>
      <p:bldP spid="10260" grpId="0"/>
      <p:bldP spid="1027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794120" y="403783"/>
            <a:ext cx="10665950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5400">
                <a:latin typeface="Algerian" pitchFamily="82" charset="0"/>
                <a:ea typeface="华文行楷" pitchFamily="2" charset="-122"/>
                <a:hlinkClick r:id="rId2" action="ppaction://hlinkfile"/>
              </a:rPr>
              <a:t>分析与结论：</a:t>
            </a:r>
            <a:endParaRPr lang="zh-CN" altLang="en-US" sz="5400" u="none">
              <a:latin typeface="Algerian" pitchFamily="82" charset="0"/>
              <a:ea typeface="华文行楷" pitchFamily="2" charset="-122"/>
            </a:endParaRPr>
          </a:p>
          <a:p>
            <a:pPr eaLnBrk="1" hangingPunct="1">
              <a:spcBef>
                <a:spcPct val="50000"/>
              </a:spcBef>
            </a:pPr>
            <a:r>
              <a:rPr lang="zh-CN" altLang="en-US" sz="3600" u="none">
                <a:solidFill>
                  <a:schemeClr val="tx1"/>
                </a:solidFill>
              </a:rPr>
              <a:t> </a:t>
            </a:r>
            <a:r>
              <a:rPr lang="en-US" altLang="zh-CN" sz="3600" u="none">
                <a:solidFill>
                  <a:schemeClr val="tx1"/>
                </a:solidFill>
              </a:rPr>
              <a:t>1.</a:t>
            </a:r>
            <a:r>
              <a:rPr lang="zh-CN" altLang="en-US" sz="3600" u="none">
                <a:solidFill>
                  <a:schemeClr val="tx1"/>
                </a:solidFill>
              </a:rPr>
              <a:t>凸透镜在什么条件下成</a:t>
            </a:r>
            <a:r>
              <a:rPr lang="zh-CN" altLang="en-US" sz="3600" u="none">
                <a:solidFill>
                  <a:srgbClr val="993300"/>
                </a:solidFill>
              </a:rPr>
              <a:t>实像</a:t>
            </a:r>
            <a:r>
              <a:rPr lang="zh-CN" altLang="en-US" sz="3600" u="none">
                <a:solidFill>
                  <a:schemeClr val="tx1"/>
                </a:solidFill>
              </a:rPr>
              <a:t>？</a:t>
            </a:r>
          </a:p>
          <a:p>
            <a:pPr eaLnBrk="1" hangingPunct="1">
              <a:spcBef>
                <a:spcPct val="50000"/>
              </a:spcBef>
            </a:pPr>
            <a:r>
              <a:rPr lang="zh-CN" altLang="en-US" sz="3600" u="none">
                <a:solidFill>
                  <a:schemeClr val="tx1"/>
                </a:solidFill>
              </a:rPr>
              <a:t>               在什么条件下成</a:t>
            </a:r>
            <a:r>
              <a:rPr lang="zh-CN" altLang="en-US" sz="3600" u="none">
                <a:solidFill>
                  <a:srgbClr val="993300"/>
                </a:solidFill>
              </a:rPr>
              <a:t>虚象</a:t>
            </a:r>
            <a:r>
              <a:rPr lang="zh-CN" altLang="en-US" sz="3600" u="none">
                <a:solidFill>
                  <a:schemeClr val="tx1"/>
                </a:solidFill>
              </a:rPr>
              <a:t>？</a:t>
            </a:r>
          </a:p>
          <a:p>
            <a:pPr eaLnBrk="1" hangingPunct="1">
              <a:spcBef>
                <a:spcPct val="50000"/>
              </a:spcBef>
            </a:pPr>
            <a:r>
              <a:rPr lang="zh-CN" altLang="en-US" sz="3600" u="none">
                <a:solidFill>
                  <a:schemeClr val="tx1"/>
                </a:solidFill>
              </a:rPr>
              <a:t> </a:t>
            </a:r>
            <a:r>
              <a:rPr lang="en-US" altLang="zh-CN" sz="3600" u="none">
                <a:solidFill>
                  <a:schemeClr val="tx1"/>
                </a:solidFill>
              </a:rPr>
              <a:t>2.</a:t>
            </a:r>
            <a:r>
              <a:rPr lang="zh-CN" altLang="en-US" sz="3600" u="none">
                <a:solidFill>
                  <a:schemeClr val="tx1"/>
                </a:solidFill>
              </a:rPr>
              <a:t>凸透镜在什么条件下成</a:t>
            </a:r>
            <a:r>
              <a:rPr lang="zh-CN" altLang="en-US" sz="3600" u="none">
                <a:solidFill>
                  <a:srgbClr val="993300"/>
                </a:solidFill>
              </a:rPr>
              <a:t>缩小</a:t>
            </a:r>
            <a:r>
              <a:rPr lang="zh-CN" altLang="en-US" sz="3600" u="none">
                <a:solidFill>
                  <a:schemeClr val="tx1"/>
                </a:solidFill>
              </a:rPr>
              <a:t>的像？</a:t>
            </a:r>
          </a:p>
          <a:p>
            <a:pPr eaLnBrk="1" hangingPunct="1">
              <a:spcBef>
                <a:spcPct val="50000"/>
              </a:spcBef>
            </a:pPr>
            <a:r>
              <a:rPr lang="zh-CN" altLang="en-US" sz="3600" u="none">
                <a:solidFill>
                  <a:schemeClr val="tx1"/>
                </a:solidFill>
              </a:rPr>
              <a:t>               在什么条件下成</a:t>
            </a:r>
            <a:r>
              <a:rPr lang="zh-CN" altLang="en-US" sz="3600" u="none">
                <a:solidFill>
                  <a:srgbClr val="993300"/>
                </a:solidFill>
              </a:rPr>
              <a:t>放大</a:t>
            </a:r>
            <a:r>
              <a:rPr lang="zh-CN" altLang="en-US" sz="3600" u="none">
                <a:solidFill>
                  <a:schemeClr val="tx1"/>
                </a:solidFill>
              </a:rPr>
              <a:t>的象？</a:t>
            </a:r>
          </a:p>
          <a:p>
            <a:pPr eaLnBrk="1" hangingPunct="1">
              <a:spcBef>
                <a:spcPct val="50000"/>
              </a:spcBef>
            </a:pPr>
            <a:r>
              <a:rPr lang="zh-CN" altLang="en-US" sz="3600" u="none">
                <a:solidFill>
                  <a:schemeClr val="tx1"/>
                </a:solidFill>
              </a:rPr>
              <a:t> </a:t>
            </a:r>
            <a:r>
              <a:rPr lang="en-US" altLang="zh-CN" sz="3600" u="none">
                <a:solidFill>
                  <a:schemeClr val="tx1"/>
                </a:solidFill>
              </a:rPr>
              <a:t>3.</a:t>
            </a:r>
            <a:r>
              <a:rPr lang="zh-CN" altLang="en-US" sz="3600" u="none">
                <a:solidFill>
                  <a:schemeClr val="tx1"/>
                </a:solidFill>
              </a:rPr>
              <a:t>凸透镜所成的像有没有</a:t>
            </a:r>
            <a:r>
              <a:rPr lang="zh-CN" altLang="en-US" sz="3600" u="none">
                <a:solidFill>
                  <a:srgbClr val="993300"/>
                </a:solidFill>
              </a:rPr>
              <a:t>正立的实像</a:t>
            </a:r>
            <a:r>
              <a:rPr lang="zh-CN" altLang="en-US" sz="3600" u="none">
                <a:solidFill>
                  <a:schemeClr val="tx1"/>
                </a:solidFill>
              </a:rPr>
              <a:t>？</a:t>
            </a:r>
          </a:p>
          <a:p>
            <a:pPr eaLnBrk="1" hangingPunct="1">
              <a:spcBef>
                <a:spcPct val="50000"/>
              </a:spcBef>
            </a:pPr>
            <a:r>
              <a:rPr lang="zh-CN" altLang="en-US" sz="3600" u="none">
                <a:solidFill>
                  <a:schemeClr val="tx1"/>
                </a:solidFill>
              </a:rPr>
              <a:t>                              有没有</a:t>
            </a:r>
            <a:r>
              <a:rPr lang="zh-CN" altLang="en-US" sz="3600" u="none">
                <a:solidFill>
                  <a:srgbClr val="993300"/>
                </a:solidFill>
              </a:rPr>
              <a:t>倒立的虚象</a:t>
            </a:r>
            <a:r>
              <a:rPr lang="zh-CN" altLang="en-US" sz="3600" u="none">
                <a:solidFill>
                  <a:schemeClr val="tx1"/>
                </a:solidFill>
              </a:rPr>
              <a:t>？</a:t>
            </a:r>
            <a:endParaRPr lang="zh-CN" altLang="en-US" sz="3600">
              <a:solidFill>
                <a:schemeClr val="tx1"/>
              </a:solidFill>
            </a:endParaRPr>
          </a:p>
        </p:txBody>
      </p:sp>
      <p:pic>
        <p:nvPicPr>
          <p:cNvPr id="8195" name="Picture 6" descr="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09278"/>
            <a:ext cx="1270591" cy="904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7" descr="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60825"/>
            <a:ext cx="1270591" cy="904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8" descr="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41115"/>
            <a:ext cx="1270591" cy="904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205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xmlns="" id="{656E4EA0-8A16-466D-B727-FB62A97C802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08482" y="20586"/>
            <a:ext cx="8902387" cy="919989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soft" dir="t"/>
            </a:scene3d>
            <a:sp3d prstMaterial="matte">
              <a:bevelT w="12700" h="12700"/>
            </a:sp3d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zh-CN" sz="5400" b="1" spc="5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ea typeface="华文彩云" pitchFamily="2" charset="-122"/>
              </a:rPr>
              <a:t>       </a:t>
            </a:r>
            <a:r>
              <a:rPr lang="zh-CN" altLang="en-US" sz="5400" b="1" spc="5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ea typeface="华文彩云" pitchFamily="2" charset="-122"/>
              </a:rPr>
              <a:t>小结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4294967295"/>
          </p:nvPr>
        </p:nvSpPr>
        <p:spPr bwMode="auto">
          <a:xfrm>
            <a:off x="0" y="834483"/>
            <a:ext cx="11460070" cy="3950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CN" sz="2800" smtClean="0"/>
              <a:t>1</a:t>
            </a:r>
            <a:r>
              <a:rPr lang="zh-CN" altLang="en-US" sz="2800" smtClean="0"/>
              <a:t>、</a:t>
            </a:r>
            <a:r>
              <a:rPr lang="en-US" altLang="zh-CN" sz="2800" b="1" smtClean="0">
                <a:solidFill>
                  <a:srgbClr val="993300"/>
                </a:solidFill>
              </a:rPr>
              <a:t>U=f</a:t>
            </a:r>
            <a:r>
              <a:rPr lang="zh-CN" altLang="en-US" sz="2800" b="1" smtClean="0">
                <a:solidFill>
                  <a:srgbClr val="993300"/>
                </a:solidFill>
              </a:rPr>
              <a:t>是成像虚实的分界点。</a:t>
            </a:r>
          </a:p>
          <a:p>
            <a:pPr eaLnBrk="1" hangingPunct="1">
              <a:buFontTx/>
              <a:buNone/>
            </a:pPr>
            <a:r>
              <a:rPr lang="zh-CN" altLang="en-US" sz="2800" b="1" smtClean="0"/>
              <a:t>     当物距</a:t>
            </a:r>
            <a:r>
              <a:rPr lang="zh-CN" altLang="en-US" sz="2800" b="1" i="1" u="sng" smtClean="0">
                <a:solidFill>
                  <a:schemeClr val="accent2"/>
                </a:solidFill>
              </a:rPr>
              <a:t>大于透镜的一倍焦距</a:t>
            </a:r>
            <a:r>
              <a:rPr lang="zh-CN" altLang="en-US" sz="2800" b="1" smtClean="0"/>
              <a:t>时，物体成</a:t>
            </a:r>
            <a:r>
              <a:rPr lang="zh-CN" altLang="en-US" sz="2800" b="1" smtClean="0">
                <a:solidFill>
                  <a:schemeClr val="accent2"/>
                </a:solidFill>
              </a:rPr>
              <a:t>实像</a:t>
            </a:r>
            <a:r>
              <a:rPr lang="zh-CN" altLang="en-US" sz="2800" b="1" smtClean="0"/>
              <a:t>；</a:t>
            </a:r>
          </a:p>
          <a:p>
            <a:pPr eaLnBrk="1" hangingPunct="1">
              <a:buFontTx/>
              <a:buNone/>
            </a:pPr>
            <a:r>
              <a:rPr lang="zh-CN" altLang="en-US" sz="2800" b="1" smtClean="0"/>
              <a:t>     当物距</a:t>
            </a:r>
            <a:r>
              <a:rPr lang="zh-CN" altLang="en-US" sz="2800" b="1" i="1" u="sng" smtClean="0">
                <a:solidFill>
                  <a:schemeClr val="accent2"/>
                </a:solidFill>
              </a:rPr>
              <a:t>小于透镜的一倍焦距</a:t>
            </a:r>
            <a:r>
              <a:rPr lang="zh-CN" altLang="en-US" sz="2800" b="1" smtClean="0"/>
              <a:t>时，物体成</a:t>
            </a:r>
            <a:r>
              <a:rPr lang="zh-CN" altLang="en-US" sz="2800" b="1" smtClean="0">
                <a:solidFill>
                  <a:schemeClr val="accent2"/>
                </a:solidFill>
              </a:rPr>
              <a:t>虚像</a:t>
            </a:r>
            <a:r>
              <a:rPr lang="zh-CN" altLang="en-US" sz="2800" b="1" smtClean="0"/>
              <a:t>．</a:t>
            </a:r>
          </a:p>
          <a:p>
            <a:pPr eaLnBrk="1" hangingPunct="1">
              <a:buFontTx/>
              <a:buNone/>
            </a:pPr>
            <a:r>
              <a:rPr lang="zh-CN" altLang="en-US" sz="2800" b="1" smtClean="0"/>
              <a:t>２、</a:t>
            </a:r>
            <a:r>
              <a:rPr lang="en-US" altLang="zh-CN" sz="2800" b="1" smtClean="0">
                <a:solidFill>
                  <a:srgbClr val="993300"/>
                </a:solidFill>
              </a:rPr>
              <a:t>U=2f</a:t>
            </a:r>
            <a:r>
              <a:rPr lang="zh-CN" altLang="en-US" sz="2800" b="1" smtClean="0">
                <a:solidFill>
                  <a:srgbClr val="993300"/>
                </a:solidFill>
              </a:rPr>
              <a:t>是成像大小的分界点。</a:t>
            </a:r>
          </a:p>
          <a:p>
            <a:pPr eaLnBrk="1" hangingPunct="1">
              <a:buFontTx/>
              <a:buNone/>
            </a:pPr>
            <a:r>
              <a:rPr lang="zh-CN" altLang="en-US" sz="2800" b="1" smtClean="0"/>
              <a:t>    当物距</a:t>
            </a:r>
            <a:r>
              <a:rPr lang="zh-CN" altLang="en-US" sz="2800" b="1" i="1" u="sng" smtClean="0">
                <a:solidFill>
                  <a:schemeClr val="accent2"/>
                </a:solidFill>
              </a:rPr>
              <a:t>大于透镜的二倍焦距</a:t>
            </a:r>
            <a:r>
              <a:rPr lang="zh-CN" altLang="en-US" sz="2800" b="1" smtClean="0"/>
              <a:t>时，物体成</a:t>
            </a:r>
            <a:r>
              <a:rPr lang="zh-CN" altLang="en-US" sz="2800" b="1" smtClean="0">
                <a:solidFill>
                  <a:schemeClr val="accent2"/>
                </a:solidFill>
              </a:rPr>
              <a:t>缩小的像</a:t>
            </a:r>
            <a:r>
              <a:rPr lang="zh-CN" altLang="en-US" sz="2800" b="1" smtClean="0"/>
              <a:t>；</a:t>
            </a:r>
          </a:p>
          <a:p>
            <a:pPr eaLnBrk="1" hangingPunct="1">
              <a:buFontTx/>
              <a:buNone/>
            </a:pPr>
            <a:r>
              <a:rPr lang="zh-CN" altLang="en-US" sz="2800" b="1" smtClean="0"/>
              <a:t>    当物距</a:t>
            </a:r>
            <a:r>
              <a:rPr lang="zh-CN" altLang="en-US" sz="2800" b="1" i="1" u="sng" smtClean="0">
                <a:solidFill>
                  <a:schemeClr val="accent2"/>
                </a:solidFill>
              </a:rPr>
              <a:t>小于透镜的二倍焦距</a:t>
            </a:r>
            <a:r>
              <a:rPr lang="zh-CN" altLang="en-US" sz="2800" b="1" smtClean="0"/>
              <a:t>时，物体成</a:t>
            </a:r>
            <a:r>
              <a:rPr lang="zh-CN" altLang="en-US" sz="2800" b="1" smtClean="0">
                <a:solidFill>
                  <a:schemeClr val="accent2"/>
                </a:solidFill>
              </a:rPr>
              <a:t>放大的像</a:t>
            </a:r>
            <a:r>
              <a:rPr lang="zh-CN" altLang="en-US" sz="2800" b="1" smtClean="0"/>
              <a:t>。</a:t>
            </a:r>
          </a:p>
          <a:p>
            <a:pPr eaLnBrk="1" hangingPunct="1">
              <a:buFontTx/>
              <a:buNone/>
            </a:pPr>
            <a:r>
              <a:rPr lang="en-US" altLang="zh-CN" sz="2800" b="1" smtClean="0"/>
              <a:t>3</a:t>
            </a:r>
            <a:r>
              <a:rPr lang="zh-CN" altLang="en-US" sz="2800" b="1" smtClean="0"/>
              <a:t>、凸透镜所成的</a:t>
            </a:r>
            <a:r>
              <a:rPr lang="zh-CN" altLang="en-US" sz="2800" b="1" smtClean="0">
                <a:solidFill>
                  <a:schemeClr val="accent2"/>
                </a:solidFill>
              </a:rPr>
              <a:t>实像</a:t>
            </a:r>
            <a:r>
              <a:rPr lang="zh-CN" altLang="en-US" sz="2800" b="1" smtClean="0"/>
              <a:t>都是</a:t>
            </a:r>
            <a:r>
              <a:rPr lang="zh-CN" altLang="en-US" sz="2800" b="1" smtClean="0">
                <a:solidFill>
                  <a:schemeClr val="accent2"/>
                </a:solidFill>
              </a:rPr>
              <a:t>倒立</a:t>
            </a:r>
            <a:r>
              <a:rPr lang="zh-CN" altLang="en-US" sz="2800" b="1" smtClean="0"/>
              <a:t>的；</a:t>
            </a:r>
            <a:r>
              <a:rPr lang="zh-CN" altLang="en-US" sz="2800" b="1" smtClean="0">
                <a:solidFill>
                  <a:schemeClr val="accent2"/>
                </a:solidFill>
              </a:rPr>
              <a:t>虚像</a:t>
            </a:r>
            <a:r>
              <a:rPr lang="zh-CN" altLang="en-US" sz="2800" b="1" smtClean="0"/>
              <a:t>是</a:t>
            </a:r>
            <a:r>
              <a:rPr lang="zh-CN" altLang="en-US" sz="2800" b="1" smtClean="0">
                <a:solidFill>
                  <a:schemeClr val="accent2"/>
                </a:solidFill>
              </a:rPr>
              <a:t>正立</a:t>
            </a:r>
            <a:r>
              <a:rPr lang="zh-CN" altLang="en-US" sz="2800" b="1" smtClean="0"/>
              <a:t>的。</a:t>
            </a:r>
          </a:p>
        </p:txBody>
      </p:sp>
      <p:sp>
        <p:nvSpPr>
          <p:cNvPr id="9220" name="Text Box 7"/>
          <p:cNvSpPr txBox="1">
            <a:spLocks noChangeArrowheads="1"/>
          </p:cNvSpPr>
          <p:nvPr/>
        </p:nvSpPr>
        <p:spPr bwMode="auto">
          <a:xfrm>
            <a:off x="1450042" y="4785210"/>
            <a:ext cx="888794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u="sng">
                <a:solidFill>
                  <a:schemeClr val="accent2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600" u="none"/>
              <a:t>一倍焦距分虚实，二倍焦距分大小，物近像远像变大</a:t>
            </a:r>
          </a:p>
        </p:txBody>
      </p:sp>
    </p:spTree>
    <p:extLst>
      <p:ext uri="{BB962C8B-B14F-4D97-AF65-F5344CB8AC3E}">
        <p14:creationId xmlns:p14="http://schemas.microsoft.com/office/powerpoint/2010/main" val="293639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823</Words>
  <Application>Microsoft Office PowerPoint</Application>
  <PresentationFormat>自定义</PresentationFormat>
  <Paragraphs>82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Office 主题</vt:lpstr>
      <vt:lpstr>PowerPoint 演示文稿</vt:lpstr>
      <vt:lpstr>PowerPoint 演示文稿</vt:lpstr>
      <vt:lpstr>PowerPoint 演示文稿</vt:lpstr>
      <vt:lpstr>（三）设计实验</vt:lpstr>
      <vt:lpstr>  理解物距、像距、焦距概念</vt:lpstr>
      <vt:lpstr>     进行实验—应用控制变量法（控制物距不变）</vt:lpstr>
      <vt:lpstr>PowerPoint 演示文稿</vt:lpstr>
      <vt:lpstr>PowerPoint 演示文稿</vt:lpstr>
      <vt:lpstr>       小结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</cp:lastModifiedBy>
  <cp:revision>20</cp:revision>
  <dcterms:created xsi:type="dcterms:W3CDTF">2021-01-05T11:00:49Z</dcterms:created>
  <dcterms:modified xsi:type="dcterms:W3CDTF">2021-01-05T11:45:22Z</dcterms:modified>
</cp:coreProperties>
</file>