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81" r:id="rId10"/>
    <p:sldId id="285" r:id="rId11"/>
    <p:sldId id="282" r:id="rId12"/>
    <p:sldId id="264" r:id="rId13"/>
    <p:sldId id="265" r:id="rId14"/>
    <p:sldId id="266" r:id="rId15"/>
    <p:sldId id="284" r:id="rId17"/>
    <p:sldId id="267" r:id="rId18"/>
    <p:sldId id="268" r:id="rId19"/>
    <p:sldId id="269" r:id="rId20"/>
    <p:sldId id="270" r:id="rId21"/>
    <p:sldId id="271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3" r:id="rId3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3277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2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3379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control" Target="../activeX/activeX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133090" y="2667635"/>
            <a:ext cx="6684645" cy="1432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buFont typeface="Arial" panose="020B0604020202020204" pitchFamily="34" charset="0"/>
              <a:buNone/>
              <a:defRPr/>
            </a:pPr>
            <a:r>
              <a:rPr lang="zh-CN" altLang="en-US" sz="8800" strike="noStrike" noProof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charset="-122"/>
                <a:ea typeface="微软雅黑" charset="-122"/>
                <a:cs typeface="+mn-cs"/>
              </a:rPr>
              <a:t> 浮力的大小</a:t>
            </a:r>
            <a:r>
              <a:rPr lang="en-US" altLang="zh-CN" sz="7200" strike="noStrike" noProof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charset="-122"/>
                <a:ea typeface="微软雅黑" charset="-122"/>
                <a:cs typeface="+mn-cs"/>
              </a:rPr>
              <a:t>   </a:t>
            </a:r>
            <a:endParaRPr lang="zh-CN" altLang="en-US" sz="7200" strike="noStrike" noProof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软雅黑" charset="-122"/>
              <a:ea typeface="微软雅黑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5800" y="5313680"/>
            <a:ext cx="4554855" cy="647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B0F0"/>
                </a:solidFill>
              </a:rPr>
              <a:t>箭竹中学：  罗 铜</a:t>
            </a:r>
            <a:endParaRPr lang="zh-CN" altLang="en-US" sz="3200" b="1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8795" y="1139825"/>
            <a:ext cx="42926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charset="-122"/>
                <a:ea typeface="微软雅黑" charset="-122"/>
                <a:sym typeface="+mn-ea"/>
              </a:rPr>
              <a:t>10.3 </a:t>
            </a:r>
            <a:r>
              <a:rPr lang="zh-CN" altLang="en-US" sz="4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charset="-122"/>
                <a:ea typeface="微软雅黑" charset="-122"/>
                <a:sym typeface="+mn-ea"/>
              </a:rPr>
              <a:t>科学探究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0930" y="1115695"/>
            <a:ext cx="479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二、阿基米德原理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4520" y="2633980"/>
            <a:ext cx="8442960" cy="2371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0070C0"/>
                </a:solidFill>
              </a:rPr>
              <a:t>请同学们自由阅读教材</a:t>
            </a:r>
            <a:r>
              <a:rPr lang="en-US" altLang="zh-CN" sz="4000">
                <a:solidFill>
                  <a:srgbClr val="0070C0"/>
                </a:solidFill>
              </a:rPr>
              <a:t>P62——63</a:t>
            </a:r>
            <a:endParaRPr lang="en-US" altLang="zh-CN" sz="4000">
              <a:solidFill>
                <a:srgbClr val="0070C0"/>
              </a:solidFill>
            </a:endParaRPr>
          </a:p>
          <a:p>
            <a:endParaRPr lang="en-US" altLang="zh-CN" sz="4400"/>
          </a:p>
          <a:p>
            <a:r>
              <a:rPr lang="en-US" altLang="zh-CN" sz="4400"/>
              <a:t>         </a:t>
            </a:r>
            <a:r>
              <a:rPr lang="zh-CN" altLang="en-US" sz="6000" b="1">
                <a:solidFill>
                  <a:srgbClr val="FF0000"/>
                </a:solidFill>
              </a:rPr>
              <a:t>阿基米德原理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 bwMode="auto">
          <a:xfrm>
            <a:off x="1878013" y="457200"/>
            <a:ext cx="4808538" cy="579120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动画演示：阿基米德原理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5" name="" r:id="rId1" imgW="7820025" imgH="4578350"/>
        </mc:Choice>
        <mc:Fallback>
          <p:control name="" r:id="rId1" imgW="7820025" imgH="4578350">
            <p:pic>
              <p:nvPicPr>
                <p:cNvPr id="0" name="Host Control  102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160588" y="1427163"/>
                  <a:ext cx="7820025" cy="45783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1890713" y="555625"/>
            <a:ext cx="2509838" cy="518160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阿基米德原理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2309813" y="1643063"/>
            <a:ext cx="297180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内容：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2738438" y="2357438"/>
            <a:ext cx="7315200" cy="11150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浸在液体里的物体受到向上的浮力，浮力的大小等于物体排开的液体受到的重力。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2309813" y="4233863"/>
            <a:ext cx="2009775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公式：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4751388" y="4298950"/>
            <a:ext cx="4114800" cy="9334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=ρ</a:t>
            </a:r>
            <a:r>
              <a:rPr kumimoji="1" lang="zh-CN" altLang="en-US" sz="28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液 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 V</a:t>
            </a:r>
            <a:r>
              <a:rPr kumimoji="1" lang="zh-CN" altLang="en-US" sz="28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排</a:t>
            </a:r>
            <a:endParaRPr kumimoji="1" lang="zh-CN" altLang="en-US" sz="2800" b="1" i="0" u="none" strike="noStrike" kern="1200" cap="none" spc="0" normalizeH="0" baseline="-2500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2800" b="1" i="0" u="none" strike="noStrike" kern="1200" cap="none" spc="0" normalizeH="0" baseline="-2500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 bldLvl="0" animBg="1"/>
      <p:bldP spid="2254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2270125" y="1621473"/>
            <a:ext cx="8191500" cy="23520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F</a:t>
            </a:r>
            <a:r>
              <a:rPr lang="zh-CN" altLang="en-US" sz="28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浮</a:t>
            </a:r>
            <a:r>
              <a:rPr lang="en-US" altLang="zh-CN" sz="2800" b="1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=G</a:t>
            </a:r>
            <a:r>
              <a:rPr lang="zh-CN" altLang="en-US" sz="28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排          </a:t>
            </a:r>
            <a:r>
              <a:rPr lang="en-US" altLang="zh-CN" sz="2800" b="1" dirty="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微软雅黑" charset="-122"/>
                <a:ea typeface="微软雅黑" charset="-122"/>
                <a:sym typeface="+mn-ea"/>
              </a:rPr>
              <a:t>原始式</a:t>
            </a:r>
            <a:endParaRPr kumimoji="1" lang="zh-CN" altLang="en-US" sz="2800" b="1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charset="-122"/>
              <a:ea typeface="微软雅黑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F</a:t>
            </a:r>
            <a:r>
              <a:rPr kumimoji="1" lang="zh-CN" altLang="en-US" sz="2800" b="1" baseline="-25000" noProof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浮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=ρ</a:t>
            </a:r>
            <a:r>
              <a:rPr kumimoji="1" lang="zh-CN" altLang="en-US" sz="2800" b="1" baseline="-25000" noProof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液 </a:t>
            </a: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g V</a:t>
            </a:r>
            <a:r>
              <a:rPr kumimoji="1" lang="zh-CN" altLang="en-US" sz="2800" b="1" baseline="-25000" noProof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排</a:t>
            </a:r>
            <a:r>
              <a:rPr kumimoji="0" lang="zh-CN" altLang="en-US" sz="28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通用式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4390" name="Text Box 6"/>
          <p:cNvSpPr txBox="1">
            <a:spLocks noChangeArrowheads="1"/>
          </p:cNvSpPr>
          <p:nvPr/>
        </p:nvSpPr>
        <p:spPr bwMode="auto">
          <a:xfrm>
            <a:off x="2270125" y="503238"/>
            <a:ext cx="5565775" cy="725170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关于阿基米德原理的讨论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04390" y="3312160"/>
            <a:ext cx="70510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公式表明  </a:t>
            </a: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浮力大小只和</a:t>
            </a:r>
            <a:r>
              <a:rPr kumimoji="1" lang="zh-CN" altLang="en-US" sz="2800" b="1" i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 </a:t>
            </a:r>
            <a:r>
              <a:rPr kumimoji="1" lang="zh-CN" altLang="en-US" sz="2800" b="1" i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+mn-ea"/>
              </a:rPr>
              <a:t>ρ</a:t>
            </a:r>
            <a:r>
              <a:rPr kumimoji="1" lang="zh-CN" altLang="en-US" sz="2800" b="1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液</a:t>
            </a: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、</a:t>
            </a:r>
            <a:r>
              <a:rPr kumimoji="1" lang="en-US" altLang="zh-CN" sz="2800" b="1" i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V</a:t>
            </a:r>
            <a:r>
              <a:rPr kumimoji="1" lang="zh-CN" altLang="en-US" sz="2800" b="1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排</a:t>
            </a:r>
            <a:r>
              <a:rPr kumimoji="1"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有关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104390" y="4116070"/>
            <a:ext cx="8547735" cy="1200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浮力大小与物体的</a:t>
            </a:r>
            <a:r>
              <a:rPr kumimoji="1" lang="zh-CN" altLang="en-US" sz="2800" b="1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ea"/>
                <a:sym typeface="+mn-ea"/>
              </a:rPr>
              <a:t>形状、密度，浸没在液体中的深度及物体在液体中是否运动</a:t>
            </a:r>
            <a:r>
              <a:rPr kumimoji="1" lang="zh-CN" altLang="en-US" sz="2800" b="1" noProof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等因素无关。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905635" y="5504180"/>
            <a:ext cx="891984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</a:rPr>
              <a:t>阿基米德原理也适用于气体：</a:t>
            </a:r>
            <a:r>
              <a:rPr lang="zh-CN" altLang="en-US" sz="2800" b="1">
                <a:solidFill>
                  <a:srgbClr val="0070C0"/>
                </a:solidFill>
              </a:rPr>
              <a:t>如氢气球脱手后会上升，是因为受到空气对它的浮力。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0" grpId="1" animBg="1"/>
      <p:bldP spid="144386" grpId="0" bldLvl="0" animBg="1"/>
      <p:bldP spid="2" grpId="0"/>
      <p:bldP spid="3" grpId="0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66545" y="1376045"/>
            <a:ext cx="9486265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</a:rPr>
              <a:t>完成导学案：</a:t>
            </a:r>
            <a:endParaRPr lang="zh-CN" altLang="en-US" sz="4800" b="1">
              <a:solidFill>
                <a:srgbClr val="FF0000"/>
              </a:solidFill>
            </a:endParaRPr>
          </a:p>
          <a:p>
            <a:endParaRPr lang="zh-CN" altLang="en-US" sz="5400"/>
          </a:p>
          <a:p>
            <a:endParaRPr lang="zh-CN" altLang="en-US" sz="5400"/>
          </a:p>
          <a:p>
            <a:r>
              <a:rPr lang="zh-CN" altLang="en-US" sz="5400" b="1">
                <a:solidFill>
                  <a:srgbClr val="0070C0"/>
                </a:solidFill>
              </a:rPr>
              <a:t>二、理解</a:t>
            </a:r>
            <a:r>
              <a:rPr lang="en-US" altLang="zh-CN" sz="5400" b="1">
                <a:solidFill>
                  <a:srgbClr val="0070C0"/>
                </a:solidFill>
              </a:rPr>
              <a:t>“</a:t>
            </a:r>
            <a:r>
              <a:rPr lang="zh-CN" altLang="en-US" sz="5400" b="1">
                <a:solidFill>
                  <a:srgbClr val="0070C0"/>
                </a:solidFill>
              </a:rPr>
              <a:t>阿基米德原理</a:t>
            </a:r>
            <a:r>
              <a:rPr lang="en-US" altLang="zh-CN" sz="5400" b="1">
                <a:solidFill>
                  <a:srgbClr val="0070C0"/>
                </a:solidFill>
              </a:rPr>
              <a:t>”</a:t>
            </a:r>
            <a:endParaRPr lang="en-US" altLang="zh-CN" sz="5400" b="1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Text Box 2"/>
          <p:cNvSpPr txBox="1"/>
          <p:nvPr/>
        </p:nvSpPr>
        <p:spPr>
          <a:xfrm>
            <a:off x="2133600" y="1773238"/>
            <a:ext cx="8001000" cy="3674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浸在液体中的物体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受到的浮力大小取决于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(     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物体的体积和液体的密度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物体的密度和物体浸入液体的深度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物体浸入液体的体积和液体的密度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物体的质量、体积、浸入液体的深度及形状等因素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7459" name="Text Box 3"/>
          <p:cNvSpPr txBox="1"/>
          <p:nvPr/>
        </p:nvSpPr>
        <p:spPr>
          <a:xfrm>
            <a:off x="2630488" y="2354263"/>
            <a:ext cx="533400" cy="57912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2111375" y="427038"/>
            <a:ext cx="2420938" cy="64579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三、例题分析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7462" name="Text Box 6"/>
          <p:cNvSpPr txBox="1"/>
          <p:nvPr/>
        </p:nvSpPr>
        <p:spPr>
          <a:xfrm>
            <a:off x="2630488" y="2895600"/>
            <a:ext cx="228600" cy="487680"/>
          </a:xfrm>
          <a:prstGeom prst="rect">
            <a:avLst/>
          </a:prstGeom>
          <a:noFill/>
          <a:ln w="28575">
            <a:noFill/>
          </a:ln>
        </p:spPr>
        <p:txBody>
          <a:bodyPr lIns="0" tIns="0" rIns="0" bIns="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7463" name="Text Box 7"/>
          <p:cNvSpPr txBox="1"/>
          <p:nvPr/>
        </p:nvSpPr>
        <p:spPr>
          <a:xfrm>
            <a:off x="2706688" y="4038600"/>
            <a:ext cx="396875" cy="487680"/>
          </a:xfrm>
          <a:prstGeom prst="rect">
            <a:avLst/>
          </a:prstGeom>
          <a:noFill/>
          <a:ln w="28575">
            <a:noFill/>
          </a:ln>
        </p:spPr>
        <p:txBody>
          <a:bodyPr lIns="0" tIns="0" rIns="0" bIns="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√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7464" name="Text Box 8"/>
          <p:cNvSpPr txBox="1"/>
          <p:nvPr/>
        </p:nvSpPr>
        <p:spPr>
          <a:xfrm>
            <a:off x="2630488" y="3429000"/>
            <a:ext cx="228600" cy="487680"/>
          </a:xfrm>
          <a:prstGeom prst="rect">
            <a:avLst/>
          </a:prstGeom>
          <a:noFill/>
          <a:ln w="28575">
            <a:noFill/>
          </a:ln>
        </p:spPr>
        <p:txBody>
          <a:bodyPr lIns="0" tIns="0" rIns="0" bIns="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7465" name="Text Box 9"/>
          <p:cNvSpPr txBox="1"/>
          <p:nvPr/>
        </p:nvSpPr>
        <p:spPr>
          <a:xfrm>
            <a:off x="2630488" y="4419600"/>
            <a:ext cx="228600" cy="487680"/>
          </a:xfrm>
          <a:prstGeom prst="rect">
            <a:avLst/>
          </a:prstGeom>
          <a:noFill/>
          <a:ln w="28575">
            <a:noFill/>
          </a:ln>
        </p:spPr>
        <p:txBody>
          <a:bodyPr lIns="0" tIns="0" rIns="0" bIns="0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charRg st="3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charRg st="5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charRg st="73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>
                                            <p:txEl>
                                              <p:charRg st="96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 build="p"/>
      <p:bldP spid="147459" grpId="0"/>
      <p:bldP spid="147462" grpId="0"/>
      <p:bldP spid="147463" grpId="0"/>
      <p:bldP spid="147464" grpId="0"/>
      <p:bldP spid="1474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Text Box 2"/>
          <p:cNvSpPr txBox="1">
            <a:spLocks noChangeArrowheads="1"/>
          </p:cNvSpPr>
          <p:nvPr/>
        </p:nvSpPr>
        <p:spPr bwMode="auto">
          <a:xfrm>
            <a:off x="2084388" y="530225"/>
            <a:ext cx="7437438" cy="1626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例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一个体积为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300 cm</a:t>
            </a:r>
            <a:r>
              <a:rPr kumimoji="1" lang="en-US" altLang="zh-CN" sz="2800" b="1" i="0" u="none" strike="noStrike" kern="120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的物体浮在水面上，它的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2/3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体积露出水面，它受的浮力是多大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。（</a:t>
            </a:r>
            <a:r>
              <a:rPr kumimoji="1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取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10 N/kg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5651" name="Rectangle 3"/>
          <p:cNvSpPr>
            <a:spLocks noChangeArrowheads="1"/>
          </p:cNvSpPr>
          <p:nvPr/>
        </p:nvSpPr>
        <p:spPr bwMode="auto">
          <a:xfrm>
            <a:off x="2541588" y="1597025"/>
            <a:ext cx="91440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1916113" y="2235200"/>
            <a:ext cx="8412163" cy="4184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【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解析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】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根据阿基米德原理：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F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＝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排液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＝</a:t>
            </a:r>
            <a:r>
              <a:rPr kumimoji="1" lang="el-G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ρ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液</a:t>
            </a:r>
            <a:r>
              <a:rPr kumimoji="1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gV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排</a:t>
            </a:r>
            <a:endParaRPr kumimoji="1" lang="zh-CN" altLang="en-US" sz="2800" b="1" i="0" u="none" strike="noStrike" kern="1200" cap="none" spc="0" normalizeH="0" baseline="-25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据题意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V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排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＝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V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/3</a:t>
            </a:r>
            <a:endParaRPr kumimoji="1" lang="en-US" altLang="zh-CN" sz="2800" b="1" i="0" u="none" strike="noStrike" kern="1200" cap="none" spc="0" normalizeH="0" baseline="-25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F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＝</a:t>
            </a:r>
            <a:r>
              <a:rPr kumimoji="1" lang="el-G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ρ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液</a:t>
            </a:r>
            <a:r>
              <a:rPr kumimoji="1" lang="en-US" altLang="zh-CN" sz="28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gV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排</a:t>
            </a:r>
            <a:endParaRPr kumimoji="1" lang="zh-CN" altLang="en-US" sz="2800" b="1" i="0" u="none" strike="noStrike" kern="1200" cap="none" spc="0" normalizeH="0" baseline="-25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＝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1.0×10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kg/m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×10 N/kg×10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-4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</a:t>
            </a: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endParaRPr kumimoji="1" lang="en-US" altLang="zh-CN" sz="2800" b="1" i="0" u="none" strike="noStrike" kern="1200" cap="none" spc="0" normalizeH="0" baseline="30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=1 N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bldLvl="0" animBg="1"/>
      <p:bldP spid="1556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8" name="Text Box 2"/>
          <p:cNvSpPr txBox="1">
            <a:spLocks noChangeArrowheads="1"/>
          </p:cNvSpPr>
          <p:nvPr/>
        </p:nvSpPr>
        <p:spPr bwMode="auto">
          <a:xfrm>
            <a:off x="1993900" y="592138"/>
            <a:ext cx="7874000" cy="21386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例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把两个物重相同的实心铁球和铝球，浸没在水中，它们受到的浮力（    ）。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．相等               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．铝球的比铁球大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．铝球的比铁球小     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．浮力都等于重力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2581" name="Text Box 5"/>
          <p:cNvSpPr txBox="1">
            <a:spLocks noChangeArrowheads="1"/>
          </p:cNvSpPr>
          <p:nvPr/>
        </p:nvSpPr>
        <p:spPr bwMode="auto">
          <a:xfrm>
            <a:off x="1992313" y="3121025"/>
            <a:ext cx="7561263" cy="1029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解析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】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铁球和铝球的重力相等，则质量相等</a:t>
            </a:r>
            <a:endParaRPr kumimoji="1" lang="zh-CN" altLang="en-US" sz="2800" b="1" i="0" u="none" strike="noStrike" kern="1200" cap="none" spc="0" normalizeH="0" baseline="-2500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6176963" y="1139825"/>
            <a:ext cx="457200" cy="51816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2036763" y="4200525"/>
            <a:ext cx="6280150" cy="965200"/>
            <a:chOff x="761" y="3712"/>
            <a:chExt cx="3956" cy="608"/>
          </a:xfrm>
        </p:grpSpPr>
        <p:graphicFrame>
          <p:nvGraphicFramePr>
            <p:cNvPr id="2050" name="Object 2"/>
            <p:cNvGraphicFramePr/>
            <p:nvPr/>
          </p:nvGraphicFramePr>
          <p:xfrm>
            <a:off x="1406" y="3712"/>
            <a:ext cx="684" cy="6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" imgW="456565" imgH="405765" progId="">
                    <p:embed/>
                  </p:oleObj>
                </mc:Choice>
                <mc:Fallback>
                  <p:oleObj name="" r:id="rId1" imgW="456565" imgH="405765" progId="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06" y="3712"/>
                          <a:ext cx="684" cy="6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2585" name="Rectangle 9"/>
            <p:cNvSpPr>
              <a:spLocks noChangeArrowheads="1"/>
            </p:cNvSpPr>
            <p:nvPr/>
          </p:nvSpPr>
          <p:spPr bwMode="auto">
            <a:xfrm>
              <a:off x="761" y="3895"/>
              <a:ext cx="3956" cy="3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根据      ，</a:t>
              </a:r>
              <a:r>
                <a:rPr kumimoji="1" lang="el-GR" altLang="zh-CN" sz="2800" b="1" i="1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ρ</a:t>
              </a:r>
              <a:r>
                <a:rPr kumimoji="1" lang="zh-CN" altLang="en-US" sz="28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铁 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＞</a:t>
              </a:r>
              <a:r>
                <a:rPr kumimoji="1" lang="el-GR" altLang="zh-CN" sz="2800" b="1" i="1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ρ</a:t>
              </a:r>
              <a:r>
                <a:rPr kumimoji="1" lang="zh-CN" altLang="en-US" sz="28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铝</a:t>
              </a: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，则</a:t>
              </a:r>
              <a:r>
                <a:rPr kumimoji="1" lang="en-US" altLang="zh-CN" sz="2800" b="1" i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V</a:t>
              </a:r>
              <a:r>
                <a:rPr kumimoji="1" lang="zh-CN" altLang="en-US" sz="2800" b="1" i="0" u="none" strike="noStrike" kern="1200" cap="none" spc="0" normalizeH="0" baseline="-2500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铁</a:t>
              </a:r>
              <a:r>
                <a:rPr kumimoji="1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&lt;</a:t>
              </a:r>
              <a:r>
                <a:rPr kumimoji="1" lang="en-US" altLang="zh-CN" sz="2800" b="1" i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V</a:t>
              </a:r>
              <a:r>
                <a:rPr kumimoji="1" lang="zh-CN" altLang="en-US" sz="2800" b="1" i="0" u="none" strike="noStrike" kern="1200" cap="none" spc="0" normalizeH="0" baseline="-2500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铝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，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52587" name="Rectangle 11"/>
          <p:cNvSpPr>
            <a:spLocks noChangeArrowheads="1"/>
          </p:cNvSpPr>
          <p:nvPr/>
        </p:nvSpPr>
        <p:spPr bwMode="auto">
          <a:xfrm>
            <a:off x="2171700" y="5326063"/>
            <a:ext cx="5715000" cy="603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根据</a:t>
            </a:r>
            <a:r>
              <a:rPr kumimoji="1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</a:t>
            </a:r>
            <a:r>
              <a:rPr kumimoji="1" lang="el-GR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ρ</a:t>
            </a:r>
            <a:r>
              <a:rPr kumimoji="1" lang="zh-CN" altLang="en-US" sz="28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液</a:t>
            </a:r>
            <a:r>
              <a:rPr kumimoji="1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gV</a:t>
            </a:r>
            <a:r>
              <a:rPr kumimoji="1" lang="zh-CN" altLang="en-US" sz="28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排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∴ </a:t>
            </a:r>
            <a:r>
              <a:rPr kumimoji="1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铝浮</a:t>
            </a:r>
            <a:r>
              <a:rPr kumimoji="1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＞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1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铁浮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charRg st="4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charRg st="72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charRg st="5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 build="p"/>
      <p:bldP spid="152581" grpId="0" uiExpand="1" build="p"/>
      <p:bldP spid="152582" grpId="0" bldLvl="0" animBg="1"/>
      <p:bldP spid="15258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2" name="Text Box 2"/>
          <p:cNvSpPr txBox="1">
            <a:spLocks noChangeArrowheads="1"/>
          </p:cNvSpPr>
          <p:nvPr/>
        </p:nvSpPr>
        <p:spPr bwMode="auto">
          <a:xfrm>
            <a:off x="1792288" y="1525588"/>
            <a:ext cx="8453438" cy="2437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1078230" marR="0" lvl="0" indent="-1078230" algn="just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A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．铝球受到的浮力最大，因为它浸入液体的深度最大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1078230" marR="0" lvl="0" indent="-1078230" algn="just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B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．铅球受到的浮力最大，因为它的密度最大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1078230" marR="0" lvl="0" indent="-1078230" algn="just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C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．铅球、铁球、铝球受的浮力一样大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1078230" marR="0" lvl="0" indent="-1078230" algn="just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D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．因素太多，无法判断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aphicFrame>
        <p:nvGraphicFramePr>
          <p:cNvPr id="3074" name="Object 2"/>
          <p:cNvGraphicFramePr/>
          <p:nvPr/>
        </p:nvGraphicFramePr>
        <p:xfrm>
          <a:off x="7373938" y="3505200"/>
          <a:ext cx="289560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114550" imgH="1533525" progId="PBrush">
                  <p:embed/>
                </p:oleObj>
              </mc:Choice>
              <mc:Fallback>
                <p:oleObj name="" r:id="rId1" imgW="2114550" imgH="1533525" progId="PBrus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373938" y="3505200"/>
                        <a:ext cx="2895600" cy="205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1973263" y="3748088"/>
            <a:ext cx="7315200" cy="21386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解析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】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根据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</a:t>
            </a:r>
            <a:r>
              <a:rPr kumimoji="1" lang="el-GR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ρ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水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V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排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∵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浸没，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V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相同，∴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V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排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相同，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∴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相同。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3608" name="Text Box 8"/>
          <p:cNvSpPr txBox="1">
            <a:spLocks noChangeArrowheads="1"/>
          </p:cNvSpPr>
          <p:nvPr/>
        </p:nvSpPr>
        <p:spPr bwMode="auto">
          <a:xfrm>
            <a:off x="1989138" y="5864225"/>
            <a:ext cx="8189913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提示：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浮力与浸入液体的深度和物体的密度无关。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3611" name="Rectangle 11"/>
          <p:cNvSpPr>
            <a:spLocks noChangeArrowheads="1"/>
          </p:cNvSpPr>
          <p:nvPr/>
        </p:nvSpPr>
        <p:spPr bwMode="auto">
          <a:xfrm>
            <a:off x="2063750" y="400050"/>
            <a:ext cx="7964488" cy="1029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例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如图所示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体积相同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密度不同的铅球、铁球、铝球浸没在水中不同深度的地方，则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 ) 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3609" name="Text Box 9"/>
          <p:cNvSpPr txBox="1">
            <a:spLocks noChangeArrowheads="1"/>
          </p:cNvSpPr>
          <p:nvPr/>
        </p:nvSpPr>
        <p:spPr bwMode="auto">
          <a:xfrm>
            <a:off x="8274050" y="895350"/>
            <a:ext cx="533400" cy="51816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5" grpId="0" bldLvl="0" animBg="1"/>
      <p:bldP spid="153608" grpId="0" bldLvl="0" animBg="1"/>
      <p:bldP spid="15360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3783" y="0"/>
            <a:ext cx="1235498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8"/>
          <p:cNvSpPr txBox="1"/>
          <p:nvPr/>
        </p:nvSpPr>
        <p:spPr>
          <a:xfrm>
            <a:off x="575733" y="533400"/>
            <a:ext cx="8974667" cy="10668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例题：边长为</a:t>
            </a:r>
            <a:r>
              <a:rPr lang="en-US" altLang="zh-CN" sz="32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3cm,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密度为</a:t>
            </a:r>
            <a:r>
              <a:rPr lang="en-US" altLang="zh-CN" sz="32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2×10</a:t>
            </a:r>
            <a:r>
              <a:rPr lang="en-US" altLang="zh-CN" sz="3200" b="1" baseline="3000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3</a:t>
            </a:r>
            <a:r>
              <a:rPr lang="en-US" altLang="zh-CN" sz="32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kg/m</a:t>
            </a:r>
            <a:r>
              <a:rPr lang="en-US" altLang="zh-CN" sz="3200" b="1" baseline="3000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立方体橡皮泥块，浸没在水中，受到的浮力是多少？</a:t>
            </a:r>
            <a:endParaRPr lang="zh-CN" altLang="en-US" sz="3200" b="1" dirty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2048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6433" y="1071033"/>
            <a:ext cx="990600" cy="6900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 Box 8"/>
          <p:cNvSpPr txBox="1"/>
          <p:nvPr/>
        </p:nvSpPr>
        <p:spPr>
          <a:xfrm>
            <a:off x="541867" y="1564217"/>
            <a:ext cx="8974667" cy="10668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解：橡皮泥块浸没在水中，排开水的体积</a:t>
            </a:r>
            <a:endParaRPr lang="en-US" altLang="zh-CN" sz="3200" b="1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V</a:t>
            </a:r>
            <a:r>
              <a:rPr lang="zh-CN" altLang="en-US" sz="32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排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=V</a:t>
            </a:r>
            <a:r>
              <a:rPr lang="zh-CN" altLang="en-US" sz="32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物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=(0.03 m)</a:t>
            </a:r>
            <a:r>
              <a:rPr lang="en-US" altLang="zh-CN" sz="3200" b="1" baseline="3000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3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=2.7×10</a:t>
            </a:r>
            <a:r>
              <a:rPr lang="en-US" altLang="zh-CN" sz="3200" b="1" baseline="3000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-5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m</a:t>
            </a:r>
            <a:r>
              <a:rPr lang="en-US" altLang="zh-CN" sz="3200" b="1" baseline="3000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8" name="Text Box 8"/>
          <p:cNvSpPr txBox="1"/>
          <p:nvPr/>
        </p:nvSpPr>
        <p:spPr>
          <a:xfrm>
            <a:off x="736600" y="3141345"/>
            <a:ext cx="1104836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排开水的质量 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m</a:t>
            </a:r>
            <a:r>
              <a:rPr lang="zh-CN" altLang="en-US" sz="32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排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=</a:t>
            </a:r>
            <a:r>
              <a:rPr lang="el-GR" altLang="zh-CN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ρ</a:t>
            </a:r>
            <a:r>
              <a:rPr lang="zh-CN" altLang="en-US" sz="32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水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V</a:t>
            </a:r>
            <a:r>
              <a:rPr lang="zh-CN" altLang="en-US" sz="32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排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=</a:t>
            </a:r>
            <a:endParaRPr lang="en-US" altLang="zh-CN" sz="3200" b="1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1×10</a:t>
            </a:r>
            <a:r>
              <a:rPr lang="en-US" altLang="zh-CN" sz="3200" b="1" baseline="3000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3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kg/m</a:t>
            </a:r>
            <a:r>
              <a:rPr lang="en-US" altLang="zh-CN" sz="3200" b="1" baseline="3000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3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×2.7×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10</a:t>
            </a:r>
            <a:r>
              <a:rPr lang="en-US" altLang="zh-CN" sz="3200" b="1" baseline="3000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-5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m</a:t>
            </a:r>
            <a:r>
              <a:rPr lang="en-US" altLang="zh-CN" sz="3200" b="1" baseline="30000">
                <a:solidFill>
                  <a:srgbClr val="0000FF"/>
                </a:solidFill>
                <a:latin typeface="微软雅黑" charset="-122"/>
                <a:ea typeface="微软雅黑" charset="-122"/>
                <a:sym typeface="+mn-ea"/>
              </a:rPr>
              <a:t>3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=2.7×10</a:t>
            </a:r>
            <a:r>
              <a:rPr lang="en-US" altLang="zh-CN" sz="3200" b="1" baseline="3000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-2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kg</a:t>
            </a: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9" name="Text Box 8"/>
          <p:cNvSpPr txBox="1"/>
          <p:nvPr/>
        </p:nvSpPr>
        <p:spPr>
          <a:xfrm>
            <a:off x="728133" y="4207933"/>
            <a:ext cx="10718800" cy="10668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排开水的重力 </a:t>
            </a:r>
            <a:endParaRPr lang="en-US" altLang="zh-CN" sz="3200" b="1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G</a:t>
            </a:r>
            <a:r>
              <a:rPr lang="zh-CN" altLang="en-US" sz="32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排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=m</a:t>
            </a:r>
            <a:r>
              <a:rPr lang="zh-CN" altLang="en-US" sz="32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排</a:t>
            </a:r>
            <a:r>
              <a:rPr lang="en-US" altLang="zh-CN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g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=2.7×10</a:t>
            </a:r>
            <a:r>
              <a:rPr lang="en-US" altLang="zh-CN" sz="3200" b="1" baseline="3000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-2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kg×10N/kg=0.27N </a:t>
            </a: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37" name="Text Box 8"/>
          <p:cNvSpPr txBox="1"/>
          <p:nvPr/>
        </p:nvSpPr>
        <p:spPr>
          <a:xfrm>
            <a:off x="728133" y="5285317"/>
            <a:ext cx="10718800" cy="57912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根据阿基米德原理</a:t>
            </a:r>
            <a:r>
              <a:rPr lang="en-US" altLang="zh-CN" sz="32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F</a:t>
            </a:r>
            <a:r>
              <a:rPr lang="zh-CN" altLang="en-US" sz="3200" b="1" baseline="-25000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浮</a:t>
            </a:r>
            <a:r>
              <a:rPr lang="en-US" altLang="zh-CN" sz="32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=G</a:t>
            </a:r>
            <a:r>
              <a:rPr lang="zh-CN" altLang="en-US" sz="3200" b="1" baseline="-25000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排</a:t>
            </a:r>
            <a:r>
              <a:rPr lang="en-US" altLang="zh-CN" sz="32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=0.27N 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grpSp>
        <p:nvGrpSpPr>
          <p:cNvPr id="20489" name="组合 10"/>
          <p:cNvGrpSpPr/>
          <p:nvPr/>
        </p:nvGrpSpPr>
        <p:grpSpPr>
          <a:xfrm>
            <a:off x="10481733" y="1416051"/>
            <a:ext cx="1253067" cy="947429"/>
            <a:chOff x="7861297" y="1416111"/>
            <a:chExt cx="939802" cy="947404"/>
          </a:xfrm>
        </p:grpSpPr>
        <p:cxnSp>
          <p:nvCxnSpPr>
            <p:cNvPr id="20490" name="直接箭头连接符 3"/>
            <p:cNvCxnSpPr/>
            <p:nvPr/>
          </p:nvCxnSpPr>
          <p:spPr>
            <a:xfrm>
              <a:off x="7861297" y="1416111"/>
              <a:ext cx="1" cy="793689"/>
            </a:xfrm>
            <a:prstGeom prst="straightConnector1">
              <a:avLst/>
            </a:prstGeom>
            <a:ln w="50800" cap="flat" cmpd="sng">
              <a:solidFill>
                <a:srgbClr val="0000FF"/>
              </a:solidFill>
              <a:prstDash val="solid"/>
              <a:headEnd type="oval" w="med" len="med"/>
              <a:tailEnd type="stealth" w="med" len="lg"/>
            </a:ln>
          </p:spPr>
        </p:cxnSp>
        <p:sp>
          <p:nvSpPr>
            <p:cNvPr id="20491" name="TextBox 6"/>
            <p:cNvSpPr txBox="1"/>
            <p:nvPr/>
          </p:nvSpPr>
          <p:spPr>
            <a:xfrm>
              <a:off x="7861298" y="1784410"/>
              <a:ext cx="939801" cy="5791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b="1" i="1">
                  <a:solidFill>
                    <a:srgbClr val="0000FF"/>
                  </a:solidFill>
                  <a:latin typeface="微软雅黑" charset="-122"/>
                  <a:ea typeface="微软雅黑" charset="-122"/>
                </a:rPr>
                <a:t>G</a:t>
              </a:r>
              <a:r>
                <a:rPr lang="zh-CN" altLang="en-US" sz="3200" b="1" baseline="-25000" dirty="0">
                  <a:solidFill>
                    <a:srgbClr val="0000FF"/>
                  </a:solidFill>
                  <a:latin typeface="微软雅黑" charset="-122"/>
                  <a:ea typeface="微软雅黑" charset="-122"/>
                </a:rPr>
                <a:t>排</a:t>
              </a:r>
              <a:endParaRPr lang="zh-CN" altLang="en-US" sz="32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20492" name="组合 8"/>
          <p:cNvGrpSpPr/>
          <p:nvPr/>
        </p:nvGrpSpPr>
        <p:grpSpPr>
          <a:xfrm>
            <a:off x="10481733" y="541867"/>
            <a:ext cx="1303867" cy="874184"/>
            <a:chOff x="7861296" y="540671"/>
            <a:chExt cx="977903" cy="875440"/>
          </a:xfrm>
        </p:grpSpPr>
        <p:cxnSp>
          <p:nvCxnSpPr>
            <p:cNvPr id="20493" name="直接箭头连接符 37"/>
            <p:cNvCxnSpPr/>
            <p:nvPr/>
          </p:nvCxnSpPr>
          <p:spPr>
            <a:xfrm flipV="1">
              <a:off x="7861296" y="609600"/>
              <a:ext cx="0" cy="806511"/>
            </a:xfrm>
            <a:prstGeom prst="straightConnector1">
              <a:avLst/>
            </a:prstGeom>
            <a:ln w="50800" cap="flat" cmpd="sng">
              <a:solidFill>
                <a:srgbClr val="FF33CC"/>
              </a:solidFill>
              <a:prstDash val="solid"/>
              <a:headEnd type="oval" w="med" len="med"/>
              <a:tailEnd type="stealth" w="med" len="lg"/>
            </a:ln>
          </p:spPr>
        </p:cxnSp>
        <p:sp>
          <p:nvSpPr>
            <p:cNvPr id="20494" name="TextBox 38"/>
            <p:cNvSpPr txBox="1"/>
            <p:nvPr/>
          </p:nvSpPr>
          <p:spPr>
            <a:xfrm>
              <a:off x="7899398" y="540671"/>
              <a:ext cx="939801" cy="5799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200" b="1" i="1">
                  <a:solidFill>
                    <a:srgbClr val="FF33CC"/>
                  </a:solidFill>
                  <a:latin typeface="微软雅黑" charset="-122"/>
                  <a:ea typeface="微软雅黑" charset="-122"/>
                </a:rPr>
                <a:t>F</a:t>
              </a:r>
              <a:r>
                <a:rPr lang="zh-CN" altLang="en-US" sz="3200" b="1" baseline="-25000" dirty="0">
                  <a:solidFill>
                    <a:srgbClr val="0000FF"/>
                  </a:solidFill>
                  <a:latin typeface="微软雅黑" charset="-122"/>
                  <a:ea typeface="微软雅黑" charset="-122"/>
                </a:rPr>
                <a:t>浮</a:t>
              </a:r>
              <a:endParaRPr lang="zh-CN" altLang="en-US" sz="32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</a:endParaRPr>
            </a:p>
          </p:txBody>
        </p:sp>
      </p:grpSp>
    </p:spTree>
  </p:cSld>
  <p:clrMapOvr>
    <a:masterClrMapping/>
  </p:clrMapOvr>
  <p:transition spd="med">
    <p:cover dir="r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" grpId="0"/>
      <p:bldP spid="28" grpId="0"/>
      <p:bldP spid="29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Group 25"/>
          <p:cNvGrpSpPr/>
          <p:nvPr/>
        </p:nvGrpSpPr>
        <p:grpSpPr>
          <a:xfrm>
            <a:off x="1463358" y="1004253"/>
            <a:ext cx="3276600" cy="712787"/>
            <a:chOff x="719" y="441"/>
            <a:chExt cx="2064" cy="449"/>
          </a:xfrm>
        </p:grpSpPr>
        <p:pic>
          <p:nvPicPr>
            <p:cNvPr id="10246" name="TextBox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719" y="441"/>
              <a:ext cx="2064" cy="4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7" name="Text Box 14"/>
            <p:cNvSpPr txBox="1"/>
            <p:nvPr/>
          </p:nvSpPr>
          <p:spPr>
            <a:xfrm>
              <a:off x="853" y="505"/>
              <a:ext cx="174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Calibri" panose="020F0502020204030204" charset="0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阿基米德的启示</a:t>
              </a:r>
              <a:endParaRPr lang="en-US" altLang="zh-CN" sz="28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243" name="Text Box 23"/>
          <p:cNvSpPr txBox="1"/>
          <p:nvPr/>
        </p:nvSpPr>
        <p:spPr>
          <a:xfrm>
            <a:off x="2028825" y="2141538"/>
            <a:ext cx="8193088" cy="4185920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E4C9"/>
              </a:gs>
              <a:gs pos="100000">
                <a:srgbClr val="FFCC99"/>
              </a:gs>
            </a:gsLst>
            <a:lin ang="5400000" scaled="1"/>
            <a:tileRect/>
          </a:gradFill>
          <a:ln w="2857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　　两千多年以前，希腊学</a:t>
            </a:r>
            <a:endParaRPr lang="zh-CN" altLang="en-US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者阿基米德为了鉴定金王冠</a:t>
            </a:r>
            <a:endParaRPr lang="zh-CN" altLang="en-US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是否是纯金的，要测量王冠</a:t>
            </a:r>
            <a:endParaRPr lang="zh-CN" altLang="en-US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的体积，冥思苦想了很久都</a:t>
            </a:r>
            <a:endParaRPr lang="zh-CN" altLang="en-US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没有结果。一天，他跨进盛</a:t>
            </a:r>
            <a:endParaRPr lang="zh-CN" altLang="en-US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满水的浴缸洗澡时，看见浴缸里的水向外溢，他忽然想到：</a:t>
            </a:r>
            <a:r>
              <a:rPr lang="zh-CN" altLang="en-US" sz="2800" b="1" dirty="0">
                <a:solidFill>
                  <a:srgbClr val="99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物体浸在液体中的体积，不就是物体排开液体的体积吗？</a:t>
            </a:r>
            <a:endParaRPr lang="zh-CN" altLang="en-US" sz="2800" b="1" dirty="0">
              <a:solidFill>
                <a:srgbClr val="99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46458" name="Picture 26" descr="阿基米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0725" y="1058863"/>
            <a:ext cx="3176588" cy="3573462"/>
          </a:xfrm>
          <a:prstGeom prst="rect">
            <a:avLst/>
          </a:prstGeom>
          <a:noFill/>
          <a:ln w="2857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245" name="WordArt 2"/>
          <p:cNvSpPr/>
          <p:nvPr/>
        </p:nvSpPr>
        <p:spPr>
          <a:xfrm>
            <a:off x="427355" y="304800"/>
            <a:ext cx="2087880" cy="6997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200" b="1" i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情境引入</a:t>
            </a:r>
            <a:endParaRPr lang="zh-CN" altLang="en-US" sz="3200" b="1" i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4" name="Text Box 4"/>
          <p:cNvSpPr txBox="1"/>
          <p:nvPr/>
        </p:nvSpPr>
        <p:spPr>
          <a:xfrm>
            <a:off x="381000" y="2000251"/>
            <a:ext cx="666751" cy="3505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浮</a:t>
            </a:r>
            <a:endParaRPr lang="en-US" altLang="zh-CN" sz="3200" b="1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力</a:t>
            </a:r>
            <a:endParaRPr lang="en-US" altLang="zh-CN" sz="3200" b="1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的</a:t>
            </a:r>
            <a:endParaRPr lang="en-US" altLang="zh-CN" sz="3200" b="1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大</a:t>
            </a:r>
            <a:endParaRPr lang="en-US" altLang="zh-CN" sz="3200" b="1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小</a:t>
            </a:r>
            <a:endParaRPr lang="zh-CN" altLang="en-US" sz="3200" b="1" dirty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5605" name="AutoShape 5"/>
          <p:cNvSpPr/>
          <p:nvPr/>
        </p:nvSpPr>
        <p:spPr>
          <a:xfrm>
            <a:off x="1143000" y="2000251"/>
            <a:ext cx="381000" cy="3471333"/>
          </a:xfrm>
          <a:prstGeom prst="leftBrace">
            <a:avLst>
              <a:gd name="adj1" fmla="val 204536"/>
              <a:gd name="adj2" fmla="val 50000"/>
            </a:avLst>
          </a:prstGeom>
          <a:noFill/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lIns="91440" tIns="45720" rIns="91440" bIns="45720" anchor="ctr"/>
          <a:p>
            <a:pPr lvl="0" algn="ctr"/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1714500" y="1428751"/>
            <a:ext cx="2315633" cy="57912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有关因素：</a:t>
            </a:r>
            <a:endParaRPr lang="zh-CN" altLang="en-US" sz="32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5607" name="Text Box 7"/>
          <p:cNvSpPr txBox="1"/>
          <p:nvPr/>
        </p:nvSpPr>
        <p:spPr>
          <a:xfrm>
            <a:off x="4000500" y="1428751"/>
            <a:ext cx="6328833" cy="57912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液体的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密度</a:t>
            </a: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、物体排开液体的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体积</a:t>
            </a:r>
            <a:endParaRPr lang="zh-CN" altLang="en-US" sz="3200" b="1" dirty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5611" name="Text Box 11"/>
          <p:cNvSpPr txBox="1"/>
          <p:nvPr/>
        </p:nvSpPr>
        <p:spPr>
          <a:xfrm>
            <a:off x="1714500" y="2000251"/>
            <a:ext cx="8128000" cy="57912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物理探究科学方法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控制变量法</a:t>
            </a:r>
            <a:endParaRPr lang="zh-CN" altLang="en-US" sz="3200" b="1" dirty="0">
              <a:solidFill>
                <a:srgbClr val="FF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5614" name="Text Box 14"/>
          <p:cNvSpPr txBox="1"/>
          <p:nvPr/>
        </p:nvSpPr>
        <p:spPr>
          <a:xfrm>
            <a:off x="1619251" y="2667000"/>
            <a:ext cx="2952749" cy="57912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阿基米德原理：</a:t>
            </a:r>
            <a:endParaRPr lang="zh-CN" altLang="en-US" sz="32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5616" name="Text Box 16"/>
          <p:cNvSpPr txBox="1"/>
          <p:nvPr/>
        </p:nvSpPr>
        <p:spPr>
          <a:xfrm>
            <a:off x="4381500" y="2762251"/>
            <a:ext cx="7810500" cy="11430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浸在液体中的物体受到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竖直向上</a:t>
            </a: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的浮力。浮力的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大小</a:t>
            </a: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等于它排开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液体所受到的重力。</a:t>
            </a:r>
            <a:endParaRPr lang="zh-CN" altLang="en-US" sz="3200" b="1" dirty="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5617" name="Text Box 17"/>
          <p:cNvSpPr txBox="1"/>
          <p:nvPr/>
        </p:nvSpPr>
        <p:spPr>
          <a:xfrm>
            <a:off x="1714500" y="3714751"/>
            <a:ext cx="7620000" cy="57912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公式： </a:t>
            </a:r>
            <a:r>
              <a:rPr lang="en-US" altLang="zh-CN" sz="32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F</a:t>
            </a:r>
            <a:r>
              <a:rPr lang="zh-CN" altLang="en-US" sz="3200" b="1" baseline="-25000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浮</a:t>
            </a:r>
            <a:r>
              <a:rPr lang="en-US" altLang="zh-CN" sz="32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=G</a:t>
            </a:r>
            <a:r>
              <a:rPr lang="zh-CN" altLang="en-US" sz="3200" b="1" baseline="-25000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排</a:t>
            </a:r>
            <a:endParaRPr lang="en-US" altLang="zh-CN" sz="3200" b="1" baseline="-25000">
              <a:solidFill>
                <a:srgbClr val="FF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5618" name="Text Box 18"/>
          <p:cNvSpPr txBox="1"/>
          <p:nvPr/>
        </p:nvSpPr>
        <p:spPr>
          <a:xfrm>
            <a:off x="1714500" y="4286251"/>
            <a:ext cx="5715000" cy="57912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推论：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F</a:t>
            </a:r>
            <a:r>
              <a:rPr lang="zh-CN" altLang="en-US" sz="32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浮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=m</a:t>
            </a:r>
            <a:r>
              <a:rPr lang="zh-CN" altLang="en-US" sz="3200" b="1" baseline="-25000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排</a:t>
            </a:r>
            <a:r>
              <a:rPr lang="en-US" altLang="zh-CN" sz="3200" b="1">
                <a:solidFill>
                  <a:srgbClr val="0000FF"/>
                </a:solidFill>
                <a:latin typeface="微软雅黑" charset="-122"/>
                <a:ea typeface="微软雅黑" charset="-122"/>
              </a:rPr>
              <a:t>g</a:t>
            </a:r>
            <a:r>
              <a:rPr lang="en-US" altLang="zh-CN" sz="32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=</a:t>
            </a:r>
            <a:r>
              <a:rPr lang="el-GR" altLang="zh-CN" sz="3200" b="1" dirty="0">
                <a:solidFill>
                  <a:srgbClr val="FF0000"/>
                </a:solidFill>
                <a:latin typeface="微软雅黑" charset="-122"/>
                <a:ea typeface="宋体" panose="02010600030101010101" pitchFamily="2" charset="-122"/>
              </a:rPr>
              <a:t>ρ</a:t>
            </a:r>
            <a:r>
              <a:rPr lang="zh-CN" altLang="en-US" sz="3200" b="1" baseline="-25000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液</a:t>
            </a:r>
            <a:r>
              <a:rPr lang="en-US" altLang="zh-CN" sz="32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V</a:t>
            </a:r>
            <a:r>
              <a:rPr lang="zh-CN" altLang="en-US" sz="3200" b="1" baseline="-25000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排</a:t>
            </a:r>
            <a:r>
              <a:rPr lang="en-US" altLang="zh-CN" sz="3200" b="1">
                <a:solidFill>
                  <a:srgbClr val="FF0000"/>
                </a:solidFill>
                <a:latin typeface="微软雅黑" charset="-122"/>
                <a:ea typeface="微软雅黑" charset="-122"/>
              </a:rPr>
              <a:t>g</a:t>
            </a:r>
            <a:endParaRPr lang="zh-CN" altLang="en-US" sz="32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25619" name="Text Box 19"/>
          <p:cNvSpPr txBox="1"/>
          <p:nvPr/>
        </p:nvSpPr>
        <p:spPr>
          <a:xfrm>
            <a:off x="1714500" y="4926330"/>
            <a:ext cx="10001251" cy="57912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浮力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大小</a:t>
            </a: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只与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液体的密度</a:t>
            </a: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微软雅黑" charset="-122"/>
                <a:ea typeface="微软雅黑" charset="-122"/>
              </a:rPr>
              <a:t>物体排开液体体积</a:t>
            </a:r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有关。</a:t>
            </a:r>
            <a:endParaRPr lang="zh-CN" altLang="en-US" sz="32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8" name="WordArt 3"/>
          <p:cNvSpPr>
            <a:spLocks noTextEdit="1"/>
          </p:cNvSpPr>
          <p:nvPr/>
        </p:nvSpPr>
        <p:spPr>
          <a:xfrm>
            <a:off x="2190751" y="762000"/>
            <a:ext cx="79375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4800">
                <a:solidFill>
                  <a:srgbClr val="FF00FF"/>
                </a:solidFill>
                <a:latin typeface="华文新魏" charset="0"/>
                <a:ea typeface="华文新魏" charset="0"/>
              </a:rPr>
              <a:t>学到了什么？</a:t>
            </a:r>
            <a:endParaRPr lang="zh-CN" altLang="en-US" sz="4800">
              <a:solidFill>
                <a:srgbClr val="FF00FF"/>
              </a:solidFill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 bldLvl="0" animBg="1"/>
      <p:bldP spid="25606" grpId="0"/>
      <p:bldP spid="25607" grpId="0"/>
      <p:bldP spid="25611" grpId="0"/>
      <p:bldP spid="25614" grpId="0"/>
      <p:bldP spid="25616" grpId="0"/>
      <p:bldP spid="25617" grpId="0"/>
      <p:bldP spid="25618" grpId="0"/>
      <p:bldP spid="25619" grpId="0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Group 3"/>
          <p:cNvGrpSpPr/>
          <p:nvPr/>
        </p:nvGrpSpPr>
        <p:grpSpPr>
          <a:xfrm>
            <a:off x="6240463" y="2205038"/>
            <a:ext cx="3959225" cy="3168650"/>
            <a:chOff x="1881" y="6124"/>
            <a:chExt cx="3600" cy="2700"/>
          </a:xfrm>
        </p:grpSpPr>
        <p:pic>
          <p:nvPicPr>
            <p:cNvPr id="24583" name="Picture 4" descr="SW0080004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81" y="6359"/>
              <a:ext cx="1800" cy="12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4" name="Picture 5" descr="SW008000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1" y="8104"/>
              <a:ext cx="1260" cy="7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6" name="AutoShape 6"/>
            <p:cNvSpPr>
              <a:spLocks noChangeArrowheads="1"/>
            </p:cNvSpPr>
            <p:nvPr/>
          </p:nvSpPr>
          <p:spPr bwMode="auto">
            <a:xfrm>
              <a:off x="3501" y="6124"/>
              <a:ext cx="1260" cy="900"/>
            </a:xfrm>
            <a:prstGeom prst="wedgeEllipseCallout">
              <a:avLst>
                <a:gd name="adj1" fmla="val -30319"/>
                <a:gd name="adj2" fmla="val 46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我受到浮力大</a:t>
              </a:r>
              <a:endPara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07" name="AutoShape 7"/>
            <p:cNvSpPr>
              <a:spLocks noChangeArrowheads="1"/>
            </p:cNvSpPr>
            <p:nvPr/>
          </p:nvSpPr>
          <p:spPr bwMode="auto">
            <a:xfrm flipH="1">
              <a:off x="2961" y="7383"/>
              <a:ext cx="1441" cy="901"/>
            </a:xfrm>
            <a:prstGeom prst="wedgeEllipseCallout">
              <a:avLst>
                <a:gd name="adj1" fmla="val -45278"/>
                <a:gd name="adj2" fmla="val 65778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我受到的浮力大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08" name="Line 8"/>
            <p:cNvSpPr>
              <a:spLocks noChangeShapeType="1"/>
            </p:cNvSpPr>
            <p:nvPr/>
          </p:nvSpPr>
          <p:spPr bwMode="auto">
            <a:xfrm>
              <a:off x="2240" y="7745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09" name="Line 9"/>
            <p:cNvSpPr>
              <a:spLocks noChangeShapeType="1"/>
            </p:cNvSpPr>
            <p:nvPr/>
          </p:nvSpPr>
          <p:spPr bwMode="auto">
            <a:xfrm>
              <a:off x="4582" y="7565"/>
              <a:ext cx="35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10" name="Line 10"/>
            <p:cNvSpPr>
              <a:spLocks noChangeShapeType="1"/>
            </p:cNvSpPr>
            <p:nvPr/>
          </p:nvSpPr>
          <p:spPr bwMode="auto">
            <a:xfrm>
              <a:off x="2601" y="8284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11" name="Line 11"/>
            <p:cNvSpPr>
              <a:spLocks noChangeShapeType="1"/>
            </p:cNvSpPr>
            <p:nvPr/>
          </p:nvSpPr>
          <p:spPr bwMode="auto">
            <a:xfrm>
              <a:off x="4401" y="7203"/>
              <a:ext cx="35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12" name="Line 12"/>
            <p:cNvSpPr>
              <a:spLocks noChangeShapeType="1"/>
            </p:cNvSpPr>
            <p:nvPr/>
          </p:nvSpPr>
          <p:spPr bwMode="auto">
            <a:xfrm>
              <a:off x="2240" y="6484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13" name="Line 13"/>
            <p:cNvSpPr>
              <a:spLocks noChangeShapeType="1"/>
            </p:cNvSpPr>
            <p:nvPr/>
          </p:nvSpPr>
          <p:spPr bwMode="auto">
            <a:xfrm>
              <a:off x="1881" y="6304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14" name="Line 14"/>
            <p:cNvSpPr>
              <a:spLocks noChangeShapeType="1"/>
            </p:cNvSpPr>
            <p:nvPr/>
          </p:nvSpPr>
          <p:spPr bwMode="auto">
            <a:xfrm>
              <a:off x="2782" y="6304"/>
              <a:ext cx="71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15" name="Line 15"/>
            <p:cNvSpPr>
              <a:spLocks noChangeShapeType="1"/>
            </p:cNvSpPr>
            <p:nvPr/>
          </p:nvSpPr>
          <p:spPr bwMode="auto">
            <a:xfrm>
              <a:off x="4941" y="6484"/>
              <a:ext cx="35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16" name="Line 16"/>
            <p:cNvSpPr>
              <a:spLocks noChangeShapeType="1"/>
            </p:cNvSpPr>
            <p:nvPr/>
          </p:nvSpPr>
          <p:spPr bwMode="auto">
            <a:xfrm>
              <a:off x="4941" y="6304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17" name="Line 17"/>
            <p:cNvSpPr>
              <a:spLocks noChangeShapeType="1"/>
            </p:cNvSpPr>
            <p:nvPr/>
          </p:nvSpPr>
          <p:spPr bwMode="auto">
            <a:xfrm>
              <a:off x="5122" y="7024"/>
              <a:ext cx="35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18" name="Line 18"/>
            <p:cNvSpPr>
              <a:spLocks noChangeShapeType="1"/>
            </p:cNvSpPr>
            <p:nvPr/>
          </p:nvSpPr>
          <p:spPr bwMode="auto">
            <a:xfrm>
              <a:off x="4401" y="7383"/>
              <a:ext cx="35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19" name="Line 19"/>
            <p:cNvSpPr>
              <a:spLocks noChangeShapeType="1"/>
            </p:cNvSpPr>
            <p:nvPr/>
          </p:nvSpPr>
          <p:spPr bwMode="auto">
            <a:xfrm>
              <a:off x="4761" y="7924"/>
              <a:ext cx="36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20" name="Line 20"/>
            <p:cNvSpPr>
              <a:spLocks noChangeShapeType="1"/>
            </p:cNvSpPr>
            <p:nvPr/>
          </p:nvSpPr>
          <p:spPr bwMode="auto">
            <a:xfrm>
              <a:off x="3501" y="8824"/>
              <a:ext cx="36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5621" name="Line 21"/>
            <p:cNvSpPr>
              <a:spLocks noChangeShapeType="1"/>
            </p:cNvSpPr>
            <p:nvPr/>
          </p:nvSpPr>
          <p:spPr bwMode="auto">
            <a:xfrm>
              <a:off x="2240" y="8464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25622" name="Rectangle 22" descr="新闻纸"/>
          <p:cNvSpPr>
            <a:spLocks noChangeArrowheads="1"/>
          </p:cNvSpPr>
          <p:nvPr/>
        </p:nvSpPr>
        <p:spPr bwMode="auto">
          <a:xfrm>
            <a:off x="1820863" y="2461896"/>
            <a:ext cx="4032250" cy="26517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、在如图所示的大鱼和小鱼的争论中，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鱼的说法正确，这是因为两条鱼浸没在同种液体中，它们受到的浮力大小与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1524000" y="3385821"/>
            <a:ext cx="30988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624" name="Text Box 24"/>
          <p:cNvSpPr txBox="1">
            <a:spLocks noChangeArrowheads="1"/>
          </p:cNvSpPr>
          <p:nvPr/>
        </p:nvSpPr>
        <p:spPr bwMode="auto">
          <a:xfrm>
            <a:off x="4674870" y="2867343"/>
            <a:ext cx="792163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大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582" name="WordArt 2"/>
          <p:cNvSpPr/>
          <p:nvPr/>
        </p:nvSpPr>
        <p:spPr>
          <a:xfrm>
            <a:off x="1870075" y="404813"/>
            <a:ext cx="2387600" cy="882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000" b="1" i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随堂练习</a:t>
            </a:r>
            <a:endParaRPr lang="zh-CN" altLang="en-US" sz="4000" b="1" i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 descr="新闻纸"/>
          <p:cNvSpPr txBox="1">
            <a:spLocks noChangeArrowheads="1"/>
          </p:cNvSpPr>
          <p:nvPr/>
        </p:nvSpPr>
        <p:spPr bwMode="auto">
          <a:xfrm>
            <a:off x="1795463" y="1851978"/>
            <a:ext cx="7777163" cy="30784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2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、一个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2N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的物体，挂在弹簧测力计上，当钩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码浸没在水中时弹簧测力计的示数是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1.2N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，这个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钩码受到水的浮力是</a:t>
            </a:r>
            <a:r>
              <a:rPr kumimoji="1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555933" y="4412298"/>
            <a:ext cx="107950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0.8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408238" y="539750"/>
            <a:ext cx="5162550" cy="7429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3</a:t>
            </a: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、比较下列物体受的浮力</a:t>
            </a:r>
            <a:endParaRPr kumimoji="1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111619" name="Text Box 4"/>
          <p:cNvSpPr>
            <a:spLocks noGrp="1" noChangeArrowheads="1"/>
          </p:cNvSpPr>
          <p:nvPr>
            <p:ph type="body" idx="4294967295"/>
          </p:nvPr>
        </p:nvSpPr>
        <p:spPr>
          <a:xfrm>
            <a:off x="3048000" y="1636713"/>
            <a:ext cx="6858000" cy="5270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⑴体积相同的铜、铁、铝浸没水中</a:t>
            </a:r>
            <a:endParaRPr kumimoji="1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6628" name="Group 65"/>
          <p:cNvGrpSpPr/>
          <p:nvPr/>
        </p:nvGrpSpPr>
        <p:grpSpPr>
          <a:xfrm>
            <a:off x="2855913" y="2757488"/>
            <a:ext cx="6677025" cy="2590800"/>
            <a:chOff x="567" y="1679"/>
            <a:chExt cx="4206" cy="1632"/>
          </a:xfrm>
        </p:grpSpPr>
        <p:sp>
          <p:nvSpPr>
            <p:cNvPr id="111621" name="Rectangle 7"/>
            <p:cNvSpPr>
              <a:spLocks noChangeArrowheads="1"/>
            </p:cNvSpPr>
            <p:nvPr/>
          </p:nvSpPr>
          <p:spPr bwMode="auto">
            <a:xfrm>
              <a:off x="652" y="1912"/>
              <a:ext cx="4070" cy="1399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1622" name="Line 8"/>
            <p:cNvSpPr>
              <a:spLocks noChangeShapeType="1"/>
            </p:cNvSpPr>
            <p:nvPr/>
          </p:nvSpPr>
          <p:spPr bwMode="auto">
            <a:xfrm>
              <a:off x="567" y="1679"/>
              <a:ext cx="0" cy="163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1623" name="Line 9"/>
            <p:cNvSpPr>
              <a:spLocks noChangeShapeType="1"/>
            </p:cNvSpPr>
            <p:nvPr/>
          </p:nvSpPr>
          <p:spPr bwMode="auto">
            <a:xfrm>
              <a:off x="4773" y="1679"/>
              <a:ext cx="0" cy="163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1624" name="Line 10"/>
            <p:cNvSpPr>
              <a:spLocks noChangeShapeType="1"/>
            </p:cNvSpPr>
            <p:nvPr/>
          </p:nvSpPr>
          <p:spPr bwMode="auto">
            <a:xfrm>
              <a:off x="567" y="3311"/>
              <a:ext cx="2663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1625" name="Line 11"/>
            <p:cNvSpPr>
              <a:spLocks noChangeShapeType="1"/>
            </p:cNvSpPr>
            <p:nvPr/>
          </p:nvSpPr>
          <p:spPr bwMode="auto">
            <a:xfrm>
              <a:off x="3281" y="3311"/>
              <a:ext cx="149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1626" name="Line 12"/>
            <p:cNvSpPr>
              <a:spLocks noChangeShapeType="1"/>
            </p:cNvSpPr>
            <p:nvPr/>
          </p:nvSpPr>
          <p:spPr bwMode="auto">
            <a:xfrm>
              <a:off x="567" y="1912"/>
              <a:ext cx="420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1627" name="Line 13"/>
            <p:cNvSpPr>
              <a:spLocks noChangeShapeType="1"/>
            </p:cNvSpPr>
            <p:nvPr/>
          </p:nvSpPr>
          <p:spPr bwMode="auto">
            <a:xfrm>
              <a:off x="2602" y="2145"/>
              <a:ext cx="81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1628" name="Line 14"/>
            <p:cNvSpPr>
              <a:spLocks noChangeShapeType="1"/>
            </p:cNvSpPr>
            <p:nvPr/>
          </p:nvSpPr>
          <p:spPr bwMode="auto">
            <a:xfrm>
              <a:off x="1110" y="2378"/>
              <a:ext cx="81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1629" name="Line 16"/>
            <p:cNvSpPr>
              <a:spLocks noChangeShapeType="1"/>
            </p:cNvSpPr>
            <p:nvPr/>
          </p:nvSpPr>
          <p:spPr bwMode="auto">
            <a:xfrm>
              <a:off x="3688" y="2534"/>
              <a:ext cx="81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11630" name="Line 17"/>
          <p:cNvSpPr>
            <a:spLocks noChangeShapeType="1"/>
          </p:cNvSpPr>
          <p:nvPr/>
        </p:nvSpPr>
        <p:spPr bwMode="auto">
          <a:xfrm>
            <a:off x="3690938" y="2397125"/>
            <a:ext cx="0" cy="1905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</a:ln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6630" name="Group 18"/>
          <p:cNvGrpSpPr/>
          <p:nvPr/>
        </p:nvGrpSpPr>
        <p:grpSpPr>
          <a:xfrm>
            <a:off x="5376863" y="2181225"/>
            <a:ext cx="914400" cy="2819400"/>
            <a:chOff x="2820" y="2064"/>
            <a:chExt cx="576" cy="1776"/>
          </a:xfrm>
        </p:grpSpPr>
        <p:sp>
          <p:nvSpPr>
            <p:cNvPr id="111632" name="Oval 19"/>
            <p:cNvSpPr>
              <a:spLocks noChangeArrowheads="1"/>
            </p:cNvSpPr>
            <p:nvPr/>
          </p:nvSpPr>
          <p:spPr bwMode="auto">
            <a:xfrm>
              <a:off x="2820" y="3264"/>
              <a:ext cx="576" cy="57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铁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1633" name="Line 20"/>
            <p:cNvSpPr>
              <a:spLocks noChangeShapeType="1"/>
            </p:cNvSpPr>
            <p:nvPr/>
          </p:nvSpPr>
          <p:spPr bwMode="auto">
            <a:xfrm>
              <a:off x="3120" y="2064"/>
              <a:ext cx="0" cy="12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3238500" y="5480050"/>
            <a:ext cx="575945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浮铝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1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＝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浮铁</a:t>
            </a:r>
            <a:r>
              <a:rPr kumimoji="1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＝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浮铜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1635" name="Line 61"/>
          <p:cNvSpPr>
            <a:spLocks noChangeShapeType="1"/>
          </p:cNvSpPr>
          <p:nvPr/>
        </p:nvSpPr>
        <p:spPr bwMode="auto">
          <a:xfrm>
            <a:off x="8183563" y="2254250"/>
            <a:ext cx="0" cy="2160588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1636" name="Rectangle 63"/>
          <p:cNvSpPr>
            <a:spLocks noChangeArrowheads="1"/>
          </p:cNvSpPr>
          <p:nvPr/>
        </p:nvSpPr>
        <p:spPr bwMode="auto">
          <a:xfrm>
            <a:off x="7751763" y="4414838"/>
            <a:ext cx="865188" cy="719138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铜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1637" name="AutoShape 64"/>
          <p:cNvSpPr>
            <a:spLocks noChangeArrowheads="1"/>
          </p:cNvSpPr>
          <p:nvPr/>
        </p:nvSpPr>
        <p:spPr bwMode="auto">
          <a:xfrm>
            <a:off x="3071813" y="4270375"/>
            <a:ext cx="1223963" cy="93662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铝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5"/>
          <p:cNvSpPr>
            <a:spLocks noGrp="1"/>
          </p:cNvSpPr>
          <p:nvPr>
            <p:ph type="body"/>
          </p:nvPr>
        </p:nvSpPr>
        <p:spPr>
          <a:xfrm>
            <a:off x="2063750" y="1844675"/>
            <a:ext cx="8496300" cy="14398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>
              <a:spcBef>
                <a:spcPct val="0"/>
              </a:spcBef>
              <a:buNone/>
            </a:pPr>
            <a:r>
              <a:rPr lang="zh-CN" altLang="en-US" b="1" dirty="0"/>
              <a:t>　 ⑵</a:t>
            </a:r>
            <a:r>
              <a:rPr lang="zh-CN" altLang="en-US" b="1" dirty="0">
                <a:latin typeface="楷体_GB2312" panose="02010609030101010101" charset="-122"/>
                <a:ea typeface="楷体_GB2312" panose="02010609030101010101" charset="-122"/>
              </a:rPr>
              <a:t>如图所示，</a:t>
            </a:r>
            <a:r>
              <a:rPr lang="en-US" altLang="zh-CN" b="1">
                <a:latin typeface="楷体_GB2312" panose="02010609030101010101" charset="-122"/>
                <a:ea typeface="楷体_GB2312" panose="02010609030101010101" charset="-122"/>
              </a:rPr>
              <a:t>A</a:t>
            </a:r>
            <a:r>
              <a:rPr lang="zh-CN" altLang="en-US" b="1" dirty="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en-US" altLang="zh-CN" b="1">
                <a:latin typeface="楷体_GB2312" panose="02010609030101010101" charset="-122"/>
                <a:ea typeface="楷体_GB2312" panose="02010609030101010101" charset="-122"/>
              </a:rPr>
              <a:t>B</a:t>
            </a:r>
            <a:r>
              <a:rPr lang="zh-CN" altLang="en-US" b="1" dirty="0">
                <a:latin typeface="楷体_GB2312" panose="02010609030101010101" charset="-122"/>
                <a:ea typeface="楷体_GB2312" panose="02010609030101010101" charset="-122"/>
              </a:rPr>
              <a:t>两个物体的体积相</a:t>
            </a:r>
            <a:endParaRPr lang="zh-CN" altLang="en-US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lvl="0">
              <a:spcBef>
                <a:spcPct val="0"/>
              </a:spcBef>
              <a:buNone/>
            </a:pPr>
            <a:r>
              <a:rPr lang="zh-CN" altLang="en-US" b="1" dirty="0">
                <a:latin typeface="楷体_GB2312" panose="02010609030101010101" charset="-122"/>
                <a:ea typeface="楷体_GB2312" panose="02010609030101010101" charset="-122"/>
              </a:rPr>
              <a:t>等，哪个受到的浮力大？</a:t>
            </a:r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endParaRPr lang="zh-CN" altLang="en-US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27651" name="Group 6"/>
          <p:cNvGrpSpPr/>
          <p:nvPr/>
        </p:nvGrpSpPr>
        <p:grpSpPr>
          <a:xfrm>
            <a:off x="4224338" y="2997200"/>
            <a:ext cx="3240087" cy="2087563"/>
            <a:chOff x="720" y="1896"/>
            <a:chExt cx="1776" cy="1080"/>
          </a:xfrm>
        </p:grpSpPr>
        <p:sp>
          <p:nvSpPr>
            <p:cNvPr id="27654" name="Rectangle 7"/>
            <p:cNvSpPr/>
            <p:nvPr/>
          </p:nvSpPr>
          <p:spPr>
            <a:xfrm>
              <a:off x="720" y="2256"/>
              <a:ext cx="1776" cy="720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27655" name="Line 8"/>
            <p:cNvSpPr/>
            <p:nvPr/>
          </p:nvSpPr>
          <p:spPr>
            <a:xfrm flipV="1">
              <a:off x="720" y="1896"/>
              <a:ext cx="2" cy="36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56" name="Line 9"/>
            <p:cNvSpPr/>
            <p:nvPr/>
          </p:nvSpPr>
          <p:spPr>
            <a:xfrm flipV="1">
              <a:off x="2496" y="1920"/>
              <a:ext cx="0" cy="33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57" name="Rectangle 10"/>
            <p:cNvSpPr/>
            <p:nvPr/>
          </p:nvSpPr>
          <p:spPr>
            <a:xfrm>
              <a:off x="1008" y="2016"/>
              <a:ext cx="384" cy="43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8" name="Rectangle 11"/>
            <p:cNvSpPr/>
            <p:nvPr/>
          </p:nvSpPr>
          <p:spPr>
            <a:xfrm>
              <a:off x="1824" y="2160"/>
              <a:ext cx="384" cy="43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4440238" y="5445125"/>
            <a:ext cx="342900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</a:t>
            </a:r>
            <a:r>
              <a:rPr kumimoji="1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&lt;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</a:t>
            </a:r>
            <a:r>
              <a:rPr kumimoji="1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endParaRPr kumimoji="1" lang="en-US" altLang="zh-CN" sz="28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Rot="1" noChangeArrowheads="1"/>
          </p:cNvSpPr>
          <p:nvPr/>
        </p:nvSpPr>
        <p:spPr>
          <a:xfrm>
            <a:off x="2408238" y="539750"/>
            <a:ext cx="5162550" cy="7429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3</a:t>
            </a:r>
            <a:r>
              <a:rPr kumimoji="1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、比较下列物体受的浮力</a:t>
            </a: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847850" y="1412875"/>
            <a:ext cx="8153400" cy="4498975"/>
          </a:xfrm>
          <a:prstGeom prst="rect">
            <a:avLst/>
          </a:prstGeom>
        </p:spPr>
        <p:txBody>
          <a:bodyPr/>
          <a:lstStyle/>
          <a:p>
            <a:pPr marL="342900" marR="0" lvl="0" indent="-666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⑶</a:t>
            </a: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如图所示，</a:t>
            </a:r>
            <a:r>
              <a:rPr kumimoji="1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</a:t>
            </a: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1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两个金属块的体积相等，哪个受到的浮力大？</a:t>
            </a:r>
            <a:r>
              <a:rPr kumimoji="1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1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el-GR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ρ</a:t>
            </a:r>
            <a:r>
              <a:rPr kumimoji="0" lang="zh-CN" altLang="en-US" sz="2800" b="0" i="0" u="none" strike="noStrike" kern="0" cap="none" spc="0" normalizeH="0" baseline="-2500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水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＞ </a:t>
            </a:r>
            <a:r>
              <a:rPr kumimoji="0" lang="el-GR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ρ</a:t>
            </a:r>
            <a:r>
              <a:rPr kumimoji="0" lang="zh-CN" altLang="en-US" sz="2800" b="0" i="0" u="none" strike="noStrike" kern="0" cap="none" spc="0" normalizeH="0" baseline="-2500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酒精</a:t>
            </a: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en-US" altLang="zh-CN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3668" name="Rectangle 6"/>
          <p:cNvSpPr>
            <a:spLocks noChangeArrowheads="1"/>
          </p:cNvSpPr>
          <p:nvPr/>
        </p:nvSpPr>
        <p:spPr bwMode="auto">
          <a:xfrm>
            <a:off x="2420938" y="3071813"/>
            <a:ext cx="2819400" cy="1143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3669" name="Rectangle 7"/>
          <p:cNvSpPr>
            <a:spLocks noChangeArrowheads="1"/>
          </p:cNvSpPr>
          <p:nvPr/>
        </p:nvSpPr>
        <p:spPr bwMode="auto">
          <a:xfrm>
            <a:off x="3502025" y="3503613"/>
            <a:ext cx="609600" cy="685800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/>
          <a:p>
            <a:pPr lvl="0" algn="ctr" eaLnBrk="1" hangingPunct="1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670" name="Line 8"/>
          <p:cNvSpPr>
            <a:spLocks noChangeShapeType="1"/>
          </p:cNvSpPr>
          <p:nvPr/>
        </p:nvSpPr>
        <p:spPr bwMode="auto">
          <a:xfrm flipV="1">
            <a:off x="2432050" y="2474913"/>
            <a:ext cx="3175" cy="5715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3671" name="Line 9"/>
          <p:cNvSpPr>
            <a:spLocks noChangeShapeType="1"/>
          </p:cNvSpPr>
          <p:nvPr/>
        </p:nvSpPr>
        <p:spPr bwMode="auto">
          <a:xfrm flipV="1">
            <a:off x="5251450" y="2513013"/>
            <a:ext cx="0" cy="53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3672" name="AutoShape 10"/>
          <p:cNvSpPr>
            <a:spLocks noChangeArrowheads="1"/>
          </p:cNvSpPr>
          <p:nvPr/>
        </p:nvSpPr>
        <p:spPr bwMode="auto">
          <a:xfrm>
            <a:off x="3194050" y="4608513"/>
            <a:ext cx="1371600" cy="762000"/>
          </a:xfrm>
          <a:prstGeom prst="wedgeEllipseCallout">
            <a:avLst>
              <a:gd name="adj1" fmla="val 54167"/>
              <a:gd name="adj2" fmla="val -122500"/>
            </a:avLst>
          </a:prstGeom>
          <a:noFill/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水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3673" name="Rectangle 11"/>
          <p:cNvSpPr>
            <a:spLocks noChangeArrowheads="1"/>
          </p:cNvSpPr>
          <p:nvPr/>
        </p:nvSpPr>
        <p:spPr bwMode="auto">
          <a:xfrm>
            <a:off x="6381750" y="3071813"/>
            <a:ext cx="2819400" cy="1143000"/>
          </a:xfrm>
          <a:prstGeom prst="rect">
            <a:avLst/>
          </a:prstGeom>
          <a:solidFill>
            <a:schemeClr val="bg2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3674" name="Rectangle 12"/>
          <p:cNvSpPr>
            <a:spLocks noChangeArrowheads="1"/>
          </p:cNvSpPr>
          <p:nvPr/>
        </p:nvSpPr>
        <p:spPr bwMode="auto">
          <a:xfrm>
            <a:off x="7461250" y="3503613"/>
            <a:ext cx="609600" cy="685800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/>
          <a:p>
            <a:pPr lvl="0" algn="ctr" eaLnBrk="1" hangingPunct="1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675" name="Line 13"/>
          <p:cNvSpPr>
            <a:spLocks noChangeShapeType="1"/>
          </p:cNvSpPr>
          <p:nvPr/>
        </p:nvSpPr>
        <p:spPr bwMode="auto">
          <a:xfrm flipV="1">
            <a:off x="6394450" y="2513013"/>
            <a:ext cx="3175" cy="5715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3676" name="Line 14"/>
          <p:cNvSpPr>
            <a:spLocks noChangeShapeType="1"/>
          </p:cNvSpPr>
          <p:nvPr/>
        </p:nvSpPr>
        <p:spPr bwMode="auto">
          <a:xfrm flipV="1">
            <a:off x="9213850" y="2551113"/>
            <a:ext cx="0" cy="533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3677" name="AutoShape 15"/>
          <p:cNvSpPr>
            <a:spLocks noChangeArrowheads="1"/>
          </p:cNvSpPr>
          <p:nvPr/>
        </p:nvSpPr>
        <p:spPr bwMode="auto">
          <a:xfrm>
            <a:off x="6927850" y="4608513"/>
            <a:ext cx="1371600" cy="762000"/>
          </a:xfrm>
          <a:prstGeom prst="wedgeEllipseCallout">
            <a:avLst>
              <a:gd name="adj1" fmla="val 54167"/>
              <a:gd name="adj2" fmla="val -122500"/>
            </a:avLst>
          </a:prstGeom>
          <a:noFill/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酒精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4381500" y="5214938"/>
            <a:ext cx="3429000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</a:t>
            </a:r>
            <a:r>
              <a:rPr kumimoji="1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A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＞ 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</a:t>
            </a:r>
            <a:r>
              <a:rPr kumimoji="1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endParaRPr kumimoji="1" lang="en-US" altLang="zh-CN" sz="28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8686" name="Picture 15" descr="question_pop_up_from_box_hg_cl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0" y="4295775"/>
            <a:ext cx="1122363" cy="1341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Rectangle 2"/>
          <p:cNvSpPr txBox="1">
            <a:spLocks noRot="1" noChangeArrowheads="1"/>
          </p:cNvSpPr>
          <p:nvPr/>
        </p:nvSpPr>
        <p:spPr>
          <a:xfrm>
            <a:off x="2408238" y="539750"/>
            <a:ext cx="5162550" cy="7429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3</a:t>
            </a:r>
            <a:r>
              <a:rPr kumimoji="1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、比较下列物体受的浮力</a:t>
            </a: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Rectangle 4"/>
          <p:cNvSpPr>
            <a:spLocks noChangeArrowheads="1"/>
          </p:cNvSpPr>
          <p:nvPr/>
        </p:nvSpPr>
        <p:spPr bwMode="auto">
          <a:xfrm>
            <a:off x="2025650" y="1341438"/>
            <a:ext cx="8096250" cy="1158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拓展：质量是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1kg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的实心铜球和铝球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浸没水中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en-US" altLang="zh-CN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endParaRPr kumimoji="1" lang="en-US" altLang="zh-CN" sz="2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受到的浮力大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9699" name="Group 8"/>
          <p:cNvGrpSpPr/>
          <p:nvPr/>
        </p:nvGrpSpPr>
        <p:grpSpPr>
          <a:xfrm>
            <a:off x="4224338" y="3500438"/>
            <a:ext cx="2895600" cy="2209800"/>
            <a:chOff x="450" y="2448"/>
            <a:chExt cx="1488" cy="1008"/>
          </a:xfrm>
        </p:grpSpPr>
        <p:sp>
          <p:nvSpPr>
            <p:cNvPr id="114692" name="Rectangle 9"/>
            <p:cNvSpPr>
              <a:spLocks noChangeArrowheads="1"/>
            </p:cNvSpPr>
            <p:nvPr/>
          </p:nvSpPr>
          <p:spPr bwMode="auto">
            <a:xfrm>
              <a:off x="480" y="2592"/>
              <a:ext cx="1440" cy="864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4693" name="Line 10"/>
            <p:cNvSpPr>
              <a:spLocks noChangeShapeType="1"/>
            </p:cNvSpPr>
            <p:nvPr/>
          </p:nvSpPr>
          <p:spPr bwMode="auto">
            <a:xfrm>
              <a:off x="450" y="2448"/>
              <a:ext cx="0" cy="100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4694" name="Line 11"/>
            <p:cNvSpPr>
              <a:spLocks noChangeShapeType="1"/>
            </p:cNvSpPr>
            <p:nvPr/>
          </p:nvSpPr>
          <p:spPr bwMode="auto">
            <a:xfrm>
              <a:off x="1938" y="2448"/>
              <a:ext cx="0" cy="100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4695" name="Line 12"/>
            <p:cNvSpPr>
              <a:spLocks noChangeShapeType="1"/>
            </p:cNvSpPr>
            <p:nvPr/>
          </p:nvSpPr>
          <p:spPr bwMode="auto">
            <a:xfrm>
              <a:off x="450" y="3456"/>
              <a:ext cx="94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4696" name="Line 13"/>
            <p:cNvSpPr>
              <a:spLocks noChangeShapeType="1"/>
            </p:cNvSpPr>
            <p:nvPr/>
          </p:nvSpPr>
          <p:spPr bwMode="auto">
            <a:xfrm>
              <a:off x="1410" y="3456"/>
              <a:ext cx="52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4697" name="Line 14"/>
            <p:cNvSpPr>
              <a:spLocks noChangeShapeType="1"/>
            </p:cNvSpPr>
            <p:nvPr/>
          </p:nvSpPr>
          <p:spPr bwMode="auto">
            <a:xfrm>
              <a:off x="450" y="259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4698" name="Line 15"/>
            <p:cNvSpPr>
              <a:spLocks noChangeShapeType="1"/>
            </p:cNvSpPr>
            <p:nvPr/>
          </p:nvSpPr>
          <p:spPr bwMode="auto">
            <a:xfrm>
              <a:off x="1170" y="2736"/>
              <a:ext cx="28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4699" name="Line 16"/>
            <p:cNvSpPr>
              <a:spLocks noChangeShapeType="1"/>
            </p:cNvSpPr>
            <p:nvPr/>
          </p:nvSpPr>
          <p:spPr bwMode="auto">
            <a:xfrm>
              <a:off x="642" y="2880"/>
              <a:ext cx="28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4700" name="Line 17"/>
            <p:cNvSpPr>
              <a:spLocks noChangeShapeType="1"/>
            </p:cNvSpPr>
            <p:nvPr/>
          </p:nvSpPr>
          <p:spPr bwMode="auto">
            <a:xfrm>
              <a:off x="642" y="3216"/>
              <a:ext cx="28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4701" name="Line 18"/>
            <p:cNvSpPr>
              <a:spLocks noChangeShapeType="1"/>
            </p:cNvSpPr>
            <p:nvPr/>
          </p:nvSpPr>
          <p:spPr bwMode="auto">
            <a:xfrm>
              <a:off x="1554" y="2976"/>
              <a:ext cx="28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6883" name="Oval 19"/>
          <p:cNvSpPr>
            <a:spLocks noChangeArrowheads="1"/>
          </p:cNvSpPr>
          <p:nvPr/>
        </p:nvSpPr>
        <p:spPr bwMode="auto">
          <a:xfrm>
            <a:off x="4440238" y="4797425"/>
            <a:ext cx="914400" cy="9144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铜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6884" name="Oval 20"/>
          <p:cNvSpPr>
            <a:spLocks noChangeArrowheads="1"/>
          </p:cNvSpPr>
          <p:nvPr/>
        </p:nvSpPr>
        <p:spPr bwMode="auto">
          <a:xfrm>
            <a:off x="5519738" y="4365625"/>
            <a:ext cx="1466850" cy="13716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铝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4704" name="Rectangle 22"/>
          <p:cNvSpPr>
            <a:spLocks noChangeArrowheads="1"/>
          </p:cNvSpPr>
          <p:nvPr/>
        </p:nvSpPr>
        <p:spPr bwMode="auto">
          <a:xfrm>
            <a:off x="5392738" y="1965325"/>
            <a:ext cx="3095625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ρ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铜</a:t>
            </a:r>
            <a:r>
              <a:rPr kumimoji="1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&gt;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ρ</a:t>
            </a:r>
            <a:r>
              <a:rPr kumimoji="1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铝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1" lang="en-US" altLang="zh-CN" sz="2800" b="1" i="0" u="none" strike="noStrike" kern="1200" cap="none" spc="0" normalizeH="0" baseline="-250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4707" name="Line 19"/>
          <p:cNvSpPr>
            <a:spLocks noChangeShapeType="1"/>
          </p:cNvSpPr>
          <p:nvPr/>
        </p:nvSpPr>
        <p:spPr bwMode="auto">
          <a:xfrm>
            <a:off x="5808663" y="5734050"/>
            <a:ext cx="503238" cy="51816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Rectangle 2"/>
          <p:cNvSpPr txBox="1">
            <a:spLocks noRot="1" noChangeArrowheads="1"/>
          </p:cNvSpPr>
          <p:nvPr/>
        </p:nvSpPr>
        <p:spPr>
          <a:xfrm>
            <a:off x="2408238" y="539750"/>
            <a:ext cx="5162550" cy="7429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3</a:t>
            </a:r>
            <a:r>
              <a:rPr kumimoji="1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、比较下列物体受的浮力</a:t>
            </a: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2025650" y="1965325"/>
            <a:ext cx="1046163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铝球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3" grpId="0" bldLvl="0" animBg="1"/>
      <p:bldP spid="3688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24560" y="688975"/>
            <a:ext cx="40798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课堂检测：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1780" y="1737360"/>
            <a:ext cx="9107805" cy="3566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0070C0"/>
                </a:solidFill>
              </a:rPr>
              <a:t>请同学们独立完成导学案上的</a:t>
            </a:r>
            <a:endParaRPr lang="zh-CN" altLang="en-US" sz="5400">
              <a:solidFill>
                <a:srgbClr val="0070C0"/>
              </a:solidFill>
            </a:endParaRPr>
          </a:p>
          <a:p>
            <a:r>
              <a:rPr lang="zh-CN" altLang="en-US" sz="5400">
                <a:solidFill>
                  <a:srgbClr val="0070C0"/>
                </a:solidFill>
              </a:rPr>
              <a:t>          </a:t>
            </a:r>
            <a:endParaRPr lang="zh-CN" altLang="en-US" sz="5400">
              <a:solidFill>
                <a:srgbClr val="0070C0"/>
              </a:solidFill>
            </a:endParaRPr>
          </a:p>
          <a:p>
            <a:r>
              <a:rPr lang="zh-CN" altLang="en-US" sz="5400">
                <a:solidFill>
                  <a:srgbClr val="0070C0"/>
                </a:solidFill>
              </a:rPr>
              <a:t>           </a:t>
            </a:r>
            <a:r>
              <a:rPr lang="zh-CN" altLang="en-US" sz="5400" b="1">
                <a:solidFill>
                  <a:srgbClr val="0070C0"/>
                </a:solidFill>
              </a:rPr>
              <a:t> </a:t>
            </a:r>
            <a:r>
              <a:rPr lang="zh-CN" altLang="en-US" sz="6600" b="1">
                <a:solidFill>
                  <a:srgbClr val="FF0000"/>
                </a:solidFill>
              </a:rPr>
              <a:t> 课堂检测</a:t>
            </a:r>
            <a:endParaRPr lang="zh-CN" altLang="en-US" sz="6600" b="1">
              <a:solidFill>
                <a:srgbClr val="FF0000"/>
              </a:solidFill>
            </a:endParaRPr>
          </a:p>
          <a:p>
            <a:endParaRPr lang="zh-CN" altLang="en-US" sz="540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03120" y="1610995"/>
            <a:ext cx="4943475" cy="1452880"/>
          </a:xfrm>
        </p:spPr>
        <p:txBody>
          <a:bodyPr/>
          <a:p>
            <a:r>
              <a:rPr lang="en-US" altLang="zh-CN" sz="8800" b="1">
                <a:solidFill>
                  <a:srgbClr val="FF0000"/>
                </a:solidFill>
                <a:cs typeface="Arial" panose="020B0604020202020204" pitchFamily="34" charset="0"/>
              </a:rPr>
              <a:t>ρ=?</a:t>
            </a:r>
            <a:endParaRPr lang="en-US" altLang="zh-CN" sz="8800" b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4125" y="3602355"/>
            <a:ext cx="9413875" cy="1655445"/>
          </a:xfrm>
        </p:spPr>
        <p:txBody>
          <a:bodyPr/>
          <a:p>
            <a:r>
              <a:rPr lang="zh-CN" altLang="zh-CN" sz="4000">
                <a:solidFill>
                  <a:srgbClr val="0070C0"/>
                </a:solidFill>
              </a:rPr>
              <a:t>在上学期学这个公式的时候，</a:t>
            </a:r>
            <a:endParaRPr lang="zh-CN" altLang="zh-CN" sz="4000">
              <a:solidFill>
                <a:srgbClr val="0070C0"/>
              </a:solidFill>
            </a:endParaRPr>
          </a:p>
          <a:p>
            <a:r>
              <a:rPr lang="zh-CN" altLang="zh-CN" sz="4000">
                <a:solidFill>
                  <a:srgbClr val="0070C0"/>
                </a:solidFill>
              </a:rPr>
              <a:t>不规则物体</a:t>
            </a:r>
            <a:r>
              <a:rPr lang="zh-CN" altLang="zh-CN" sz="4000">
                <a:solidFill>
                  <a:srgbClr val="FF0000"/>
                </a:solidFill>
              </a:rPr>
              <a:t>体积</a:t>
            </a:r>
            <a:r>
              <a:rPr lang="en-US" altLang="zh-CN" sz="4000">
                <a:solidFill>
                  <a:srgbClr val="FF0000"/>
                </a:solidFill>
              </a:rPr>
              <a:t>V</a:t>
            </a:r>
            <a:r>
              <a:rPr lang="zh-CN" altLang="en-US" sz="4000">
                <a:solidFill>
                  <a:srgbClr val="0070C0"/>
                </a:solidFill>
              </a:rPr>
              <a:t>是怎样测出来的呢？</a:t>
            </a:r>
            <a:endParaRPr lang="zh-CN" altLang="en-US" sz="4000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37780" y="2419350"/>
            <a:ext cx="26517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b="1" noProof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               </a:t>
            </a:r>
            <a:endParaRPr lang="zh-CN" altLang="en-US"/>
          </a:p>
        </p:txBody>
      </p:sp>
      <p:grpSp>
        <p:nvGrpSpPr>
          <p:cNvPr id="6" name="Group 10"/>
          <p:cNvGrpSpPr/>
          <p:nvPr/>
        </p:nvGrpSpPr>
        <p:grpSpPr>
          <a:xfrm>
            <a:off x="5789295" y="1470660"/>
            <a:ext cx="3093085" cy="1314450"/>
            <a:chOff x="761" y="3712"/>
            <a:chExt cx="1329" cy="608"/>
          </a:xfrm>
        </p:grpSpPr>
        <p:graphicFrame>
          <p:nvGraphicFramePr>
            <p:cNvPr id="2050" name="Object 2"/>
            <p:cNvGraphicFramePr/>
            <p:nvPr/>
          </p:nvGraphicFramePr>
          <p:xfrm>
            <a:off x="1406" y="3712"/>
            <a:ext cx="684" cy="6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" imgW="456565" imgH="405765" progId="">
                    <p:embed/>
                  </p:oleObj>
                </mc:Choice>
                <mc:Fallback>
                  <p:oleObj name="" r:id="rId1" imgW="456565" imgH="405765" progId="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406" y="3712"/>
                          <a:ext cx="684" cy="608"/>
                        </a:xfrm>
                        <a:prstGeom prst="rect">
                          <a:avLst/>
                        </a:prstGeom>
                        <a:solidFill>
                          <a:srgbClr val="FF0000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2585" name="Rectangle 9"/>
            <p:cNvSpPr>
              <a:spLocks noChangeArrowheads="1"/>
            </p:cNvSpPr>
            <p:nvPr/>
          </p:nvSpPr>
          <p:spPr bwMode="auto">
            <a:xfrm>
              <a:off x="761" y="3895"/>
              <a:ext cx="908" cy="24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   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AutoShape 2"/>
          <p:cNvSpPr/>
          <p:nvPr/>
        </p:nvSpPr>
        <p:spPr>
          <a:xfrm>
            <a:off x="817033" y="1452033"/>
            <a:ext cx="10587567" cy="1325033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none" lIns="91440" tIns="45720" rIns="91440" bIns="45720" anchor="ctr"/>
          <a:p>
            <a:pPr lvl="0" algn="ctr">
              <a:spcBef>
                <a:spcPct val="50000"/>
              </a:spcBef>
            </a:pPr>
            <a:endParaRPr lang="zh-CN" altLang="zh-CN" sz="2400" dirty="0">
              <a:solidFill>
                <a:srgbClr val="8E163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Rectangle 45"/>
          <p:cNvSpPr/>
          <p:nvPr/>
        </p:nvSpPr>
        <p:spPr>
          <a:xfrm>
            <a:off x="812800" y="1752600"/>
            <a:ext cx="10521951" cy="118872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将旋紧盖的空可乐瓶慢慢压入水中时，手有什么感觉？浮力的大小可能跟什么因素有关？</a:t>
            </a:r>
            <a:endParaRPr lang="zh-CN" altLang="en-US" sz="36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11267" name="Picture 46" descr="空瓶子在水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2767" y="3219451"/>
            <a:ext cx="6625167" cy="308821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8" name="Group 52"/>
          <p:cNvGrpSpPr/>
          <p:nvPr/>
        </p:nvGrpSpPr>
        <p:grpSpPr>
          <a:xfrm>
            <a:off x="3759200" y="792195"/>
            <a:ext cx="3822700" cy="945589"/>
            <a:chOff x="2878" y="996"/>
            <a:chExt cx="1806" cy="595"/>
          </a:xfrm>
        </p:grpSpPr>
        <p:grpSp>
          <p:nvGrpSpPr>
            <p:cNvPr id="11269" name="Group 53"/>
            <p:cNvGrpSpPr/>
            <p:nvPr/>
          </p:nvGrpSpPr>
          <p:grpSpPr>
            <a:xfrm>
              <a:off x="2878" y="1134"/>
              <a:ext cx="1806" cy="457"/>
              <a:chOff x="2878" y="1140"/>
              <a:chExt cx="1806" cy="457"/>
            </a:xfrm>
          </p:grpSpPr>
          <p:pic>
            <p:nvPicPr>
              <p:cNvPr id="11270" name="Picture 54" descr="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78" y="1140"/>
                <a:ext cx="1806" cy="45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271" name="Rectangle 55"/>
              <p:cNvSpPr/>
              <p:nvPr/>
            </p:nvSpPr>
            <p:spPr>
              <a:xfrm>
                <a:off x="3299" y="1164"/>
                <a:ext cx="1247" cy="29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pPr lvl="0" algn="ctr">
                  <a:spcBef>
                    <a:spcPct val="50000"/>
                  </a:spcBef>
                </a:pPr>
                <a:endParaRPr lang="zh-CN" altLang="zh-CN" sz="2400" dirty="0">
                  <a:solidFill>
                    <a:srgbClr val="8E163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272" name="Text Box 56"/>
            <p:cNvSpPr txBox="1"/>
            <p:nvPr/>
          </p:nvSpPr>
          <p:spPr>
            <a:xfrm>
              <a:off x="3231" y="996"/>
              <a:ext cx="1382" cy="5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algn="ctr">
                <a:lnSpc>
                  <a:spcPct val="150000"/>
                </a:lnSpc>
              </a:pPr>
              <a:r>
                <a:rPr lang="zh-CN" altLang="en-US" sz="3600" dirty="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</a:rPr>
                <a:t>做一做想一想</a:t>
              </a:r>
              <a:endParaRPr lang="zh-CN" altLang="en-US" sz="3600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sp>
        <p:nvSpPr>
          <p:cNvPr id="11273" name="Rectangle 10"/>
          <p:cNvSpPr/>
          <p:nvPr/>
        </p:nvSpPr>
        <p:spPr>
          <a:xfrm>
            <a:off x="946573" y="148167"/>
            <a:ext cx="10871200" cy="10058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>
              <a:lnSpc>
                <a:spcPct val="150000"/>
              </a:lnSpc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66"/>
                </a:solidFill>
                <a:latin typeface="微软雅黑" charset="-122"/>
                <a:ea typeface="微软雅黑" charset="-122"/>
              </a:rPr>
              <a:t>一、浮力的大小与什么因素有关？</a:t>
            </a:r>
            <a:endParaRPr lang="zh-CN" altLang="en-US" sz="4000" b="1" dirty="0">
              <a:solidFill>
                <a:srgbClr val="FF0066"/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9116" y="0"/>
            <a:ext cx="1235498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8"/>
          <p:cNvSpPr txBox="1"/>
          <p:nvPr/>
        </p:nvSpPr>
        <p:spPr>
          <a:xfrm>
            <a:off x="609600" y="304800"/>
            <a:ext cx="8940800" cy="7010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浮力大小与什么因素有关</a:t>
            </a:r>
            <a:endParaRPr lang="zh-CN" altLang="en-US" sz="40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812800" y="1600200"/>
            <a:ext cx="9590617" cy="7010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浮力可能与</a:t>
            </a:r>
            <a:r>
              <a:rPr lang="zh-CN" altLang="en-US" sz="4000" b="1" dirty="0">
                <a:solidFill>
                  <a:srgbClr val="FF0066"/>
                </a:solidFill>
                <a:latin typeface="微软雅黑" charset="-122"/>
                <a:ea typeface="微软雅黑" charset="-122"/>
              </a:rPr>
              <a:t>物体的体积</a:t>
            </a:r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有关？</a:t>
            </a:r>
            <a:endParaRPr lang="zh-CN" altLang="en-US" sz="40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0" name="Text Box 8"/>
          <p:cNvSpPr txBox="1"/>
          <p:nvPr/>
        </p:nvSpPr>
        <p:spPr>
          <a:xfrm>
            <a:off x="609600" y="1013884"/>
            <a:ext cx="4267200" cy="7010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4000" b="1" dirty="0">
                <a:solidFill>
                  <a:srgbClr val="FF33CC"/>
                </a:solidFill>
                <a:latin typeface="微软雅黑" charset="-122"/>
                <a:ea typeface="微软雅黑" charset="-122"/>
              </a:rPr>
              <a:t>猜想与依据</a:t>
            </a:r>
            <a:endParaRPr lang="zh-CN" altLang="en-US" sz="40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1229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033" y="4042833"/>
            <a:ext cx="6144684" cy="2218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8"/>
          <p:cNvSpPr txBox="1"/>
          <p:nvPr/>
        </p:nvSpPr>
        <p:spPr>
          <a:xfrm>
            <a:off x="812800" y="2178051"/>
            <a:ext cx="9590617" cy="7010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浮力可能与</a:t>
            </a:r>
            <a:r>
              <a:rPr lang="zh-CN" altLang="en-US" sz="4000" b="1" dirty="0">
                <a:solidFill>
                  <a:srgbClr val="FF0066"/>
                </a:solidFill>
                <a:latin typeface="微软雅黑" charset="-122"/>
                <a:ea typeface="微软雅黑" charset="-122"/>
              </a:rPr>
              <a:t>物体的密度</a:t>
            </a:r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有关？</a:t>
            </a:r>
            <a:endParaRPr lang="zh-CN" altLang="en-US" sz="40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812800" y="2743200"/>
            <a:ext cx="10769600" cy="7010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浮力可能与物体在</a:t>
            </a:r>
            <a:r>
              <a:rPr lang="zh-CN" altLang="en-US" sz="4000" b="1" dirty="0">
                <a:solidFill>
                  <a:srgbClr val="FF0066"/>
                </a:solidFill>
                <a:latin typeface="微软雅黑" charset="-122"/>
                <a:ea typeface="微软雅黑" charset="-122"/>
              </a:rPr>
              <a:t>液体的深度</a:t>
            </a:r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有关？</a:t>
            </a:r>
            <a:endParaRPr lang="zh-CN" altLang="en-US" sz="40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2" name="Text Box 8"/>
          <p:cNvSpPr txBox="1"/>
          <p:nvPr/>
        </p:nvSpPr>
        <p:spPr>
          <a:xfrm>
            <a:off x="778933" y="3333751"/>
            <a:ext cx="10769600" cy="7010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浮力可能与</a:t>
            </a:r>
            <a:r>
              <a:rPr lang="zh-CN" altLang="en-US" sz="4000" b="1" dirty="0">
                <a:solidFill>
                  <a:srgbClr val="FF33CC"/>
                </a:solidFill>
                <a:latin typeface="微软雅黑" charset="-122"/>
                <a:ea typeface="微软雅黑" charset="-122"/>
              </a:rPr>
              <a:t>液体的密度</a:t>
            </a:r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有关？</a:t>
            </a:r>
            <a:endParaRPr lang="zh-CN" altLang="en-US" sz="40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p:transition spd="med">
    <p:cover dir="r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126" y="0"/>
            <a:ext cx="1235498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8"/>
          <p:cNvSpPr txBox="1"/>
          <p:nvPr/>
        </p:nvSpPr>
        <p:spPr>
          <a:xfrm>
            <a:off x="609600" y="533400"/>
            <a:ext cx="10668000" cy="7010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实验探究：影响浮力大小的因素</a:t>
            </a:r>
            <a:endParaRPr lang="zh-CN" altLang="en-US" sz="40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897467" y="1217084"/>
            <a:ext cx="9590617" cy="17373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根据上面猜想，利用下面的器材设计实验。将铁块、铝块、大铁块分别浸在清水中，测量其浮力，记录数据。</a:t>
            </a:r>
            <a:endParaRPr lang="zh-CN" altLang="en-US" sz="36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1068917" y="5676900"/>
            <a:ext cx="10143067" cy="57912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铁块 铝块   大铁块            清水      浓盐水</a:t>
            </a:r>
            <a:endParaRPr lang="zh-CN" altLang="en-US" sz="32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13318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3611033"/>
            <a:ext cx="1754717" cy="16785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67" y="3164417"/>
            <a:ext cx="1018117" cy="26902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0" name="矩形 1"/>
          <p:cNvSpPr/>
          <p:nvPr/>
        </p:nvSpPr>
        <p:spPr>
          <a:xfrm>
            <a:off x="1117600" y="4830233"/>
            <a:ext cx="812800" cy="457200"/>
          </a:xfrm>
          <a:prstGeom prst="rect">
            <a:avLst/>
          </a:prstGeom>
          <a:solidFill>
            <a:srgbClr val="59595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40" tIns="45720" rIns="91440" bIns="45720">
            <a:spAutoFit/>
          </a:bodyPr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矩形 16"/>
          <p:cNvSpPr/>
          <p:nvPr/>
        </p:nvSpPr>
        <p:spPr>
          <a:xfrm>
            <a:off x="2175933" y="4853517"/>
            <a:ext cx="812800" cy="457200"/>
          </a:xfrm>
          <a:prstGeom prst="rect">
            <a:avLst/>
          </a:prstGeom>
          <a:solidFill>
            <a:srgbClr val="FEFCF4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40" tIns="45720" rIns="91440" bIns="45720">
            <a:spAutoFit/>
          </a:bodyPr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矩形 17"/>
          <p:cNvSpPr/>
          <p:nvPr/>
        </p:nvSpPr>
        <p:spPr>
          <a:xfrm>
            <a:off x="3446145" y="4830445"/>
            <a:ext cx="1512570" cy="457200"/>
          </a:xfrm>
          <a:prstGeom prst="rect">
            <a:avLst/>
          </a:prstGeom>
          <a:solidFill>
            <a:srgbClr val="59595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>
            <a:spAutoFit/>
          </a:bodyPr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960" y="3670088"/>
            <a:ext cx="1754717" cy="16785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u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561" y="-100330"/>
            <a:ext cx="1235498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8"/>
          <p:cNvSpPr txBox="1"/>
          <p:nvPr/>
        </p:nvSpPr>
        <p:spPr>
          <a:xfrm>
            <a:off x="812800" y="3873500"/>
            <a:ext cx="10464800" cy="19202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分析论证：物体所受浮力的大小与物体</a:t>
            </a:r>
            <a:r>
              <a:rPr lang="zh-CN" altLang="en-US" sz="4000" b="1" dirty="0">
                <a:solidFill>
                  <a:srgbClr val="FF0066"/>
                </a:solidFill>
                <a:latin typeface="微软雅黑" charset="-122"/>
                <a:ea typeface="微软雅黑" charset="-122"/>
              </a:rPr>
              <a:t>浸在液体中的体积</a:t>
            </a:r>
            <a:r>
              <a:rPr lang="zh-CN" altLang="en-US" sz="4000" b="1" u="sng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         </a:t>
            </a:r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关系，与</a:t>
            </a:r>
            <a:r>
              <a:rPr lang="zh-CN" altLang="en-US" sz="4000" b="1" dirty="0">
                <a:solidFill>
                  <a:srgbClr val="FF0066"/>
                </a:solidFill>
                <a:latin typeface="微软雅黑" charset="-122"/>
                <a:ea typeface="微软雅黑" charset="-122"/>
              </a:rPr>
              <a:t>液体密度</a:t>
            </a:r>
            <a:r>
              <a:rPr lang="zh-CN" altLang="en-US" sz="4000" b="1" u="sng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         </a:t>
            </a:r>
            <a:r>
              <a:rPr lang="zh-CN" altLang="en-US" sz="4000" b="1" dirty="0">
                <a:solidFill>
                  <a:srgbClr val="0000FF"/>
                </a:solidFill>
                <a:latin typeface="微软雅黑" charset="-122"/>
                <a:ea typeface="微软雅黑" charset="-122"/>
              </a:rPr>
              <a:t>关系。</a:t>
            </a:r>
            <a:endParaRPr lang="zh-CN" altLang="en-US" sz="40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0" name="Text Box 8"/>
          <p:cNvSpPr txBox="1"/>
          <p:nvPr/>
        </p:nvSpPr>
        <p:spPr>
          <a:xfrm>
            <a:off x="609600" y="533400"/>
            <a:ext cx="3352800" cy="7010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4000" b="1" dirty="0">
                <a:solidFill>
                  <a:srgbClr val="FF33CC"/>
                </a:solidFill>
                <a:latin typeface="微软雅黑" charset="-122"/>
                <a:ea typeface="微软雅黑" charset="-122"/>
              </a:rPr>
              <a:t>收集证据</a:t>
            </a:r>
            <a:endParaRPr lang="zh-CN" altLang="en-US" sz="4000" b="1" dirty="0">
              <a:solidFill>
                <a:srgbClr val="0000FF"/>
              </a:solidFill>
              <a:latin typeface="微软雅黑" charset="-122"/>
              <a:ea typeface="微软雅黑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80210" y="1234440"/>
          <a:ext cx="8728710" cy="2352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2495"/>
                <a:gridCol w="2181860"/>
                <a:gridCol w="2182495"/>
                <a:gridCol w="2181860"/>
              </a:tblGrid>
              <a:tr h="717550">
                <a:tc>
                  <a:txBody>
                    <a:bodyPr/>
                    <a:lstStyle/>
                    <a:p>
                      <a:endParaRPr lang="zh-CN" altLang="en-US" sz="3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   铁块</a:t>
                      </a:r>
                      <a:endParaRPr lang="zh-CN" altLang="en-US" sz="3600" dirty="0">
                        <a:solidFill>
                          <a:srgbClr val="0000FF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  铝块</a:t>
                      </a:r>
                      <a:endParaRPr lang="zh-CN" altLang="en-US" sz="3600" dirty="0">
                        <a:solidFill>
                          <a:srgbClr val="0000FF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大铁块</a:t>
                      </a:r>
                      <a:endParaRPr lang="zh-CN" altLang="en-US" sz="3600" dirty="0">
                        <a:solidFill>
                          <a:srgbClr val="0000FF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marL="121920" marR="121920"/>
                </a:tc>
              </a:tr>
              <a:tr h="756285">
                <a:tc>
                  <a:txBody>
                    <a:bodyPr/>
                    <a:lstStyle/>
                    <a:p>
                      <a:r>
                        <a:rPr lang="zh-CN" altLang="en-US" sz="3600" dirty="0" smtClean="0">
                          <a:solidFill>
                            <a:srgbClr val="0000FF"/>
                          </a:solidFill>
                          <a:latin typeface="微软雅黑" charset="-122"/>
                          <a:ea typeface="微软雅黑" charset="-122"/>
                        </a:rPr>
                        <a:t>清   水</a:t>
                      </a:r>
                      <a:endParaRPr lang="zh-CN" altLang="en-US" sz="3600" dirty="0">
                        <a:solidFill>
                          <a:srgbClr val="0000FF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altLang="zh-CN" sz="3600" dirty="0" smtClean="0">
                          <a:solidFill>
                            <a:srgbClr val="FF0066"/>
                          </a:solidFill>
                          <a:latin typeface="微软雅黑" charset="-122"/>
                          <a:ea typeface="微软雅黑" charset="-122"/>
                        </a:rPr>
                        <a:t>    </a:t>
                      </a:r>
                      <a:endParaRPr lang="zh-CN" altLang="en-US" sz="3600" dirty="0">
                        <a:solidFill>
                          <a:srgbClr val="FF0066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altLang="zh-CN" sz="3600" dirty="0" smtClean="0">
                          <a:solidFill>
                            <a:srgbClr val="FF0066"/>
                          </a:solidFill>
                          <a:latin typeface="微软雅黑" charset="-122"/>
                          <a:ea typeface="微软雅黑" charset="-122"/>
                        </a:rPr>
                        <a:t>   </a:t>
                      </a:r>
                      <a:endParaRPr lang="zh-CN" altLang="en-US" sz="3600" dirty="0">
                        <a:solidFill>
                          <a:srgbClr val="FF0066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altLang="zh-CN" sz="3600" dirty="0" smtClean="0">
                          <a:solidFill>
                            <a:srgbClr val="FF0066"/>
                          </a:solidFill>
                          <a:latin typeface="微软雅黑" charset="-122"/>
                          <a:ea typeface="微软雅黑" charset="-122"/>
                        </a:rPr>
                        <a:t>  </a:t>
                      </a:r>
                      <a:endParaRPr lang="zh-CN" altLang="en-US" sz="3600" dirty="0">
                        <a:solidFill>
                          <a:srgbClr val="FF0066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marL="121920" marR="121920"/>
                </a:tc>
              </a:tr>
              <a:tr h="878205">
                <a:tc gridSpan="4">
                  <a:txBody>
                    <a:bodyPr/>
                    <a:lstStyle/>
                    <a:p>
                      <a:r>
                        <a:rPr lang="zh-CN" altLang="zh-CN" sz="3200" dirty="0">
                          <a:solidFill>
                            <a:srgbClr val="FF0066"/>
                          </a:solidFill>
                          <a:latin typeface="微软雅黑" charset="-122"/>
                          <a:ea typeface="微软雅黑" charset="-122"/>
                        </a:rPr>
                        <a:t>鸡蛋放入清水和浓盐水中有何不同现象呢？</a:t>
                      </a:r>
                      <a:endParaRPr lang="zh-CN" altLang="zh-CN" sz="3200" dirty="0" smtClean="0">
                        <a:solidFill>
                          <a:srgbClr val="FF0066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marL="121920" marR="121920"/>
                </a:tc>
                <a:tc hMerge="1">
                  <a:tcPr marL="121920" marR="121920"/>
                </a:tc>
                <a:tc hMerge="1">
                  <a:tcPr marL="121920" marR="121920"/>
                </a:tc>
                <a:tc hMerge="1">
                  <a:tcPr marL="121920" marR="121920"/>
                </a:tc>
              </a:tr>
            </a:tbl>
          </a:graphicData>
        </a:graphic>
      </p:graphicFrame>
      <p:sp>
        <p:nvSpPr>
          <p:cNvPr id="14" name="Text Box 8"/>
          <p:cNvSpPr txBox="1"/>
          <p:nvPr/>
        </p:nvSpPr>
        <p:spPr>
          <a:xfrm>
            <a:off x="10058612" y="4482889"/>
            <a:ext cx="1219200" cy="7010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4000" b="1" dirty="0">
                <a:solidFill>
                  <a:schemeClr val="tx1"/>
                </a:solidFill>
                <a:latin typeface="微软雅黑" charset="-122"/>
                <a:ea typeface="微软雅黑" charset="-122"/>
              </a:rPr>
              <a:t>有</a:t>
            </a:r>
            <a:endParaRPr lang="zh-CN" altLang="en-US" sz="4000" b="1" dirty="0">
              <a:solidFill>
                <a:schemeClr val="tx1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5" name="Text Box 8"/>
          <p:cNvSpPr txBox="1"/>
          <p:nvPr/>
        </p:nvSpPr>
        <p:spPr>
          <a:xfrm>
            <a:off x="4207722" y="4482889"/>
            <a:ext cx="1219200" cy="70104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/>
            <a:r>
              <a:rPr lang="zh-CN" altLang="en-US" sz="4000" b="1" dirty="0">
                <a:solidFill>
                  <a:schemeClr val="tx1"/>
                </a:solidFill>
                <a:latin typeface="微软雅黑" charset="-122"/>
                <a:ea typeface="微软雅黑" charset="-122"/>
              </a:rPr>
              <a:t>有</a:t>
            </a:r>
            <a:endParaRPr lang="zh-CN" altLang="en-US" sz="4000" b="1" dirty="0">
              <a:solidFill>
                <a:schemeClr val="tx1"/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p:transition spd="med">
    <p:cover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31010" y="1894205"/>
            <a:ext cx="9462770" cy="2255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solidFill>
                  <a:srgbClr val="FF0000"/>
                </a:solidFill>
              </a:rPr>
              <a:t>完成导学案：</a:t>
            </a:r>
            <a:endParaRPr lang="zh-CN" altLang="zh-CN" sz="4400" b="1">
              <a:solidFill>
                <a:srgbClr val="FF0000"/>
              </a:solidFill>
            </a:endParaRPr>
          </a:p>
          <a:p>
            <a:endParaRPr lang="zh-CN" altLang="zh-CN" sz="4400"/>
          </a:p>
          <a:p>
            <a:r>
              <a:rPr lang="zh-CN" altLang="zh-CN" sz="5400" b="1">
                <a:solidFill>
                  <a:srgbClr val="0070C0"/>
                </a:solidFill>
              </a:rPr>
              <a:t>一、初步认识</a:t>
            </a:r>
            <a:r>
              <a:rPr lang="en-US" altLang="zh-CN" sz="5400" b="1">
                <a:solidFill>
                  <a:srgbClr val="0070C0"/>
                </a:solidFill>
              </a:rPr>
              <a:t>“</a:t>
            </a:r>
            <a:r>
              <a:rPr lang="zh-CN" altLang="en-US" sz="5400" b="1">
                <a:solidFill>
                  <a:srgbClr val="0070C0"/>
                </a:solidFill>
              </a:rPr>
              <a:t>浮力的影响因素</a:t>
            </a:r>
            <a:r>
              <a:rPr lang="en-US" altLang="zh-CN" sz="5400" b="1">
                <a:solidFill>
                  <a:srgbClr val="0070C0"/>
                </a:solidFill>
              </a:rPr>
              <a:t>”</a:t>
            </a:r>
            <a:endParaRPr lang="en-US" altLang="zh-CN" sz="5400" b="1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8460" y="1329055"/>
            <a:ext cx="11265535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【例1-1】如图将一可乐罐慢慢按入盛满水的烧杯中，你的手有什么感觉</a:t>
            </a:r>
            <a:r>
              <a:rPr lang="zh-CN" altLang="en-US" sz="3600" u="sng"/>
              <a:t>？        </a:t>
            </a:r>
            <a:r>
              <a:rPr lang="zh-CN" altLang="en-US" sz="3600"/>
              <a:t>；这说明了什么</a:t>
            </a:r>
            <a:r>
              <a:rPr lang="zh-CN" altLang="en-US" sz="3600" u="sng"/>
              <a:t>？             </a:t>
            </a:r>
            <a:r>
              <a:rPr lang="zh-CN" altLang="en-US" sz="3600"/>
              <a:t>；随着可乐罐浸入水中的体积越大，</a:t>
            </a:r>
            <a:endParaRPr lang="zh-CN" altLang="en-US" sz="3600"/>
          </a:p>
          <a:p>
            <a:r>
              <a:rPr lang="zh-CN" altLang="en-US" sz="3600"/>
              <a:t>向下按可乐罐越</a:t>
            </a:r>
            <a:r>
              <a:rPr lang="zh-CN" altLang="en-US" sz="3600" u="sng"/>
              <a:t>          </a:t>
            </a:r>
            <a:r>
              <a:rPr lang="zh-CN" altLang="en-US" sz="3600"/>
              <a:t>，这说明</a:t>
            </a:r>
            <a:endParaRPr lang="zh-CN" altLang="en-US" sz="3600"/>
          </a:p>
          <a:p>
            <a:r>
              <a:rPr lang="zh-CN" altLang="en-US" sz="3600"/>
              <a:t>可乐罐浸入水中的体积越大，它</a:t>
            </a:r>
            <a:endParaRPr lang="zh-CN" altLang="en-US" sz="3600"/>
          </a:p>
          <a:p>
            <a:r>
              <a:rPr lang="zh-CN" altLang="en-US" sz="3600"/>
              <a:t>受到的浮力</a:t>
            </a:r>
            <a:r>
              <a:rPr lang="zh-CN" altLang="en-US" sz="3600" u="sng"/>
              <a:t>           </a:t>
            </a:r>
            <a:r>
              <a:rPr lang="zh-CN" altLang="en-US" sz="3600"/>
              <a:t> 。这个现象</a:t>
            </a:r>
            <a:endParaRPr lang="zh-CN" altLang="en-US" sz="3600"/>
          </a:p>
          <a:p>
            <a:r>
              <a:rPr lang="zh-CN" altLang="en-US" sz="3600"/>
              <a:t>说明物体受到的浮力与</a:t>
            </a:r>
            <a:r>
              <a:rPr lang="zh-CN" altLang="en-US" sz="3600" u="sng"/>
              <a:t>         </a:t>
            </a:r>
            <a:r>
              <a:rPr lang="zh-CN" altLang="en-US" sz="3600"/>
              <a:t> 有关。</a:t>
            </a:r>
            <a:endParaRPr lang="zh-CN" altLang="en-US" sz="3600"/>
          </a:p>
        </p:txBody>
      </p:sp>
      <p:pic>
        <p:nvPicPr>
          <p:cNvPr id="3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4275" y="2447925"/>
            <a:ext cx="3657600" cy="2459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2519</Words>
  <Application>WPS 演示</Application>
  <PresentationFormat>宽屏</PresentationFormat>
  <Paragraphs>303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Calibri</vt:lpstr>
      <vt:lpstr>Comic Sans MS</vt:lpstr>
      <vt:lpstr>隶书</vt:lpstr>
      <vt:lpstr>黑体</vt:lpstr>
      <vt:lpstr>Lucida Sans</vt:lpstr>
      <vt:lpstr>Calibri Light</vt:lpstr>
      <vt:lpstr>Courier New</vt:lpstr>
      <vt:lpstr>Times New Roman</vt:lpstr>
      <vt:lpstr>华文新魏</vt:lpstr>
      <vt:lpstr>楷体_GB2312</vt:lpstr>
      <vt:lpstr>Office 主题</vt:lpstr>
      <vt:lpstr>PBrush</vt:lpstr>
      <vt:lpstr>PowerPoint 演示文稿</vt:lpstr>
      <vt:lpstr>PowerPoint 演示文稿</vt:lpstr>
      <vt:lpstr>ρ=?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3、比较下列物体受的浮力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34</cp:revision>
  <dcterms:created xsi:type="dcterms:W3CDTF">2017-04-04T10:57:00Z</dcterms:created>
  <dcterms:modified xsi:type="dcterms:W3CDTF">2017-06-08T14:00:18Z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