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3" r:id="rId1"/>
  </p:sldMasterIdLst>
  <p:notesMasterIdLst>
    <p:notesMasterId r:id="rId40"/>
  </p:notesMasterIdLst>
  <p:handoutMasterIdLst>
    <p:handoutMasterId r:id="rId41"/>
  </p:handoutMasterIdLst>
  <p:sldIdLst>
    <p:sldId id="295" r:id="rId2"/>
    <p:sldId id="409" r:id="rId3"/>
    <p:sldId id="474" r:id="rId4"/>
    <p:sldId id="475" r:id="rId5"/>
    <p:sldId id="476" r:id="rId6"/>
    <p:sldId id="477" r:id="rId7"/>
    <p:sldId id="487" r:id="rId8"/>
    <p:sldId id="478" r:id="rId9"/>
    <p:sldId id="489" r:id="rId10"/>
    <p:sldId id="488" r:id="rId11"/>
    <p:sldId id="490" r:id="rId12"/>
    <p:sldId id="491" r:id="rId13"/>
    <p:sldId id="494" r:id="rId14"/>
    <p:sldId id="495" r:id="rId15"/>
    <p:sldId id="492" r:id="rId16"/>
    <p:sldId id="493" r:id="rId17"/>
    <p:sldId id="479" r:id="rId18"/>
    <p:sldId id="496" r:id="rId19"/>
    <p:sldId id="454" r:id="rId20"/>
    <p:sldId id="497" r:id="rId21"/>
    <p:sldId id="500" r:id="rId22"/>
    <p:sldId id="499" r:id="rId23"/>
    <p:sldId id="503" r:id="rId24"/>
    <p:sldId id="501" r:id="rId25"/>
    <p:sldId id="504" r:id="rId26"/>
    <p:sldId id="505" r:id="rId27"/>
    <p:sldId id="506" r:id="rId28"/>
    <p:sldId id="507" r:id="rId29"/>
    <p:sldId id="509" r:id="rId30"/>
    <p:sldId id="508" r:id="rId31"/>
    <p:sldId id="510" r:id="rId32"/>
    <p:sldId id="516" r:id="rId33"/>
    <p:sldId id="468" r:id="rId34"/>
    <p:sldId id="512" r:id="rId35"/>
    <p:sldId id="469" r:id="rId36"/>
    <p:sldId id="511" r:id="rId37"/>
    <p:sldId id="514" r:id="rId38"/>
    <p:sldId id="515" r:id="rId3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7FEB0"/>
    <a:srgbClr val="828E9C"/>
    <a:srgbClr val="0000FF"/>
    <a:srgbClr val="FFFFFF"/>
    <a:srgbClr val="FFCCFF"/>
    <a:srgbClr val="FF00FF"/>
    <a:srgbClr val="9933FF"/>
    <a:srgbClr val="000000"/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4660"/>
  </p:normalViewPr>
  <p:slideViewPr>
    <p:cSldViewPr>
      <p:cViewPr varScale="1">
        <p:scale>
          <a:sx n="94" d="100"/>
          <a:sy n="94" d="100"/>
        </p:scale>
        <p:origin x="-47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ED9AE8-B504-41EB-A2EA-5901742E6011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A7E23D3-EE36-4C15-8C83-D377C922051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2E81237-AAE7-4A42-9CAD-0A2D8F4873B6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2902E7F-A5A4-4BE2-883D-675DF6FF2F9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02E7F-A5A4-4BE2-883D-675DF6FF2F9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6685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02E7F-A5A4-4BE2-883D-675DF6FF2F9F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7319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859069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970837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382577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3DE6E-FDB8-4CDD-BB44-F2D0E53BBBE9}" type="datetime1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10/28/2018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06A642C-57EE-4425-90B0-86021BD200CC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7093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4010625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259565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974662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2377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488674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03685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342633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507384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4953001"/>
            <a:ext cx="255711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Copyright 2004-2015 </a:t>
            </a: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版权所有 盗版必究</a:t>
            </a:r>
          </a:p>
        </p:txBody>
      </p:sp>
    </p:spTree>
    <p:extLst>
      <p:ext uri="{BB962C8B-B14F-4D97-AF65-F5344CB8AC3E}">
        <p14:creationId xmlns:p14="http://schemas.microsoft.com/office/powerpoint/2010/main" xmlns="" val="169703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  <p:sldLayoutId id="2147483925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oleObject" Target="../embeddings/oleObject2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34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1.png"/><Relationship Id="rId12" Type="http://schemas.openxmlformats.org/officeDocument/2006/relationships/image" Target="../media/image33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pn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419622"/>
            <a:ext cx="6925308" cy="954103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6.3</a:t>
            </a:r>
            <a:r>
              <a:rPr lang="zh-CN" alt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测量物质的密度</a:t>
            </a:r>
            <a:r>
              <a:rPr lang="en-US" altLang="zh-CN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81752" y="1086719"/>
            <a:ext cx="6148786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2.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量筒的最大测量值（量程）是多少？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58AADD-3333-446C-8877-766AB791DDA7}"/>
              </a:ext>
            </a:extLst>
          </p:cNvPr>
          <p:cNvSpPr/>
          <p:nvPr/>
        </p:nvSpPr>
        <p:spPr>
          <a:xfrm>
            <a:off x="1259632" y="501946"/>
            <a:ext cx="569192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想想做做    量筒的使用方法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53A9CED-0C15-4E38-B4C2-F881E2628C6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7738" y="514833"/>
            <a:ext cx="976710" cy="4360311"/>
          </a:xfrm>
          <a:prstGeom prst="rect">
            <a:avLst/>
          </a:prstGeom>
        </p:spPr>
      </p:pic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8B0428F2-0FE6-487B-B019-8DB97264A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698" y="1917956"/>
            <a:ext cx="6148786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量筒的最大测量值（量程）是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100mL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xmlns="" id="{D28C4BCD-5D41-403B-819B-583B472E3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175" y="2787774"/>
            <a:ext cx="6148786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量筒的分度值是多少？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2695F4DD-6287-4B2D-8B8D-32C7E0A9C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3657592"/>
            <a:ext cx="5328592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量筒的分度值是</a:t>
            </a:r>
            <a:r>
              <a:rPr kumimoji="1"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1mL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632938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81752" y="1086719"/>
            <a:ext cx="7966712" cy="93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.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图中画出了使用量筒读数时几种做法。请指出哪种做法正确，哪种错误，错在哪里。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58AADD-3333-446C-8877-766AB791DDA7}"/>
              </a:ext>
            </a:extLst>
          </p:cNvPr>
          <p:cNvSpPr/>
          <p:nvPr/>
        </p:nvSpPr>
        <p:spPr>
          <a:xfrm>
            <a:off x="1259632" y="501946"/>
            <a:ext cx="569192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想想做做    量筒的使用方法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1" name="图片 4">
            <a:extLst>
              <a:ext uri="{FF2B5EF4-FFF2-40B4-BE49-F238E27FC236}">
                <a16:creationId xmlns:a16="http://schemas.microsoft.com/office/drawing/2014/main" xmlns="" id="{6B05F831-0A82-4448-B541-10F8BF75F2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17743"/>
            <a:ext cx="5040560" cy="2721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6129016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58AADD-3333-446C-8877-766AB791DDA7}"/>
              </a:ext>
            </a:extLst>
          </p:cNvPr>
          <p:cNvSpPr/>
          <p:nvPr/>
        </p:nvSpPr>
        <p:spPr>
          <a:xfrm>
            <a:off x="1259632" y="339502"/>
            <a:ext cx="569192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量筒的读数方法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2695F4DD-6287-4B2D-8B8D-32C7E0A9C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4028" y="4073906"/>
            <a:ext cx="5328592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视线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与量筒的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液面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相平。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甲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正确。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4">
            <a:extLst>
              <a:ext uri="{FF2B5EF4-FFF2-40B4-BE49-F238E27FC236}">
                <a16:creationId xmlns:a16="http://schemas.microsoft.com/office/drawing/2014/main" xmlns="" id="{6B05F831-0A82-4448-B541-10F8BF75F2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24275"/>
            <a:ext cx="5832648" cy="3149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76689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58AADD-3333-446C-8877-766AB791DDA7}"/>
              </a:ext>
            </a:extLst>
          </p:cNvPr>
          <p:cNvSpPr/>
          <p:nvPr/>
        </p:nvSpPr>
        <p:spPr>
          <a:xfrm>
            <a:off x="1259632" y="339502"/>
            <a:ext cx="569192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量筒的读数方法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2695F4DD-6287-4B2D-8B8D-32C7E0A9C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912" y="3957176"/>
            <a:ext cx="3479642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zh-CN" altLang="en-US" sz="36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读数为</a:t>
            </a:r>
            <a:r>
              <a:rPr kumimoji="1" lang="en-US" alt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34mL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277C97-8930-430D-A863-EDD2764B202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4383" y="924275"/>
            <a:ext cx="1881473" cy="313986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1D8CA2E-CBB1-40FB-B4FC-B519F5724BE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07426" y="1354805"/>
            <a:ext cx="2160240" cy="2044099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B93E038-6557-4EB6-81CB-6C1BC5A44947}"/>
              </a:ext>
            </a:extLst>
          </p:cNvPr>
          <p:cNvGrpSpPr/>
          <p:nvPr/>
        </p:nvGrpSpPr>
        <p:grpSpPr>
          <a:xfrm>
            <a:off x="2915816" y="2090411"/>
            <a:ext cx="4271730" cy="530915"/>
            <a:chOff x="2915816" y="2090411"/>
            <a:chExt cx="4271730" cy="530915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BAEF892-8B95-40AD-9F1E-86BD25F995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15816" y="2571749"/>
              <a:ext cx="4035744" cy="19565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Box 8">
              <a:extLst>
                <a:ext uri="{FF2B5EF4-FFF2-40B4-BE49-F238E27FC236}">
                  <a16:creationId xmlns:a16="http://schemas.microsoft.com/office/drawing/2014/main" xmlns="" id="{23EC4B97-8A43-4D0D-ACBB-ABAF9CF1F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3090" y="2090411"/>
              <a:ext cx="4104456" cy="530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视线与液面底部相平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8691570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58AADD-3333-446C-8877-766AB791DDA7}"/>
              </a:ext>
            </a:extLst>
          </p:cNvPr>
          <p:cNvSpPr/>
          <p:nvPr/>
        </p:nvSpPr>
        <p:spPr>
          <a:xfrm>
            <a:off x="1259632" y="339502"/>
            <a:ext cx="569192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量筒的读数方法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2695F4DD-6287-4B2D-8B8D-32C7E0A9C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912" y="3957176"/>
            <a:ext cx="3479642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zh-CN" altLang="en-US" sz="36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读数为</a:t>
            </a:r>
            <a:r>
              <a:rPr kumimoji="1" lang="en-US" altLang="zh-CN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53mL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1D8CA2E-CBB1-40FB-B4FC-B519F5724BE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7426" y="1354805"/>
            <a:ext cx="2160240" cy="2044099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B93E038-6557-4EB6-81CB-6C1BC5A44947}"/>
              </a:ext>
            </a:extLst>
          </p:cNvPr>
          <p:cNvGrpSpPr/>
          <p:nvPr/>
        </p:nvGrpSpPr>
        <p:grpSpPr>
          <a:xfrm>
            <a:off x="2915816" y="2090411"/>
            <a:ext cx="4271730" cy="530915"/>
            <a:chOff x="2915816" y="2090411"/>
            <a:chExt cx="4271730" cy="530915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BAEF892-8B95-40AD-9F1E-86BD25F995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15816" y="2571749"/>
              <a:ext cx="4035744" cy="19565"/>
            </a:xfrm>
            <a:prstGeom prst="line">
              <a:avLst/>
            </a:prstGeom>
            <a:ln w="381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Box 8">
              <a:extLst>
                <a:ext uri="{FF2B5EF4-FFF2-40B4-BE49-F238E27FC236}">
                  <a16:creationId xmlns:a16="http://schemas.microsoft.com/office/drawing/2014/main" xmlns="" id="{23EC4B97-8A43-4D0D-ACBB-ABAF9CF1F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3090" y="2090411"/>
              <a:ext cx="4104456" cy="5309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0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视线与液面底部相平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6365004-05D1-42A8-8766-485110AA06A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56055" y="987574"/>
            <a:ext cx="1498661" cy="369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009726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58AADD-3333-446C-8877-766AB791DDA7}"/>
              </a:ext>
            </a:extLst>
          </p:cNvPr>
          <p:cNvSpPr/>
          <p:nvPr/>
        </p:nvSpPr>
        <p:spPr>
          <a:xfrm>
            <a:off x="1259632" y="339502"/>
            <a:ext cx="569192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量筒的读数方法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2695F4DD-6287-4B2D-8B8D-32C7E0A9C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730" y="4098270"/>
            <a:ext cx="7988532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视线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与量筒的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液面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没有相平。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乙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错误，示数偏大。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4">
            <a:extLst>
              <a:ext uri="{FF2B5EF4-FFF2-40B4-BE49-F238E27FC236}">
                <a16:creationId xmlns:a16="http://schemas.microsoft.com/office/drawing/2014/main" xmlns="" id="{6B05F831-0A82-4448-B541-10F8BF75F2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3668" y="914378"/>
            <a:ext cx="5976664" cy="32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6065769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58AADD-3333-446C-8877-766AB791DDA7}"/>
              </a:ext>
            </a:extLst>
          </p:cNvPr>
          <p:cNvSpPr/>
          <p:nvPr/>
        </p:nvSpPr>
        <p:spPr>
          <a:xfrm>
            <a:off x="1259632" y="339502"/>
            <a:ext cx="569192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量筒的读数方法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2695F4DD-6287-4B2D-8B8D-32C7E0A9C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730" y="4098270"/>
            <a:ext cx="7988532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视线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与量筒的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液面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没有相平。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丙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错误，示数偏小。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4">
            <a:extLst>
              <a:ext uri="{FF2B5EF4-FFF2-40B4-BE49-F238E27FC236}">
                <a16:creationId xmlns:a16="http://schemas.microsoft.com/office/drawing/2014/main" xmlns="" id="{6B05F831-0A82-4448-B541-10F8BF75F2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3668" y="914378"/>
            <a:ext cx="5976664" cy="32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6327393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6"/>
          <p:cNvSpPr>
            <a:spLocks noChangeArrowheads="1"/>
          </p:cNvSpPr>
          <p:nvPr/>
        </p:nvSpPr>
        <p:spPr bwMode="auto">
          <a:xfrm>
            <a:off x="1068984" y="1284932"/>
            <a:ext cx="4799160" cy="302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7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要测量物体的密度，需要测出它的质量和体积。质量可以用天平测出。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液体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形状不规则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固体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体积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可以用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量筒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或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量杯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来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测量。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8253" y="483518"/>
            <a:ext cx="6840760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二、测量液体和固体的密度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75965FD-E42E-433E-A90E-655781A7B74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1236000"/>
            <a:ext cx="2232248" cy="312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23601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6"/>
          <p:cNvSpPr>
            <a:spLocks noChangeArrowheads="1"/>
          </p:cNvSpPr>
          <p:nvPr/>
        </p:nvSpPr>
        <p:spPr bwMode="auto">
          <a:xfrm>
            <a:off x="1135083" y="1131590"/>
            <a:ext cx="4799160" cy="253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7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液体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形状不规则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的固体的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体积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可以用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量筒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或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量杯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来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测量。如图给出了用量筒测量不规则形状物体体积的一种方法。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1620" y="385040"/>
            <a:ext cx="7992380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6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量筒或量杯</a:t>
            </a: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测量液体和固体的体积</a:t>
            </a:r>
          </a:p>
        </p:txBody>
      </p:sp>
      <p:pic>
        <p:nvPicPr>
          <p:cNvPr id="5" name="图片 6">
            <a:extLst>
              <a:ext uri="{FF2B5EF4-FFF2-40B4-BE49-F238E27FC236}">
                <a16:creationId xmlns:a16="http://schemas.microsoft.com/office/drawing/2014/main" xmlns="" id="{6BE3724A-C787-48CD-9717-779202895A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15375"/>
            <a:ext cx="2772551" cy="382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>
            <a:extLst>
              <a:ext uri="{FF2B5EF4-FFF2-40B4-BE49-F238E27FC236}">
                <a16:creationId xmlns:a16="http://schemas.microsoft.com/office/drawing/2014/main" xmlns="" id="{8AF4094D-863A-4F7F-957E-09B43E42DD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2583" y="3763273"/>
            <a:ext cx="4799160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体积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V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=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示数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V</a:t>
            </a:r>
            <a:r>
              <a:rPr kumimoji="0" lang="en-US" altLang="zh-CN" sz="32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示数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V</a:t>
            </a:r>
            <a:r>
              <a:rPr kumimoji="0" lang="en-US" altLang="zh-CN" sz="32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1</a:t>
            </a:r>
            <a:endParaRPr kumimoji="0" lang="zh-CN" altLang="en-US" sz="3200" b="0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65845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6" name="Rectangle 3"/>
          <p:cNvSpPr>
            <a:spLocks noChangeArrowheads="1"/>
          </p:cNvSpPr>
          <p:nvPr/>
        </p:nvSpPr>
        <p:spPr bwMode="auto">
          <a:xfrm>
            <a:off x="1020573" y="932182"/>
            <a:ext cx="6470920" cy="43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lvl="0" eaLnBrk="1" hangingPunct="1"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（一）测量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盐水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密度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367" name="WordArt 8"/>
          <p:cNvSpPr>
            <a:spLocks noChangeShapeType="1" noTextEdit="1"/>
          </p:cNvSpPr>
          <p:nvPr/>
        </p:nvSpPr>
        <p:spPr bwMode="auto">
          <a:xfrm>
            <a:off x="807881" y="423646"/>
            <a:ext cx="7246160" cy="434113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00" b="1" i="0" u="none" strike="noStrike" kern="10" cap="none" spc="0" normalizeH="0" baseline="0" noProof="0" dirty="0">
                <a:ln w="12700" cap="sq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8">
                      <a:srgbClr val="F27300"/>
                    </a:gs>
                    <a:gs pos="100000">
                      <a:srgbClr val="FFBF00"/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  <a:cs typeface="+mn-cs"/>
              </a:rPr>
              <a:t>实验   </a:t>
            </a:r>
            <a:r>
              <a:rPr lang="zh-CN" altLang="en-US" sz="2700" b="1" kern="10" dirty="0">
                <a:ln w="12700" cap="sq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8">
                      <a:srgbClr val="F27300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微软雅黑"/>
                <a:ea typeface="微软雅黑"/>
              </a:rPr>
              <a:t>测量盐水和小石块的密度</a:t>
            </a:r>
            <a:endParaRPr kumimoji="0" lang="zh-CN" altLang="en-US" sz="2700" b="1" i="0" u="none" strike="noStrike" kern="10" cap="none" spc="0" normalizeH="0" baseline="0" noProof="0" dirty="0">
              <a:ln w="12700" cap="sq">
                <a:noFill/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8">
                    <a:srgbClr val="F27300"/>
                  </a:gs>
                  <a:gs pos="100000">
                    <a:srgbClr val="FFBF00"/>
                  </a:gs>
                </a:gsLst>
                <a:lin ang="5400000" scaled="1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077653" y="1497267"/>
            <a:ext cx="670661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lvl="0" eaLnBrk="1" hangingPunct="1"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器材：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天平、量筒、烧杯、食盐、水，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0C91C64-5A57-41FA-B3D1-2E263EEC3A9A}"/>
              </a:ext>
            </a:extLst>
          </p:cNvPr>
          <p:cNvGrpSpPr/>
          <p:nvPr/>
        </p:nvGrpSpPr>
        <p:grpSpPr>
          <a:xfrm>
            <a:off x="854232" y="2686574"/>
            <a:ext cx="1944215" cy="1858231"/>
            <a:chOff x="854232" y="2686574"/>
            <a:chExt cx="1944215" cy="185823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1B8D418-F6E0-4B1D-93BE-729343DBE8C2}"/>
                </a:ext>
              </a:extLst>
            </p:cNvPr>
            <p:cNvGrpSpPr/>
            <p:nvPr/>
          </p:nvGrpSpPr>
          <p:grpSpPr>
            <a:xfrm>
              <a:off x="854232" y="2686574"/>
              <a:ext cx="1944215" cy="1292953"/>
              <a:chOff x="3725758" y="2270802"/>
              <a:chExt cx="4782227" cy="2638737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D603F1E1-A30A-4B9C-96DF-E1EC9E39F4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725758" y="2270802"/>
                <a:ext cx="4782227" cy="2638737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xmlns="" id="{87EE3B07-5787-4E18-BB74-7E677EDD4D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5768237" y="3554947"/>
                <a:ext cx="112541" cy="66395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69700132-3C8F-4AAB-92E1-A415D308B8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5768889" y="3653404"/>
                <a:ext cx="112541" cy="66395"/>
              </a:xfrm>
              <a:prstGeom prst="rect">
                <a:avLst/>
              </a:prstGeom>
            </p:spPr>
          </p:pic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351E9E7-9E10-4B9C-9C3D-13CF76916B20}"/>
                </a:ext>
              </a:extLst>
            </p:cNvPr>
            <p:cNvGrpSpPr/>
            <p:nvPr/>
          </p:nvGrpSpPr>
          <p:grpSpPr>
            <a:xfrm>
              <a:off x="1403648" y="3998497"/>
              <a:ext cx="981465" cy="546308"/>
              <a:chOff x="2830559" y="3823924"/>
              <a:chExt cx="877345" cy="563412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xmlns="" id="{1D6CDE11-4143-455C-9C9A-61F2999694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347864" y="3823924"/>
                <a:ext cx="360040" cy="563412"/>
              </a:xfrm>
              <a:prstGeom prst="rect">
                <a:avLst/>
              </a:prstGeom>
            </p:spPr>
          </p:pic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557523BD-1B9E-4AE0-9430-59386B3150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3040203" y="4040767"/>
                <a:ext cx="247619" cy="323809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3B371956-5EE5-48C4-96D7-4F9991AB60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830559" y="4142508"/>
                <a:ext cx="149602" cy="201505"/>
              </a:xfrm>
              <a:prstGeom prst="rect">
                <a:avLst/>
              </a:prstGeom>
            </p:spPr>
          </p:pic>
        </p:grp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6455223-5051-43E9-B65D-29C8F76759F3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66556" y="2728299"/>
            <a:ext cx="936104" cy="184867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B26E8D8-3DE7-4271-93E0-77B838C69898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56033" y="2728299"/>
            <a:ext cx="1482624" cy="181396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61CE4EC-2E35-48BB-9DA4-DF119C231C89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353664" y="2711869"/>
            <a:ext cx="1400754" cy="183039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6A74168C-DC46-4C07-82F1-505E2FD22609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870394" y="2698252"/>
            <a:ext cx="1416742" cy="1844014"/>
          </a:xfrm>
          <a:prstGeom prst="rect">
            <a:avLst/>
          </a:prstGeom>
        </p:spPr>
      </p:pic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0C3B4C2B-162C-4BCC-9E7A-412E9285A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7653" y="2023808"/>
            <a:ext cx="1550131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lvl="0" eaLnBrk="1" hangingPunct="1"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原理：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aphicFrame>
        <p:nvGraphicFramePr>
          <p:cNvPr id="24" name="对象 23">
            <a:extLst>
              <a:ext uri="{FF2B5EF4-FFF2-40B4-BE49-F238E27FC236}">
                <a16:creationId xmlns:a16="http://schemas.microsoft.com/office/drawing/2014/main" xmlns="" id="{43DBB1E8-8F76-4509-86F8-CA050E895B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1130679"/>
              </p:ext>
            </p:extLst>
          </p:nvPr>
        </p:nvGraphicFramePr>
        <p:xfrm>
          <a:off x="2359242" y="1874088"/>
          <a:ext cx="1406137" cy="760074"/>
        </p:xfrm>
        <a:graphic>
          <a:graphicData uri="http://schemas.openxmlformats.org/presentationml/2006/ole">
            <p:oleObj spid="_x0000_s7197" name="公式" r:id="rId13" imgW="469800" imgH="25380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456928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000"/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341245"/>
            <a:ext cx="8208912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en-US" sz="36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漂亮的银饰物把苗族姑娘打扮美丽动人</a:t>
            </a:r>
          </a:p>
        </p:txBody>
      </p:sp>
      <p:pic>
        <p:nvPicPr>
          <p:cNvPr id="5" name="图片 1">
            <a:extLst>
              <a:ext uri="{FF2B5EF4-FFF2-40B4-BE49-F238E27FC236}">
                <a16:creationId xmlns:a16="http://schemas.microsoft.com/office/drawing/2014/main" xmlns="" id="{CB30C2A7-AF69-4A72-B1CB-8359493E9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87575"/>
            <a:ext cx="2531364" cy="3781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://blogcache.artron.net/201209/30/657475_1349006113VW6V.jpg">
            <a:extLst>
              <a:ext uri="{FF2B5EF4-FFF2-40B4-BE49-F238E27FC236}">
                <a16:creationId xmlns:a16="http://schemas.microsoft.com/office/drawing/2014/main" xmlns="" id="{AECD6828-413A-4A08-9FC5-9087454E6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6942" y="987574"/>
            <a:ext cx="2363762" cy="3781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375384"/>
            <a:ext cx="799288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（一）测量盐水的密度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xmlns="" id="{7A8B849C-525E-482C-B283-9CBE1A2A4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590" y="963806"/>
            <a:ext cx="781294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实验步骤：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将一杯盐水因溶入不同质量的盐而密度不同。自己用盐和水配制一杯盐水。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用天平测出烧杯和盐水的总质量如图所示，总质量是</a:t>
            </a:r>
            <a:r>
              <a:rPr lang="zh-CN" altLang="en-US" sz="2800" b="1" u="sng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" name="Text Box 8">
            <a:extLst>
              <a:ext uri="{FF2B5EF4-FFF2-40B4-BE49-F238E27FC236}">
                <a16:creationId xmlns:a16="http://schemas.microsoft.com/office/drawing/2014/main" xmlns="" id="{D07480A3-CD0C-4E43-81E5-3842D1811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3696" y="2239202"/>
            <a:ext cx="1050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71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.6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965452B-800A-46C0-8979-518A4E1BB017}"/>
              </a:ext>
            </a:extLst>
          </p:cNvPr>
          <p:cNvGrpSpPr/>
          <p:nvPr/>
        </p:nvGrpSpPr>
        <p:grpSpPr>
          <a:xfrm>
            <a:off x="3692818" y="2355726"/>
            <a:ext cx="3694743" cy="2497971"/>
            <a:chOff x="3563888" y="2427734"/>
            <a:chExt cx="3694743" cy="2497971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EA6BBEED-3BCA-40EE-885C-84C04740E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63888" y="2427734"/>
              <a:ext cx="3694743" cy="2497971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3A28792-61F2-4453-86F2-2BC4C56A8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67421" y="2627527"/>
              <a:ext cx="457143" cy="690476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6393C5EA-8BA0-412D-ADAB-9FE3CE5D4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48047" y="2779688"/>
              <a:ext cx="312422" cy="51069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DACDA2AF-7C05-4786-B168-68993AD6D4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23199" y="2555475"/>
              <a:ext cx="457143" cy="7472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75101028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375384"/>
            <a:ext cx="799288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（一）测量盐水的密度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xmlns="" id="{7A8B849C-525E-482C-B283-9CBE1A2A4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7007" y="1377427"/>
            <a:ext cx="391306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2.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将烧杯中的盐水倒入量筒中，测出盐水的体积如图所示，盐水的体积是</a:t>
            </a:r>
            <a:r>
              <a:rPr lang="zh-CN" altLang="en-US" sz="2800" b="1" u="sng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mL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2800" b="1" i="0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8">
            <a:extLst>
              <a:ext uri="{FF2B5EF4-FFF2-40B4-BE49-F238E27FC236}">
                <a16:creationId xmlns:a16="http://schemas.microsoft.com/office/drawing/2014/main" xmlns="" id="{D07480A3-CD0C-4E43-81E5-3842D1811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816" y="2627537"/>
            <a:ext cx="1050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5296715-DFD0-4A48-8195-ED28FC9BA0A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586884"/>
            <a:ext cx="285714" cy="65714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95A37FD-DAAE-4F40-8FF0-43EB0C11F06E}"/>
              </a:ext>
            </a:extLst>
          </p:cNvPr>
          <p:cNvGrpSpPr/>
          <p:nvPr/>
        </p:nvGrpSpPr>
        <p:grpSpPr>
          <a:xfrm>
            <a:off x="6516216" y="456397"/>
            <a:ext cx="1261762" cy="4342280"/>
            <a:chOff x="6516216" y="456397"/>
            <a:chExt cx="1261762" cy="434228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1D8027B2-A364-44BB-8489-356C7C1FF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16216" y="456397"/>
              <a:ext cx="1261762" cy="4342280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E596B49-F878-4C99-999A-32825AE6546A}"/>
                </a:ext>
              </a:extLst>
            </p:cNvPr>
            <p:cNvSpPr/>
            <p:nvPr/>
          </p:nvSpPr>
          <p:spPr>
            <a:xfrm>
              <a:off x="6873938" y="3363838"/>
              <a:ext cx="506373" cy="1152128"/>
            </a:xfrm>
            <a:prstGeom prst="rect">
              <a:avLst/>
            </a:prstGeom>
            <a:gradFill flip="none" rotWithShape="1">
              <a:gsLst>
                <a:gs pos="3000">
                  <a:schemeClr val="accent1">
                    <a:lumMod val="20000"/>
                    <a:lumOff val="80000"/>
                    <a:alpha val="4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ln w="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62634842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375384"/>
            <a:ext cx="799288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（一）测量盐水的密度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xmlns="" id="{7A8B849C-525E-482C-B283-9CBE1A2A4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590" y="963806"/>
            <a:ext cx="781294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用天平测出烧杯和剩下盐水的质量如图所示，总质量是</a:t>
            </a:r>
            <a:r>
              <a:rPr lang="zh-CN" altLang="en-US" sz="2800" b="1" u="sng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。将所测数据填入设计表格。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" name="Text Box 8">
            <a:extLst>
              <a:ext uri="{FF2B5EF4-FFF2-40B4-BE49-F238E27FC236}">
                <a16:creationId xmlns:a16="http://schemas.microsoft.com/office/drawing/2014/main" xmlns="" id="{D07480A3-CD0C-4E43-81E5-3842D1811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776" y="1408327"/>
            <a:ext cx="1050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.6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25F8990-C0BB-49CD-A619-6682AEA35891}"/>
              </a:ext>
            </a:extLst>
          </p:cNvPr>
          <p:cNvGrpSpPr/>
          <p:nvPr/>
        </p:nvGrpSpPr>
        <p:grpSpPr>
          <a:xfrm>
            <a:off x="2869577" y="1960819"/>
            <a:ext cx="4052917" cy="2838222"/>
            <a:chOff x="2869577" y="1960819"/>
            <a:chExt cx="4052917" cy="283822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FDEAC8F-B6E8-4F08-AB7F-F71D32A384E6}"/>
                </a:ext>
              </a:extLst>
            </p:cNvPr>
            <p:cNvGrpSpPr/>
            <p:nvPr/>
          </p:nvGrpSpPr>
          <p:grpSpPr>
            <a:xfrm>
              <a:off x="2869577" y="2103747"/>
              <a:ext cx="4052917" cy="2695294"/>
              <a:chOff x="2869577" y="1993360"/>
              <a:chExt cx="4052917" cy="2695294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xmlns="" id="{403E29A2-4230-446E-BC8A-A384EF3079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869577" y="1993360"/>
                <a:ext cx="4052917" cy="2695294"/>
              </a:xfrm>
              <a:prstGeom prst="rect">
                <a:avLst/>
              </a:prstGeom>
            </p:spPr>
          </p:pic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007413FC-4552-4375-ADBC-0E349ADA8026}"/>
                  </a:ext>
                </a:extLst>
              </p:cNvPr>
              <p:cNvGrpSpPr/>
              <p:nvPr/>
            </p:nvGrpSpPr>
            <p:grpSpPr>
              <a:xfrm>
                <a:off x="4211960" y="3276453"/>
                <a:ext cx="180952" cy="288032"/>
                <a:chOff x="7668344" y="2283718"/>
                <a:chExt cx="180952" cy="288032"/>
              </a:xfrm>
            </p:grpSpPr>
            <p:pic>
              <p:nvPicPr>
                <p:cNvPr id="3" name="图片 2">
                  <a:extLst>
                    <a:ext uri="{FF2B5EF4-FFF2-40B4-BE49-F238E27FC236}">
                      <a16:creationId xmlns:a16="http://schemas.microsoft.com/office/drawing/2014/main" xmlns="" id="{C0E2CD25-6290-47C1-8903-87A3DF630F2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7668344" y="2283718"/>
                  <a:ext cx="180952" cy="95238"/>
                </a:xfrm>
                <a:prstGeom prst="rect">
                  <a:avLst/>
                </a:prstGeom>
              </p:spPr>
            </p:pic>
            <p:pic>
              <p:nvPicPr>
                <p:cNvPr id="13" name="图片 12">
                  <a:extLst>
                    <a:ext uri="{FF2B5EF4-FFF2-40B4-BE49-F238E27FC236}">
                      <a16:creationId xmlns:a16="http://schemas.microsoft.com/office/drawing/2014/main" xmlns="" id="{3ACBD827-3ADA-4225-92D3-8E899C0488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7668344" y="2476512"/>
                  <a:ext cx="180952" cy="95238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8DF71E4-3D6E-4803-8BB5-89014230D3B1}"/>
                </a:ext>
              </a:extLst>
            </p:cNvPr>
            <p:cNvGrpSpPr/>
            <p:nvPr/>
          </p:nvGrpSpPr>
          <p:grpSpPr>
            <a:xfrm>
              <a:off x="3588375" y="1960819"/>
              <a:ext cx="2822150" cy="1006496"/>
              <a:chOff x="3587313" y="1910492"/>
              <a:chExt cx="2822150" cy="1006496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B3A28792-61F2-4453-86F2-2BC4C56A8E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587313" y="2226512"/>
                <a:ext cx="457143" cy="690476"/>
              </a:xfrm>
              <a:prstGeom prst="rect">
                <a:avLst/>
              </a:pr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6393C5EA-8BA0-412D-ADAB-9FE3CE5D4B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5796136" y="1910492"/>
                <a:ext cx="613327" cy="100255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xmlns="" val="35322552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4A49C49-06E2-4CE0-BDB5-5279CC1A59CB}"/>
              </a:ext>
            </a:extLst>
          </p:cNvPr>
          <p:cNvSpPr/>
          <p:nvPr/>
        </p:nvSpPr>
        <p:spPr>
          <a:xfrm>
            <a:off x="899592" y="339502"/>
            <a:ext cx="3024336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收集实验数据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B6B268FC-F36D-475B-B5CE-0CDBE5EE00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5356910"/>
              </p:ext>
            </p:extLst>
          </p:nvPr>
        </p:nvGraphicFramePr>
        <p:xfrm>
          <a:off x="503548" y="924275"/>
          <a:ext cx="8136904" cy="3822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3334">
                  <a:extLst>
                    <a:ext uri="{9D8B030D-6E8A-4147-A177-3AD203B41FA5}">
                      <a16:colId xmlns:a16="http://schemas.microsoft.com/office/drawing/2014/main" xmlns="" val="3269206894"/>
                    </a:ext>
                  </a:extLst>
                </a:gridCol>
                <a:gridCol w="1408595">
                  <a:extLst>
                    <a:ext uri="{9D8B030D-6E8A-4147-A177-3AD203B41FA5}">
                      <a16:colId xmlns:a16="http://schemas.microsoft.com/office/drawing/2014/main" xmlns="" val="521341318"/>
                    </a:ext>
                  </a:extLst>
                </a:gridCol>
                <a:gridCol w="1245612">
                  <a:extLst>
                    <a:ext uri="{9D8B030D-6E8A-4147-A177-3AD203B41FA5}">
                      <a16:colId xmlns:a16="http://schemas.microsoft.com/office/drawing/2014/main" xmlns="" val="492449022"/>
                    </a:ext>
                  </a:extLst>
                </a:gridCol>
                <a:gridCol w="1685240">
                  <a:extLst>
                    <a:ext uri="{9D8B030D-6E8A-4147-A177-3AD203B41FA5}">
                      <a16:colId xmlns:a16="http://schemas.microsoft.com/office/drawing/2014/main" xmlns="" val="3059391015"/>
                    </a:ext>
                  </a:extLst>
                </a:gridCol>
                <a:gridCol w="1465426">
                  <a:extLst>
                    <a:ext uri="{9D8B030D-6E8A-4147-A177-3AD203B41FA5}">
                      <a16:colId xmlns:a16="http://schemas.microsoft.com/office/drawing/2014/main" xmlns="" val="129649447"/>
                    </a:ext>
                  </a:extLst>
                </a:gridCol>
                <a:gridCol w="1538697">
                  <a:extLst>
                    <a:ext uri="{9D8B030D-6E8A-4147-A177-3AD203B41FA5}">
                      <a16:colId xmlns:a16="http://schemas.microsoft.com/office/drawing/2014/main" xmlns="" val="3129319201"/>
                    </a:ext>
                  </a:extLst>
                </a:gridCol>
              </a:tblGrid>
              <a:tr h="756084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实验次数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杯和盐水的质量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</a:t>
                      </a:r>
                      <a:r>
                        <a:rPr lang="en-US" altLang="zh-CN" sz="2400" b="1" baseline="-25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/g</a:t>
                      </a:r>
                      <a:endParaRPr lang="zh-CN" altLang="en-US" sz="2400" b="1" dirty="0">
                        <a:solidFill>
                          <a:srgbClr val="000099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杯和剩余盐水的质量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</a:t>
                      </a:r>
                      <a:r>
                        <a:rPr lang="en-US" altLang="zh-CN" sz="2400" b="1" baseline="-25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/g</a:t>
                      </a:r>
                      <a:endParaRPr lang="zh-CN" altLang="en-US" sz="2400" b="1" dirty="0">
                        <a:solidFill>
                          <a:srgbClr val="000099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量筒中盐水的质量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m=(m</a:t>
                      </a:r>
                      <a:r>
                        <a:rPr lang="en-US" altLang="zh-CN" sz="2400" b="1" baseline="-25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-m</a:t>
                      </a:r>
                      <a:r>
                        <a:rPr lang="en-US" altLang="zh-CN" sz="2400" b="1" baseline="-25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)g</a:t>
                      </a:r>
                      <a:endParaRPr lang="zh-CN" altLang="en-US" sz="2400" b="1" dirty="0">
                        <a:solidFill>
                          <a:srgbClr val="000099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量筒中盐水的体积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V/cm</a:t>
                      </a:r>
                      <a:r>
                        <a:rPr lang="en-US" altLang="zh-CN" sz="2400" b="1" baseline="30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2400" b="1" baseline="30000" dirty="0">
                        <a:solidFill>
                          <a:srgbClr val="000099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盐水的密度</a:t>
                      </a:r>
                      <a:r>
                        <a:rPr lang="el-GR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ρ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/g·cm</a:t>
                      </a:r>
                      <a:r>
                        <a:rPr lang="en-US" altLang="zh-CN" sz="2400" b="1" baseline="30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</a:t>
                      </a:r>
                      <a:endParaRPr lang="zh-CN" altLang="en-US" sz="2400" b="1" baseline="30000" dirty="0">
                        <a:solidFill>
                          <a:srgbClr val="000099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77711268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1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68626345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2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58228011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3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65805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9867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43488" y="593171"/>
            <a:ext cx="799288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（一）测量盐水的密度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E645DDD-4647-4685-842B-F954D01FFBF1}"/>
              </a:ext>
            </a:extLst>
          </p:cNvPr>
          <p:cNvGrpSpPr/>
          <p:nvPr/>
        </p:nvGrpSpPr>
        <p:grpSpPr>
          <a:xfrm>
            <a:off x="1123435" y="1547001"/>
            <a:ext cx="7812941" cy="612237"/>
            <a:chOff x="913590" y="917503"/>
            <a:chExt cx="7812941" cy="612237"/>
          </a:xfrm>
        </p:grpSpPr>
        <p:sp>
          <p:nvSpPr>
            <p:cNvPr id="17" name="Text Box 8">
              <a:extLst>
                <a:ext uri="{FF2B5EF4-FFF2-40B4-BE49-F238E27FC236}">
                  <a16:creationId xmlns:a16="http://schemas.microsoft.com/office/drawing/2014/main" xmlns="" id="{D30903B7-3D4F-40EC-81B2-4B0C3296AE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3590" y="963806"/>
              <a:ext cx="781294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eaLnBrk="1" hangingPunct="1">
                <a:spcBef>
                  <a:spcPts val="0"/>
                </a:spcBef>
                <a:defRPr/>
              </a:pPr>
              <a:r>
                <a:rPr lang="en-US" altLang="zh-CN" sz="2800" b="1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4.</a:t>
              </a:r>
              <a:r>
                <a:rPr lang="zh-CN" altLang="en-US" sz="2800" b="1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根据           算出盐水的密度。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aphicFrame>
          <p:nvGraphicFramePr>
            <p:cNvPr id="18" name="对象 17">
              <a:extLst>
                <a:ext uri="{FF2B5EF4-FFF2-40B4-BE49-F238E27FC236}">
                  <a16:creationId xmlns:a16="http://schemas.microsoft.com/office/drawing/2014/main" xmlns="" id="{3A63D0AA-5964-42E2-A735-84B456AE4AA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785394334"/>
                </p:ext>
              </p:extLst>
            </p:nvPr>
          </p:nvGraphicFramePr>
          <p:xfrm>
            <a:off x="2129907" y="917503"/>
            <a:ext cx="1132638" cy="612237"/>
          </p:xfrm>
          <a:graphic>
            <a:graphicData uri="http://schemas.openxmlformats.org/presentationml/2006/ole">
              <p:oleObj spid="_x0000_s8211" name="公式" r:id="rId3" imgW="469800" imgH="253800" progId="">
                <p:embed/>
              </p:oleObj>
            </a:graphicData>
          </a:graphic>
        </p:graphicFrame>
      </p:grpSp>
      <p:sp>
        <p:nvSpPr>
          <p:cNvPr id="20" name="Text Box 8">
            <a:extLst>
              <a:ext uri="{FF2B5EF4-FFF2-40B4-BE49-F238E27FC236}">
                <a16:creationId xmlns:a16="http://schemas.microsoft.com/office/drawing/2014/main" xmlns="" id="{E706EE5F-A54D-4D35-BF17-4403B3717B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435" y="2676552"/>
            <a:ext cx="71692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将量筒的盐水倒入烧杯，按照上述步骤重做实验。用密度的平均值作为盐水的密度。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648483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6" name="Rectangle 3"/>
          <p:cNvSpPr>
            <a:spLocks noChangeArrowheads="1"/>
          </p:cNvSpPr>
          <p:nvPr/>
        </p:nvSpPr>
        <p:spPr bwMode="auto">
          <a:xfrm>
            <a:off x="1020573" y="932182"/>
            <a:ext cx="6470920" cy="43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lvl="0" eaLnBrk="1" hangingPunct="1"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（二）测量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小石块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密度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367" name="WordArt 8"/>
          <p:cNvSpPr>
            <a:spLocks noChangeShapeType="1" noTextEdit="1"/>
          </p:cNvSpPr>
          <p:nvPr/>
        </p:nvSpPr>
        <p:spPr bwMode="auto">
          <a:xfrm>
            <a:off x="807881" y="423646"/>
            <a:ext cx="7246160" cy="434113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00" b="1" i="0" u="none" strike="noStrike" kern="10" cap="none" spc="0" normalizeH="0" baseline="0" noProof="0" dirty="0">
                <a:ln w="12700" cap="sq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8">
                      <a:srgbClr val="F27300"/>
                    </a:gs>
                    <a:gs pos="100000">
                      <a:srgbClr val="FFBF00"/>
                    </a:gs>
                  </a:gsLst>
                  <a:lin ang="5400000" scaled="1"/>
                </a:gradFill>
                <a:effectLst/>
                <a:uLnTx/>
                <a:uFillTx/>
                <a:latin typeface="微软雅黑"/>
                <a:ea typeface="微软雅黑"/>
                <a:cs typeface="+mn-cs"/>
              </a:rPr>
              <a:t>实验   </a:t>
            </a:r>
            <a:r>
              <a:rPr lang="zh-CN" altLang="en-US" sz="2700" b="1" kern="10" dirty="0">
                <a:ln w="12700" cap="sq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8">
                      <a:srgbClr val="F27300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微软雅黑"/>
                <a:ea typeface="微软雅黑"/>
              </a:rPr>
              <a:t>测量盐水和小石块的密度</a:t>
            </a:r>
            <a:endParaRPr kumimoji="0" lang="zh-CN" altLang="en-US" sz="2700" b="1" i="0" u="none" strike="noStrike" kern="10" cap="none" spc="0" normalizeH="0" baseline="0" noProof="0" dirty="0">
              <a:ln w="12700" cap="sq">
                <a:noFill/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8">
                    <a:srgbClr val="F27300"/>
                  </a:gs>
                  <a:gs pos="100000">
                    <a:srgbClr val="FFBF00"/>
                  </a:gs>
                </a:gsLst>
                <a:lin ang="5400000" scaled="1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077652" y="1497267"/>
            <a:ext cx="7454787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lvl="0" eaLnBrk="1" hangingPunct="1"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器材：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天平、量筒、小石块、细线、水，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0C91C64-5A57-41FA-B3D1-2E263EEC3A9A}"/>
              </a:ext>
            </a:extLst>
          </p:cNvPr>
          <p:cNvGrpSpPr/>
          <p:nvPr/>
        </p:nvGrpSpPr>
        <p:grpSpPr>
          <a:xfrm>
            <a:off x="854232" y="2686574"/>
            <a:ext cx="1944215" cy="1858231"/>
            <a:chOff x="854232" y="2686574"/>
            <a:chExt cx="1944215" cy="185823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1B8D418-F6E0-4B1D-93BE-729343DBE8C2}"/>
                </a:ext>
              </a:extLst>
            </p:cNvPr>
            <p:cNvGrpSpPr/>
            <p:nvPr/>
          </p:nvGrpSpPr>
          <p:grpSpPr>
            <a:xfrm>
              <a:off x="854232" y="2686574"/>
              <a:ext cx="1944215" cy="1292953"/>
              <a:chOff x="3725758" y="2270802"/>
              <a:chExt cx="4782227" cy="2638737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D603F1E1-A30A-4B9C-96DF-E1EC9E39F4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725758" y="2270802"/>
                <a:ext cx="4782227" cy="2638737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xmlns="" id="{87EE3B07-5787-4E18-BB74-7E677EDD4D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5768237" y="3554947"/>
                <a:ext cx="112541" cy="66395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69700132-3C8F-4AAB-92E1-A415D308B8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5768889" y="3653404"/>
                <a:ext cx="112541" cy="66395"/>
              </a:xfrm>
              <a:prstGeom prst="rect">
                <a:avLst/>
              </a:prstGeom>
            </p:spPr>
          </p:pic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351E9E7-9E10-4B9C-9C3D-13CF76916B20}"/>
                </a:ext>
              </a:extLst>
            </p:cNvPr>
            <p:cNvGrpSpPr/>
            <p:nvPr/>
          </p:nvGrpSpPr>
          <p:grpSpPr>
            <a:xfrm>
              <a:off x="1403648" y="3998497"/>
              <a:ext cx="981465" cy="546308"/>
              <a:chOff x="2830559" y="3823924"/>
              <a:chExt cx="877345" cy="563412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xmlns="" id="{1D6CDE11-4143-455C-9C9A-61F2999694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347864" y="3823924"/>
                <a:ext cx="360040" cy="563412"/>
              </a:xfrm>
              <a:prstGeom prst="rect">
                <a:avLst/>
              </a:prstGeom>
            </p:spPr>
          </p:pic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557523BD-1B9E-4AE0-9430-59386B3150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3040203" y="4040767"/>
                <a:ext cx="247619" cy="323809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3B371956-5EE5-48C4-96D7-4F9991AB60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830559" y="4142508"/>
                <a:ext cx="149602" cy="201505"/>
              </a:xfrm>
              <a:prstGeom prst="rect">
                <a:avLst/>
              </a:prstGeom>
            </p:spPr>
          </p:pic>
        </p:grp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26455223-5051-43E9-B65D-29C8F76759F3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66556" y="2728299"/>
            <a:ext cx="936104" cy="184867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61CE4EC-2E35-48BB-9DA4-DF119C231C89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353664" y="2711869"/>
            <a:ext cx="1400754" cy="1830397"/>
          </a:xfrm>
          <a:prstGeom prst="rect">
            <a:avLst/>
          </a:prstGeom>
        </p:spPr>
      </p:pic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0C3B4C2B-162C-4BCC-9E7A-412E9285A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7653" y="2023808"/>
            <a:ext cx="1550131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lvl="0" eaLnBrk="1" hangingPunct="1"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原理：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aphicFrame>
        <p:nvGraphicFramePr>
          <p:cNvPr id="24" name="对象 23">
            <a:extLst>
              <a:ext uri="{FF2B5EF4-FFF2-40B4-BE49-F238E27FC236}">
                <a16:creationId xmlns:a16="http://schemas.microsoft.com/office/drawing/2014/main" xmlns="" id="{43DBB1E8-8F76-4509-86F8-CA050E895B7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359242" y="1874088"/>
          <a:ext cx="1406137" cy="760074"/>
        </p:xfrm>
        <a:graphic>
          <a:graphicData uri="http://schemas.openxmlformats.org/presentationml/2006/ole">
            <p:oleObj spid="_x0000_s9235" name="公式" r:id="rId11" imgW="469800" imgH="253800" progId="">
              <p:embed/>
            </p:oleObj>
          </a:graphicData>
        </a:graphic>
      </p:graphicFrame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1BAC012-389D-467F-A15E-1FF85CE3BE3A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273935" y="4034428"/>
            <a:ext cx="648073" cy="279562"/>
          </a:xfrm>
          <a:prstGeom prst="rect">
            <a:avLst/>
          </a:prstGeom>
        </p:spPr>
      </p:pic>
      <p:pic>
        <p:nvPicPr>
          <p:cNvPr id="9220" name="Picture 4" descr="http://lubiao.b0.upaiyun.com/c/2/2014/8/10/13/56/dc6b937dbbf6e419b9419d434fc43c27.jpg">
            <a:extLst>
              <a:ext uri="{FF2B5EF4-FFF2-40B4-BE49-F238E27FC236}">
                <a16:creationId xmlns:a16="http://schemas.microsoft.com/office/drawing/2014/main" xmlns="" id="{7D76D0E1-A811-4002-9E89-C3A601202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58626" y="2972022"/>
            <a:ext cx="1981649" cy="136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3432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000"/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375384"/>
            <a:ext cx="799288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（二）测量小石块的密度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xmlns="" id="{7A8B849C-525E-482C-B283-9CBE1A2A4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590" y="963806"/>
            <a:ext cx="7812941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实验步骤：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用天平测出小石块的质量如图所示，小石块的质量是</a:t>
            </a:r>
            <a:r>
              <a:rPr lang="zh-CN" altLang="en-US" sz="2800" b="1" u="sng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" name="Text Box 8">
            <a:extLst>
              <a:ext uri="{FF2B5EF4-FFF2-40B4-BE49-F238E27FC236}">
                <a16:creationId xmlns:a16="http://schemas.microsoft.com/office/drawing/2014/main" xmlns="" id="{D07480A3-CD0C-4E43-81E5-3842D1811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736" y="1829230"/>
            <a:ext cx="1050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.6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4C04EB5-B569-4E3F-BC24-6DBB3CEE7112}"/>
              </a:ext>
            </a:extLst>
          </p:cNvPr>
          <p:cNvGrpSpPr/>
          <p:nvPr/>
        </p:nvGrpSpPr>
        <p:grpSpPr>
          <a:xfrm>
            <a:off x="3048664" y="2321260"/>
            <a:ext cx="3694743" cy="2497971"/>
            <a:chOff x="2972688" y="2348801"/>
            <a:chExt cx="3694743" cy="249797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F965452B-800A-46C0-8979-518A4E1BB017}"/>
                </a:ext>
              </a:extLst>
            </p:cNvPr>
            <p:cNvGrpSpPr/>
            <p:nvPr/>
          </p:nvGrpSpPr>
          <p:grpSpPr>
            <a:xfrm>
              <a:off x="2972688" y="2348801"/>
              <a:ext cx="3694743" cy="2497971"/>
              <a:chOff x="3563888" y="2427734"/>
              <a:chExt cx="3694743" cy="2497971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EA6BBEED-3BCA-40EE-885C-84C04740E5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563888" y="2427734"/>
                <a:ext cx="3694743" cy="2497971"/>
              </a:xfrm>
              <a:prstGeom prst="rect">
                <a:avLst/>
              </a:pr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6393C5EA-8BA0-412D-ADAB-9FE3CE5D4B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490628" y="2757292"/>
                <a:ext cx="312422" cy="510690"/>
              </a:xfrm>
              <a:prstGeom prst="rect">
                <a:avLst/>
              </a:prstGeom>
            </p:spPr>
          </p:pic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19F294BA-36D8-4215-B640-B3941B18FA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10796" y="2979511"/>
              <a:ext cx="485745" cy="2095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89344327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375384"/>
            <a:ext cx="799288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（二）测量小石块的密度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xmlns="" id="{7A8B849C-525E-482C-B283-9CBE1A2A4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5980" y="1320930"/>
            <a:ext cx="434720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2.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在量筒中倒入适量（能浸没小石块）的水，测出水的体积如图所示，盐水的体积是</a:t>
            </a:r>
            <a:r>
              <a:rPr lang="zh-CN" altLang="en-US" sz="2800" b="1" u="sng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mL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2800" b="1" i="0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8">
            <a:extLst>
              <a:ext uri="{FF2B5EF4-FFF2-40B4-BE49-F238E27FC236}">
                <a16:creationId xmlns:a16="http://schemas.microsoft.com/office/drawing/2014/main" xmlns="" id="{D07480A3-CD0C-4E43-81E5-3842D1811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7904" y="2585179"/>
            <a:ext cx="1050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5296715-DFD0-4A48-8195-ED28FC9BA0A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586884"/>
            <a:ext cx="285714" cy="65714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95A37FD-DAAE-4F40-8FF0-43EB0C11F06E}"/>
              </a:ext>
            </a:extLst>
          </p:cNvPr>
          <p:cNvGrpSpPr/>
          <p:nvPr/>
        </p:nvGrpSpPr>
        <p:grpSpPr>
          <a:xfrm>
            <a:off x="6555646" y="456397"/>
            <a:ext cx="1261762" cy="4342280"/>
            <a:chOff x="6516216" y="456397"/>
            <a:chExt cx="1261762" cy="434228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1D8027B2-A364-44BB-8489-356C7C1FF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16216" y="456397"/>
              <a:ext cx="1261762" cy="4342280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E596B49-F878-4C99-999A-32825AE6546A}"/>
                </a:ext>
              </a:extLst>
            </p:cNvPr>
            <p:cNvSpPr/>
            <p:nvPr/>
          </p:nvSpPr>
          <p:spPr>
            <a:xfrm>
              <a:off x="6873938" y="3363838"/>
              <a:ext cx="506373" cy="1152128"/>
            </a:xfrm>
            <a:prstGeom prst="rect">
              <a:avLst/>
            </a:prstGeom>
            <a:gradFill flip="none" rotWithShape="1">
              <a:gsLst>
                <a:gs pos="3000">
                  <a:schemeClr val="accent1">
                    <a:lumMod val="20000"/>
                    <a:lumOff val="80000"/>
                    <a:alpha val="4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ln w="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50755624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375384"/>
            <a:ext cx="799288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（二）测量小石块的密度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8">
            <a:extLst>
              <a:ext uri="{FF2B5EF4-FFF2-40B4-BE49-F238E27FC236}">
                <a16:creationId xmlns:a16="http://schemas.microsoft.com/office/drawing/2014/main" xmlns="" id="{7A8B849C-525E-482C-B283-9CBE1A2A4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5980" y="1320930"/>
            <a:ext cx="434720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3.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用细线系住小石块，将小石块浸入量筒中的水中，测出水和小石块的体积如图所示，水和小石块的体积是</a:t>
            </a:r>
            <a:r>
              <a:rPr lang="zh-CN" altLang="en-US" sz="2800" b="1" u="sng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mL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2800" b="1" i="0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8">
            <a:extLst>
              <a:ext uri="{FF2B5EF4-FFF2-40B4-BE49-F238E27FC236}">
                <a16:creationId xmlns:a16="http://schemas.microsoft.com/office/drawing/2014/main" xmlns="" id="{D07480A3-CD0C-4E43-81E5-3842D1811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824" y="3044479"/>
            <a:ext cx="1050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5296715-DFD0-4A48-8195-ED28FC9BA0A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586884"/>
            <a:ext cx="285714" cy="65714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19D61A6-7748-4C5F-93D0-9CE91E423740}"/>
              </a:ext>
            </a:extLst>
          </p:cNvPr>
          <p:cNvGrpSpPr/>
          <p:nvPr/>
        </p:nvGrpSpPr>
        <p:grpSpPr>
          <a:xfrm>
            <a:off x="6555646" y="451821"/>
            <a:ext cx="1261762" cy="4346856"/>
            <a:chOff x="6555646" y="451821"/>
            <a:chExt cx="1261762" cy="434685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995A37FD-DAAE-4F40-8FF0-43EB0C11F06E}"/>
                </a:ext>
              </a:extLst>
            </p:cNvPr>
            <p:cNvGrpSpPr/>
            <p:nvPr/>
          </p:nvGrpSpPr>
          <p:grpSpPr>
            <a:xfrm>
              <a:off x="6555646" y="456397"/>
              <a:ext cx="1261762" cy="4342280"/>
              <a:chOff x="6516216" y="456397"/>
              <a:chExt cx="1261762" cy="434228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1D8027B2-A364-44BB-8489-356C7C1FF3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516216" y="456397"/>
                <a:ext cx="1261762" cy="4342280"/>
              </a:xfrm>
              <a:prstGeom prst="rect">
                <a:avLst/>
              </a:prstGeom>
            </p:spPr>
          </p:pic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0E596B49-F878-4C99-999A-32825AE6546A}"/>
                  </a:ext>
                </a:extLst>
              </p:cNvPr>
              <p:cNvSpPr/>
              <p:nvPr/>
            </p:nvSpPr>
            <p:spPr>
              <a:xfrm>
                <a:off x="6878124" y="2859782"/>
                <a:ext cx="506373" cy="1656184"/>
              </a:xfrm>
              <a:prstGeom prst="rect">
                <a:avLst/>
              </a:prstGeom>
              <a:gradFill flip="none" rotWithShape="1">
                <a:gsLst>
                  <a:gs pos="3000">
                    <a:schemeClr val="accent1">
                      <a:lumMod val="20000"/>
                      <a:lumOff val="80000"/>
                      <a:alpha val="4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path path="rect">
                  <a:fillToRect l="100000" t="100000"/>
                </a:path>
                <a:tileRect r="-100000" b="-100000"/>
              </a:gradFill>
              <a:ln w="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D704EA4E-1CA3-4D98-9316-FA4DD4D58CBF}"/>
                </a:ext>
              </a:extLst>
            </p:cNvPr>
            <p:cNvSpPr/>
            <p:nvPr/>
          </p:nvSpPr>
          <p:spPr>
            <a:xfrm>
              <a:off x="7078532" y="451821"/>
              <a:ext cx="710004" cy="2398955"/>
            </a:xfrm>
            <a:custGeom>
              <a:avLst/>
              <a:gdLst>
                <a:gd name="connsiteX0" fmla="*/ 710004 w 710004"/>
                <a:gd name="connsiteY0" fmla="*/ 107577 h 2398955"/>
                <a:gd name="connsiteX1" fmla="*/ 656216 w 710004"/>
                <a:gd name="connsiteY1" fmla="*/ 75304 h 2398955"/>
                <a:gd name="connsiteX2" fmla="*/ 623943 w 710004"/>
                <a:gd name="connsiteY2" fmla="*/ 64546 h 2398955"/>
                <a:gd name="connsiteX3" fmla="*/ 591670 w 710004"/>
                <a:gd name="connsiteY3" fmla="*/ 43031 h 2398955"/>
                <a:gd name="connsiteX4" fmla="*/ 494852 w 710004"/>
                <a:gd name="connsiteY4" fmla="*/ 0 h 2398955"/>
                <a:gd name="connsiteX5" fmla="*/ 333487 w 710004"/>
                <a:gd name="connsiteY5" fmla="*/ 21515 h 2398955"/>
                <a:gd name="connsiteX6" fmla="*/ 301214 w 710004"/>
                <a:gd name="connsiteY6" fmla="*/ 43031 h 2398955"/>
                <a:gd name="connsiteX7" fmla="*/ 279699 w 710004"/>
                <a:gd name="connsiteY7" fmla="*/ 75304 h 2398955"/>
                <a:gd name="connsiteX8" fmla="*/ 268941 w 710004"/>
                <a:gd name="connsiteY8" fmla="*/ 107577 h 2398955"/>
                <a:gd name="connsiteX9" fmla="*/ 247426 w 710004"/>
                <a:gd name="connsiteY9" fmla="*/ 225911 h 2398955"/>
                <a:gd name="connsiteX10" fmla="*/ 236668 w 710004"/>
                <a:gd name="connsiteY10" fmla="*/ 268941 h 2398955"/>
                <a:gd name="connsiteX11" fmla="*/ 225910 w 710004"/>
                <a:gd name="connsiteY11" fmla="*/ 763793 h 2398955"/>
                <a:gd name="connsiteX12" fmla="*/ 204395 w 710004"/>
                <a:gd name="connsiteY12" fmla="*/ 1172584 h 2398955"/>
                <a:gd name="connsiteX13" fmla="*/ 193637 w 710004"/>
                <a:gd name="connsiteY13" fmla="*/ 1409252 h 2398955"/>
                <a:gd name="connsiteX14" fmla="*/ 182880 w 710004"/>
                <a:gd name="connsiteY14" fmla="*/ 1549101 h 2398955"/>
                <a:gd name="connsiteX15" fmla="*/ 139849 w 710004"/>
                <a:gd name="connsiteY15" fmla="*/ 1624405 h 2398955"/>
                <a:gd name="connsiteX16" fmla="*/ 118334 w 710004"/>
                <a:gd name="connsiteY16" fmla="*/ 1688951 h 2398955"/>
                <a:gd name="connsiteX17" fmla="*/ 96819 w 710004"/>
                <a:gd name="connsiteY17" fmla="*/ 1764254 h 2398955"/>
                <a:gd name="connsiteX18" fmla="*/ 86061 w 710004"/>
                <a:gd name="connsiteY18" fmla="*/ 1828800 h 2398955"/>
                <a:gd name="connsiteX19" fmla="*/ 75303 w 710004"/>
                <a:gd name="connsiteY19" fmla="*/ 1882588 h 2398955"/>
                <a:gd name="connsiteX20" fmla="*/ 64546 w 710004"/>
                <a:gd name="connsiteY20" fmla="*/ 2000923 h 2398955"/>
                <a:gd name="connsiteX21" fmla="*/ 53788 w 710004"/>
                <a:gd name="connsiteY21" fmla="*/ 2054711 h 2398955"/>
                <a:gd name="connsiteX22" fmla="*/ 32273 w 710004"/>
                <a:gd name="connsiteY22" fmla="*/ 2205318 h 2398955"/>
                <a:gd name="connsiteX23" fmla="*/ 21515 w 710004"/>
                <a:gd name="connsiteY23" fmla="*/ 2302137 h 2398955"/>
                <a:gd name="connsiteX24" fmla="*/ 0 w 710004"/>
                <a:gd name="connsiteY24" fmla="*/ 2377440 h 2398955"/>
                <a:gd name="connsiteX25" fmla="*/ 32273 w 710004"/>
                <a:gd name="connsiteY25" fmla="*/ 2398955 h 239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10004" h="2398955">
                  <a:moveTo>
                    <a:pt x="710004" y="107577"/>
                  </a:moveTo>
                  <a:cubicBezTo>
                    <a:pt x="692075" y="96819"/>
                    <a:pt x="674918" y="84655"/>
                    <a:pt x="656216" y="75304"/>
                  </a:cubicBezTo>
                  <a:cubicBezTo>
                    <a:pt x="646074" y="70233"/>
                    <a:pt x="634085" y="69617"/>
                    <a:pt x="623943" y="64546"/>
                  </a:cubicBezTo>
                  <a:cubicBezTo>
                    <a:pt x="612379" y="58764"/>
                    <a:pt x="603485" y="48282"/>
                    <a:pt x="591670" y="43031"/>
                  </a:cubicBezTo>
                  <a:cubicBezTo>
                    <a:pt x="476457" y="-8175"/>
                    <a:pt x="567886" y="48690"/>
                    <a:pt x="494852" y="0"/>
                  </a:cubicBezTo>
                  <a:cubicBezTo>
                    <a:pt x="466027" y="2402"/>
                    <a:pt x="377426" y="-454"/>
                    <a:pt x="333487" y="21515"/>
                  </a:cubicBezTo>
                  <a:cubicBezTo>
                    <a:pt x="321923" y="27297"/>
                    <a:pt x="311972" y="35859"/>
                    <a:pt x="301214" y="43031"/>
                  </a:cubicBezTo>
                  <a:cubicBezTo>
                    <a:pt x="294042" y="53789"/>
                    <a:pt x="285481" y="63740"/>
                    <a:pt x="279699" y="75304"/>
                  </a:cubicBezTo>
                  <a:cubicBezTo>
                    <a:pt x="274628" y="85446"/>
                    <a:pt x="272056" y="96674"/>
                    <a:pt x="268941" y="107577"/>
                  </a:cubicBezTo>
                  <a:cubicBezTo>
                    <a:pt x="250640" y="171629"/>
                    <a:pt x="262663" y="142106"/>
                    <a:pt x="247426" y="225911"/>
                  </a:cubicBezTo>
                  <a:cubicBezTo>
                    <a:pt x="244781" y="240457"/>
                    <a:pt x="240254" y="254598"/>
                    <a:pt x="236668" y="268941"/>
                  </a:cubicBezTo>
                  <a:cubicBezTo>
                    <a:pt x="233082" y="433892"/>
                    <a:pt x="230139" y="598858"/>
                    <a:pt x="225910" y="763793"/>
                  </a:cubicBezTo>
                  <a:cubicBezTo>
                    <a:pt x="216898" y="1115285"/>
                    <a:pt x="233566" y="997561"/>
                    <a:pt x="204395" y="1172584"/>
                  </a:cubicBezTo>
                  <a:cubicBezTo>
                    <a:pt x="200809" y="1251473"/>
                    <a:pt x="198142" y="1330410"/>
                    <a:pt x="193637" y="1409252"/>
                  </a:cubicBezTo>
                  <a:cubicBezTo>
                    <a:pt x="190970" y="1455930"/>
                    <a:pt x="191005" y="1503058"/>
                    <a:pt x="182880" y="1549101"/>
                  </a:cubicBezTo>
                  <a:cubicBezTo>
                    <a:pt x="179605" y="1567661"/>
                    <a:pt x="150892" y="1607840"/>
                    <a:pt x="139849" y="1624405"/>
                  </a:cubicBezTo>
                  <a:lnTo>
                    <a:pt x="118334" y="1688951"/>
                  </a:lnTo>
                  <a:cubicBezTo>
                    <a:pt x="108079" y="1719717"/>
                    <a:pt x="103575" y="1730476"/>
                    <a:pt x="96819" y="1764254"/>
                  </a:cubicBezTo>
                  <a:cubicBezTo>
                    <a:pt x="92541" y="1785643"/>
                    <a:pt x="89963" y="1807340"/>
                    <a:pt x="86061" y="1828800"/>
                  </a:cubicBezTo>
                  <a:cubicBezTo>
                    <a:pt x="82790" y="1846789"/>
                    <a:pt x="78889" y="1864659"/>
                    <a:pt x="75303" y="1882588"/>
                  </a:cubicBezTo>
                  <a:cubicBezTo>
                    <a:pt x="71717" y="1922033"/>
                    <a:pt x="69459" y="1961621"/>
                    <a:pt x="64546" y="2000923"/>
                  </a:cubicBezTo>
                  <a:cubicBezTo>
                    <a:pt x="62278" y="2019066"/>
                    <a:pt x="56640" y="2036650"/>
                    <a:pt x="53788" y="2054711"/>
                  </a:cubicBezTo>
                  <a:cubicBezTo>
                    <a:pt x="45879" y="2104802"/>
                    <a:pt x="37873" y="2154916"/>
                    <a:pt x="32273" y="2205318"/>
                  </a:cubicBezTo>
                  <a:cubicBezTo>
                    <a:pt x="28687" y="2237591"/>
                    <a:pt x="26453" y="2270043"/>
                    <a:pt x="21515" y="2302137"/>
                  </a:cubicBezTo>
                  <a:cubicBezTo>
                    <a:pt x="17656" y="2327217"/>
                    <a:pt x="8031" y="2353346"/>
                    <a:pt x="0" y="2377440"/>
                  </a:cubicBezTo>
                  <a:lnTo>
                    <a:pt x="32273" y="2398955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57869353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4A49C49-06E2-4CE0-BDB5-5279CC1A59CB}"/>
              </a:ext>
            </a:extLst>
          </p:cNvPr>
          <p:cNvSpPr/>
          <p:nvPr/>
        </p:nvSpPr>
        <p:spPr>
          <a:xfrm>
            <a:off x="899592" y="339502"/>
            <a:ext cx="3024336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收集实验数据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B6B268FC-F36D-475B-B5CE-0CDBE5EE00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1183181"/>
              </p:ext>
            </p:extLst>
          </p:nvPr>
        </p:nvGraphicFramePr>
        <p:xfrm>
          <a:off x="503548" y="924275"/>
          <a:ext cx="8136904" cy="3822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3334">
                  <a:extLst>
                    <a:ext uri="{9D8B030D-6E8A-4147-A177-3AD203B41FA5}">
                      <a16:colId xmlns:a16="http://schemas.microsoft.com/office/drawing/2014/main" xmlns="" val="3269206894"/>
                    </a:ext>
                  </a:extLst>
                </a:gridCol>
                <a:gridCol w="1258894">
                  <a:extLst>
                    <a:ext uri="{9D8B030D-6E8A-4147-A177-3AD203B41FA5}">
                      <a16:colId xmlns:a16="http://schemas.microsoft.com/office/drawing/2014/main" xmlns="" val="521341318"/>
                    </a:ext>
                  </a:extLst>
                </a:gridCol>
                <a:gridCol w="1395313">
                  <a:extLst>
                    <a:ext uri="{9D8B030D-6E8A-4147-A177-3AD203B41FA5}">
                      <a16:colId xmlns:a16="http://schemas.microsoft.com/office/drawing/2014/main" xmlns="" val="492449022"/>
                    </a:ext>
                  </a:extLst>
                </a:gridCol>
                <a:gridCol w="1685240">
                  <a:extLst>
                    <a:ext uri="{9D8B030D-6E8A-4147-A177-3AD203B41FA5}">
                      <a16:colId xmlns:a16="http://schemas.microsoft.com/office/drawing/2014/main" xmlns="" val="3059391015"/>
                    </a:ext>
                  </a:extLst>
                </a:gridCol>
                <a:gridCol w="1465426">
                  <a:extLst>
                    <a:ext uri="{9D8B030D-6E8A-4147-A177-3AD203B41FA5}">
                      <a16:colId xmlns:a16="http://schemas.microsoft.com/office/drawing/2014/main" xmlns="" val="129649447"/>
                    </a:ext>
                  </a:extLst>
                </a:gridCol>
                <a:gridCol w="1538697">
                  <a:extLst>
                    <a:ext uri="{9D8B030D-6E8A-4147-A177-3AD203B41FA5}">
                      <a16:colId xmlns:a16="http://schemas.microsoft.com/office/drawing/2014/main" xmlns="" val="3129319201"/>
                    </a:ext>
                  </a:extLst>
                </a:gridCol>
              </a:tblGrid>
              <a:tr h="756084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实验次数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小石块的质量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m/g</a:t>
                      </a:r>
                      <a:endParaRPr lang="zh-CN" altLang="en-US" sz="2400" b="1" dirty="0">
                        <a:solidFill>
                          <a:srgbClr val="000099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量筒中水的体积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  <a:r>
                        <a:rPr lang="en-US" altLang="zh-CN" sz="2400" b="1" baseline="-25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/cm</a:t>
                      </a:r>
                      <a:r>
                        <a:rPr lang="en-US" altLang="zh-CN" sz="2400" b="1" baseline="30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2400" b="1" dirty="0">
                        <a:solidFill>
                          <a:srgbClr val="000099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量筒中水和石块体积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  <a:r>
                        <a:rPr lang="en-US" altLang="zh-CN" sz="2400" b="1" baseline="-25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/cm</a:t>
                      </a:r>
                      <a:r>
                        <a:rPr lang="en-US" altLang="zh-CN" sz="2400" b="1" baseline="30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2400" b="1" dirty="0">
                        <a:solidFill>
                          <a:srgbClr val="000099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石块的体积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V=V</a:t>
                      </a:r>
                      <a:r>
                        <a:rPr lang="en-US" altLang="zh-CN" sz="2400" b="1" baseline="-25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-V</a:t>
                      </a:r>
                      <a:r>
                        <a:rPr lang="en-US" altLang="zh-CN" sz="2400" b="1" baseline="-25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/cm</a:t>
                      </a:r>
                      <a:r>
                        <a:rPr lang="en-US" altLang="zh-CN" sz="2400" b="1" baseline="30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2400" b="1" baseline="30000" dirty="0">
                        <a:solidFill>
                          <a:srgbClr val="000099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石块的密度</a:t>
                      </a:r>
                      <a:r>
                        <a:rPr lang="el-GR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ρ</a:t>
                      </a:r>
                      <a:r>
                        <a:rPr lang="en-US" altLang="zh-CN" sz="2400" b="1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/g·cm</a:t>
                      </a:r>
                      <a:r>
                        <a:rPr lang="en-US" altLang="zh-CN" sz="2400" b="1" baseline="30000" dirty="0">
                          <a:solidFill>
                            <a:srgbClr val="000099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</a:t>
                      </a:r>
                      <a:endParaRPr lang="zh-CN" altLang="en-US" sz="2400" b="1" baseline="30000" dirty="0">
                        <a:solidFill>
                          <a:srgbClr val="000099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77711268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1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68626345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2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58228011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3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65805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4140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1032" y="431478"/>
            <a:ext cx="8389440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你知道这银白色的饰物是什么材料制成的吗？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7" name="Picture 2" descr="http://www.cnr.cn/guizhou/xw/tpxw/200611/W020061127335540250321.jpg">
            <a:extLst>
              <a:ext uri="{FF2B5EF4-FFF2-40B4-BE49-F238E27FC236}">
                <a16:creationId xmlns:a16="http://schemas.microsoft.com/office/drawing/2014/main" xmlns="" id="{9B300DAF-C0D4-4450-8974-163D26C3C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16251"/>
            <a:ext cx="5400600" cy="386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880069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33461" y="429160"/>
            <a:ext cx="799288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误差分析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E645DDD-4647-4685-842B-F954D01FFBF1}"/>
              </a:ext>
            </a:extLst>
          </p:cNvPr>
          <p:cNvGrpSpPr/>
          <p:nvPr/>
        </p:nvGrpSpPr>
        <p:grpSpPr>
          <a:xfrm>
            <a:off x="1123434" y="987557"/>
            <a:ext cx="7812941" cy="612237"/>
            <a:chOff x="913590" y="917503"/>
            <a:chExt cx="7812941" cy="612237"/>
          </a:xfrm>
        </p:grpSpPr>
        <p:sp>
          <p:nvSpPr>
            <p:cNvPr id="17" name="Text Box 8">
              <a:extLst>
                <a:ext uri="{FF2B5EF4-FFF2-40B4-BE49-F238E27FC236}">
                  <a16:creationId xmlns:a16="http://schemas.microsoft.com/office/drawing/2014/main" xmlns="" id="{D30903B7-3D4F-40EC-81B2-4B0C3296AE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3590" y="963806"/>
              <a:ext cx="781294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eaLnBrk="1" hangingPunct="1">
                <a:spcBef>
                  <a:spcPts val="0"/>
                </a:spcBef>
                <a:defRPr/>
              </a:pPr>
              <a:r>
                <a:rPr lang="en-US" altLang="zh-CN" sz="2800" b="1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4.</a:t>
              </a:r>
              <a:r>
                <a:rPr lang="zh-CN" altLang="en-US" sz="2800" b="1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根据           算出小石块的密度。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aphicFrame>
          <p:nvGraphicFramePr>
            <p:cNvPr id="18" name="对象 17">
              <a:extLst>
                <a:ext uri="{FF2B5EF4-FFF2-40B4-BE49-F238E27FC236}">
                  <a16:creationId xmlns:a16="http://schemas.microsoft.com/office/drawing/2014/main" xmlns="" id="{3A63D0AA-5964-42E2-A735-84B456AE4AA6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2129907" y="917503"/>
            <a:ext cx="1132638" cy="612237"/>
          </p:xfrm>
          <a:graphic>
            <a:graphicData uri="http://schemas.openxmlformats.org/presentationml/2006/ole">
              <p:oleObj spid="_x0000_s12302" name="公式" r:id="rId3" imgW="469800" imgH="253800" progId="">
                <p:embed/>
              </p:oleObj>
            </a:graphicData>
          </a:graphic>
        </p:graphicFrame>
      </p:grpSp>
      <p:sp>
        <p:nvSpPr>
          <p:cNvPr id="20" name="Text Box 8">
            <a:extLst>
              <a:ext uri="{FF2B5EF4-FFF2-40B4-BE49-F238E27FC236}">
                <a16:creationId xmlns:a16="http://schemas.microsoft.com/office/drawing/2014/main" xmlns="" id="{E706EE5F-A54D-4D35-BF17-4403B3717B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6806" y="1738087"/>
            <a:ext cx="71692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按照上述步骤重做实验。用密度的平均值作为小石块的密度。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xmlns="" id="{322B169E-FCB0-4CC8-AF6B-A3A33C14F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1011" y="2873202"/>
            <a:ext cx="71692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如果小石块吸水，用上述的实验方法，测得小石块的密度是偏大还是偏小？为什么？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395750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33461" y="429160"/>
            <a:ext cx="799288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误差分析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E645DDD-4647-4685-842B-F954D01FFBF1}"/>
              </a:ext>
            </a:extLst>
          </p:cNvPr>
          <p:cNvGrpSpPr/>
          <p:nvPr/>
        </p:nvGrpSpPr>
        <p:grpSpPr>
          <a:xfrm>
            <a:off x="1033461" y="989530"/>
            <a:ext cx="7812941" cy="1146381"/>
            <a:chOff x="913590" y="894643"/>
            <a:chExt cx="7812941" cy="1146381"/>
          </a:xfrm>
        </p:grpSpPr>
        <p:sp>
          <p:nvSpPr>
            <p:cNvPr id="17" name="Text Box 8">
              <a:extLst>
                <a:ext uri="{FF2B5EF4-FFF2-40B4-BE49-F238E27FC236}">
                  <a16:creationId xmlns:a16="http://schemas.microsoft.com/office/drawing/2014/main" xmlns="" id="{D30903B7-3D4F-40EC-81B2-4B0C3296AE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3590" y="963806"/>
              <a:ext cx="7812941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eaLnBrk="1" hangingPunct="1">
                <a:spcBef>
                  <a:spcPts val="0"/>
                </a:spcBef>
                <a:defRPr/>
              </a:pPr>
              <a:r>
                <a:rPr lang="en-US" altLang="zh-CN" sz="2800" b="1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      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根据                         算出小石块的密度。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aphicFrame>
          <p:nvGraphicFramePr>
            <p:cNvPr id="18" name="对象 17">
              <a:extLst>
                <a:ext uri="{FF2B5EF4-FFF2-40B4-BE49-F238E27FC236}">
                  <a16:creationId xmlns:a16="http://schemas.microsoft.com/office/drawing/2014/main" xmlns="" id="{3A63D0AA-5964-42E2-A735-84B456AE4AA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477343328"/>
                </p:ext>
              </p:extLst>
            </p:nvPr>
          </p:nvGraphicFramePr>
          <p:xfrm>
            <a:off x="2556285" y="894643"/>
            <a:ext cx="2638218" cy="749284"/>
          </p:xfrm>
          <a:graphic>
            <a:graphicData uri="http://schemas.openxmlformats.org/presentationml/2006/ole">
              <p:oleObj spid="_x0000_s13326" name="公式" r:id="rId3" imgW="939600" imgH="266400" progId="">
                <p:embed/>
              </p:oleObj>
            </a:graphicData>
          </a:graphic>
        </p:graphicFrame>
      </p:grpSp>
      <p:sp>
        <p:nvSpPr>
          <p:cNvPr id="7" name="Text Box 8">
            <a:extLst>
              <a:ext uri="{FF2B5EF4-FFF2-40B4-BE49-F238E27FC236}">
                <a16:creationId xmlns:a16="http://schemas.microsoft.com/office/drawing/2014/main" xmlns="" id="{322B169E-FCB0-4CC8-AF6B-A3A33C14F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3955" y="2299184"/>
            <a:ext cx="71692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由于小石块吸水，所测体积</a:t>
            </a: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V</a:t>
            </a:r>
            <a:r>
              <a:rPr lang="en-US" altLang="zh-CN" sz="3200" b="1" baseline="-25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比真实值偏小，体积</a:t>
            </a: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V=V</a:t>
            </a:r>
            <a:r>
              <a:rPr lang="en-US" altLang="zh-CN" sz="3200" b="1" baseline="-25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-V</a:t>
            </a:r>
            <a:r>
              <a:rPr lang="en-US" altLang="zh-CN" sz="3200" b="1" baseline="-25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）比真实值偏小，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质量一定时，体积偏小，密度偏大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。所以测得的密度值比真实值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偏大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054190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78841" y="687900"/>
            <a:ext cx="7281591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lvl="0"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想一想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8">
            <a:extLst>
              <a:ext uri="{FF2B5EF4-FFF2-40B4-BE49-F238E27FC236}">
                <a16:creationId xmlns:a16="http://schemas.microsoft.com/office/drawing/2014/main" xmlns="" id="{E706EE5F-A54D-4D35-BF17-4403B3717B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666" y="1307549"/>
            <a:ext cx="71692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1.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怎样测量密度小于水的密度的固体的密度？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xmlns="" id="{6E39E2F4-E497-4231-A0CA-630FFF92F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666" y="2296532"/>
            <a:ext cx="71692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2.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怎样测量溶于水的固体的密度（例如食盐）？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xmlns="" id="{61657D1F-2149-4F20-A7D2-4D9F6F570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8841" y="3285515"/>
            <a:ext cx="71692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ts val="0"/>
              </a:spcBef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3.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怎样测量吸水的固体的密度（例如砖块）？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779413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4"/>
          <p:cNvSpPr>
            <a:spLocks noChangeArrowheads="1"/>
          </p:cNvSpPr>
          <p:nvPr/>
        </p:nvSpPr>
        <p:spPr bwMode="auto">
          <a:xfrm>
            <a:off x="969319" y="870515"/>
            <a:ext cx="7384073" cy="93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1.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用</a:t>
            </a:r>
            <a:r>
              <a:rPr lang="zh-CN" altLang="en-US" sz="2800" b="1" u="sng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            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测质量，用</a:t>
            </a:r>
            <a:r>
              <a:rPr lang="zh-CN" altLang="en-US" sz="2800" b="1" u="sng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            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测量体积，用</a:t>
            </a:r>
            <a:endParaRPr lang="en-US" altLang="zh-CN" sz="28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  <a:sym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sng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                </a:t>
            </a:r>
            <a:r>
              <a:rPr kumimoji="0" lang="zh-CN" altLang="en-US" sz="2800" b="1" i="0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算出密度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。</a:t>
            </a:r>
            <a:endParaRPr kumimoji="0" lang="zh-CN" altLang="en-US" sz="2800" b="0" i="0" u="sng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635" name="WordArt 9"/>
          <p:cNvSpPr>
            <a:spLocks noChangeArrowheads="1" noChangeShapeType="1" noTextEdit="1"/>
          </p:cNvSpPr>
          <p:nvPr/>
        </p:nvSpPr>
        <p:spPr bwMode="auto">
          <a:xfrm>
            <a:off x="2341051" y="384535"/>
            <a:ext cx="4076700" cy="395981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00" b="1" i="0" u="none" strike="noStrike" kern="10" cap="none" spc="0" normalizeH="0" baseline="0" noProof="0" dirty="0">
                <a:ln w="9525">
                  <a:noFill/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微软雅黑"/>
                <a:ea typeface="微软雅黑"/>
                <a:cs typeface="+mn-cs"/>
              </a:rPr>
              <a:t>我的收获</a:t>
            </a:r>
          </a:p>
        </p:txBody>
      </p:sp>
      <p:sp>
        <p:nvSpPr>
          <p:cNvPr id="39" name="Rectangle 16"/>
          <p:cNvSpPr>
            <a:spLocks noChangeArrowheads="1"/>
          </p:cNvSpPr>
          <p:nvPr/>
        </p:nvSpPr>
        <p:spPr bwMode="auto">
          <a:xfrm>
            <a:off x="1835696" y="836020"/>
            <a:ext cx="856645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天平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4">
            <a:extLst>
              <a:ext uri="{FF2B5EF4-FFF2-40B4-BE49-F238E27FC236}">
                <a16:creationId xmlns:a16="http://schemas.microsoft.com/office/drawing/2014/main" xmlns="" id="{EDA6C35B-FD2F-4D03-95EA-7A89905C9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319" y="1869395"/>
            <a:ext cx="7635130" cy="93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用量筒直接测量</a:t>
            </a:r>
            <a:r>
              <a:rPr lang="zh-CN" altLang="en-US" sz="2800" b="1" u="sng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            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的体积或间接测量不溶于水的固体的</a:t>
            </a:r>
            <a:r>
              <a:rPr lang="zh-CN" altLang="en-US" sz="2800" b="1" u="sng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            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。</a:t>
            </a:r>
            <a:endParaRPr lang="en-US" altLang="zh-CN" sz="28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  <a:sym typeface="Tahoma" pitchFamily="34" charset="0"/>
            </a:endParaRPr>
          </a:p>
        </p:txBody>
      </p:sp>
      <p:sp>
        <p:nvSpPr>
          <p:cNvPr id="40" name="Text Box 4">
            <a:extLst>
              <a:ext uri="{FF2B5EF4-FFF2-40B4-BE49-F238E27FC236}">
                <a16:creationId xmlns:a16="http://schemas.microsoft.com/office/drawing/2014/main" xmlns="" id="{3EDAC64E-0F5D-4986-A18F-381C47098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319" y="2767942"/>
            <a:ext cx="7635130" cy="93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测固体的密度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：（</a:t>
            </a: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）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用天平测固体质量；（</a:t>
            </a: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2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）用量筒间接测量固体的体积</a:t>
            </a:r>
            <a:endParaRPr lang="en-US" altLang="zh-CN" sz="28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  <a:sym typeface="Tahoma" pitchFamily="34" charset="0"/>
            </a:endParaRPr>
          </a:p>
        </p:txBody>
      </p:sp>
      <p:sp>
        <p:nvSpPr>
          <p:cNvPr id="41" name="Text Box 4">
            <a:extLst>
              <a:ext uri="{FF2B5EF4-FFF2-40B4-BE49-F238E27FC236}">
                <a16:creationId xmlns:a16="http://schemas.microsoft.com/office/drawing/2014/main" xmlns="" id="{98CE6B57-1C79-4DDB-88B5-ABA09C8B5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319" y="3611173"/>
            <a:ext cx="7635130" cy="93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测液体的密度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：（</a:t>
            </a: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）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用天平间接测液体质量；（</a:t>
            </a:r>
            <a:r>
              <a:rPr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2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）用量筒测量液体的体积</a:t>
            </a:r>
            <a:endParaRPr lang="en-US" altLang="zh-CN" sz="28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  <a:sym typeface="Tahoma" pitchFamily="34" charset="0"/>
            </a:endParaRPr>
          </a:p>
        </p:txBody>
      </p:sp>
      <p:sp>
        <p:nvSpPr>
          <p:cNvPr id="42" name="Text Box 4">
            <a:extLst>
              <a:ext uri="{FF2B5EF4-FFF2-40B4-BE49-F238E27FC236}">
                <a16:creationId xmlns:a16="http://schemas.microsoft.com/office/drawing/2014/main" xmlns="" id="{9B761600-F461-45D6-8E83-82EACFDB4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319" y="4473027"/>
            <a:ext cx="7635130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5.</a:t>
            </a:r>
            <a:r>
              <a:rPr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减小误差：多次测量求平均值。</a:t>
            </a:r>
            <a:endParaRPr lang="en-US" altLang="zh-CN" sz="28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  <a:sym typeface="Tahoma" pitchFamily="34" charset="0"/>
            </a:endParaRPr>
          </a:p>
        </p:txBody>
      </p:sp>
      <p:sp>
        <p:nvSpPr>
          <p:cNvPr id="43" name="Rectangle 16">
            <a:extLst>
              <a:ext uri="{FF2B5EF4-FFF2-40B4-BE49-F238E27FC236}">
                <a16:creationId xmlns:a16="http://schemas.microsoft.com/office/drawing/2014/main" xmlns="" id="{4370D4C8-0C31-4F9D-85DA-800EB6582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4048" y="883146"/>
            <a:ext cx="856645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量筒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4" name="对象 43">
            <a:extLst>
              <a:ext uri="{FF2B5EF4-FFF2-40B4-BE49-F238E27FC236}">
                <a16:creationId xmlns:a16="http://schemas.microsoft.com/office/drawing/2014/main" xmlns="" id="{9C9C1C15-C1DE-4CEE-A6C8-7940A55671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7273057"/>
              </p:ext>
            </p:extLst>
          </p:nvPr>
        </p:nvGraphicFramePr>
        <p:xfrm>
          <a:off x="1286204" y="1164860"/>
          <a:ext cx="1406137" cy="760074"/>
        </p:xfrm>
        <a:graphic>
          <a:graphicData uri="http://schemas.openxmlformats.org/presentationml/2006/ole">
            <p:oleObj spid="_x0000_s14347" name="公式" r:id="rId3" imgW="469800" imgH="253800" progId="">
              <p:embed/>
            </p:oleObj>
          </a:graphicData>
        </a:graphic>
      </p:graphicFrame>
      <p:sp>
        <p:nvSpPr>
          <p:cNvPr id="45" name="Rectangle 16">
            <a:extLst>
              <a:ext uri="{FF2B5EF4-FFF2-40B4-BE49-F238E27FC236}">
                <a16:creationId xmlns:a16="http://schemas.microsoft.com/office/drawing/2014/main" xmlns="" id="{022F079D-6227-4400-9BFB-854B223195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0239" y="1862428"/>
            <a:ext cx="856645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液体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Rectangle 16">
            <a:extLst>
              <a:ext uri="{FF2B5EF4-FFF2-40B4-BE49-F238E27FC236}">
                <a16:creationId xmlns:a16="http://schemas.microsoft.com/office/drawing/2014/main" xmlns="" id="{96FB68B8-8239-42E4-954F-7964B1B8D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8697" y="2300282"/>
            <a:ext cx="856645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体积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51684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39" grpId="0"/>
      <p:bldP spid="38" grpId="0"/>
      <p:bldP spid="40" grpId="0"/>
      <p:bldP spid="41" grpId="0"/>
      <p:bldP spid="42" grpId="0"/>
      <p:bldP spid="43" grpId="0"/>
      <p:bldP spid="45" grpId="0"/>
      <p:bldP spid="4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683568" y="411510"/>
            <a:ext cx="2143140" cy="516026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达标练习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xmlns="" id="{7F222ECA-0B1D-4FC2-86D6-AC4F059F0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792" y="1176593"/>
            <a:ext cx="7496314" cy="351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李明用天平、量筒测量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某固体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的密度，所测质量和体积如图所示，则该物体的密度是    （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A.1.1g/cm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B.1.14g/cm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lang="zh-CN" altLang="en-US" sz="3200" u="sng" baseline="300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C.1.4g/cm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lang="zh-CN" altLang="en-US" sz="3200" u="sng" baseline="300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D.1.2g/cm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kumimoji="0" lang="zh-CN" altLang="en-US" sz="2800" b="0" i="0" u="sng" strike="noStrike" kern="1200" cap="none" spc="0" normalizeH="0" baseline="3000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3DC7D9B-8E63-4C7F-9220-E3184105607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2266668"/>
            <a:ext cx="3819048" cy="2162445"/>
          </a:xfrm>
          <a:prstGeom prst="rect">
            <a:avLst/>
          </a:prstGeom>
        </p:spPr>
      </p:pic>
      <p:sp>
        <p:nvSpPr>
          <p:cNvPr id="7" name="Text Box 8">
            <a:extLst>
              <a:ext uri="{FF2B5EF4-FFF2-40B4-BE49-F238E27FC236}">
                <a16:creationId xmlns:a16="http://schemas.microsoft.com/office/drawing/2014/main" xmlns="" id="{866407AF-B40C-459B-BE59-DD8C53CEA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784" y="2139702"/>
            <a:ext cx="679847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A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230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683568" y="411510"/>
            <a:ext cx="2143140" cy="516026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达标练习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xmlns="" id="{7F222ECA-0B1D-4FC2-86D6-AC4F059F0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792" y="1176593"/>
            <a:ext cx="7496314" cy="351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.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西明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用天平、量筒测量小石块的密度，所测质量和体积如图所示，则小石块的密度是    （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A.2.1g/cm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B.2.14g/cm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lang="zh-CN" altLang="en-US" sz="3200" u="sng" baseline="300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C.2.28g/cm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lang="zh-CN" altLang="en-US" sz="3200" u="sng" baseline="300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D.2.34g/cm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kumimoji="0" lang="zh-CN" altLang="en-US" sz="2800" b="0" i="0" u="sng" strike="noStrike" kern="1200" cap="none" spc="0" normalizeH="0" baseline="3000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xmlns="" id="{866407AF-B40C-459B-BE59-DD8C53CEA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784" y="2139702"/>
            <a:ext cx="679847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C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5C5A655-7F80-42BD-BEBA-256E4D010046}"/>
              </a:ext>
            </a:extLst>
          </p:cNvPr>
          <p:cNvGrpSpPr/>
          <p:nvPr/>
        </p:nvGrpSpPr>
        <p:grpSpPr>
          <a:xfrm>
            <a:off x="4427984" y="2266668"/>
            <a:ext cx="3819048" cy="2162445"/>
            <a:chOff x="4427984" y="2266668"/>
            <a:chExt cx="3819048" cy="216244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43DC7D9B-8E63-4C7F-9220-E31841056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27984" y="2266668"/>
              <a:ext cx="3819048" cy="2162445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0F5FD27-8C48-46DC-8FB5-5642251E31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04248" y="3219822"/>
              <a:ext cx="360040" cy="360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3466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683568" y="411510"/>
            <a:ext cx="2143140" cy="516026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达标练习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xmlns="" id="{7F222ECA-0B1D-4FC2-86D6-AC4F059F0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843" y="994769"/>
            <a:ext cx="7496314" cy="351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.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一飞用质量为</a:t>
            </a: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50g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的空烧杯和天平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、量筒测量液体的密度，所测质量和体积如图所示，则该液体的密度是    （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A.4.15g/cm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B.1.15g/cm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lang="zh-CN" altLang="en-US" sz="3200" u="sng" baseline="300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C.1.55g/cm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lang="zh-CN" altLang="en-US" sz="3200" u="sng" baseline="300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D.1.65g/cm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kumimoji="0" lang="zh-CN" altLang="en-US" sz="2800" b="0" i="0" u="sng" strike="noStrike" kern="1200" cap="none" spc="0" normalizeH="0" baseline="3000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xmlns="" id="{866407AF-B40C-459B-BE59-DD8C53CEA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8184" y="1923678"/>
            <a:ext cx="679847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D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DC01F14-13C6-4031-B496-8CA16E73010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2560982"/>
            <a:ext cx="4248472" cy="212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10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683568" y="411510"/>
            <a:ext cx="2143140" cy="516026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达标练习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xmlns="" id="{7F222ECA-0B1D-4FC2-86D6-AC4F059F0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843" y="994769"/>
            <a:ext cx="7496314" cy="351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4.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一飞用质量为</a:t>
            </a: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30g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的空烧杯和天平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、量筒测量液体的密度，所测质量和体积如图所示，则该液体的密度是    （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A.2.25g/cm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B.1.15g/cm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lang="zh-CN" altLang="en-US" sz="3200" u="sng" baseline="300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C.1.67g/cm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lang="zh-CN" altLang="en-US" sz="3200" u="sng" baseline="300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D.1.65g/cm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kumimoji="0" lang="zh-CN" altLang="en-US" sz="2800" b="0" i="0" u="sng" strike="noStrike" kern="1200" cap="none" spc="0" normalizeH="0" baseline="3000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xmlns="" id="{866407AF-B40C-459B-BE59-DD8C53CEA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8184" y="1923678"/>
            <a:ext cx="679847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B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AD89E04-B743-4099-A7F6-8CF3AA5D835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8205" y="3270262"/>
            <a:ext cx="396044" cy="6696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B618FE8-5BD7-4F0C-820F-5BA970EAC3E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1981" y="2654697"/>
            <a:ext cx="4032448" cy="224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12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683568" y="411510"/>
            <a:ext cx="2143140" cy="516026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达标练习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xmlns="" id="{7F222ECA-0B1D-4FC2-86D6-AC4F059F0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843" y="994769"/>
            <a:ext cx="7496314" cy="400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5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建武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用测某饮料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的密度，液体和烧杯总质量、倒入量筒</a:t>
            </a: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的液体体积如图所示，剩下液体和烧杯的质量</a:t>
            </a: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30g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Tahoma" pitchFamily="34" charset="0"/>
              </a:rPr>
              <a:t>，则该液体的密度是    （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A.1.60g/cm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B.1.73g/cm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lang="zh-CN" altLang="en-US" sz="3200" u="sng" baseline="300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C.1.06g/cm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lang="zh-CN" altLang="en-US" sz="3200" u="sng" baseline="300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D.1.07g/cm</a:t>
            </a:r>
            <a:r>
              <a:rPr lang="en-US" altLang="zh-CN" sz="32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3</a:t>
            </a:r>
            <a:endParaRPr kumimoji="0" lang="zh-CN" altLang="en-US" sz="2800" b="0" i="0" u="sng" strike="noStrike" kern="1200" cap="none" spc="0" normalizeH="0" baseline="3000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xmlns="" id="{866407AF-B40C-459B-BE59-DD8C53CEA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784" y="2455819"/>
            <a:ext cx="679847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C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AD89E04-B743-4099-A7F6-8CF3AA5D835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8205" y="3270262"/>
            <a:ext cx="396044" cy="66963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94FB26F-93E8-4ABE-82A1-976579554E3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7465" y="2510360"/>
            <a:ext cx="4201479" cy="230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448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7435" y="457144"/>
            <a:ext cx="7871290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6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怎样鉴别银饰物是什么材料制成</a:t>
            </a: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？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6652C66-BB2D-44AA-962F-36DA2758B5F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435" y="1103473"/>
            <a:ext cx="3012163" cy="378044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8F59A57-FACF-481B-B2CC-C21B855C511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1226" y="1132450"/>
            <a:ext cx="3586361" cy="378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321131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43608" y="411510"/>
            <a:ext cx="7344816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kumimoji="1"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生活、生产中常要知道某物质的密度，那么如何进行测量呢？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932529-6831-46F7-B85F-376DAEA4096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1465645"/>
            <a:ext cx="4176464" cy="340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065506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02.pictn.sogoucdn.com/ae688359581c666a">
            <a:extLst>
              <a:ext uri="{FF2B5EF4-FFF2-40B4-BE49-F238E27FC236}">
                <a16:creationId xmlns:a16="http://schemas.microsoft.com/office/drawing/2014/main" xmlns="" id="{0483AE9C-0DA2-4165-BE5D-4E62E0D0C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9098" y="1840788"/>
            <a:ext cx="4405803" cy="303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B3EC5BF-4E9D-4844-B19A-BFDD0DA09934}"/>
              </a:ext>
            </a:extLst>
          </p:cNvPr>
          <p:cNvGrpSpPr/>
          <p:nvPr/>
        </p:nvGrpSpPr>
        <p:grpSpPr>
          <a:xfrm>
            <a:off x="1115616" y="734674"/>
            <a:ext cx="7229182" cy="1083596"/>
            <a:chOff x="1115616" y="734674"/>
            <a:chExt cx="7229182" cy="1083596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1115616" y="734674"/>
              <a:ext cx="7229182" cy="1054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     </a:t>
              </a:r>
              <a:r>
                <a:rPr kumimoji="1" lang="zh-CN" altLang="en-US" sz="3200" b="1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只要测出物体的</a:t>
              </a:r>
              <a:r>
                <a:rPr kumimoji="1" lang="zh-CN" altLang="en-US" sz="32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质量</a:t>
              </a:r>
              <a:r>
                <a:rPr kumimoji="1" lang="zh-CN" altLang="en-US" sz="3200" b="1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kumimoji="1" lang="zh-CN" altLang="en-US" sz="32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体积</a:t>
              </a:r>
              <a:r>
                <a:rPr kumimoji="1" lang="zh-CN" altLang="en-US" sz="3200" b="1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，通过</a:t>
              </a:r>
              <a:endParaRPr kumimoji="1" lang="en-US" altLang="zh-CN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          </a:t>
              </a:r>
              <a:r>
                <a:rPr kumimoji="1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就能算出物质的</a:t>
              </a:r>
              <a:r>
                <a:rPr kumimoji="1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密度</a:t>
              </a:r>
              <a:r>
                <a:rPr kumimoji="1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。</a:t>
              </a:r>
            </a:p>
          </p:txBody>
        </p:sp>
        <p:graphicFrame>
          <p:nvGraphicFramePr>
            <p:cNvPr id="2" name="对象 1">
              <a:extLst>
                <a:ext uri="{FF2B5EF4-FFF2-40B4-BE49-F238E27FC236}">
                  <a16:creationId xmlns:a16="http://schemas.microsoft.com/office/drawing/2014/main" xmlns="" id="{FC5339DD-9C5F-41ED-8FEE-DBE9366D02D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436234835"/>
                </p:ext>
              </p:extLst>
            </p:nvPr>
          </p:nvGraphicFramePr>
          <p:xfrm>
            <a:off x="1160482" y="1118950"/>
            <a:ext cx="1293742" cy="699320"/>
          </p:xfrm>
          <a:graphic>
            <a:graphicData uri="http://schemas.openxmlformats.org/presentationml/2006/ole">
              <p:oleObj spid="_x0000_s6184" name="公式" r:id="rId4" imgW="469800" imgH="253800" progId="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7361087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99592" y="483518"/>
            <a:ext cx="7229182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液体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物质</a:t>
            </a:r>
            <a:r>
              <a:rPr kumimoji="1"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1"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体积</a:t>
            </a:r>
            <a:r>
              <a:rPr kumimoji="1"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可以用</a:t>
            </a:r>
            <a:r>
              <a:rPr kumimoji="1"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量筒</a:t>
            </a:r>
            <a:r>
              <a:rPr kumimoji="1"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测出。</a:t>
            </a:r>
            <a:endParaRPr kumimoji="1" lang="en-US" altLang="zh-CN" sz="32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757B66D-6A42-4EEB-BB8F-7D159BDD1AF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131590"/>
            <a:ext cx="1872208" cy="369735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A3D87D6-E7D1-4CC8-975C-E5913CE1153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1131590"/>
            <a:ext cx="4392488" cy="36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8521131"/>
      </p:ext>
    </p:ext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3608" y="376247"/>
            <a:ext cx="3744416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一、量筒的使用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02774" y="1779662"/>
            <a:ext cx="6148786" cy="271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观察你所用的量筒，思考下面几个问题。</a:t>
            </a:r>
            <a:endParaRPr kumimoji="1" lang="en-US" altLang="zh-CN" sz="28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量筒是以什么单位标度的？是毫升（</a:t>
            </a: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mL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）还是立方厘米（</a:t>
            </a: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cm</a:t>
            </a:r>
            <a:r>
              <a:rPr kumimoji="1" lang="en-US" altLang="zh-CN" sz="28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2.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量筒的最大测量值（量程）是多少？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量筒的分度值是多少？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58AADD-3333-446C-8877-766AB791DDA7}"/>
              </a:ext>
            </a:extLst>
          </p:cNvPr>
          <p:cNvSpPr/>
          <p:nvPr/>
        </p:nvSpPr>
        <p:spPr>
          <a:xfrm>
            <a:off x="1259632" y="1022576"/>
            <a:ext cx="569192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想想做做    量筒的使用方法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53A9CED-0C15-4E38-B4C2-F881E2628C6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7738" y="514833"/>
            <a:ext cx="976710" cy="436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994058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91741" y="1272589"/>
            <a:ext cx="6148786" cy="93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量筒是以什么单位标度的？是毫升（</a:t>
            </a: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mL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）还是立方厘米（</a:t>
            </a: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cm</a:t>
            </a:r>
            <a:r>
              <a:rPr kumimoji="1" lang="en-US" altLang="zh-CN" sz="28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258AADD-3333-446C-8877-766AB791DDA7}"/>
              </a:ext>
            </a:extLst>
          </p:cNvPr>
          <p:cNvSpPr/>
          <p:nvPr/>
        </p:nvSpPr>
        <p:spPr>
          <a:xfrm>
            <a:off x="1259632" y="501946"/>
            <a:ext cx="5691928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想想做做    量筒的使用方法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53A9CED-0C15-4E38-B4C2-F881E2628C6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7738" y="514833"/>
            <a:ext cx="976710" cy="4360311"/>
          </a:xfrm>
          <a:prstGeom prst="rect">
            <a:avLst/>
          </a:prstGeom>
        </p:spPr>
      </p:pic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2F7FFE44-9832-4913-ADDF-D8F9AC6D2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615" y="2533657"/>
            <a:ext cx="5701037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量筒是以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毫升（</a:t>
            </a:r>
            <a:r>
              <a:rPr kumimoji="1"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mL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为单位标度。</a:t>
            </a:r>
            <a:endParaRPr kumimoji="1" lang="en-US" altLang="zh-CN" sz="28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xmlns="" id="{51FFEE07-22AD-4E11-840F-80DFA1B33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696" y="3363838"/>
            <a:ext cx="3528392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1mL=</a:t>
            </a:r>
            <a:r>
              <a:rPr kumimoji="1" lang="en-US" altLang="zh-CN" sz="2800" b="1" u="sng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1" lang="en-US" altLang="zh-CN" sz="28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cm</a:t>
            </a:r>
            <a:r>
              <a:rPr kumimoji="1" lang="en-US" altLang="zh-CN" sz="2800" b="1" baseline="300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kumimoji="1" lang="en-US" altLang="zh-CN" sz="28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8">
            <a:extLst>
              <a:ext uri="{FF2B5EF4-FFF2-40B4-BE49-F238E27FC236}">
                <a16:creationId xmlns:a16="http://schemas.microsoft.com/office/drawing/2014/main" xmlns="" id="{BEAD17A1-4FD5-4D02-9931-C1D266883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1840" y="3332956"/>
            <a:ext cx="679847" cy="53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宋体" pitchFamily="2" charset="-122"/>
              </a:rPr>
              <a:t>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377051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 bldLvl="0" autoUpdateAnimBg="0"/>
    </p:bldLst>
  </p:timing>
</p:sld>
</file>

<file path=ppt/theme/theme1.xml><?xml version="1.0" encoding="utf-8"?>
<a:theme xmlns:a="http://schemas.openxmlformats.org/drawingml/2006/main" name="18_5.1欧姆定律（1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1736</TotalTime>
  <Words>1931</Words>
  <Application>Microsoft Office PowerPoint</Application>
  <PresentationFormat>全屏显示(16:9)</PresentationFormat>
  <Paragraphs>153</Paragraphs>
  <Slides>38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18_5.1欧姆定律（1）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Company>ASUSTeK Computer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ASUS</dc:creator>
  <cp:lastModifiedBy>Administrator</cp:lastModifiedBy>
  <cp:revision>235</cp:revision>
  <dcterms:created xsi:type="dcterms:W3CDTF">2008-10-13T16:48:40Z</dcterms:created>
  <dcterms:modified xsi:type="dcterms:W3CDTF">2018-10-28T06:58:28Z</dcterms:modified>
</cp:coreProperties>
</file>