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mp4" ContentType="video/mp4"/>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 id="2147483662" r:id="rId3"/>
    <p:sldMasterId id="2147483667" r:id="rId4"/>
  </p:sldMasterIdLst>
  <p:notesMasterIdLst>
    <p:notesMasterId r:id="rId24"/>
  </p:notesMasterIdLst>
  <p:handoutMasterIdLst>
    <p:handoutMasterId r:id="rId25"/>
  </p:handoutMasterIdLst>
  <p:sldIdLst>
    <p:sldId id="492" r:id="rId5"/>
    <p:sldId id="414" r:id="rId6"/>
    <p:sldId id="415" r:id="rId7"/>
    <p:sldId id="417" r:id="rId8"/>
    <p:sldId id="418" r:id="rId9"/>
    <p:sldId id="449" r:id="rId10"/>
    <p:sldId id="488" r:id="rId11"/>
    <p:sldId id="448" r:id="rId12"/>
    <p:sldId id="486" r:id="rId13"/>
    <p:sldId id="450" r:id="rId14"/>
    <p:sldId id="425" r:id="rId15"/>
    <p:sldId id="489" r:id="rId16"/>
    <p:sldId id="454" r:id="rId17"/>
    <p:sldId id="487" r:id="rId18"/>
    <p:sldId id="423" r:id="rId19"/>
    <p:sldId id="419" r:id="rId20"/>
    <p:sldId id="420" r:id="rId21"/>
    <p:sldId id="421" r:id="rId22"/>
    <p:sldId id="493" r:id="rId23"/>
  </p:sldIdLst>
  <p:sldSz cx="12192000" cy="6858000"/>
  <p:notesSz cx="6807200" cy="99393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EB"/>
    <a:srgbClr val="EED869"/>
    <a:srgbClr val="C2D9FB"/>
    <a:srgbClr val="F2F9FB"/>
    <a:srgbClr val="6BACDA"/>
    <a:srgbClr val="B7B7B7"/>
    <a:srgbClr val="E3966D"/>
    <a:srgbClr val="C7825D"/>
    <a:srgbClr val="F6A476"/>
    <a:srgbClr val="F57A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43" autoAdjust="0"/>
    <p:restoredTop sz="94513" autoAdjust="0"/>
  </p:normalViewPr>
  <p:slideViewPr>
    <p:cSldViewPr snapToGrid="0">
      <p:cViewPr varScale="1">
        <p:scale>
          <a:sx n="86" d="100"/>
          <a:sy n="86" d="100"/>
        </p:scale>
        <p:origin x="374" y="62"/>
      </p:cViewPr>
      <p:guideLst/>
    </p:cSldViewPr>
  </p:slideViewPr>
  <p:notesTextViewPr>
    <p:cViewPr>
      <p:scale>
        <a:sx n="125" d="100"/>
        <a:sy n="125" d="100"/>
      </p:scale>
      <p:origin x="0" y="0"/>
    </p:cViewPr>
  </p:notesTextViewPr>
  <p:sorterViewPr>
    <p:cViewPr>
      <p:scale>
        <a:sx n="125" d="100"/>
        <a:sy n="125" d="100"/>
      </p:scale>
      <p:origin x="0" y="-8250"/>
    </p:cViewPr>
  </p:sorterViewPr>
  <p:notesViewPr>
    <p:cSldViewPr snapToGrid="0">
      <p:cViewPr varScale="1">
        <p:scale>
          <a:sx n="53" d="100"/>
          <a:sy n="53" d="100"/>
        </p:scale>
        <p:origin x="264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659999999999998E-2"/>
          <c:y val="0.10199999999999999"/>
          <c:w val="0.92874000000000001"/>
          <c:h val="0.83352000000000004"/>
        </c:manualLayout>
      </c:layout>
      <c:lineChart>
        <c:grouping val="stacked"/>
        <c:varyColors val="0"/>
        <c:ser>
          <c:idx val="0"/>
          <c:order val="0"/>
          <c:spPr>
            <a:ln w="28575" cap="rnd">
              <a:solidFill>
                <a:srgbClr val="C00000"/>
              </a:solidFill>
              <a:round/>
            </a:ln>
            <a:effectLst/>
          </c:spPr>
          <c:marker>
            <c:symbol val="circle"/>
            <c:size val="5"/>
            <c:spPr>
              <a:solidFill>
                <a:srgbClr val="C00000"/>
              </a:solidFill>
              <a:ln w="15875">
                <a:solidFill>
                  <a:srgbClr val="C00000"/>
                </a:solidFill>
              </a:ln>
              <a:effectLst/>
            </c:spPr>
          </c:marker>
          <c:cat>
            <c:numRef>
              <c:f>Sheet1!$A$2:$A$8</c:f>
              <c:numCache>
                <c:formatCode>General</c:formatCode>
                <c:ptCount val="7"/>
                <c:pt idx="0">
                  <c:v>0</c:v>
                </c:pt>
                <c:pt idx="1">
                  <c:v>0.05</c:v>
                </c:pt>
                <c:pt idx="2">
                  <c:v>0.1</c:v>
                </c:pt>
                <c:pt idx="3">
                  <c:v>0.15</c:v>
                </c:pt>
                <c:pt idx="4">
                  <c:v>0.2</c:v>
                </c:pt>
                <c:pt idx="5">
                  <c:v>0.25</c:v>
                </c:pt>
                <c:pt idx="6">
                  <c:v>0.3</c:v>
                </c:pt>
              </c:numCache>
            </c:numRef>
          </c:cat>
          <c:val>
            <c:numRef>
              <c:f>Sheet1!$B$2:$B$8</c:f>
              <c:numCache>
                <c:formatCode>General</c:formatCode>
                <c:ptCount val="7"/>
                <c:pt idx="0">
                  <c:v>0</c:v>
                </c:pt>
                <c:pt idx="1">
                  <c:v>0.5</c:v>
                </c:pt>
                <c:pt idx="2">
                  <c:v>1</c:v>
                </c:pt>
                <c:pt idx="3">
                  <c:v>1.5</c:v>
                </c:pt>
                <c:pt idx="4">
                  <c:v>2</c:v>
                </c:pt>
                <c:pt idx="5">
                  <c:v>2.5</c:v>
                </c:pt>
                <c:pt idx="6">
                  <c:v>3</c:v>
                </c:pt>
              </c:numCache>
            </c:numRef>
          </c:val>
          <c:smooth val="0"/>
          <c:extLst>
            <c:ext xmlns:c16="http://schemas.microsoft.com/office/drawing/2014/chart" uri="{C3380CC4-5D6E-409C-BE32-E72D297353CC}">
              <c16:uniqueId val="{00000000-8462-4572-963C-DE3D8440B142}"/>
            </c:ext>
          </c:extLst>
        </c:ser>
        <c:dLbls>
          <c:showLegendKey val="0"/>
          <c:showVal val="0"/>
          <c:showCatName val="0"/>
          <c:showSerName val="0"/>
          <c:showPercent val="0"/>
          <c:showBubbleSize val="0"/>
        </c:dLbls>
        <c:marker val="1"/>
        <c:smooth val="0"/>
        <c:axId val="1542577776"/>
        <c:axId val="1542574512"/>
      </c:lineChart>
      <c:catAx>
        <c:axId val="1542577776"/>
        <c:scaling>
          <c:orientation val="minMax"/>
          <c:max val="7"/>
        </c:scaling>
        <c:delete val="0"/>
        <c:axPos val="b"/>
        <c:majorGridlines>
          <c:spPr>
            <a:ln w="9525" cap="flat" cmpd="sng" algn="ctr">
              <a:solidFill>
                <a:schemeClr val="bg1">
                  <a:lumMod val="65000"/>
                </a:schemeClr>
              </a:solidFill>
              <a:round/>
            </a:ln>
            <a:effectLst/>
          </c:spPr>
        </c:majorGridlines>
        <c:title>
          <c:tx>
            <c:rich>
              <a:bodyPr rot="0" spcFirstLastPara="0" vertOverflow="ellipsis" vert="horz" wrap="square" anchor="ctr" anchorCtr="1"/>
              <a:lstStyle/>
              <a:p>
                <a:pPr defTabSz="914400">
                  <a:defRPr lang="zh-CN" sz="2000" b="0" i="0" u="none" strike="noStrike" kern="1200" baseline="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lang="en-US" altLang="zh-CN" i="1">
                    <a:solidFill>
                      <a:schemeClr val="tx1">
                        <a:lumMod val="95000"/>
                        <a:lumOff val="5000"/>
                      </a:schemeClr>
                    </a:solidFill>
                  </a:rPr>
                  <a:t>m</a:t>
                </a:r>
                <a:r>
                  <a:rPr lang="en-US" altLang="zh-CN">
                    <a:solidFill>
                      <a:schemeClr val="tx1">
                        <a:lumMod val="95000"/>
                        <a:lumOff val="5000"/>
                      </a:schemeClr>
                    </a:solidFill>
                  </a:rPr>
                  <a:t>/kg</a:t>
                </a:r>
              </a:p>
            </c:rich>
          </c:tx>
          <c:layout>
            <c:manualLayout>
              <c:xMode val="edge"/>
              <c:yMode val="edge"/>
              <c:x val="0.86437067282087698"/>
              <c:y val="0.74771440664264899"/>
            </c:manualLayout>
          </c:layout>
          <c:overlay val="0"/>
          <c:spPr>
            <a:noFill/>
            <a:ln>
              <a:noFill/>
            </a:ln>
            <a:effectLst/>
          </c:spPr>
          <c:txPr>
            <a:bodyPr rot="0" spcFirstLastPara="0" vertOverflow="ellipsis" vert="horz" wrap="square" anchor="ctr" anchorCtr="1"/>
            <a:lstStyle/>
            <a:p>
              <a:pPr defTabSz="914400">
                <a:defRPr lang="zh-CN" sz="2000" b="0" i="0" u="none" strike="noStrike" kern="1200" baseline="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endParaRPr lang="zh-CN"/>
            </a:p>
          </c:txPr>
        </c:title>
        <c:numFmt formatCode="General" sourceLinked="0"/>
        <c:majorTickMark val="none"/>
        <c:minorTickMark val="none"/>
        <c:tickLblPos val="nextTo"/>
        <c:spPr>
          <a:noFill/>
          <a:ln w="22225" cap="flat" cmpd="sng" algn="ctr">
            <a:solidFill>
              <a:schemeClr val="tx1">
                <a:lumMod val="95000"/>
                <a:lumOff val="5000"/>
              </a:schemeClr>
            </a:solidFill>
            <a:miter lim="800000"/>
            <a:tailEnd type="arrow" w="lg" len="lg"/>
          </a:ln>
          <a:effectLst/>
        </c:spPr>
        <c:txPr>
          <a:bodyPr rot="-60000000" spcFirstLastPara="0" vertOverflow="ellipsis" vert="horz" wrap="square" anchor="ctr" anchorCtr="1"/>
          <a:lstStyle/>
          <a:p>
            <a:pPr>
              <a:defRPr lang="zh-CN" sz="1800" b="0" i="0" u="none" strike="noStrike" kern="1200" baseline="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endParaRPr lang="zh-CN"/>
          </a:p>
        </c:txPr>
        <c:crossAx val="1542574512"/>
        <c:crosses val="autoZero"/>
        <c:auto val="1"/>
        <c:lblAlgn val="ctr"/>
        <c:lblOffset val="100"/>
        <c:noMultiLvlLbl val="0"/>
      </c:catAx>
      <c:valAx>
        <c:axId val="1542574512"/>
        <c:scaling>
          <c:orientation val="minMax"/>
        </c:scaling>
        <c:delete val="0"/>
        <c:axPos val="l"/>
        <c:majorGridlines>
          <c:spPr>
            <a:ln w="9525" cap="flat" cmpd="sng" algn="ctr">
              <a:solidFill>
                <a:schemeClr val="bg1">
                  <a:lumMod val="65000"/>
                </a:schemeClr>
              </a:solidFill>
              <a:round/>
            </a:ln>
            <a:effectLst/>
          </c:spPr>
        </c:majorGridlines>
        <c:title>
          <c:tx>
            <c:rich>
              <a:bodyPr rot="0" spcFirstLastPara="0" vertOverflow="ellipsis" wrap="square" anchor="t" anchorCtr="0"/>
              <a:lstStyle/>
              <a:p>
                <a:pPr defTabSz="914400">
                  <a:defRPr lang="zh-CN" sz="2000" b="0" i="0" u="none" strike="noStrike" kern="1200" baseline="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lang="en-US" altLang="zh-CN" i="1">
                    <a:solidFill>
                      <a:schemeClr val="tx1">
                        <a:lumMod val="95000"/>
                        <a:lumOff val="5000"/>
                      </a:schemeClr>
                    </a:solidFill>
                  </a:rPr>
                  <a:t>G</a:t>
                </a:r>
                <a:r>
                  <a:rPr lang="en-US" altLang="zh-CN">
                    <a:solidFill>
                      <a:schemeClr val="tx1">
                        <a:lumMod val="95000"/>
                        <a:lumOff val="5000"/>
                      </a:schemeClr>
                    </a:solidFill>
                  </a:rPr>
                  <a:t>/N</a:t>
                </a:r>
              </a:p>
            </c:rich>
          </c:tx>
          <c:layout>
            <c:manualLayout>
              <c:xMode val="edge"/>
              <c:yMode val="edge"/>
              <c:x val="0.18249600568081001"/>
              <c:y val="4.3316172554589E-2"/>
            </c:manualLayout>
          </c:layout>
          <c:overlay val="0"/>
          <c:spPr>
            <a:noFill/>
            <a:ln>
              <a:noFill/>
            </a:ln>
            <a:effectLst/>
          </c:spPr>
          <c:txPr>
            <a:bodyPr rot="0" spcFirstLastPara="0" vertOverflow="ellipsis" wrap="square" anchor="t" anchorCtr="0"/>
            <a:lstStyle/>
            <a:p>
              <a:pPr defTabSz="914400">
                <a:defRPr lang="zh-CN" sz="2000" b="0" i="0" u="none" strike="noStrike" kern="1200" baseline="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endParaRPr lang="zh-CN"/>
            </a:p>
          </c:txPr>
        </c:title>
        <c:numFmt formatCode="General" sourceLinked="1"/>
        <c:majorTickMark val="none"/>
        <c:minorTickMark val="none"/>
        <c:tickLblPos val="nextTo"/>
        <c:spPr>
          <a:noFill/>
          <a:ln w="28575">
            <a:solidFill>
              <a:schemeClr val="tx1"/>
            </a:solidFill>
            <a:tailEnd type="arrow" w="lg" len="lg"/>
          </a:ln>
          <a:effectLst/>
        </c:spPr>
        <c:txPr>
          <a:bodyPr rot="-60000000" spcFirstLastPara="0" vertOverflow="ellipsis" vert="horz" wrap="square" anchor="ctr" anchorCtr="1"/>
          <a:lstStyle/>
          <a:p>
            <a:pPr>
              <a:defRPr lang="zh-CN" sz="2000" b="0" i="0" u="none" strike="noStrike" kern="1200" baseline="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endParaRPr lang="zh-CN"/>
          </a:p>
        </c:txPr>
        <c:crossAx val="1542577776"/>
        <c:crosses val="autoZero"/>
        <c:crossBetween val="midCat"/>
      </c:valAx>
      <c:spPr>
        <a:noFill/>
        <a:ln>
          <a:noFill/>
        </a:ln>
        <a:effectLst/>
      </c:spPr>
    </c:plotArea>
    <c:plotVisOnly val="1"/>
    <c:dispBlanksAs val="gap"/>
    <c:showDLblsOverMax val="0"/>
  </c:chart>
  <c:spPr>
    <a:noFill/>
    <a:ln>
      <a:noFill/>
    </a:ln>
    <a:effectLst/>
  </c:spPr>
  <c:txPr>
    <a:bodyPr/>
    <a:lstStyle/>
    <a:p>
      <a:pPr>
        <a:defRPr lang="zh-CN" sz="2000" b="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6047DBF-95AA-40BC-A783-377E8F18B84D}" type="doc">
      <dgm:prSet loTypeId="urn:microsoft.com/office/officeart/2009/3/layout/HorizontalOrganizationChart#2" loCatId="hierarchy" qsTypeId="urn:microsoft.com/office/officeart/2005/8/quickstyle/simple1#1" qsCatId="simple" csTypeId="urn:microsoft.com/office/officeart/2005/8/colors/accent1_2#1" csCatId="accent1" phldr="1"/>
      <dgm:spPr/>
      <dgm:t>
        <a:bodyPr/>
        <a:lstStyle/>
        <a:p>
          <a:endParaRPr lang="zh-CN" altLang="en-US"/>
        </a:p>
      </dgm:t>
    </dgm:pt>
    <dgm:pt modelId="{6FF47092-A98F-4A4A-AA31-089A07D7E674}">
      <dgm:prSet phldrT="[文本]"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来自地球的力</a:t>
          </a:r>
          <a:endParaRPr lang="zh-CN" altLang="en-US" sz="2400">
            <a:solidFill>
              <a:schemeClr val="bg1"/>
            </a:solidFill>
          </a:endParaRPr>
        </a:p>
      </dgm:t>
    </dgm:pt>
    <dgm:pt modelId="{E6FD5731-4598-45AA-95BC-1A4BEC09A7D7}" type="parTrans" cxnId="{EFC78391-7969-4D87-BA9A-7348B51BE8A9}">
      <dgm:prSet/>
      <dgm:spPr/>
      <dgm:t>
        <a:bodyPr/>
        <a:lstStyle/>
        <a:p>
          <a:endParaRPr lang="zh-CN" altLang="en-US"/>
        </a:p>
      </dgm:t>
    </dgm:pt>
    <dgm:pt modelId="{90C0512F-4B83-4D21-8D35-BC9A4DC26D04}" type="sibTrans" cxnId="{EFC78391-7969-4D87-BA9A-7348B51BE8A9}">
      <dgm:prSet/>
      <dgm:spPr/>
      <dgm:t>
        <a:bodyPr/>
        <a:lstStyle/>
        <a:p>
          <a:endParaRPr lang="zh-CN" altLang="en-US"/>
        </a:p>
      </dgm:t>
    </dgm:pt>
    <dgm:pt modelId="{4B044DB7-6EE4-4152-BBCB-705EEC50F41D}">
      <dgm:prSet phldrT="[文本]"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概念</a:t>
          </a:r>
        </a:p>
      </dgm:t>
    </dgm:pt>
    <dgm:pt modelId="{42F4725A-665D-449A-9EF8-073A3827EEA1}" type="parTrans" cxnId="{BD9ED888-2922-4B85-B8B8-53A2DBE24222}">
      <dgm:prSet/>
      <dgm:spPr/>
      <dgm:t>
        <a:bodyPr/>
        <a:lstStyle/>
        <a:p>
          <a:endParaRPr lang="zh-CN" altLang="en-US"/>
        </a:p>
      </dgm:t>
    </dgm:pt>
    <dgm:pt modelId="{C1960B07-DABC-4FD5-82A6-5507456A2276}" type="sibTrans" cxnId="{BD9ED888-2922-4B85-B8B8-53A2DBE24222}">
      <dgm:prSet/>
      <dgm:spPr/>
      <dgm:t>
        <a:bodyPr/>
        <a:lstStyle/>
        <a:p>
          <a:endParaRPr lang="zh-CN" altLang="en-US"/>
        </a:p>
      </dgm:t>
    </dgm:pt>
    <dgm:pt modelId="{451DE15A-096B-424C-B750-8AF7DC7A77F1}">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gn="l"/>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球附近一切物体</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都</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要受到重力（</a:t>
          </a:r>
          <a:r>
            <a:rPr lang="en-US" altLang="zh-CN" sz="2000" b="0" i="1">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），它是由于</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球的吸引</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产</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生的。</a:t>
          </a:r>
          <a:endPar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gm:t>
    </dgm:pt>
    <dgm:pt modelId="{46BFB826-9C6F-4914-900D-81D24B0BEE32}" type="parTrans" cxnId="{74ADF9DB-910B-4AC6-A5C1-052D7C5D64E7}">
      <dgm:prSet/>
      <dgm:spPr/>
      <dgm:t>
        <a:bodyPr/>
        <a:lstStyle/>
        <a:p>
          <a:endParaRPr lang="zh-CN" altLang="en-US"/>
        </a:p>
      </dgm:t>
    </dgm:pt>
    <dgm:pt modelId="{7FF47ADD-C204-4E6B-B339-3AEE152349D5}" type="sibTrans" cxnId="{74ADF9DB-910B-4AC6-A5C1-052D7C5D64E7}">
      <dgm:prSet/>
      <dgm:spPr/>
      <dgm:t>
        <a:bodyPr/>
        <a:lstStyle/>
        <a:p>
          <a:endParaRPr lang="zh-CN" altLang="en-US"/>
        </a:p>
      </dgm:t>
    </dgm:pt>
    <dgm:pt modelId="{5F854BEF-B705-44F9-9AF0-25F25E6E579D}">
      <dgm:prSet phldrT="[文本]"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大小</a:t>
          </a:r>
        </a:p>
      </dgm:t>
    </dgm:pt>
    <dgm:pt modelId="{DDF1F9CF-9F56-4234-9A9A-ED6B12655A23}" type="parTrans" cxnId="{C840BF5B-1068-472B-BC98-029CD444D6C8}">
      <dgm:prSet/>
      <dgm:spPr/>
      <dgm:t>
        <a:bodyPr/>
        <a:lstStyle/>
        <a:p>
          <a:endParaRPr lang="zh-CN" altLang="en-US"/>
        </a:p>
      </dgm:t>
    </dgm:pt>
    <dgm:pt modelId="{3DA1A5CC-A102-4B06-ABD5-81DDA9612485}" type="sibTrans" cxnId="{C840BF5B-1068-472B-BC98-029CD444D6C8}">
      <dgm:prSet/>
      <dgm:spPr/>
      <dgm:t>
        <a:bodyPr/>
        <a:lstStyle/>
        <a:p>
          <a:endParaRPr lang="zh-CN" altLang="en-US"/>
        </a:p>
      </dgm:t>
    </dgm:pt>
    <dgm:pt modelId="{3BF4E293-4F10-4B01-8429-2F9CF9982AE4}">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gn="l"/>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物</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体</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所</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受重力的大小</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与它</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的质量</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成正</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比</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其比值是定值。</a:t>
          </a:r>
          <a:r>
            <a:rPr lang="zh-CN"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公式：</a:t>
          </a:r>
          <a:r>
            <a:rPr lang="en-US" altLang="zh-CN" sz="2000" b="0" i="1">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en-US" altLang="zh-CN"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i="1">
              <a:solidFill>
                <a:schemeClr val="tx1"/>
              </a:solidFill>
              <a:latin typeface="Times New Roman" panose="02020603050405020304" pitchFamily="18" charset="0"/>
              <a:ea typeface="黑体" panose="02010609060101010101" pitchFamily="49" charset="-122"/>
              <a:cs typeface="Times New Roman" panose="02020603050405020304" pitchFamily="18" charset="0"/>
            </a:rPr>
            <a:t>mg</a:t>
          </a:r>
          <a:endPar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gm:t>
    </dgm:pt>
    <dgm:pt modelId="{104376B6-94ED-441E-B75B-99D2E08C9264}" type="parTrans" cxnId="{131B9487-3221-45F8-85F2-1685E0379CCF}">
      <dgm:prSet/>
      <dgm:spPr/>
      <dgm:t>
        <a:bodyPr/>
        <a:lstStyle/>
        <a:p>
          <a:endParaRPr lang="zh-CN" altLang="en-US"/>
        </a:p>
      </dgm:t>
    </dgm:pt>
    <dgm:pt modelId="{4135C54E-CC5D-4F16-8215-919237D10A5B}" type="sibTrans" cxnId="{131B9487-3221-45F8-85F2-1685E0379CCF}">
      <dgm:prSet/>
      <dgm:spPr/>
      <dgm:t>
        <a:bodyPr/>
        <a:lstStyle/>
        <a:p>
          <a:endParaRPr lang="zh-CN" altLang="en-US"/>
        </a:p>
      </dgm:t>
    </dgm:pt>
    <dgm:pt modelId="{0FA4261D-8BF6-489B-B783-7A947CE1552A}" type="pres">
      <dgm:prSet presAssocID="{D6047DBF-95AA-40BC-A783-377E8F18B84D}" presName="hierChild1" presStyleCnt="0">
        <dgm:presLayoutVars>
          <dgm:orgChart val="1"/>
          <dgm:chPref val="1"/>
          <dgm:dir/>
          <dgm:animOne val="branch"/>
          <dgm:animLvl val="lvl"/>
          <dgm:resizeHandles/>
        </dgm:presLayoutVars>
      </dgm:prSet>
      <dgm:spPr/>
    </dgm:pt>
    <dgm:pt modelId="{977B94FF-ECC5-4576-BAD1-C14D21DDBB3D}" type="pres">
      <dgm:prSet presAssocID="{6FF47092-A98F-4A4A-AA31-089A07D7E674}" presName="hierRoot1" presStyleCnt="0">
        <dgm:presLayoutVars>
          <dgm:hierBranch val="init"/>
        </dgm:presLayoutVars>
      </dgm:prSet>
      <dgm:spPr/>
    </dgm:pt>
    <dgm:pt modelId="{66B0195A-E4E5-4A18-8074-70D77F9C02BF}" type="pres">
      <dgm:prSet presAssocID="{6FF47092-A98F-4A4A-AA31-089A07D7E674}" presName="rootComposite1" presStyleCnt="0"/>
      <dgm:spPr/>
    </dgm:pt>
    <dgm:pt modelId="{BC6DCB1F-117B-4D24-A460-FA9DB3C3C9AE}" type="pres">
      <dgm:prSet presAssocID="{6FF47092-A98F-4A4A-AA31-089A07D7E674}" presName="rootText1" presStyleLbl="node0" presStyleIdx="0" presStyleCnt="1" custScaleX="66282" custScaleY="199334">
        <dgm:presLayoutVars>
          <dgm:chPref val="3"/>
        </dgm:presLayoutVars>
      </dgm:prSet>
      <dgm:spPr>
        <a:prstGeom prst="roundRect">
          <a:avLst/>
        </a:prstGeom>
      </dgm:spPr>
    </dgm:pt>
    <dgm:pt modelId="{58DAA277-AA8F-4BE7-A82E-80EC418004B3}" type="pres">
      <dgm:prSet presAssocID="{6FF47092-A98F-4A4A-AA31-089A07D7E674}" presName="rootConnector1" presStyleLbl="node1" presStyleIdx="0" presStyleCnt="0"/>
      <dgm:spPr/>
    </dgm:pt>
    <dgm:pt modelId="{004D84DE-D634-4C27-BDB1-6C6BE511F39A}" type="pres">
      <dgm:prSet presAssocID="{6FF47092-A98F-4A4A-AA31-089A07D7E674}" presName="hierChild2" presStyleCnt="0"/>
      <dgm:spPr/>
    </dgm:pt>
    <dgm:pt modelId="{7770BB9C-C0AF-4A45-8526-9A6DDE2E85CB}" type="pres">
      <dgm:prSet presAssocID="{42F4725A-665D-449A-9EF8-073A3827EEA1}" presName="Name64" presStyleLbl="parChTrans1D2" presStyleIdx="0" presStyleCnt="2"/>
      <dgm:spPr/>
    </dgm:pt>
    <dgm:pt modelId="{32B58A2F-E4C9-48B1-A10E-81B8C8BF163A}" type="pres">
      <dgm:prSet presAssocID="{4B044DB7-6EE4-4152-BBCB-705EEC50F41D}" presName="hierRoot2" presStyleCnt="0">
        <dgm:presLayoutVars>
          <dgm:hierBranch val="init"/>
        </dgm:presLayoutVars>
      </dgm:prSet>
      <dgm:spPr/>
    </dgm:pt>
    <dgm:pt modelId="{7AD9152C-F195-4775-8CD7-8D1078C47E3E}" type="pres">
      <dgm:prSet presAssocID="{4B044DB7-6EE4-4152-BBCB-705EEC50F41D}" presName="rootComposite" presStyleCnt="0"/>
      <dgm:spPr/>
    </dgm:pt>
    <dgm:pt modelId="{6E28EB31-850D-4153-8759-7588DB01E6C5}" type="pres">
      <dgm:prSet presAssocID="{4B044DB7-6EE4-4152-BBCB-705EEC50F41D}" presName="rootText" presStyleLbl="node2" presStyleIdx="0" presStyleCnt="2" custScaleX="65512">
        <dgm:presLayoutVars>
          <dgm:chPref val="3"/>
        </dgm:presLayoutVars>
      </dgm:prSet>
      <dgm:spPr>
        <a:prstGeom prst="roundRect">
          <a:avLst/>
        </a:prstGeom>
      </dgm:spPr>
    </dgm:pt>
    <dgm:pt modelId="{137956E1-5751-47F4-B79E-5197789290F8}" type="pres">
      <dgm:prSet presAssocID="{4B044DB7-6EE4-4152-BBCB-705EEC50F41D}" presName="rootConnector" presStyleLbl="node2" presStyleIdx="0" presStyleCnt="2"/>
      <dgm:spPr/>
    </dgm:pt>
    <dgm:pt modelId="{DE6E9D3B-E7A8-4699-9F59-D129FCD81292}" type="pres">
      <dgm:prSet presAssocID="{4B044DB7-6EE4-4152-BBCB-705EEC50F41D}" presName="hierChild4" presStyleCnt="0"/>
      <dgm:spPr/>
    </dgm:pt>
    <dgm:pt modelId="{C5CFA965-B1B5-4A14-8790-B8B7345596DF}" type="pres">
      <dgm:prSet presAssocID="{46BFB826-9C6F-4914-900D-81D24B0BEE32}" presName="Name64" presStyleLbl="parChTrans1D3" presStyleIdx="0" presStyleCnt="2"/>
      <dgm:spPr/>
    </dgm:pt>
    <dgm:pt modelId="{E8E16541-7D2C-4812-9CD2-FE59D20084F4}" type="pres">
      <dgm:prSet presAssocID="{451DE15A-096B-424C-B750-8AF7DC7A77F1}" presName="hierRoot2" presStyleCnt="0">
        <dgm:presLayoutVars>
          <dgm:hierBranch val="init"/>
        </dgm:presLayoutVars>
      </dgm:prSet>
      <dgm:spPr/>
    </dgm:pt>
    <dgm:pt modelId="{D68AB672-F481-4ABB-B8ED-12D35A2251E0}" type="pres">
      <dgm:prSet presAssocID="{451DE15A-096B-424C-B750-8AF7DC7A77F1}" presName="rootComposite" presStyleCnt="0"/>
      <dgm:spPr/>
    </dgm:pt>
    <dgm:pt modelId="{C60B4F88-37A4-46B3-8C34-4FCC4CBE3081}" type="pres">
      <dgm:prSet presAssocID="{451DE15A-096B-424C-B750-8AF7DC7A77F1}" presName="rootText" presStyleLbl="node3" presStyleIdx="0" presStyleCnt="2" custScaleX="177506" custScaleY="136265">
        <dgm:presLayoutVars>
          <dgm:chPref val="3"/>
        </dgm:presLayoutVars>
      </dgm:prSet>
      <dgm:spPr>
        <a:prstGeom prst="roundRect">
          <a:avLst/>
        </a:prstGeom>
      </dgm:spPr>
    </dgm:pt>
    <dgm:pt modelId="{BEFC107B-63CD-4A34-B480-D219F42005B9}" type="pres">
      <dgm:prSet presAssocID="{451DE15A-096B-424C-B750-8AF7DC7A77F1}" presName="rootConnector" presStyleLbl="node3" presStyleIdx="0" presStyleCnt="2"/>
      <dgm:spPr/>
    </dgm:pt>
    <dgm:pt modelId="{0E8BDA83-E68A-4B55-BAB0-1B063C9D2B86}" type="pres">
      <dgm:prSet presAssocID="{451DE15A-096B-424C-B750-8AF7DC7A77F1}" presName="hierChild4" presStyleCnt="0"/>
      <dgm:spPr/>
    </dgm:pt>
    <dgm:pt modelId="{70AD8366-6A12-4B5C-A9DA-BC7BDAC59F2C}" type="pres">
      <dgm:prSet presAssocID="{451DE15A-096B-424C-B750-8AF7DC7A77F1}" presName="hierChild5" presStyleCnt="0"/>
      <dgm:spPr/>
    </dgm:pt>
    <dgm:pt modelId="{DF4804E9-9529-4021-80CA-6D7CC989E79A}" type="pres">
      <dgm:prSet presAssocID="{4B044DB7-6EE4-4152-BBCB-705EEC50F41D}" presName="hierChild5" presStyleCnt="0"/>
      <dgm:spPr/>
    </dgm:pt>
    <dgm:pt modelId="{BD264B46-C3A5-403A-B6B9-28369F140C7B}" type="pres">
      <dgm:prSet presAssocID="{DDF1F9CF-9F56-4234-9A9A-ED6B12655A23}" presName="Name64" presStyleLbl="parChTrans1D2" presStyleIdx="1" presStyleCnt="2"/>
      <dgm:spPr/>
    </dgm:pt>
    <dgm:pt modelId="{1C5B324F-A456-413E-A3CB-32F391F9D761}" type="pres">
      <dgm:prSet presAssocID="{5F854BEF-B705-44F9-9AF0-25F25E6E579D}" presName="hierRoot2" presStyleCnt="0">
        <dgm:presLayoutVars>
          <dgm:hierBranch val="init"/>
        </dgm:presLayoutVars>
      </dgm:prSet>
      <dgm:spPr/>
    </dgm:pt>
    <dgm:pt modelId="{4DEE21E2-50D7-474C-B19D-6DB3EE8FC1B7}" type="pres">
      <dgm:prSet presAssocID="{5F854BEF-B705-44F9-9AF0-25F25E6E579D}" presName="rootComposite" presStyleCnt="0"/>
      <dgm:spPr/>
    </dgm:pt>
    <dgm:pt modelId="{3D189FA6-227C-4A8A-9723-7EB4623971E1}" type="pres">
      <dgm:prSet presAssocID="{5F854BEF-B705-44F9-9AF0-25F25E6E579D}" presName="rootText" presStyleLbl="node2" presStyleIdx="1" presStyleCnt="2" custScaleX="65512">
        <dgm:presLayoutVars>
          <dgm:chPref val="3"/>
        </dgm:presLayoutVars>
      </dgm:prSet>
      <dgm:spPr>
        <a:prstGeom prst="roundRect">
          <a:avLst/>
        </a:prstGeom>
      </dgm:spPr>
    </dgm:pt>
    <dgm:pt modelId="{9CAD137E-557C-4111-9525-C6721B23F5A3}" type="pres">
      <dgm:prSet presAssocID="{5F854BEF-B705-44F9-9AF0-25F25E6E579D}" presName="rootConnector" presStyleLbl="node2" presStyleIdx="1" presStyleCnt="2"/>
      <dgm:spPr/>
    </dgm:pt>
    <dgm:pt modelId="{532F3C86-B902-481E-9709-76FC69FF4823}" type="pres">
      <dgm:prSet presAssocID="{5F854BEF-B705-44F9-9AF0-25F25E6E579D}" presName="hierChild4" presStyleCnt="0"/>
      <dgm:spPr/>
    </dgm:pt>
    <dgm:pt modelId="{68BD6F08-5EEE-4997-B35B-814E34B62D40}" type="pres">
      <dgm:prSet presAssocID="{104376B6-94ED-441E-B75B-99D2E08C9264}" presName="Name64" presStyleLbl="parChTrans1D3" presStyleIdx="1" presStyleCnt="2"/>
      <dgm:spPr/>
    </dgm:pt>
    <dgm:pt modelId="{B03D24D6-F0DC-4FC0-B1FF-FA68772959BF}" type="pres">
      <dgm:prSet presAssocID="{3BF4E293-4F10-4B01-8429-2F9CF9982AE4}" presName="hierRoot2" presStyleCnt="0">
        <dgm:presLayoutVars>
          <dgm:hierBranch val="init"/>
        </dgm:presLayoutVars>
      </dgm:prSet>
      <dgm:spPr/>
    </dgm:pt>
    <dgm:pt modelId="{870E8785-5F65-4460-9369-DF38C1589C4B}" type="pres">
      <dgm:prSet presAssocID="{3BF4E293-4F10-4B01-8429-2F9CF9982AE4}" presName="rootComposite" presStyleCnt="0"/>
      <dgm:spPr/>
    </dgm:pt>
    <dgm:pt modelId="{61F40B48-8A15-4423-A442-FDE4EAB58005}" type="pres">
      <dgm:prSet presAssocID="{3BF4E293-4F10-4B01-8429-2F9CF9982AE4}" presName="rootText" presStyleLbl="node3" presStyleIdx="1" presStyleCnt="2" custScaleX="177506" custScaleY="112720">
        <dgm:presLayoutVars>
          <dgm:chPref val="3"/>
        </dgm:presLayoutVars>
      </dgm:prSet>
      <dgm:spPr>
        <a:prstGeom prst="roundRect">
          <a:avLst/>
        </a:prstGeom>
      </dgm:spPr>
    </dgm:pt>
    <dgm:pt modelId="{45CD704A-1112-4776-9E18-51B08F263ABA}" type="pres">
      <dgm:prSet presAssocID="{3BF4E293-4F10-4B01-8429-2F9CF9982AE4}" presName="rootConnector" presStyleLbl="node3" presStyleIdx="1" presStyleCnt="2"/>
      <dgm:spPr/>
    </dgm:pt>
    <dgm:pt modelId="{A9C1985D-CE83-4908-926C-4436F31C5305}" type="pres">
      <dgm:prSet presAssocID="{3BF4E293-4F10-4B01-8429-2F9CF9982AE4}" presName="hierChild4" presStyleCnt="0"/>
      <dgm:spPr/>
    </dgm:pt>
    <dgm:pt modelId="{22FCCCCB-B685-4EA9-B81B-041F91431681}" type="pres">
      <dgm:prSet presAssocID="{3BF4E293-4F10-4B01-8429-2F9CF9982AE4}" presName="hierChild5" presStyleCnt="0"/>
      <dgm:spPr/>
    </dgm:pt>
    <dgm:pt modelId="{CC105346-D264-449F-889A-9CEBF811C695}" type="pres">
      <dgm:prSet presAssocID="{5F854BEF-B705-44F9-9AF0-25F25E6E579D}" presName="hierChild5" presStyleCnt="0"/>
      <dgm:spPr/>
    </dgm:pt>
    <dgm:pt modelId="{C386A5FC-34AE-42A9-AF2C-4CBB48235597}" type="pres">
      <dgm:prSet presAssocID="{6FF47092-A98F-4A4A-AA31-089A07D7E674}" presName="hierChild3" presStyleCnt="0"/>
      <dgm:spPr/>
    </dgm:pt>
  </dgm:ptLst>
  <dgm:cxnLst>
    <dgm:cxn modelId="{F614F700-2D07-4EC1-BACF-4C798642FC63}" type="presOf" srcId="{451DE15A-096B-424C-B750-8AF7DC7A77F1}" destId="{BEFC107B-63CD-4A34-B480-D219F42005B9}" srcOrd="1" destOrd="0" presId="urn:microsoft.com/office/officeart/2009/3/layout/HorizontalOrganizationChart#2"/>
    <dgm:cxn modelId="{53E01308-6D08-4B79-88B6-157F264546D3}" type="presOf" srcId="{6FF47092-A98F-4A4A-AA31-089A07D7E674}" destId="{BC6DCB1F-117B-4D24-A460-FA9DB3C3C9AE}" srcOrd="0" destOrd="0" presId="urn:microsoft.com/office/officeart/2009/3/layout/HorizontalOrganizationChart#2"/>
    <dgm:cxn modelId="{13F01715-E580-4AC2-80DB-C66812E25DCF}" type="presOf" srcId="{42F4725A-665D-449A-9EF8-073A3827EEA1}" destId="{7770BB9C-C0AF-4A45-8526-9A6DDE2E85CB}" srcOrd="0" destOrd="0" presId="urn:microsoft.com/office/officeart/2009/3/layout/HorizontalOrganizationChart#2"/>
    <dgm:cxn modelId="{3269B32D-63C9-41D0-842A-D50E6BB130A2}" type="presOf" srcId="{6FF47092-A98F-4A4A-AA31-089A07D7E674}" destId="{58DAA277-AA8F-4BE7-A82E-80EC418004B3}" srcOrd="1" destOrd="0" presId="urn:microsoft.com/office/officeart/2009/3/layout/HorizontalOrganizationChart#2"/>
    <dgm:cxn modelId="{C840BF5B-1068-472B-BC98-029CD444D6C8}" srcId="{6FF47092-A98F-4A4A-AA31-089A07D7E674}" destId="{5F854BEF-B705-44F9-9AF0-25F25E6E579D}" srcOrd="1" destOrd="0" parTransId="{DDF1F9CF-9F56-4234-9A9A-ED6B12655A23}" sibTransId="{3DA1A5CC-A102-4B06-ABD5-81DDA9612485}"/>
    <dgm:cxn modelId="{90AD2D41-768B-4954-858E-A36BF18E62ED}" type="presOf" srcId="{D6047DBF-95AA-40BC-A783-377E8F18B84D}" destId="{0FA4261D-8BF6-489B-B783-7A947CE1552A}" srcOrd="0" destOrd="0" presId="urn:microsoft.com/office/officeart/2009/3/layout/HorizontalOrganizationChart#2"/>
    <dgm:cxn modelId="{FD382C4B-30D6-4957-A348-76283F1664DF}" type="presOf" srcId="{4B044DB7-6EE4-4152-BBCB-705EEC50F41D}" destId="{6E28EB31-850D-4153-8759-7588DB01E6C5}" srcOrd="0" destOrd="0" presId="urn:microsoft.com/office/officeart/2009/3/layout/HorizontalOrganizationChart#2"/>
    <dgm:cxn modelId="{39799351-5267-43E1-BA3A-6207AE591D9D}" type="presOf" srcId="{46BFB826-9C6F-4914-900D-81D24B0BEE32}" destId="{C5CFA965-B1B5-4A14-8790-B8B7345596DF}" srcOrd="0" destOrd="0" presId="urn:microsoft.com/office/officeart/2009/3/layout/HorizontalOrganizationChart#2"/>
    <dgm:cxn modelId="{5B4E2452-1CBF-4029-8436-127A3A690F78}" type="presOf" srcId="{5F854BEF-B705-44F9-9AF0-25F25E6E579D}" destId="{3D189FA6-227C-4A8A-9723-7EB4623971E1}" srcOrd="0" destOrd="0" presId="urn:microsoft.com/office/officeart/2009/3/layout/HorizontalOrganizationChart#2"/>
    <dgm:cxn modelId="{131B9487-3221-45F8-85F2-1685E0379CCF}" srcId="{5F854BEF-B705-44F9-9AF0-25F25E6E579D}" destId="{3BF4E293-4F10-4B01-8429-2F9CF9982AE4}" srcOrd="0" destOrd="0" parTransId="{104376B6-94ED-441E-B75B-99D2E08C9264}" sibTransId="{4135C54E-CC5D-4F16-8215-919237D10A5B}"/>
    <dgm:cxn modelId="{BD9ED888-2922-4B85-B8B8-53A2DBE24222}" srcId="{6FF47092-A98F-4A4A-AA31-089A07D7E674}" destId="{4B044DB7-6EE4-4152-BBCB-705EEC50F41D}" srcOrd="0" destOrd="0" parTransId="{42F4725A-665D-449A-9EF8-073A3827EEA1}" sibTransId="{C1960B07-DABC-4FD5-82A6-5507456A2276}"/>
    <dgm:cxn modelId="{EFC78391-7969-4D87-BA9A-7348B51BE8A9}" srcId="{D6047DBF-95AA-40BC-A783-377E8F18B84D}" destId="{6FF47092-A98F-4A4A-AA31-089A07D7E674}" srcOrd="0" destOrd="0" parTransId="{E6FD5731-4598-45AA-95BC-1A4BEC09A7D7}" sibTransId="{90C0512F-4B83-4D21-8D35-BC9A4DC26D04}"/>
    <dgm:cxn modelId="{0C08FC93-2BDE-40FD-8BED-1446469E846E}" type="presOf" srcId="{451DE15A-096B-424C-B750-8AF7DC7A77F1}" destId="{C60B4F88-37A4-46B3-8C34-4FCC4CBE3081}" srcOrd="0" destOrd="0" presId="urn:microsoft.com/office/officeart/2009/3/layout/HorizontalOrganizationChart#2"/>
    <dgm:cxn modelId="{9F77A1A2-7D48-496E-B2F4-B05EF8E8E1F5}" type="presOf" srcId="{3BF4E293-4F10-4B01-8429-2F9CF9982AE4}" destId="{61F40B48-8A15-4423-A442-FDE4EAB58005}" srcOrd="0" destOrd="0" presId="urn:microsoft.com/office/officeart/2009/3/layout/HorizontalOrganizationChart#2"/>
    <dgm:cxn modelId="{3B8C13B5-AC99-4961-99F3-E0EDFF4EA692}" type="presOf" srcId="{5F854BEF-B705-44F9-9AF0-25F25E6E579D}" destId="{9CAD137E-557C-4111-9525-C6721B23F5A3}" srcOrd="1" destOrd="0" presId="urn:microsoft.com/office/officeart/2009/3/layout/HorizontalOrganizationChart#2"/>
    <dgm:cxn modelId="{AC0478CD-1D41-4D9E-A7E3-8A4D60708730}" type="presOf" srcId="{3BF4E293-4F10-4B01-8429-2F9CF9982AE4}" destId="{45CD704A-1112-4776-9E18-51B08F263ABA}" srcOrd="1" destOrd="0" presId="urn:microsoft.com/office/officeart/2009/3/layout/HorizontalOrganizationChart#2"/>
    <dgm:cxn modelId="{74ADF9DB-910B-4AC6-A5C1-052D7C5D64E7}" srcId="{4B044DB7-6EE4-4152-BBCB-705EEC50F41D}" destId="{451DE15A-096B-424C-B750-8AF7DC7A77F1}" srcOrd="0" destOrd="0" parTransId="{46BFB826-9C6F-4914-900D-81D24B0BEE32}" sibTransId="{7FF47ADD-C204-4E6B-B339-3AEE152349D5}"/>
    <dgm:cxn modelId="{6D1483ED-A809-4F91-9C7B-CF1D8E78AEF3}" type="presOf" srcId="{DDF1F9CF-9F56-4234-9A9A-ED6B12655A23}" destId="{BD264B46-C3A5-403A-B6B9-28369F140C7B}" srcOrd="0" destOrd="0" presId="urn:microsoft.com/office/officeart/2009/3/layout/HorizontalOrganizationChart#2"/>
    <dgm:cxn modelId="{E8A875EE-8709-4A32-B68F-F93922E60A36}" type="presOf" srcId="{104376B6-94ED-441E-B75B-99D2E08C9264}" destId="{68BD6F08-5EEE-4997-B35B-814E34B62D40}" srcOrd="0" destOrd="0" presId="urn:microsoft.com/office/officeart/2009/3/layout/HorizontalOrganizationChart#2"/>
    <dgm:cxn modelId="{D5F471F5-FD95-41F2-945F-86D823B76ECE}" type="presOf" srcId="{4B044DB7-6EE4-4152-BBCB-705EEC50F41D}" destId="{137956E1-5751-47F4-B79E-5197789290F8}" srcOrd="1" destOrd="0" presId="urn:microsoft.com/office/officeart/2009/3/layout/HorizontalOrganizationChart#2"/>
    <dgm:cxn modelId="{7981047A-A9D9-445B-B859-42E278C58307}" type="presParOf" srcId="{0FA4261D-8BF6-489B-B783-7A947CE1552A}" destId="{977B94FF-ECC5-4576-BAD1-C14D21DDBB3D}" srcOrd="0" destOrd="0" presId="urn:microsoft.com/office/officeart/2009/3/layout/HorizontalOrganizationChart#2"/>
    <dgm:cxn modelId="{D4823006-F7E0-48FB-829A-6A546B789318}" type="presParOf" srcId="{977B94FF-ECC5-4576-BAD1-C14D21DDBB3D}" destId="{66B0195A-E4E5-4A18-8074-70D77F9C02BF}" srcOrd="0" destOrd="0" presId="urn:microsoft.com/office/officeart/2009/3/layout/HorizontalOrganizationChart#2"/>
    <dgm:cxn modelId="{513AED02-F006-40DA-814F-BE6A27182F9E}" type="presParOf" srcId="{66B0195A-E4E5-4A18-8074-70D77F9C02BF}" destId="{BC6DCB1F-117B-4D24-A460-FA9DB3C3C9AE}" srcOrd="0" destOrd="0" presId="urn:microsoft.com/office/officeart/2009/3/layout/HorizontalOrganizationChart#2"/>
    <dgm:cxn modelId="{E965A694-320A-479B-88E7-B9E6298FAA06}" type="presParOf" srcId="{66B0195A-E4E5-4A18-8074-70D77F9C02BF}" destId="{58DAA277-AA8F-4BE7-A82E-80EC418004B3}" srcOrd="1" destOrd="0" presId="urn:microsoft.com/office/officeart/2009/3/layout/HorizontalOrganizationChart#2"/>
    <dgm:cxn modelId="{FABB1384-23C4-4C6C-9FEB-9DFEF68763BE}" type="presParOf" srcId="{977B94FF-ECC5-4576-BAD1-C14D21DDBB3D}" destId="{004D84DE-D634-4C27-BDB1-6C6BE511F39A}" srcOrd="1" destOrd="0" presId="urn:microsoft.com/office/officeart/2009/3/layout/HorizontalOrganizationChart#2"/>
    <dgm:cxn modelId="{9F7493B7-FE71-4242-9CDF-72150113C60F}" type="presParOf" srcId="{004D84DE-D634-4C27-BDB1-6C6BE511F39A}" destId="{7770BB9C-C0AF-4A45-8526-9A6DDE2E85CB}" srcOrd="0" destOrd="0" presId="urn:microsoft.com/office/officeart/2009/3/layout/HorizontalOrganizationChart#2"/>
    <dgm:cxn modelId="{A5E83572-16AA-47A3-A760-494F37A86BFA}" type="presParOf" srcId="{004D84DE-D634-4C27-BDB1-6C6BE511F39A}" destId="{32B58A2F-E4C9-48B1-A10E-81B8C8BF163A}" srcOrd="1" destOrd="0" presId="urn:microsoft.com/office/officeart/2009/3/layout/HorizontalOrganizationChart#2"/>
    <dgm:cxn modelId="{7683588C-5A54-45D7-853E-2262156447D6}" type="presParOf" srcId="{32B58A2F-E4C9-48B1-A10E-81B8C8BF163A}" destId="{7AD9152C-F195-4775-8CD7-8D1078C47E3E}" srcOrd="0" destOrd="0" presId="urn:microsoft.com/office/officeart/2009/3/layout/HorizontalOrganizationChart#2"/>
    <dgm:cxn modelId="{792694D3-EDED-4E58-9B83-FDC9F3AFD925}" type="presParOf" srcId="{7AD9152C-F195-4775-8CD7-8D1078C47E3E}" destId="{6E28EB31-850D-4153-8759-7588DB01E6C5}" srcOrd="0" destOrd="0" presId="urn:microsoft.com/office/officeart/2009/3/layout/HorizontalOrganizationChart#2"/>
    <dgm:cxn modelId="{80CE9C8C-B831-4A0F-87C5-BE4379A8384F}" type="presParOf" srcId="{7AD9152C-F195-4775-8CD7-8D1078C47E3E}" destId="{137956E1-5751-47F4-B79E-5197789290F8}" srcOrd="1" destOrd="0" presId="urn:microsoft.com/office/officeart/2009/3/layout/HorizontalOrganizationChart#2"/>
    <dgm:cxn modelId="{08860F5F-EC60-45C4-A0BF-D1463AA87AA2}" type="presParOf" srcId="{32B58A2F-E4C9-48B1-A10E-81B8C8BF163A}" destId="{DE6E9D3B-E7A8-4699-9F59-D129FCD81292}" srcOrd="1" destOrd="0" presId="urn:microsoft.com/office/officeart/2009/3/layout/HorizontalOrganizationChart#2"/>
    <dgm:cxn modelId="{4B35B02D-7047-40C3-ACBF-BF8D7D03051A}" type="presParOf" srcId="{DE6E9D3B-E7A8-4699-9F59-D129FCD81292}" destId="{C5CFA965-B1B5-4A14-8790-B8B7345596DF}" srcOrd="0" destOrd="0" presId="urn:microsoft.com/office/officeart/2009/3/layout/HorizontalOrganizationChart#2"/>
    <dgm:cxn modelId="{E8E2551C-58F9-4B00-AC4B-8082B6F156B8}" type="presParOf" srcId="{DE6E9D3B-E7A8-4699-9F59-D129FCD81292}" destId="{E8E16541-7D2C-4812-9CD2-FE59D20084F4}" srcOrd="1" destOrd="0" presId="urn:microsoft.com/office/officeart/2009/3/layout/HorizontalOrganizationChart#2"/>
    <dgm:cxn modelId="{34D111E6-17F4-4C23-A1C0-5175C86BD84C}" type="presParOf" srcId="{E8E16541-7D2C-4812-9CD2-FE59D20084F4}" destId="{D68AB672-F481-4ABB-B8ED-12D35A2251E0}" srcOrd="0" destOrd="0" presId="urn:microsoft.com/office/officeart/2009/3/layout/HorizontalOrganizationChart#2"/>
    <dgm:cxn modelId="{DB629AAE-901A-4BAB-AA3B-C9E1428BC65B}" type="presParOf" srcId="{D68AB672-F481-4ABB-B8ED-12D35A2251E0}" destId="{C60B4F88-37A4-46B3-8C34-4FCC4CBE3081}" srcOrd="0" destOrd="0" presId="urn:microsoft.com/office/officeart/2009/3/layout/HorizontalOrganizationChart#2"/>
    <dgm:cxn modelId="{1FA4E414-B74B-4E04-86C6-7CFCB35C3FB7}" type="presParOf" srcId="{D68AB672-F481-4ABB-B8ED-12D35A2251E0}" destId="{BEFC107B-63CD-4A34-B480-D219F42005B9}" srcOrd="1" destOrd="0" presId="urn:microsoft.com/office/officeart/2009/3/layout/HorizontalOrganizationChart#2"/>
    <dgm:cxn modelId="{98C9265C-4334-4ABA-A4C5-4D00897AFD3E}" type="presParOf" srcId="{E8E16541-7D2C-4812-9CD2-FE59D20084F4}" destId="{0E8BDA83-E68A-4B55-BAB0-1B063C9D2B86}" srcOrd="1" destOrd="0" presId="urn:microsoft.com/office/officeart/2009/3/layout/HorizontalOrganizationChart#2"/>
    <dgm:cxn modelId="{48227FDA-E632-41D2-A53D-2B139C6A5A3A}" type="presParOf" srcId="{E8E16541-7D2C-4812-9CD2-FE59D20084F4}" destId="{70AD8366-6A12-4B5C-A9DA-BC7BDAC59F2C}" srcOrd="2" destOrd="0" presId="urn:microsoft.com/office/officeart/2009/3/layout/HorizontalOrganizationChart#2"/>
    <dgm:cxn modelId="{07C037E5-7EB5-43DA-B2D6-91A5004D8CF9}" type="presParOf" srcId="{32B58A2F-E4C9-48B1-A10E-81B8C8BF163A}" destId="{DF4804E9-9529-4021-80CA-6D7CC989E79A}" srcOrd="2" destOrd="0" presId="urn:microsoft.com/office/officeart/2009/3/layout/HorizontalOrganizationChart#2"/>
    <dgm:cxn modelId="{FDBD2124-A295-43D4-A417-15A86BAAED78}" type="presParOf" srcId="{004D84DE-D634-4C27-BDB1-6C6BE511F39A}" destId="{BD264B46-C3A5-403A-B6B9-28369F140C7B}" srcOrd="2" destOrd="0" presId="urn:microsoft.com/office/officeart/2009/3/layout/HorizontalOrganizationChart#2"/>
    <dgm:cxn modelId="{0CDDE013-40C9-4819-AFD6-7AF01F816FAB}" type="presParOf" srcId="{004D84DE-D634-4C27-BDB1-6C6BE511F39A}" destId="{1C5B324F-A456-413E-A3CB-32F391F9D761}" srcOrd="3" destOrd="0" presId="urn:microsoft.com/office/officeart/2009/3/layout/HorizontalOrganizationChart#2"/>
    <dgm:cxn modelId="{CB1E588A-4951-4396-B336-8DAD273E6F11}" type="presParOf" srcId="{1C5B324F-A456-413E-A3CB-32F391F9D761}" destId="{4DEE21E2-50D7-474C-B19D-6DB3EE8FC1B7}" srcOrd="0" destOrd="0" presId="urn:microsoft.com/office/officeart/2009/3/layout/HorizontalOrganizationChart#2"/>
    <dgm:cxn modelId="{9E8879A7-96FC-484D-AEB3-E8A98969C2FF}" type="presParOf" srcId="{4DEE21E2-50D7-474C-B19D-6DB3EE8FC1B7}" destId="{3D189FA6-227C-4A8A-9723-7EB4623971E1}" srcOrd="0" destOrd="0" presId="urn:microsoft.com/office/officeart/2009/3/layout/HorizontalOrganizationChart#2"/>
    <dgm:cxn modelId="{7A8337ED-8231-4FF7-BCCC-935A01449ACA}" type="presParOf" srcId="{4DEE21E2-50D7-474C-B19D-6DB3EE8FC1B7}" destId="{9CAD137E-557C-4111-9525-C6721B23F5A3}" srcOrd="1" destOrd="0" presId="urn:microsoft.com/office/officeart/2009/3/layout/HorizontalOrganizationChart#2"/>
    <dgm:cxn modelId="{8F5244E9-CB48-45F5-90F1-6B67E8E91F03}" type="presParOf" srcId="{1C5B324F-A456-413E-A3CB-32F391F9D761}" destId="{532F3C86-B902-481E-9709-76FC69FF4823}" srcOrd="1" destOrd="0" presId="urn:microsoft.com/office/officeart/2009/3/layout/HorizontalOrganizationChart#2"/>
    <dgm:cxn modelId="{F81B8FF1-D402-4DC9-9C5A-8F70F3034EC5}" type="presParOf" srcId="{532F3C86-B902-481E-9709-76FC69FF4823}" destId="{68BD6F08-5EEE-4997-B35B-814E34B62D40}" srcOrd="0" destOrd="0" presId="urn:microsoft.com/office/officeart/2009/3/layout/HorizontalOrganizationChart#2"/>
    <dgm:cxn modelId="{59371AFE-5867-4EC8-A552-C54CA76A43EA}" type="presParOf" srcId="{532F3C86-B902-481E-9709-76FC69FF4823}" destId="{B03D24D6-F0DC-4FC0-B1FF-FA68772959BF}" srcOrd="1" destOrd="0" presId="urn:microsoft.com/office/officeart/2009/3/layout/HorizontalOrganizationChart#2"/>
    <dgm:cxn modelId="{61A8F692-B8AF-45F3-95C9-951CF9FA037B}" type="presParOf" srcId="{B03D24D6-F0DC-4FC0-B1FF-FA68772959BF}" destId="{870E8785-5F65-4460-9369-DF38C1589C4B}" srcOrd="0" destOrd="0" presId="urn:microsoft.com/office/officeart/2009/3/layout/HorizontalOrganizationChart#2"/>
    <dgm:cxn modelId="{44BDC3B8-5D5B-4C2D-AB07-1E6791466F3D}" type="presParOf" srcId="{870E8785-5F65-4460-9369-DF38C1589C4B}" destId="{61F40B48-8A15-4423-A442-FDE4EAB58005}" srcOrd="0" destOrd="0" presId="urn:microsoft.com/office/officeart/2009/3/layout/HorizontalOrganizationChart#2"/>
    <dgm:cxn modelId="{492E6D7A-C759-4D26-A285-715E4A9467B7}" type="presParOf" srcId="{870E8785-5F65-4460-9369-DF38C1589C4B}" destId="{45CD704A-1112-4776-9E18-51B08F263ABA}" srcOrd="1" destOrd="0" presId="urn:microsoft.com/office/officeart/2009/3/layout/HorizontalOrganizationChart#2"/>
    <dgm:cxn modelId="{F37D0AAD-9DD2-4642-B588-81C87584C1AD}" type="presParOf" srcId="{B03D24D6-F0DC-4FC0-B1FF-FA68772959BF}" destId="{A9C1985D-CE83-4908-926C-4436F31C5305}" srcOrd="1" destOrd="0" presId="urn:microsoft.com/office/officeart/2009/3/layout/HorizontalOrganizationChart#2"/>
    <dgm:cxn modelId="{EA872068-D6DE-4DEF-9C62-1035502E686E}" type="presParOf" srcId="{B03D24D6-F0DC-4FC0-B1FF-FA68772959BF}" destId="{22FCCCCB-B685-4EA9-B81B-041F91431681}" srcOrd="2" destOrd="0" presId="urn:microsoft.com/office/officeart/2009/3/layout/HorizontalOrganizationChart#2"/>
    <dgm:cxn modelId="{0D2E0B44-81E7-4B95-8720-A8A017345A04}" type="presParOf" srcId="{1C5B324F-A456-413E-A3CB-32F391F9D761}" destId="{CC105346-D264-449F-889A-9CEBF811C695}" srcOrd="2" destOrd="0" presId="urn:microsoft.com/office/officeart/2009/3/layout/HorizontalOrganizationChart#2"/>
    <dgm:cxn modelId="{8A343717-1F6A-4D33-AD49-2235845CD28C}" type="presParOf" srcId="{977B94FF-ECC5-4576-BAD1-C14D21DDBB3D}" destId="{C386A5FC-34AE-42A9-AF2C-4CBB48235597}" srcOrd="2" destOrd="0" presId="urn:microsoft.com/office/officeart/2009/3/layout/HorizontalOrganizationChar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BD6F08-5EEE-4997-B35B-814E34B62D40}">
      <dsp:nvSpPr>
        <dsp:cNvPr id="0" name=""/>
        <dsp:cNvSpPr/>
      </dsp:nvSpPr>
      <dsp:spPr>
        <a:xfrm>
          <a:off x="3532214" y="3292418"/>
          <a:ext cx="465335" cy="91440"/>
        </a:xfrm>
        <a:custGeom>
          <a:avLst/>
          <a:gdLst/>
          <a:ahLst/>
          <a:cxnLst/>
          <a:rect l="0" t="0" r="0" b="0"/>
          <a:pathLst>
            <a:path>
              <a:moveTo>
                <a:pt x="0" y="45720"/>
              </a:moveTo>
              <a:lnTo>
                <a:pt x="465335"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264B46-C3A5-403A-B6B9-28369F140C7B}">
      <dsp:nvSpPr>
        <dsp:cNvPr id="0" name=""/>
        <dsp:cNvSpPr/>
      </dsp:nvSpPr>
      <dsp:spPr>
        <a:xfrm>
          <a:off x="1542623" y="2750998"/>
          <a:ext cx="465335" cy="587140"/>
        </a:xfrm>
        <a:custGeom>
          <a:avLst/>
          <a:gdLst/>
          <a:ahLst/>
          <a:cxnLst/>
          <a:rect l="0" t="0" r="0" b="0"/>
          <a:pathLst>
            <a:path>
              <a:moveTo>
                <a:pt x="0" y="0"/>
              </a:moveTo>
              <a:lnTo>
                <a:pt x="232667" y="0"/>
              </a:lnTo>
              <a:lnTo>
                <a:pt x="232667" y="587140"/>
              </a:lnTo>
              <a:lnTo>
                <a:pt x="465335" y="5871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CFA965-B1B5-4A14-8790-B8B7345596DF}">
      <dsp:nvSpPr>
        <dsp:cNvPr id="0" name=""/>
        <dsp:cNvSpPr/>
      </dsp:nvSpPr>
      <dsp:spPr>
        <a:xfrm>
          <a:off x="3532214" y="2118138"/>
          <a:ext cx="465335" cy="91440"/>
        </a:xfrm>
        <a:custGeom>
          <a:avLst/>
          <a:gdLst/>
          <a:ahLst/>
          <a:cxnLst/>
          <a:rect l="0" t="0" r="0" b="0"/>
          <a:pathLst>
            <a:path>
              <a:moveTo>
                <a:pt x="0" y="45720"/>
              </a:moveTo>
              <a:lnTo>
                <a:pt x="465335"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0BB9C-C0AF-4A45-8526-9A6DDE2E85CB}">
      <dsp:nvSpPr>
        <dsp:cNvPr id="0" name=""/>
        <dsp:cNvSpPr/>
      </dsp:nvSpPr>
      <dsp:spPr>
        <a:xfrm>
          <a:off x="1542623" y="2163858"/>
          <a:ext cx="465335" cy="587140"/>
        </a:xfrm>
        <a:custGeom>
          <a:avLst/>
          <a:gdLst/>
          <a:ahLst/>
          <a:cxnLst/>
          <a:rect l="0" t="0" r="0" b="0"/>
          <a:pathLst>
            <a:path>
              <a:moveTo>
                <a:pt x="0" y="587140"/>
              </a:moveTo>
              <a:lnTo>
                <a:pt x="232667" y="587140"/>
              </a:lnTo>
              <a:lnTo>
                <a:pt x="232667" y="0"/>
              </a:lnTo>
              <a:lnTo>
                <a:pt x="46533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6DCB1F-117B-4D24-A460-FA9DB3C3C9AE}">
      <dsp:nvSpPr>
        <dsp:cNvPr id="0" name=""/>
        <dsp:cNvSpPr/>
      </dsp:nvSpPr>
      <dsp:spPr>
        <a:xfrm>
          <a:off x="453" y="2043724"/>
          <a:ext cx="1542169" cy="1414548"/>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来自地球的力</a:t>
          </a:r>
          <a:endParaRPr lang="zh-CN" altLang="en-US" sz="2400" kern="1200">
            <a:solidFill>
              <a:schemeClr val="bg1"/>
            </a:solidFill>
          </a:endParaRPr>
        </a:p>
      </dsp:txBody>
      <dsp:txXfrm>
        <a:off x="69506" y="2112777"/>
        <a:ext cx="1404063" cy="1276442"/>
      </dsp:txXfrm>
    </dsp:sp>
    <dsp:sp modelId="{6E28EB31-850D-4153-8759-7588DB01E6C5}">
      <dsp:nvSpPr>
        <dsp:cNvPr id="0" name=""/>
        <dsp:cNvSpPr/>
      </dsp:nvSpPr>
      <dsp:spPr>
        <a:xfrm>
          <a:off x="2007959" y="1809039"/>
          <a:ext cx="1524254" cy="709637"/>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概念</a:t>
          </a:r>
        </a:p>
      </dsp:txBody>
      <dsp:txXfrm>
        <a:off x="2042601" y="1843681"/>
        <a:ext cx="1454970" cy="640353"/>
      </dsp:txXfrm>
    </dsp:sp>
    <dsp:sp modelId="{C60B4F88-37A4-46B3-8C34-4FCC4CBE3081}">
      <dsp:nvSpPr>
        <dsp:cNvPr id="0" name=""/>
        <dsp:cNvSpPr/>
      </dsp:nvSpPr>
      <dsp:spPr>
        <a:xfrm>
          <a:off x="3997550" y="1680364"/>
          <a:ext cx="4129996" cy="966987"/>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球附近一切物体</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都</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要受到重力（</a:t>
          </a:r>
          <a:r>
            <a:rPr lang="en-US" altLang="zh-CN" sz="2000" b="0" i="1"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），它是由于</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球的吸引</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产</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生的。</a:t>
          </a:r>
          <a:endPar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sp:txBody>
      <dsp:txXfrm>
        <a:off x="4044754" y="1727568"/>
        <a:ext cx="4035588" cy="872579"/>
      </dsp:txXfrm>
    </dsp:sp>
    <dsp:sp modelId="{3D189FA6-227C-4A8A-9723-7EB4623971E1}">
      <dsp:nvSpPr>
        <dsp:cNvPr id="0" name=""/>
        <dsp:cNvSpPr/>
      </dsp:nvSpPr>
      <dsp:spPr>
        <a:xfrm>
          <a:off x="2007959" y="2983319"/>
          <a:ext cx="1524254" cy="709637"/>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大小</a:t>
          </a:r>
        </a:p>
      </dsp:txBody>
      <dsp:txXfrm>
        <a:off x="2042601" y="3017961"/>
        <a:ext cx="1454970" cy="640353"/>
      </dsp:txXfrm>
    </dsp:sp>
    <dsp:sp modelId="{61F40B48-8A15-4423-A442-FDE4EAB58005}">
      <dsp:nvSpPr>
        <dsp:cNvPr id="0" name=""/>
        <dsp:cNvSpPr/>
      </dsp:nvSpPr>
      <dsp:spPr>
        <a:xfrm>
          <a:off x="3997550" y="2938187"/>
          <a:ext cx="4129996" cy="799903"/>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物</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体</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所</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受重力的大小</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与它</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的质量</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成正</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比</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其比值是定值。</a:t>
          </a:r>
          <a:r>
            <a:rPr lang="zh-CN"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公式：</a:t>
          </a:r>
          <a:r>
            <a:rPr lang="en-US" altLang="zh-CN" sz="2000" b="0" i="1"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en-US" altLang="zh-CN"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i="1"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mg</a:t>
          </a:r>
          <a:endPar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sp:txBody>
      <dsp:txXfrm>
        <a:off x="4036598" y="2977235"/>
        <a:ext cx="4051900" cy="721807"/>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2">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E1B4A61C-6C9E-4571-98AB-DCE859B0FB7B}" type="datetimeFigureOut">
              <a:rPr lang="zh-CN" altLang="en-US" smtClean="0"/>
              <a:t>2024/1/26</a:t>
            </a:fld>
            <a:endParaRPr lang="zh-CN" altLang="en-US"/>
          </a:p>
        </p:txBody>
      </p:sp>
      <p:sp>
        <p:nvSpPr>
          <p:cNvPr id="4" name="页脚占位符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BB93E652-97E8-4E43-81D4-B2F97C751BAD}" type="slidenum">
              <a:rPr lang="zh-CN" altLang="en-US" smtClean="0"/>
              <a:t>‹#›</a:t>
            </a:fld>
            <a:endParaRPr lang="zh-CN" altLang="en-US"/>
          </a:p>
        </p:txBody>
      </p:sp>
    </p:spTree>
    <p:extLst>
      <p:ext uri="{BB962C8B-B14F-4D97-AF65-F5344CB8AC3E}">
        <p14:creationId xmlns:p14="http://schemas.microsoft.com/office/powerpoint/2010/main" val="3510243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54B23CFE-E85A-4CB1-B388-FD452395EFF5}" type="datetimeFigureOut">
              <a:rPr lang="zh-CN" altLang="en-US" smtClean="0"/>
              <a:t>2024/1/26</a:t>
            </a:fld>
            <a:endParaRPr lang="zh-CN" altLang="en-US"/>
          </a:p>
        </p:txBody>
      </p:sp>
      <p:sp>
        <p:nvSpPr>
          <p:cNvPr id="4" name="幻灯片图像占位符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7313E388-8A17-44FA-AE8B-AAB64D773570}" type="slidenum">
              <a:rPr lang="zh-CN" altLang="en-US" smtClean="0"/>
              <a:t>‹#›</a:t>
            </a:fld>
            <a:endParaRPr lang="zh-CN" altLang="en-US"/>
          </a:p>
        </p:txBody>
      </p:sp>
    </p:spTree>
    <p:extLst>
      <p:ext uri="{BB962C8B-B14F-4D97-AF65-F5344CB8AC3E}">
        <p14:creationId xmlns:p14="http://schemas.microsoft.com/office/powerpoint/2010/main" val="1619772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96054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2775029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4165316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4041931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2394354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2271107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2384197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1285874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1107020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8590178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bg2">
                    <a:lumMod val="10000"/>
                  </a:schemeClr>
                </a:solidFill>
              </a:ln>
            </a:endParaRPr>
          </a:p>
        </p:txBody>
      </p:sp>
      <p:cxnSp>
        <p:nvCxnSpPr>
          <p:cNvPr id="19" name="直接连接符 18"/>
          <p:cNvCxnSpPr/>
          <p:nvPr/>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811" y="44301"/>
            <a:ext cx="805270" cy="284905"/>
          </a:xfrm>
          <a:prstGeom prst="rect">
            <a:avLst/>
          </a:prstGeom>
        </p:spPr>
      </p:pic>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a:t>单击此处编辑母版文本样式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7"/>
            <a:ext cx="10363200" cy="1470025"/>
          </a:xfrm>
          <a:prstGeom prst="rect">
            <a:avLst/>
          </a:prstGeom>
        </p:spPr>
        <p:txBody>
          <a:bodyPr>
            <a:noAutofit/>
          </a:bodyPr>
          <a:lstStyle>
            <a:lvl1pPr>
              <a:defRPr sz="7200">
                <a:solidFill>
                  <a:srgbClr val="595959"/>
                </a:solidFill>
              </a:defRPr>
            </a:lvl1pPr>
          </a:lstStyle>
          <a:p>
            <a:r>
              <a:rPr lang="zh-CN" altLang="en-US" dirty="0"/>
              <a:t>单击此处编辑母版标题样式</a:t>
            </a:r>
          </a:p>
        </p:txBody>
      </p:sp>
      <p:sp>
        <p:nvSpPr>
          <p:cNvPr id="3" name="副标题 2"/>
          <p:cNvSpPr>
            <a:spLocks noGrp="1"/>
          </p:cNvSpPr>
          <p:nvPr>
            <p:ph type="subTitle" idx="1"/>
          </p:nvPr>
        </p:nvSpPr>
        <p:spPr>
          <a:xfrm>
            <a:off x="1828801" y="3886200"/>
            <a:ext cx="8534400" cy="1752600"/>
          </a:xfrm>
          <a:prstGeom prst="rect">
            <a:avLst/>
          </a:prstGeom>
        </p:spPr>
        <p:txBody>
          <a:bodyPr/>
          <a:lstStyle>
            <a:lvl1pPr marL="0" indent="0" algn="ctr">
              <a:buNone/>
              <a:defRPr sz="3200">
                <a:solidFill>
                  <a:srgbClr val="59595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530820CF-B880-4189-942D-D702A7CBA730}" type="datetimeFigureOut">
              <a:rPr lang="zh-CN" altLang="en-US" smtClean="0">
                <a:solidFill>
                  <a:prstClr val="black"/>
                </a:solidFill>
              </a:rPr>
              <a:t>2024/1/26</a:t>
            </a:fld>
            <a:endParaRPr lang="zh-CN" altLang="en-US">
              <a:solidFill>
                <a:prstClr val="black"/>
              </a:solidFill>
            </a:endParaRPr>
          </a:p>
        </p:txBody>
      </p:sp>
      <p:sp>
        <p:nvSpPr>
          <p:cNvPr id="5" name="页脚占位符 4"/>
          <p:cNvSpPr>
            <a:spLocks noGrp="1"/>
          </p:cNvSpPr>
          <p:nvPr>
            <p:ph type="ftr" sz="quarter" idx="11"/>
          </p:nvPr>
        </p:nvSpPr>
        <p:spPr>
          <a:xfrm>
            <a:off x="4165601" y="6356352"/>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1" y="6356352"/>
            <a:ext cx="2844800" cy="365125"/>
          </a:xfrm>
          <a:prstGeom prst="rect">
            <a:avLst/>
          </a:prstGeom>
        </p:spPr>
        <p:txBody>
          <a:bodyPr/>
          <a:lstStyle/>
          <a:p>
            <a:fld id="{0C913308-F349-4B6D-A68A-DD1791B4A57B}" type="slidenum">
              <a:rPr lang="zh-CN" altLang="en-US" smtClean="0">
                <a:solidFill>
                  <a:prstClr val="black"/>
                </a:solidFill>
              </a:rPr>
              <a:t>‹#›</a:t>
            </a:fld>
            <a:endParaRPr lang="zh-CN" altLang="en-US">
              <a:solidFill>
                <a:prstClr val="black"/>
              </a:solidFill>
            </a:endParaRPr>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5"/>
            <a:ext cx="805270" cy="28490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1" y="6356352"/>
            <a:ext cx="2844800" cy="365125"/>
          </a:xfrm>
          <a:prstGeom prst="rect">
            <a:avLst/>
          </a:prstGeom>
        </p:spPr>
        <p:txBody>
          <a:bodyPr/>
          <a:lstStyle/>
          <a:p>
            <a:fld id="{530820CF-B880-4189-942D-D702A7CBA730}" type="datetimeFigureOut">
              <a:rPr lang="zh-CN" altLang="en-US" smtClean="0">
                <a:solidFill>
                  <a:prstClr val="black"/>
                </a:solidFill>
              </a:rPr>
              <a:t>2024/1/26</a:t>
            </a:fld>
            <a:endParaRPr lang="zh-CN" altLang="en-US">
              <a:solidFill>
                <a:prstClr val="black"/>
              </a:solidFill>
            </a:endParaRPr>
          </a:p>
        </p:txBody>
      </p:sp>
      <p:sp>
        <p:nvSpPr>
          <p:cNvPr id="4" name="页脚占位符 3"/>
          <p:cNvSpPr>
            <a:spLocks noGrp="1"/>
          </p:cNvSpPr>
          <p:nvPr>
            <p:ph type="ftr" sz="quarter" idx="11"/>
          </p:nvPr>
        </p:nvSpPr>
        <p:spPr>
          <a:xfrm>
            <a:off x="4165601" y="6356352"/>
            <a:ext cx="3860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737601" y="6356352"/>
            <a:ext cx="2844800" cy="365125"/>
          </a:xfrm>
          <a:prstGeom prst="rect">
            <a:avLst/>
          </a:prstGeom>
        </p:spPr>
        <p:txBody>
          <a:bodyPr/>
          <a:lstStyle/>
          <a:p>
            <a:fld id="{0C913308-F349-4B6D-A68A-DD1791B4A57B}" type="slidenum">
              <a:rPr lang="zh-CN" altLang="en-US" smtClean="0">
                <a:solidFill>
                  <a:prstClr val="black"/>
                </a:solidFill>
              </a:rPr>
              <a:t>‹#›</a:t>
            </a:fld>
            <a:endParaRPr lang="zh-CN" altLang="en-US">
              <a:solidFill>
                <a:prstClr val="black"/>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5"/>
            <a:ext cx="805270" cy="28490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userDrawn="1"/>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EEECE1">
                    <a:lumMod val="10000"/>
                  </a:srgbClr>
                </a:solidFill>
              </a:ln>
              <a:solidFill>
                <a:prstClr val="white"/>
              </a:solidFill>
            </a:endParaRPr>
          </a:p>
        </p:txBody>
      </p:sp>
      <p:cxnSp>
        <p:nvCxnSpPr>
          <p:cNvPr id="19" name="直接连接符 18"/>
          <p:cNvCxnSpPr/>
          <p:nvPr userDrawn="1"/>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dirty="0"/>
              <a:t>单击此处编辑母版文本样式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userDrawn="1"/>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53" name="图片 5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19618" y="497179"/>
            <a:ext cx="768256" cy="578337"/>
          </a:xfrm>
          <a:prstGeom prst="rect">
            <a:avLst/>
          </a:prstGeom>
        </p:spPr>
      </p:pic>
      <p:cxnSp>
        <p:nvCxnSpPr>
          <p:cNvPr id="54" name="直接连接符 53"/>
          <p:cNvCxnSpPr/>
          <p:nvPr userDrawn="1"/>
        </p:nvCxnSpPr>
        <p:spPr>
          <a:xfrm>
            <a:off x="3719426" y="1073243"/>
            <a:ext cx="1872452" cy="0"/>
          </a:xfrm>
          <a:prstGeom prst="line">
            <a:avLst/>
          </a:prstGeom>
          <a:ln w="28575">
            <a:solidFill>
              <a:srgbClr val="569DD8"/>
            </a:solidFill>
            <a:prstDash val="sysDot"/>
          </a:ln>
        </p:spPr>
        <p:style>
          <a:lnRef idx="1">
            <a:schemeClr val="accent1"/>
          </a:lnRef>
          <a:fillRef idx="0">
            <a:schemeClr val="accent1"/>
          </a:fillRef>
          <a:effectRef idx="0">
            <a:schemeClr val="accent1"/>
          </a:effectRef>
          <a:fontRef idx="minor">
            <a:schemeClr val="tx1"/>
          </a:fontRef>
        </p:style>
      </p:cxnSp>
      <p:sp>
        <p:nvSpPr>
          <p:cNvPr id="55" name="文本占位符 57"/>
          <p:cNvSpPr>
            <a:spLocks noGrp="1"/>
          </p:cNvSpPr>
          <p:nvPr>
            <p:ph type="body" sz="quarter" idx="11" hasCustomPrompt="1"/>
          </p:nvPr>
        </p:nvSpPr>
        <p:spPr>
          <a:xfrm>
            <a:off x="3575391" y="591072"/>
            <a:ext cx="2592898" cy="461665"/>
          </a:xfrm>
          <a:prstGeom prst="rect">
            <a:avLst/>
          </a:prstGeom>
          <a:noFill/>
        </p:spPr>
        <p:txBody>
          <a:bodyPr wrap="square" rtlCol="0">
            <a:spAutoFit/>
          </a:bodyPr>
          <a:lstStyle>
            <a:lvl1pPr marL="0" indent="0">
              <a:buNone/>
              <a:defRPr lang="zh-CN" altLang="en-US" sz="2400" dirty="0">
                <a:solidFill>
                  <a:srgbClr val="569DD8"/>
                </a:solidFill>
                <a:latin typeface="黑体" panose="02010609060101010101" pitchFamily="49" charset="-122"/>
                <a:ea typeface="黑体" panose="02010609060101010101" pitchFamily="49" charset="-122"/>
              </a:defRPr>
            </a:lvl1pPr>
          </a:lstStyle>
          <a:p>
            <a:pPr marL="0" lvl="0"/>
            <a:r>
              <a:rPr lang="zh-CN" altLang="en-US" sz="2400" dirty="0">
                <a:solidFill>
                  <a:srgbClr val="569DD8"/>
                </a:solidFill>
                <a:latin typeface="汉仪良品线粗简" panose="02010600030101010101" pitchFamily="18" charset="-122"/>
                <a:ea typeface="汉仪良品线粗简" panose="02010600030101010101" pitchFamily="18" charset="-122"/>
              </a:rPr>
              <a:t>此处输入标题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25" y="325"/>
            <a:ext cx="12192000" cy="6857107"/>
          </a:xfrm>
          <a:prstGeom prst="rect">
            <a:avLst/>
          </a:prstGeom>
        </p:spPr>
      </p:pic>
      <p:sp>
        <p:nvSpPr>
          <p:cNvPr id="8" name="文本框 7"/>
          <p:cNvSpPr txBox="1"/>
          <p:nvPr userDrawn="1"/>
        </p:nvSpPr>
        <p:spPr>
          <a:xfrm>
            <a:off x="4300190" y="2204742"/>
            <a:ext cx="4249025" cy="1446550"/>
          </a:xfrm>
          <a:prstGeom prst="rect">
            <a:avLst/>
          </a:prstGeom>
          <a:noFill/>
        </p:spPr>
        <p:txBody>
          <a:bodyPr wrap="square" rtlCol="0">
            <a:spAutoFit/>
          </a:bodyPr>
          <a:lstStyle/>
          <a:p>
            <a:r>
              <a:rPr lang="zh-CN" altLang="en-US" sz="880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endPar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EEECE1">
                    <a:lumMod val="10000"/>
                  </a:srgbClr>
                </a:solidFill>
              </a:ln>
              <a:solidFill>
                <a:prstClr val="white"/>
              </a:solidFill>
            </a:endParaRPr>
          </a:p>
        </p:txBody>
      </p:sp>
      <p:cxnSp>
        <p:nvCxnSpPr>
          <p:cNvPr id="19" name="直接连接符 18"/>
          <p:cNvCxnSpPr/>
          <p:nvPr/>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811" y="44301"/>
            <a:ext cx="805270" cy="284905"/>
          </a:xfrm>
          <a:prstGeom prst="rect">
            <a:avLst/>
          </a:prstGeom>
        </p:spPr>
      </p:pic>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仅标题">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sp>
        <p:nvSpPr>
          <p:cNvPr id="8" name="文本框 7"/>
          <p:cNvSpPr txBox="1"/>
          <p:nvPr/>
        </p:nvSpPr>
        <p:spPr>
          <a:xfrm>
            <a:off x="4377025" y="2179342"/>
            <a:ext cx="4249025" cy="1446550"/>
          </a:xfrm>
          <a:prstGeom prst="rect">
            <a:avLst/>
          </a:prstGeom>
          <a:noFill/>
        </p:spPr>
        <p:txBody>
          <a:bodyPr wrap="square" rtlCol="0">
            <a:spAutoFit/>
          </a:bodyPr>
          <a:lstStyle/>
          <a:p>
            <a:r>
              <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pic>
        <p:nvPicPr>
          <p:cNvPr id="9" name="图片 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200" y="44503"/>
            <a:ext cx="805270" cy="28490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内容占位符 2"/>
          <p:cNvSpPr>
            <a:spLocks noGrp="1"/>
          </p:cNvSpPr>
          <p:nvPr>
            <p:ph idx="1"/>
          </p:nvPr>
        </p:nvSpPr>
        <p:spPr>
          <a:xfrm>
            <a:off x="2678544" y="1161288"/>
            <a:ext cx="8675255"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06184" cy="1297114"/>
          </a:xfrm>
          <a:prstGeom prst="rect">
            <a:avLst/>
          </a:prstGeo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solidFill>
                  <a:schemeClr val="tx1"/>
                </a:solidFill>
              </a:defRPr>
            </a:lvl1pPr>
          </a:lstStyle>
          <a:p>
            <a:fld id="{C34FCE23-231B-4CFE-A76F-252AEF0EE017}" type="datetimeFigureOut">
              <a:rPr lang="zh-CN" altLang="en-US" smtClean="0">
                <a:solidFill>
                  <a:prstClr val="black"/>
                </a:solidFill>
              </a:rPr>
              <a:t>2024/1/26</a:t>
            </a:fld>
            <a:endParaRPr lang="zh-CN" altLang="en-US" dirty="0">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solidFill>
                  <a:schemeClr val="tx1"/>
                </a:solidFill>
              </a:defRPr>
            </a:lvl1pPr>
          </a:lstStyle>
          <a:p>
            <a:endParaRPr lang="zh-CN" altLang="en-US" dirty="0">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BF6536A5-DAEE-4F65-B2D5-30A7A77F84CB}" type="slidenum">
              <a:rPr lang="zh-CN" altLang="en-US" smtClean="0">
                <a:solidFill>
                  <a:prstClr val="black"/>
                </a:solidFill>
              </a:rPr>
              <a:t>‹#›</a:t>
            </a:fld>
            <a:endParaRPr lang="zh-CN" altLang="en-US" dirty="0">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a:prstGeom prst="rect">
            <a:avLst/>
          </a:prstGeo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solidFill>
                  <a:prstClr val="black"/>
                </a:solidFill>
              </a:rPr>
              <a:t>2024/1/26</a:t>
            </a:fld>
            <a:endParaRPr lang="zh-CN" altLang="en-US">
              <a:solidFill>
                <a:prstClr val="black"/>
              </a:solidFill>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solidFill>
                  <a:prstClr val="black"/>
                </a:solidFill>
              </a:rPr>
              <a:t>‹#›</a:t>
            </a:fld>
            <a:endParaRPr lang="zh-CN" altLang="en-US">
              <a:solidFill>
                <a:prstClr val="black"/>
              </a:solidFill>
            </a:endParaRPr>
          </a:p>
        </p:txBody>
      </p:sp>
      <p:sp>
        <p:nvSpPr>
          <p:cNvPr id="9" name="副标题 2"/>
          <p:cNvSpPr>
            <a:spLocks noGrp="1"/>
          </p:cNvSpPr>
          <p:nvPr>
            <p:ph type="subTitle" idx="1"/>
          </p:nvPr>
        </p:nvSpPr>
        <p:spPr>
          <a:xfrm>
            <a:off x="838200" y="4123944"/>
            <a:ext cx="7315200" cy="759650"/>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0549" y="172904"/>
            <a:ext cx="1101621" cy="389804"/>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61288"/>
            <a:ext cx="10515600"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descr="C:\Users\lbli2\Downloads\soccer-5065614_1920.jpgsoccer-5065614_1920"/>
          <p:cNvPicPr>
            <a:picLocks noChangeAspect="1"/>
          </p:cNvPicPr>
          <p:nvPr/>
        </p:nvPicPr>
        <p:blipFill>
          <a:blip r:embed="rId3"/>
          <a:srcRect t="5625" b="9609"/>
          <a:stretch>
            <a:fillRect/>
          </a:stretch>
        </p:blipFill>
        <p:spPr>
          <a:xfrm>
            <a:off x="0" y="0"/>
            <a:ext cx="12192000" cy="6889750"/>
          </a:xfrm>
          <a:prstGeom prst="rect">
            <a:avLst/>
          </a:prstGeom>
        </p:spPr>
      </p:pic>
      <p:sp>
        <p:nvSpPr>
          <p:cNvPr id="8" name="文本框 7"/>
          <p:cNvSpPr txBox="1"/>
          <p:nvPr/>
        </p:nvSpPr>
        <p:spPr>
          <a:xfrm>
            <a:off x="7825075" y="560092"/>
            <a:ext cx="4249025" cy="1446550"/>
          </a:xfrm>
          <a:prstGeom prst="rect">
            <a:avLst/>
          </a:prstGeom>
          <a:noFill/>
        </p:spPr>
        <p:txBody>
          <a:bodyPr wrap="square" rtlCol="0">
            <a:spAutoFit/>
          </a:bodyPr>
          <a:lstStyle/>
          <a:p>
            <a:r>
              <a:rPr lang="zh-CN" altLang="en-US" sz="8800" dirty="0">
                <a:solidFill>
                  <a:schemeClr val="bg1">
                    <a:lumMod val="65000"/>
                  </a:schemeClr>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pic>
        <p:nvPicPr>
          <p:cNvPr id="9" name="图片 8"/>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95200" y="44503"/>
            <a:ext cx="805270" cy="28490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内容占位符 2"/>
          <p:cNvSpPr>
            <a:spLocks noGrp="1"/>
          </p:cNvSpPr>
          <p:nvPr>
            <p:ph idx="1"/>
          </p:nvPr>
        </p:nvSpPr>
        <p:spPr>
          <a:xfrm>
            <a:off x="2678544" y="1161288"/>
            <a:ext cx="8675255"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t>2024/1/26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06184" cy="1297114"/>
          </a:xfrm>
          <a:prstGeom prst="rect">
            <a:avLst/>
          </a:prstGeo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solidFill>
                  <a:schemeClr val="tx1"/>
                </a:solidFill>
              </a:defRPr>
            </a:lvl1pPr>
          </a:lstStyle>
          <a:p>
            <a:fld id="{C34FCE23-231B-4CFE-A76F-252AEF0EE017}" type="datetimeFigureOut">
              <a:rPr lang="zh-CN" altLang="en-US" smtClean="0"/>
              <a:t>2024/1/26</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solidFill>
                  <a:schemeClr val="tx1"/>
                </a:solidFill>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BF6536A5-DAEE-4F65-B2D5-30A7A77F84CB}"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a:prstGeom prst="rect">
            <a:avLst/>
          </a:prstGeo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t>2024/1/26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838200" y="4123944"/>
            <a:ext cx="7315200" cy="759650"/>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0549" y="172904"/>
            <a:ext cx="1101621" cy="389804"/>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61288"/>
            <a:ext cx="10515600"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3.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Ls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4.wmf"/><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oleObject" Target="../embeddings/oleObject2.bin"/><Relationship Id="rId5" Type="http://schemas.openxmlformats.org/officeDocument/2006/relationships/image" Target="../media/image33.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36.wmf"/><Relationship Id="rId5" Type="http://schemas.openxmlformats.org/officeDocument/2006/relationships/oleObject" Target="../embeddings/oleObject3.bin"/><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16.png"/><Relationship Id="rId7" Type="http://schemas.openxmlformats.org/officeDocument/2006/relationships/oleObject" Target="../embeddings/oleObject5.bin"/><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37.wmf"/><Relationship Id="rId11" Type="http://schemas.openxmlformats.org/officeDocument/2006/relationships/oleObject" Target="../embeddings/oleObject7.bin"/><Relationship Id="rId5" Type="http://schemas.openxmlformats.org/officeDocument/2006/relationships/oleObject" Target="../embeddings/oleObject4.bin"/><Relationship Id="rId10" Type="http://schemas.openxmlformats.org/officeDocument/2006/relationships/image" Target="../media/image39.wmf"/><Relationship Id="rId4" Type="http://schemas.openxmlformats.org/officeDocument/2006/relationships/image" Target="../media/image35.png"/><Relationship Id="rId9"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41.wmf"/><Relationship Id="rId7" Type="http://schemas.openxmlformats.org/officeDocument/2006/relationships/image" Target="../media/image41.png"/><Relationship Id="rId12" Type="http://schemas.openxmlformats.org/officeDocument/2006/relationships/oleObject" Target="../embeddings/oleObject9.bin"/><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16.png"/><Relationship Id="rId11" Type="http://schemas.openxmlformats.org/officeDocument/2006/relationships/image" Target="../media/image40.wmf"/><Relationship Id="rId5" Type="http://schemas.openxmlformats.org/officeDocument/2006/relationships/image" Target="../media/image15.png"/><Relationship Id="rId15" Type="http://schemas.openxmlformats.org/officeDocument/2006/relationships/image" Target="../media/image41.wmf"/><Relationship Id="rId10" Type="http://schemas.openxmlformats.org/officeDocument/2006/relationships/oleObject" Target="../embeddings/oleObject8.bin"/><Relationship Id="rId4" Type="http://schemas.openxmlformats.org/officeDocument/2006/relationships/image" Target="../media/image40.png"/><Relationship Id="rId9" Type="http://schemas.openxmlformats.org/officeDocument/2006/relationships/image" Target="../media/image40.wmf"/><Relationship Id="rId14"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5.png"/><Relationship Id="rId7" Type="http://schemas.openxmlformats.org/officeDocument/2006/relationships/diagramQuickStyle" Target="../diagrams/quickStyle1.xml"/><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png"/><Relationship Id="rId9" Type="http://schemas.microsoft.com/office/2007/relationships/diagramDrawing" Target="../diagrams/drawing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4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15.png"/><Relationship Id="rId7" Type="http://schemas.openxmlformats.org/officeDocument/2006/relationships/image" Target="../media/image19.GIF"/><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8.GIF"/><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GIF"/></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2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0.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300.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0" y="2309047"/>
            <a:ext cx="7594490" cy="1325563"/>
          </a:xfrm>
        </p:spPr>
        <p:txBody>
          <a:bodyPr>
            <a:normAutofit/>
          </a:bodyPr>
          <a:lstStyle/>
          <a:p>
            <a:r>
              <a:rPr lang="zh-CN" altLang="en-US" sz="6000">
                <a:solidFill>
                  <a:srgbClr val="026BA5"/>
                </a:solidFill>
                <a:effectLst>
                  <a:outerShdw blurRad="38100" dist="38100" dir="2700000" algn="tl">
                    <a:srgbClr val="000000">
                      <a:alpha val="43137"/>
                    </a:srgbClr>
                  </a:outerShdw>
                </a:effectLst>
              </a:rPr>
              <a:t>第七章 力</a:t>
            </a:r>
            <a:endParaRPr lang="zh-CN" altLang="en-US" sz="6000" dirty="0">
              <a:solidFill>
                <a:srgbClr val="026BA5"/>
              </a:solidFill>
              <a:effectLst>
                <a:outerShdw blurRad="38100" dist="38100" dir="2700000" algn="tl">
                  <a:srgbClr val="000000">
                    <a:alpha val="43137"/>
                  </a:srgbClr>
                </a:outerShdw>
              </a:effectLst>
            </a:endParaRPr>
          </a:p>
        </p:txBody>
      </p:sp>
      <p:sp>
        <p:nvSpPr>
          <p:cNvPr id="4" name="文本占位符 3"/>
          <p:cNvSpPr>
            <a:spLocks noGrp="1"/>
          </p:cNvSpPr>
          <p:nvPr>
            <p:ph type="body" sz="quarter" idx="10"/>
          </p:nvPr>
        </p:nvSpPr>
        <p:spPr>
          <a:xfrm>
            <a:off x="880417" y="3856337"/>
            <a:ext cx="5833655" cy="769441"/>
          </a:xfrm>
        </p:spPr>
        <p:txBody>
          <a:bodyPr/>
          <a:lstStyle/>
          <a:p>
            <a:pPr algn="ctr"/>
            <a:r>
              <a:rPr lang="zh-CN" altLang="en-US" sz="4400" dirty="0">
                <a:solidFill>
                  <a:srgbClr val="FF0000"/>
                </a:solidFill>
                <a:latin typeface="Times New Roman" panose="02020603050405020304" pitchFamily="18" charset="0"/>
                <a:cs typeface="Times New Roman" panose="02020603050405020304" pitchFamily="18" charset="0"/>
              </a:rPr>
              <a:t>第</a:t>
            </a:r>
            <a:r>
              <a:rPr lang="en-US" altLang="zh-CN" sz="4400" dirty="0">
                <a:solidFill>
                  <a:srgbClr val="FF0000"/>
                </a:solidFill>
                <a:latin typeface="Times New Roman" panose="02020603050405020304" pitchFamily="18" charset="0"/>
                <a:cs typeface="Times New Roman" panose="02020603050405020304" pitchFamily="18" charset="0"/>
              </a:rPr>
              <a:t>3</a:t>
            </a:r>
            <a:r>
              <a:rPr lang="zh-CN" altLang="en-US" sz="4400" dirty="0">
                <a:solidFill>
                  <a:srgbClr val="FF0000"/>
                </a:solidFill>
                <a:latin typeface="Times New Roman" panose="02020603050405020304" pitchFamily="18" charset="0"/>
                <a:cs typeface="Times New Roman" panose="02020603050405020304" pitchFamily="18" charset="0"/>
              </a:rPr>
              <a:t>节   重力   第</a:t>
            </a:r>
            <a:r>
              <a:rPr lang="en-US" altLang="zh-CN" sz="4400" dirty="0">
                <a:solidFill>
                  <a:srgbClr val="FF0000"/>
                </a:solidFill>
                <a:latin typeface="Times New Roman" panose="02020603050405020304" pitchFamily="18" charset="0"/>
                <a:cs typeface="Times New Roman" panose="02020603050405020304" pitchFamily="18" charset="0"/>
              </a:rPr>
              <a:t>1</a:t>
            </a:r>
            <a:r>
              <a:rPr lang="zh-CN" altLang="en-US" sz="4400" dirty="0">
                <a:solidFill>
                  <a:srgbClr val="FF0000"/>
                </a:solidFill>
                <a:latin typeface="Times New Roman" panose="02020603050405020304" pitchFamily="18" charset="0"/>
                <a:cs typeface="Times New Roman" panose="02020603050405020304" pitchFamily="18" charset="0"/>
              </a:rPr>
              <a:t>课时</a:t>
            </a:r>
            <a:endParaRPr sz="4400" dirty="0">
              <a:solidFill>
                <a:srgbClr val="FF0000"/>
              </a:solidFill>
              <a:latin typeface="Times New Roman" panose="02020603050405020304" pitchFamily="18" charset="0"/>
              <a:cs typeface="Times New Roman" panose="02020603050405020304" pitchFamily="18" charset="0"/>
            </a:endParaRPr>
          </a:p>
        </p:txBody>
      </p:sp>
      <p:sp>
        <p:nvSpPr>
          <p:cNvPr id="3" name="矩形 2"/>
          <p:cNvSpPr/>
          <p:nvPr/>
        </p:nvSpPr>
        <p:spPr>
          <a:xfrm>
            <a:off x="6384000" y="-12700"/>
            <a:ext cx="5854700" cy="6870700"/>
          </a:xfrm>
          <a:custGeom>
            <a:avLst/>
            <a:gdLst>
              <a:gd name="connsiteX0" fmla="*/ 0 w 5321300"/>
              <a:gd name="connsiteY0" fmla="*/ 0 h 6858000"/>
              <a:gd name="connsiteX1" fmla="*/ 5321300 w 5321300"/>
              <a:gd name="connsiteY1" fmla="*/ 0 h 6858000"/>
              <a:gd name="connsiteX2" fmla="*/ 5321300 w 5321300"/>
              <a:gd name="connsiteY2" fmla="*/ 6858000 h 6858000"/>
              <a:gd name="connsiteX3" fmla="*/ 0 w 5321300"/>
              <a:gd name="connsiteY3" fmla="*/ 6858000 h 6858000"/>
              <a:gd name="connsiteX4" fmla="*/ 0 w 5321300"/>
              <a:gd name="connsiteY4" fmla="*/ 0 h 6858000"/>
              <a:gd name="connsiteX0-1" fmla="*/ 2489200 w 5321300"/>
              <a:gd name="connsiteY0-2" fmla="*/ 0 h 6858000"/>
              <a:gd name="connsiteX1-3" fmla="*/ 5321300 w 5321300"/>
              <a:gd name="connsiteY1-4" fmla="*/ 0 h 6858000"/>
              <a:gd name="connsiteX2-5" fmla="*/ 5321300 w 5321300"/>
              <a:gd name="connsiteY2-6" fmla="*/ 6858000 h 6858000"/>
              <a:gd name="connsiteX3-7" fmla="*/ 0 w 5321300"/>
              <a:gd name="connsiteY3-8" fmla="*/ 6858000 h 6858000"/>
              <a:gd name="connsiteX4-9" fmla="*/ 2489200 w 5321300"/>
              <a:gd name="connsiteY4-10" fmla="*/ 0 h 6858000"/>
              <a:gd name="connsiteX0-11" fmla="*/ 1930400 w 5321300"/>
              <a:gd name="connsiteY0-12" fmla="*/ 0 h 6858000"/>
              <a:gd name="connsiteX1-13" fmla="*/ 5321300 w 5321300"/>
              <a:gd name="connsiteY1-14" fmla="*/ 0 h 6858000"/>
              <a:gd name="connsiteX2-15" fmla="*/ 5321300 w 5321300"/>
              <a:gd name="connsiteY2-16" fmla="*/ 6858000 h 6858000"/>
              <a:gd name="connsiteX3-17" fmla="*/ 0 w 5321300"/>
              <a:gd name="connsiteY3-18" fmla="*/ 6858000 h 6858000"/>
              <a:gd name="connsiteX4-19" fmla="*/ 1930400 w 5321300"/>
              <a:gd name="connsiteY4-20" fmla="*/ 0 h 6858000"/>
              <a:gd name="connsiteX0-21" fmla="*/ 3098800 w 6489700"/>
              <a:gd name="connsiteY0-22" fmla="*/ 0 h 6858000"/>
              <a:gd name="connsiteX1-23" fmla="*/ 6489700 w 6489700"/>
              <a:gd name="connsiteY1-24" fmla="*/ 0 h 6858000"/>
              <a:gd name="connsiteX2-25" fmla="*/ 6489700 w 6489700"/>
              <a:gd name="connsiteY2-26" fmla="*/ 6858000 h 6858000"/>
              <a:gd name="connsiteX3-27" fmla="*/ 0 w 6489700"/>
              <a:gd name="connsiteY3-28" fmla="*/ 6858000 h 6858000"/>
              <a:gd name="connsiteX4-29" fmla="*/ 3098800 w 6489700"/>
              <a:gd name="connsiteY4-30" fmla="*/ 0 h 6858000"/>
              <a:gd name="connsiteX0-31" fmla="*/ 3556000 w 6489700"/>
              <a:gd name="connsiteY0-32" fmla="*/ 38100 h 6858000"/>
              <a:gd name="connsiteX1-33" fmla="*/ 6489700 w 6489700"/>
              <a:gd name="connsiteY1-34" fmla="*/ 0 h 6858000"/>
              <a:gd name="connsiteX2-35" fmla="*/ 6489700 w 6489700"/>
              <a:gd name="connsiteY2-36" fmla="*/ 6858000 h 6858000"/>
              <a:gd name="connsiteX3-37" fmla="*/ 0 w 6489700"/>
              <a:gd name="connsiteY3-38" fmla="*/ 6858000 h 6858000"/>
              <a:gd name="connsiteX4-39" fmla="*/ 3556000 w 6489700"/>
              <a:gd name="connsiteY4-40" fmla="*/ 38100 h 6858000"/>
              <a:gd name="connsiteX0-41" fmla="*/ 2527300 w 5461000"/>
              <a:gd name="connsiteY0-42" fmla="*/ 38100 h 6858000"/>
              <a:gd name="connsiteX1-43" fmla="*/ 5461000 w 5461000"/>
              <a:gd name="connsiteY1-44" fmla="*/ 0 h 6858000"/>
              <a:gd name="connsiteX2-45" fmla="*/ 5461000 w 5461000"/>
              <a:gd name="connsiteY2-46" fmla="*/ 6858000 h 6858000"/>
              <a:gd name="connsiteX3-47" fmla="*/ 0 w 5461000"/>
              <a:gd name="connsiteY3-48" fmla="*/ 6845300 h 6858000"/>
              <a:gd name="connsiteX4-49" fmla="*/ 2527300 w 5461000"/>
              <a:gd name="connsiteY4-50" fmla="*/ 38100 h 6858000"/>
              <a:gd name="connsiteX0-51" fmla="*/ 2503556 w 5461000"/>
              <a:gd name="connsiteY0-52" fmla="*/ 76200 h 6858000"/>
              <a:gd name="connsiteX1-53" fmla="*/ 5461000 w 5461000"/>
              <a:gd name="connsiteY1-54" fmla="*/ 0 h 6858000"/>
              <a:gd name="connsiteX2-55" fmla="*/ 5461000 w 5461000"/>
              <a:gd name="connsiteY2-56" fmla="*/ 6858000 h 6858000"/>
              <a:gd name="connsiteX3-57" fmla="*/ 0 w 5461000"/>
              <a:gd name="connsiteY3-58" fmla="*/ 6845300 h 6858000"/>
              <a:gd name="connsiteX4-59" fmla="*/ 2503556 w 5461000"/>
              <a:gd name="connsiteY4-60" fmla="*/ 76200 h 6858000"/>
              <a:gd name="connsiteX0-61" fmla="*/ 2515428 w 5461000"/>
              <a:gd name="connsiteY0-62" fmla="*/ 12700 h 6858000"/>
              <a:gd name="connsiteX1-63" fmla="*/ 5461000 w 5461000"/>
              <a:gd name="connsiteY1-64" fmla="*/ 0 h 6858000"/>
              <a:gd name="connsiteX2-65" fmla="*/ 5461000 w 5461000"/>
              <a:gd name="connsiteY2-66" fmla="*/ 6858000 h 6858000"/>
              <a:gd name="connsiteX3-67" fmla="*/ 0 w 5461000"/>
              <a:gd name="connsiteY3-68" fmla="*/ 6845300 h 6858000"/>
              <a:gd name="connsiteX4-69" fmla="*/ 2515428 w 5461000"/>
              <a:gd name="connsiteY4-70" fmla="*/ 12700 h 6858000"/>
              <a:gd name="connsiteX0-71" fmla="*/ 2527300 w 5472872"/>
              <a:gd name="connsiteY0-72" fmla="*/ 12700 h 6870700"/>
              <a:gd name="connsiteX1-73" fmla="*/ 5472872 w 5472872"/>
              <a:gd name="connsiteY1-74" fmla="*/ 0 h 6870700"/>
              <a:gd name="connsiteX2-75" fmla="*/ 5472872 w 5472872"/>
              <a:gd name="connsiteY2-76" fmla="*/ 6858000 h 6870700"/>
              <a:gd name="connsiteX3-77" fmla="*/ 0 w 5472872"/>
              <a:gd name="connsiteY3-78" fmla="*/ 6870700 h 6870700"/>
              <a:gd name="connsiteX4-79" fmla="*/ 2527300 w 5472872"/>
              <a:gd name="connsiteY4-80" fmla="*/ 12700 h 6870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72872" h="6870700">
                <a:moveTo>
                  <a:pt x="2527300" y="12700"/>
                </a:moveTo>
                <a:lnTo>
                  <a:pt x="5472872" y="0"/>
                </a:lnTo>
                <a:lnTo>
                  <a:pt x="5472872" y="6858000"/>
                </a:lnTo>
                <a:lnTo>
                  <a:pt x="0" y="6870700"/>
                </a:lnTo>
                <a:lnTo>
                  <a:pt x="2527300" y="12700"/>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cxnSp>
        <p:nvCxnSpPr>
          <p:cNvPr id="8" name="直接连接符 7"/>
          <p:cNvCxnSpPr/>
          <p:nvPr/>
        </p:nvCxnSpPr>
        <p:spPr>
          <a:xfrm>
            <a:off x="141486" y="3634610"/>
            <a:ext cx="7453004" cy="0"/>
          </a:xfrm>
          <a:prstGeom prst="line">
            <a:avLst/>
          </a:prstGeom>
          <a:ln w="38100">
            <a:solidFill>
              <a:srgbClr val="01639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13642" y="3961105"/>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5" name="组合 4"/>
          <p:cNvGrpSpPr/>
          <p:nvPr/>
        </p:nvGrpSpPr>
        <p:grpSpPr>
          <a:xfrm>
            <a:off x="96850" y="560641"/>
            <a:ext cx="1572904" cy="658425"/>
            <a:chOff x="3142451" y="548680"/>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1410757"/>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1" name="组合 10"/>
          <p:cNvGrpSpPr/>
          <p:nvPr/>
        </p:nvGrpSpPr>
        <p:grpSpPr>
          <a:xfrm>
            <a:off x="119336" y="2260873"/>
            <a:ext cx="1572904" cy="658425"/>
            <a:chOff x="118542" y="795531"/>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13" name="文本框 12"/>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119131" y="3110989"/>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11221"/>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68" name="组合 67"/>
          <p:cNvGrpSpPr/>
          <p:nvPr/>
        </p:nvGrpSpPr>
        <p:grpSpPr>
          <a:xfrm>
            <a:off x="2772003" y="352384"/>
            <a:ext cx="1865400" cy="907326"/>
            <a:chOff x="2957062" y="468369"/>
            <a:chExt cx="1865400" cy="907326"/>
          </a:xfrm>
        </p:grpSpPr>
        <p:sp>
          <p:nvSpPr>
            <p:cNvPr id="69"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76"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nvGrpSpPr>
            <p:cNvPr id="77" name="组合 76"/>
            <p:cNvGrpSpPr/>
            <p:nvPr/>
          </p:nvGrpSpPr>
          <p:grpSpPr>
            <a:xfrm>
              <a:off x="3059842" y="686300"/>
              <a:ext cx="1762620" cy="689395"/>
              <a:chOff x="3142878" y="1753554"/>
              <a:chExt cx="1762620" cy="689395"/>
            </a:xfrm>
          </p:grpSpPr>
          <p:sp>
            <p:nvSpPr>
              <p:cNvPr id="89" name="圆角矩形 88"/>
              <p:cNvSpPr/>
              <p:nvPr/>
            </p:nvSpPr>
            <p:spPr>
              <a:xfrm>
                <a:off x="3372406" y="1903173"/>
                <a:ext cx="149067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90" name="文本框 89"/>
              <p:cNvSpPr txBox="1"/>
              <p:nvPr/>
            </p:nvSpPr>
            <p:spPr>
              <a:xfrm>
                <a:off x="3925528" y="1873196"/>
                <a:ext cx="979970" cy="461665"/>
              </a:xfrm>
              <a:prstGeom prst="rect">
                <a:avLst/>
              </a:prstGeom>
              <a:noFill/>
            </p:spPr>
            <p:txBody>
              <a:bodyPr wrap="square" rtlCol="0">
                <a:spAutoFit/>
              </a:bodyPr>
              <a:lstStyle/>
              <a:p>
                <a:r>
                  <a:rPr lang="zh-CN" altLang="en-US" sz="2400">
                    <a:solidFill>
                      <a:prstClr val="white"/>
                    </a:solidFill>
                    <a:latin typeface="黑体" panose="02010609060101010101" pitchFamily="49" charset="-122"/>
                    <a:ea typeface="黑体" panose="02010609060101010101" pitchFamily="49" charset="-122"/>
                  </a:rPr>
                  <a:t>实验</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91"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nvGrpSpPr>
            <p:cNvPr id="78" name="Group 36312"/>
            <p:cNvGrpSpPr/>
            <p:nvPr/>
          </p:nvGrpSpPr>
          <p:grpSpPr>
            <a:xfrm rot="18900000" flipH="1">
              <a:off x="3276645" y="759871"/>
              <a:ext cx="263623" cy="558483"/>
              <a:chOff x="0" y="0"/>
              <a:chExt cx="884237" cy="1873250"/>
            </a:xfrm>
          </p:grpSpPr>
          <p:sp>
            <p:nvSpPr>
              <p:cNvPr id="79"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0"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1"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2"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3"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4"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5"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6"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7"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8"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sp>
        <p:nvSpPr>
          <p:cNvPr id="41" name="矩形 40"/>
          <p:cNvSpPr/>
          <p:nvPr/>
        </p:nvSpPr>
        <p:spPr>
          <a:xfrm>
            <a:off x="4659130" y="666704"/>
            <a:ext cx="4512774" cy="523220"/>
          </a:xfrm>
          <a:prstGeom prst="rect">
            <a:avLst/>
          </a:prstGeom>
        </p:spPr>
        <p:txBody>
          <a:bodyPr wrap="none">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探究物重与物体质量的关系</a:t>
            </a:r>
          </a:p>
        </p:txBody>
      </p:sp>
      <p:sp>
        <p:nvSpPr>
          <p:cNvPr id="43" name="Rectangle 44"/>
          <p:cNvSpPr>
            <a:spLocks noChangeArrowheads="1"/>
          </p:cNvSpPr>
          <p:nvPr/>
        </p:nvSpPr>
        <p:spPr bwMode="auto">
          <a:xfrm>
            <a:off x="2742912" y="1382129"/>
            <a:ext cx="1968500" cy="607695"/>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5.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实验结论</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52" name="组合 51"/>
          <p:cNvGrpSpPr/>
          <p:nvPr/>
        </p:nvGrpSpPr>
        <p:grpSpPr>
          <a:xfrm>
            <a:off x="7235670" y="2328061"/>
            <a:ext cx="4390020" cy="2385170"/>
            <a:chOff x="8064893" y="2236782"/>
            <a:chExt cx="4390020" cy="2385170"/>
          </a:xfrm>
        </p:grpSpPr>
        <p:pic>
          <p:nvPicPr>
            <p:cNvPr id="53" name="图片 52"/>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64893" y="2236782"/>
              <a:ext cx="4389755" cy="2166620"/>
            </a:xfrm>
            <a:prstGeom prst="rect">
              <a:avLst/>
            </a:prstGeom>
          </p:spPr>
        </p:pic>
        <p:sp>
          <p:nvSpPr>
            <p:cNvPr id="56" name="Rectangle 1"/>
            <p:cNvSpPr>
              <a:spLocks noChangeArrowheads="1"/>
            </p:cNvSpPr>
            <p:nvPr/>
          </p:nvSpPr>
          <p:spPr bwMode="auto">
            <a:xfrm rot="10800000" flipV="1">
              <a:off x="8258568" y="2446332"/>
              <a:ext cx="4001770" cy="1753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400">
                  <a:latin typeface="黑体" panose="02010609060101010101" pitchFamily="49" charset="-122"/>
                  <a:ea typeface="黑体" panose="02010609060101010101" pitchFamily="49" charset="-122"/>
                </a:rPr>
                <a:t>实验结论：物体所受重力跟它的质量成正比，其比值是定值。约等于</a:t>
              </a:r>
              <a:r>
                <a:rPr lang="en-US" altLang="zh-CN" sz="2400">
                  <a:solidFill>
                    <a:prstClr val="black"/>
                  </a:solidFill>
                  <a:latin typeface="Times New Roman" panose="02020603050405020304" pitchFamily="18" charset="0"/>
                  <a:cs typeface="Times New Roman" panose="02020603050405020304" pitchFamily="18" charset="0"/>
                  <a:sym typeface="+mn-ea"/>
                </a:rPr>
                <a:t>10N/kg</a:t>
              </a:r>
              <a:endParaRPr lang="en-US" altLang="zh-CN" sz="2400">
                <a:latin typeface="黑体" panose="02010609060101010101" pitchFamily="49" charset="-122"/>
                <a:ea typeface="黑体" panose="02010609060101010101" pitchFamily="49" charset="-122"/>
              </a:endParaRP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66487" y="3776088"/>
              <a:ext cx="688426" cy="845864"/>
            </a:xfrm>
            <a:prstGeom prst="rect">
              <a:avLst/>
            </a:prstGeom>
          </p:spPr>
        </p:pic>
      </p:grpSp>
      <p:graphicFrame>
        <p:nvGraphicFramePr>
          <p:cNvPr id="23" name="图表 22"/>
          <p:cNvGraphicFramePr>
            <a:graphicFrameLocks noChangeAspect="1"/>
          </p:cNvGraphicFramePr>
          <p:nvPr/>
        </p:nvGraphicFramePr>
        <p:xfrm>
          <a:off x="2964815" y="2112645"/>
          <a:ext cx="3576955" cy="3576955"/>
        </p:xfrm>
        <a:graphic>
          <a:graphicData uri="http://schemas.openxmlformats.org/drawingml/2006/chart">
            <c:chart xmlns:c="http://schemas.openxmlformats.org/drawingml/2006/chart" xmlns:r="http://schemas.openxmlformats.org/officeDocument/2006/relationships" r:id="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Graphic spid="23"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2513"/>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重力的大小</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9" name="内容占位符 1"/>
          <p:cNvSpPr txBox="1"/>
          <p:nvPr/>
        </p:nvSpPr>
        <p:spPr>
          <a:xfrm>
            <a:off x="2672913" y="1448203"/>
            <a:ext cx="9057405" cy="563213"/>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US" altLang="zh-CN" sz="2400" b="1">
                <a:solidFill>
                  <a:prstClr val="black"/>
                </a:solidFill>
                <a:latin typeface="Times New Roman" panose="02020603050405020304" pitchFamily="18" charset="0"/>
                <a:cs typeface="Times New Roman" panose="02020603050405020304" pitchFamily="18" charset="0"/>
              </a:rPr>
              <a:t> </a:t>
            </a:r>
            <a:r>
              <a:rPr lang="zh-CN" altLang="en-US" sz="2400" b="1">
                <a:solidFill>
                  <a:prstClr val="black"/>
                </a:solidFill>
                <a:latin typeface="Times New Roman" panose="02020603050405020304" pitchFamily="18" charset="0"/>
                <a:cs typeface="Times New Roman" panose="02020603050405020304" pitchFamily="18" charset="0"/>
              </a:rPr>
              <a:t>物体</a:t>
            </a:r>
            <a:r>
              <a:rPr lang="zh-CN" altLang="en-US" sz="2400" b="1">
                <a:solidFill>
                  <a:schemeClr val="accent6"/>
                </a:solidFill>
                <a:latin typeface="Times New Roman" panose="02020603050405020304" pitchFamily="18" charset="0"/>
                <a:cs typeface="Times New Roman" panose="02020603050405020304" pitchFamily="18" charset="0"/>
              </a:rPr>
              <a:t>所受重力的大小</a:t>
            </a:r>
            <a:r>
              <a:rPr lang="zh-CN" altLang="en-US" sz="2400" b="1">
                <a:solidFill>
                  <a:prstClr val="black"/>
                </a:solidFill>
                <a:latin typeface="Times New Roman" panose="02020603050405020304" pitchFamily="18" charset="0"/>
                <a:cs typeface="Times New Roman" panose="02020603050405020304" pitchFamily="18" charset="0"/>
              </a:rPr>
              <a:t>与</a:t>
            </a:r>
            <a:r>
              <a:rPr lang="zh-CN" altLang="en-US" sz="2400" b="1">
                <a:solidFill>
                  <a:schemeClr val="accent6"/>
                </a:solidFill>
                <a:latin typeface="Times New Roman" panose="02020603050405020304" pitchFamily="18" charset="0"/>
                <a:cs typeface="Times New Roman" panose="02020603050405020304" pitchFamily="18" charset="0"/>
              </a:rPr>
              <a:t>它的质量</a:t>
            </a:r>
            <a:r>
              <a:rPr lang="zh-CN" altLang="en-US" sz="2400" b="1">
                <a:solidFill>
                  <a:prstClr val="black"/>
                </a:solidFill>
                <a:latin typeface="Times New Roman" panose="02020603050405020304" pitchFamily="18" charset="0"/>
                <a:cs typeface="Times New Roman" panose="02020603050405020304" pitchFamily="18" charset="0"/>
              </a:rPr>
              <a:t>成</a:t>
            </a:r>
            <a:r>
              <a:rPr lang="zh-CN" altLang="en-US" sz="2400" b="1">
                <a:solidFill>
                  <a:schemeClr val="accent6"/>
                </a:solidFill>
                <a:latin typeface="Times New Roman" panose="02020603050405020304" pitchFamily="18" charset="0"/>
                <a:cs typeface="Times New Roman" panose="02020603050405020304" pitchFamily="18" charset="0"/>
              </a:rPr>
              <a:t>正比</a:t>
            </a:r>
            <a:r>
              <a:rPr lang="zh-CN" altLang="en-US" sz="2400" b="1">
                <a:solidFill>
                  <a:prstClr val="black"/>
                </a:solidFill>
                <a:latin typeface="Times New Roman" panose="02020603050405020304" pitchFamily="18" charset="0"/>
                <a:cs typeface="Times New Roman" panose="02020603050405020304" pitchFamily="18" charset="0"/>
              </a:rPr>
              <a:t>，其比值是定值。</a:t>
            </a:r>
            <a:endParaRPr lang="zh-CN" altLang="en-US" sz="2400" b="1" dirty="0">
              <a:solidFill>
                <a:prstClr val="black"/>
              </a:solidFill>
              <a:latin typeface="Times New Roman" panose="02020603050405020304" pitchFamily="18" charset="0"/>
              <a:cs typeface="Times New Roman" panose="02020603050405020304" pitchFamily="18" charset="0"/>
            </a:endParaRPr>
          </a:p>
        </p:txBody>
      </p:sp>
      <p:sp>
        <p:nvSpPr>
          <p:cNvPr id="30" name="内容占位符 1"/>
          <p:cNvSpPr txBox="1"/>
          <p:nvPr/>
        </p:nvSpPr>
        <p:spPr>
          <a:xfrm>
            <a:off x="2810870" y="2408445"/>
            <a:ext cx="9057405" cy="563213"/>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2400">
                <a:solidFill>
                  <a:prstClr val="black"/>
                </a:solidFill>
                <a:latin typeface="Times New Roman" panose="02020603050405020304" pitchFamily="18" charset="0"/>
                <a:cs typeface="Times New Roman" panose="02020603050405020304" pitchFamily="18" charset="0"/>
              </a:rPr>
              <a:t>如果用</a:t>
            </a:r>
            <a:r>
              <a:rPr lang="en-US" altLang="zh-CN" sz="2400" i="1">
                <a:solidFill>
                  <a:prstClr val="black"/>
                </a:solidFill>
                <a:latin typeface="Times New Roman" panose="02020603050405020304" pitchFamily="18" charset="0"/>
                <a:cs typeface="Times New Roman" panose="02020603050405020304" pitchFamily="18" charset="0"/>
              </a:rPr>
              <a:t>G</a:t>
            </a:r>
            <a:r>
              <a:rPr lang="zh-CN" altLang="en-US" sz="2400">
                <a:solidFill>
                  <a:prstClr val="black"/>
                </a:solidFill>
                <a:latin typeface="Times New Roman" panose="02020603050405020304" pitchFamily="18" charset="0"/>
                <a:cs typeface="Times New Roman" panose="02020603050405020304" pitchFamily="18" charset="0"/>
              </a:rPr>
              <a:t>表示重力，</a:t>
            </a:r>
            <a:r>
              <a:rPr lang="en-US" altLang="zh-CN" sz="2400" i="1">
                <a:solidFill>
                  <a:prstClr val="black"/>
                </a:solidFill>
                <a:latin typeface="Times New Roman" panose="02020603050405020304" pitchFamily="18" charset="0"/>
                <a:cs typeface="Times New Roman" panose="02020603050405020304" pitchFamily="18" charset="0"/>
              </a:rPr>
              <a:t>m</a:t>
            </a:r>
            <a:r>
              <a:rPr lang="zh-CN" altLang="en-US" sz="2400">
                <a:solidFill>
                  <a:prstClr val="black"/>
                </a:solidFill>
                <a:latin typeface="Times New Roman" panose="02020603050405020304" pitchFamily="18" charset="0"/>
                <a:cs typeface="Times New Roman" panose="02020603050405020304" pitchFamily="18" charset="0"/>
              </a:rPr>
              <a:t>表示质量，</a:t>
            </a:r>
            <a:r>
              <a:rPr lang="en-US" altLang="zh-CN" sz="2400" i="1">
                <a:solidFill>
                  <a:prstClr val="black"/>
                </a:solidFill>
                <a:latin typeface="Times New Roman" panose="02020603050405020304" pitchFamily="18" charset="0"/>
                <a:cs typeface="Times New Roman" panose="02020603050405020304" pitchFamily="18" charset="0"/>
              </a:rPr>
              <a:t>g</a:t>
            </a:r>
            <a:r>
              <a:rPr lang="zh-CN" altLang="en-US" sz="2400">
                <a:solidFill>
                  <a:prstClr val="black"/>
                </a:solidFill>
                <a:latin typeface="Times New Roman" panose="02020603050405020304" pitchFamily="18" charset="0"/>
                <a:cs typeface="Times New Roman" panose="02020603050405020304" pitchFamily="18" charset="0"/>
              </a:rPr>
              <a:t>表示重力与质量的比值，地球附近的物体所受重力跟它的质量之间的关系可以写成：</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180" name="圆角矩形 179"/>
          <p:cNvSpPr/>
          <p:nvPr/>
        </p:nvSpPr>
        <p:spPr>
          <a:xfrm>
            <a:off x="4734878" y="3763433"/>
            <a:ext cx="4538980" cy="1380490"/>
          </a:xfrm>
          <a:prstGeom prst="roundRect">
            <a:avLst/>
          </a:prstGeom>
          <a:solidFill>
            <a:srgbClr val="F2F9FB"/>
          </a:soli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rgbClr val="C00000"/>
              </a:solidFill>
              <a:latin typeface="隶书" panose="02010509060101010101" pitchFamily="49" charset="-122"/>
              <a:ea typeface="隶书" panose="02010509060101010101" pitchFamily="49" charset="-122"/>
            </a:endParaRPr>
          </a:p>
        </p:txBody>
      </p:sp>
      <p:graphicFrame>
        <p:nvGraphicFramePr>
          <p:cNvPr id="38" name="对象 37">
            <a:hlinkClick r:id="" action="ppaction://ole?verb=0"/>
          </p:cNvPr>
          <p:cNvGraphicFramePr>
            <a:graphicFrameLocks noChangeAspect="1"/>
          </p:cNvGraphicFramePr>
          <p:nvPr/>
        </p:nvGraphicFramePr>
        <p:xfrm>
          <a:off x="4931093" y="3972666"/>
          <a:ext cx="1330960" cy="1144270"/>
        </p:xfrm>
        <a:graphic>
          <a:graphicData uri="http://schemas.openxmlformats.org/presentationml/2006/ole">
            <mc:AlternateContent xmlns:mc="http://schemas.openxmlformats.org/markup-compatibility/2006">
              <mc:Choice xmlns:v="urn:schemas-microsoft-com:vml" Requires="v">
                <p:oleObj name="Equation" r:id="rId4" imgW="457200" imgH="431800" progId="Equation.DSMT4">
                  <p:embed/>
                </p:oleObj>
              </mc:Choice>
              <mc:Fallback>
                <p:oleObj name="Equation" r:id="rId4" imgW="457200" imgH="431800" progId="Equation.DSMT4">
                  <p:embed/>
                  <p:pic>
                    <p:nvPicPr>
                      <p:cNvPr id="0" name="图片 2048"/>
                      <p:cNvPicPr/>
                      <p:nvPr/>
                    </p:nvPicPr>
                    <p:blipFill>
                      <a:blip r:embed="rId5"/>
                      <a:stretch>
                        <a:fillRect/>
                      </a:stretch>
                    </p:blipFill>
                    <p:spPr>
                      <a:xfrm>
                        <a:off x="4931093" y="3972666"/>
                        <a:ext cx="1330960" cy="1144270"/>
                      </a:xfrm>
                      <a:prstGeom prst="rect">
                        <a:avLst/>
                      </a:prstGeom>
                    </p:spPr>
                  </p:pic>
                </p:oleObj>
              </mc:Fallback>
            </mc:AlternateContent>
          </a:graphicData>
        </a:graphic>
      </p:graphicFrame>
      <p:graphicFrame>
        <p:nvGraphicFramePr>
          <p:cNvPr id="42" name="对象 41">
            <a:hlinkClick r:id="" action="ppaction://ole?verb=0"/>
          </p:cNvPr>
          <p:cNvGraphicFramePr>
            <a:graphicFrameLocks noChangeAspect="1"/>
          </p:cNvGraphicFramePr>
          <p:nvPr/>
        </p:nvGraphicFramePr>
        <p:xfrm>
          <a:off x="7415848" y="4121573"/>
          <a:ext cx="1657350" cy="664845"/>
        </p:xfrm>
        <a:graphic>
          <a:graphicData uri="http://schemas.openxmlformats.org/presentationml/2006/ole">
            <mc:AlternateContent xmlns:mc="http://schemas.openxmlformats.org/markup-compatibility/2006">
              <mc:Choice xmlns:v="urn:schemas-microsoft-com:vml" Requires="v">
                <p:oleObj r:id="rId6" imgW="508000" imgH="203200" progId="Equation.KSEE3">
                  <p:embed/>
                </p:oleObj>
              </mc:Choice>
              <mc:Fallback>
                <p:oleObj r:id="rId6" imgW="508000" imgH="203200" progId="Equation.KSEE3">
                  <p:embed/>
                  <p:pic>
                    <p:nvPicPr>
                      <p:cNvPr id="0" name="图片 2048"/>
                      <p:cNvPicPr/>
                      <p:nvPr/>
                    </p:nvPicPr>
                    <p:blipFill>
                      <a:blip r:embed="rId7"/>
                      <a:stretch>
                        <a:fillRect/>
                      </a:stretch>
                    </p:blipFill>
                    <p:spPr>
                      <a:xfrm>
                        <a:off x="7415848" y="4121573"/>
                        <a:ext cx="1657350" cy="664845"/>
                      </a:xfrm>
                      <a:prstGeom prst="rect">
                        <a:avLst/>
                      </a:prstGeom>
                    </p:spPr>
                  </p:pic>
                </p:oleObj>
              </mc:Fallback>
            </mc:AlternateContent>
          </a:graphicData>
        </a:graphic>
      </p:graphicFrame>
      <p:sp>
        <p:nvSpPr>
          <p:cNvPr id="31" name="文本框 30"/>
          <p:cNvSpPr txBox="1"/>
          <p:nvPr/>
        </p:nvSpPr>
        <p:spPr>
          <a:xfrm>
            <a:off x="6623368" y="4223808"/>
            <a:ext cx="487680" cy="460375"/>
          </a:xfrm>
          <a:prstGeom prst="rect">
            <a:avLst/>
          </a:prstGeom>
          <a:noFill/>
        </p:spPr>
        <p:txBody>
          <a:bodyPr wrap="none" rtlCol="0" anchor="t">
            <a:spAutoFit/>
          </a:bodyPr>
          <a:lstStyle/>
          <a:p>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或</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2513"/>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重力的大小</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61" name="文本框 60"/>
          <p:cNvSpPr txBox="1"/>
          <p:nvPr/>
        </p:nvSpPr>
        <p:spPr>
          <a:xfrm>
            <a:off x="3089059" y="3810992"/>
            <a:ext cx="8687435" cy="1198880"/>
          </a:xfrm>
          <a:prstGeom prst="rect">
            <a:avLst/>
          </a:prstGeom>
          <a:noFill/>
        </p:spPr>
        <p:txBody>
          <a:bodyPr wrap="square" rtlCol="0" anchor="t">
            <a:spAutoFit/>
          </a:bodyPr>
          <a:lstStyle/>
          <a:p>
            <a:pPr>
              <a:lnSpc>
                <a:spcPct val="150000"/>
              </a:lnSpc>
              <a:spcBef>
                <a:spcPct val="20000"/>
              </a:spcBef>
              <a:buFont typeface="Arial" panose="020B0604020202020204" pitchFamily="34" charset="0"/>
              <a:buNone/>
            </a:pP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不同地区的重力常数不同，计算时</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 = 9.8N/kg</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40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精确度要求不高时</a:t>
            </a:r>
            <a:r>
              <a:rPr lang="en-US" altLang="zh-CN" sz="2400">
                <a:solidFill>
                  <a:prstClr val="black"/>
                </a:solidFill>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 </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 10N/kg</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。即质量为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1kg</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的物体，所受重力大小约为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10N</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p>
        </p:txBody>
      </p:sp>
      <p:sp>
        <p:nvSpPr>
          <p:cNvPr id="32" name="矩形 31"/>
          <p:cNvSpPr/>
          <p:nvPr/>
        </p:nvSpPr>
        <p:spPr>
          <a:xfrm>
            <a:off x="3089059" y="1427236"/>
            <a:ext cx="1877437" cy="461665"/>
          </a:xfrm>
          <a:prstGeom prst="rect">
            <a:avLst/>
          </a:prstGeom>
        </p:spPr>
        <p:txBody>
          <a:bodyPr wrap="none">
            <a:spAutoFit/>
          </a:bodyPr>
          <a:lstStyle/>
          <a:p>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lang="zh-CN" altLang="en-US"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重力常数</a:t>
            </a:r>
            <a:endParaRPr lang="zh-CN" altLang="en-US" sz="2400"/>
          </a:p>
        </p:txBody>
      </p:sp>
      <p:graphicFrame>
        <p:nvGraphicFramePr>
          <p:cNvPr id="36" name="表格 35"/>
          <p:cNvGraphicFramePr>
            <a:graphicFrameLocks noGrp="1"/>
          </p:cNvGraphicFramePr>
          <p:nvPr/>
        </p:nvGraphicFramePr>
        <p:xfrm>
          <a:off x="3020374" y="2120159"/>
          <a:ext cx="8128002" cy="1332826"/>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20000"/>
                    </a:ext>
                  </a:extLst>
                </a:gridCol>
                <a:gridCol w="1354667">
                  <a:extLst>
                    <a:ext uri="{9D8B030D-6E8A-4147-A177-3AD203B41FA5}">
                      <a16:colId xmlns:a16="http://schemas.microsoft.com/office/drawing/2014/main" val="20001"/>
                    </a:ext>
                  </a:extLst>
                </a:gridCol>
                <a:gridCol w="1354667">
                  <a:extLst>
                    <a:ext uri="{9D8B030D-6E8A-4147-A177-3AD203B41FA5}">
                      <a16:colId xmlns:a16="http://schemas.microsoft.com/office/drawing/2014/main" val="20002"/>
                    </a:ext>
                  </a:extLst>
                </a:gridCol>
                <a:gridCol w="1354667">
                  <a:extLst>
                    <a:ext uri="{9D8B030D-6E8A-4147-A177-3AD203B41FA5}">
                      <a16:colId xmlns:a16="http://schemas.microsoft.com/office/drawing/2014/main" val="20003"/>
                    </a:ext>
                  </a:extLst>
                </a:gridCol>
                <a:gridCol w="1354667">
                  <a:extLst>
                    <a:ext uri="{9D8B030D-6E8A-4147-A177-3AD203B41FA5}">
                      <a16:colId xmlns:a16="http://schemas.microsoft.com/office/drawing/2014/main" val="20004"/>
                    </a:ext>
                  </a:extLst>
                </a:gridCol>
                <a:gridCol w="1354667">
                  <a:extLst>
                    <a:ext uri="{9D8B030D-6E8A-4147-A177-3AD203B41FA5}">
                      <a16:colId xmlns:a16="http://schemas.microsoft.com/office/drawing/2014/main" val="20005"/>
                    </a:ext>
                  </a:extLst>
                </a:gridCol>
              </a:tblGrid>
              <a:tr h="666413">
                <a:tc>
                  <a:txBody>
                    <a:bodyPr/>
                    <a:lstStyle/>
                    <a:p>
                      <a:pPr algn="ctr"/>
                      <a:r>
                        <a:rPr lang="zh-CN" altLang="en-US" sz="2400" b="0">
                          <a:latin typeface="黑体" panose="02010609060101010101" pitchFamily="49" charset="-122"/>
                          <a:ea typeface="黑体" panose="02010609060101010101" pitchFamily="49" charset="-122"/>
                        </a:rPr>
                        <a:t>地区</a:t>
                      </a:r>
                    </a:p>
                  </a:txBody>
                  <a:tcPr anchor="ctr"/>
                </a:tc>
                <a:tc>
                  <a:txBody>
                    <a:bodyPr/>
                    <a:lstStyle/>
                    <a:p>
                      <a:pPr algn="ctr"/>
                      <a:r>
                        <a:rPr lang="zh-CN" altLang="en-US" sz="2400" b="0">
                          <a:latin typeface="黑体" panose="02010609060101010101" pitchFamily="49" charset="-122"/>
                          <a:ea typeface="黑体" panose="02010609060101010101" pitchFamily="49" charset="-122"/>
                        </a:rPr>
                        <a:t>新加坡</a:t>
                      </a:r>
                    </a:p>
                  </a:txBody>
                  <a:tcPr anchor="ctr"/>
                </a:tc>
                <a:tc>
                  <a:txBody>
                    <a:bodyPr/>
                    <a:lstStyle/>
                    <a:p>
                      <a:pPr algn="ctr"/>
                      <a:r>
                        <a:rPr lang="zh-CN" altLang="en-US" sz="2400" b="0">
                          <a:latin typeface="黑体" panose="02010609060101010101" pitchFamily="49" charset="-122"/>
                          <a:ea typeface="黑体" panose="02010609060101010101" pitchFamily="49" charset="-122"/>
                        </a:rPr>
                        <a:t>广州</a:t>
                      </a:r>
                    </a:p>
                  </a:txBody>
                  <a:tcPr anchor="ctr"/>
                </a:tc>
                <a:tc>
                  <a:txBody>
                    <a:bodyPr/>
                    <a:lstStyle/>
                    <a:p>
                      <a:pPr algn="ctr"/>
                      <a:r>
                        <a:rPr lang="zh-CN" altLang="en-US" sz="2400" b="0">
                          <a:latin typeface="黑体" panose="02010609060101010101" pitchFamily="49" charset="-122"/>
                          <a:ea typeface="黑体" panose="02010609060101010101" pitchFamily="49" charset="-122"/>
                        </a:rPr>
                        <a:t>柏林</a:t>
                      </a:r>
                    </a:p>
                  </a:txBody>
                  <a:tcPr anchor="ctr"/>
                </a:tc>
                <a:tc>
                  <a:txBody>
                    <a:bodyPr/>
                    <a:lstStyle/>
                    <a:p>
                      <a:pPr algn="ctr"/>
                      <a:r>
                        <a:rPr lang="zh-CN" altLang="en-US" sz="2400" b="0">
                          <a:latin typeface="黑体" panose="02010609060101010101" pitchFamily="49" charset="-122"/>
                          <a:ea typeface="黑体" panose="02010609060101010101" pitchFamily="49" charset="-122"/>
                        </a:rPr>
                        <a:t>赤道</a:t>
                      </a:r>
                    </a:p>
                  </a:txBody>
                  <a:tcPr anchor="ctr"/>
                </a:tc>
                <a:tc>
                  <a:txBody>
                    <a:bodyPr/>
                    <a:lstStyle/>
                    <a:p>
                      <a:pPr algn="ctr"/>
                      <a:r>
                        <a:rPr lang="zh-CN" altLang="en-US" sz="2400" b="0">
                          <a:latin typeface="黑体" panose="02010609060101010101" pitchFamily="49" charset="-122"/>
                          <a:ea typeface="黑体" panose="02010609060101010101" pitchFamily="49" charset="-122"/>
                        </a:rPr>
                        <a:t>南极</a:t>
                      </a:r>
                    </a:p>
                  </a:txBody>
                  <a:tcPr anchor="ctr"/>
                </a:tc>
                <a:extLst>
                  <a:ext uri="{0D108BD9-81ED-4DB2-BD59-A6C34878D82A}">
                    <a16:rowId xmlns:a16="http://schemas.microsoft.com/office/drawing/2014/main" val="10000"/>
                  </a:ext>
                </a:extLst>
              </a:tr>
              <a:tr h="666413">
                <a:tc>
                  <a:txBody>
                    <a:bodyPr/>
                    <a:lstStyle/>
                    <a:p>
                      <a:pPr algn="ct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lang="en-US" altLang="zh-CN" sz="2400" i="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N</a:t>
                      </a:r>
                      <a:r>
                        <a:rPr lang="en-US" altLang="zh-CN" sz="2400" b="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kg</a:t>
                      </a:r>
                      <a:r>
                        <a:rPr lang="en-US" altLang="zh-CN" sz="2400" baseline="300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a:t>
                      </a:r>
                      <a:endParaRPr lang="zh-CN" altLang="en-US" sz="2400" baseline="30000"/>
                    </a:p>
                  </a:txBody>
                  <a:tcPr anchor="ctr"/>
                </a:tc>
                <a:tc>
                  <a:txBody>
                    <a:bodyPr/>
                    <a:lstStyle/>
                    <a:p>
                      <a:pPr algn="ctr"/>
                      <a:r>
                        <a:rPr lang="en-US" altLang="zh-CN"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9.7807</a:t>
                      </a:r>
                      <a:endParaRPr lang="zh-CN" altLang="en-US"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tc>
                <a:tc>
                  <a:txBody>
                    <a:bodyPr/>
                    <a:lstStyle/>
                    <a:p>
                      <a:pPr algn="ctr"/>
                      <a:r>
                        <a:rPr lang="en-US" altLang="zh-CN"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9.7883</a:t>
                      </a:r>
                      <a:endParaRPr lang="zh-CN" altLang="en-US"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tc>
                <a:tc>
                  <a:txBody>
                    <a:bodyPr/>
                    <a:lstStyle/>
                    <a:p>
                      <a:pPr algn="ctr"/>
                      <a:r>
                        <a:rPr lang="en-US" altLang="zh-CN"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9.8128</a:t>
                      </a:r>
                      <a:endParaRPr lang="zh-CN" altLang="en-US"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tc>
                <a:tc>
                  <a:txBody>
                    <a:bodyPr/>
                    <a:lstStyle/>
                    <a:p>
                      <a:pPr algn="ctr"/>
                      <a:r>
                        <a:rPr lang="en-US" altLang="zh-CN"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9.7804</a:t>
                      </a:r>
                      <a:endParaRPr lang="zh-CN" altLang="en-US"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tc>
                <a:tc>
                  <a:txBody>
                    <a:bodyPr/>
                    <a:lstStyle/>
                    <a:p>
                      <a:pPr algn="ctr"/>
                      <a:r>
                        <a:rPr lang="en-US" altLang="zh-CN"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9.8322</a:t>
                      </a:r>
                      <a:endParaRPr lang="zh-CN" altLang="en-US" sz="2400" kern="12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2513"/>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重力的大小</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pic>
        <p:nvPicPr>
          <p:cNvPr id="61" name="图片 60"/>
          <p:cNvPicPr>
            <a:picLocks noChangeAspect="1"/>
          </p:cNvPicPr>
          <p:nvPr/>
        </p:nvPicPr>
        <p:blipFill>
          <a:blip r:embed="rId4"/>
          <a:stretch>
            <a:fillRect/>
          </a:stretch>
        </p:blipFill>
        <p:spPr>
          <a:xfrm>
            <a:off x="2672874" y="1551439"/>
            <a:ext cx="238601" cy="318135"/>
          </a:xfrm>
          <a:prstGeom prst="rect">
            <a:avLst/>
          </a:prstGeom>
        </p:spPr>
      </p:pic>
      <p:sp>
        <p:nvSpPr>
          <p:cNvPr id="29" name="文本框 28"/>
          <p:cNvSpPr txBox="1"/>
          <p:nvPr/>
        </p:nvSpPr>
        <p:spPr>
          <a:xfrm>
            <a:off x="2964180" y="2580005"/>
            <a:ext cx="8637270" cy="646331"/>
          </a:xfrm>
          <a:prstGeom prst="rect">
            <a:avLst/>
          </a:prstGeom>
          <a:noFill/>
        </p:spPr>
        <p:txBody>
          <a:bodyPr wrap="square" rtlCol="0" anchor="t">
            <a:spAutoFit/>
          </a:bodyPr>
          <a:lstStyle/>
          <a:p>
            <a:pPr>
              <a:lnSpc>
                <a:spcPct val="150000"/>
              </a:lnSpc>
            </a:pP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已知</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：木块</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的</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质量</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m</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1 </a:t>
            </a:r>
            <a:r>
              <a:rPr lang="en-US" altLang="zh-CN" sz="24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0.5</a:t>
            </a:r>
            <a:r>
              <a:rPr lang="en-US" altLang="zh-CN" sz="24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kg</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，人的重力</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2 </a:t>
            </a:r>
            <a:r>
              <a:rPr lang="en-US" altLang="zh-CN" sz="24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450N</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p>
        </p:txBody>
      </p:sp>
      <p:sp>
        <p:nvSpPr>
          <p:cNvPr id="30" name="文本框 29"/>
          <p:cNvSpPr txBox="1"/>
          <p:nvPr/>
        </p:nvSpPr>
        <p:spPr>
          <a:xfrm>
            <a:off x="2964180" y="1358265"/>
            <a:ext cx="8825230" cy="1200329"/>
          </a:xfrm>
          <a:prstGeom prst="rect">
            <a:avLst/>
          </a:prstGeom>
          <a:noFill/>
        </p:spPr>
        <p:txBody>
          <a:bodyPr wrap="square" rtlCol="0" anchor="t">
            <a:spAutoFit/>
          </a:bodyPr>
          <a:lstStyle/>
          <a:p>
            <a:pPr>
              <a:lnSpc>
                <a:spcPct val="150000"/>
              </a:lnSpc>
            </a:pP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例</a:t>
            </a:r>
            <a:r>
              <a:rPr lang="en-US" altLang="zh-CN"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质量为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0.5kg</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的木块，受到的重力</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是多少牛？</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一个人所受的重力为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是450N，她的质量是多少千克？</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 g </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取</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10N/kg</a:t>
            </a:r>
          </a:p>
        </p:txBody>
      </p:sp>
      <p:sp>
        <p:nvSpPr>
          <p:cNvPr id="31" name="文本框 30"/>
          <p:cNvSpPr txBox="1"/>
          <p:nvPr/>
        </p:nvSpPr>
        <p:spPr>
          <a:xfrm>
            <a:off x="2964180" y="3137834"/>
            <a:ext cx="8206105" cy="645160"/>
          </a:xfrm>
          <a:prstGeom prst="rect">
            <a:avLst/>
          </a:prstGeom>
          <a:noFill/>
        </p:spPr>
        <p:txBody>
          <a:bodyPr wrap="square" rtlCol="0" anchor="t">
            <a:spAutoFit/>
          </a:bodyPr>
          <a:lstStyle/>
          <a:p>
            <a:pPr algn="l">
              <a:lnSpc>
                <a:spcPct val="150000"/>
              </a:lnSpc>
            </a:pP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求</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张华同学的</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体重</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1 </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，王</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芳同学的</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质量</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m</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2 </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p>
        </p:txBody>
      </p:sp>
      <p:sp>
        <p:nvSpPr>
          <p:cNvPr id="32" name="文本框 31"/>
          <p:cNvSpPr txBox="1"/>
          <p:nvPr/>
        </p:nvSpPr>
        <p:spPr>
          <a:xfrm>
            <a:off x="2964180" y="3813810"/>
            <a:ext cx="8206105" cy="645160"/>
          </a:xfrm>
          <a:prstGeom prst="rect">
            <a:avLst/>
          </a:prstGeom>
          <a:noFill/>
        </p:spPr>
        <p:txBody>
          <a:bodyPr wrap="square" rtlCol="0" anchor="t">
            <a:spAutoFit/>
          </a:bodyPr>
          <a:lstStyle/>
          <a:p>
            <a:pPr algn="l">
              <a:lnSpc>
                <a:spcPct val="150000"/>
              </a:lnSpc>
            </a:pP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解</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根据</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 </a:t>
            </a:r>
            <a:r>
              <a:rPr lang="en-US" altLang="zh-CN" sz="24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mg</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，得</a:t>
            </a:r>
          </a:p>
        </p:txBody>
      </p:sp>
      <p:sp>
        <p:nvSpPr>
          <p:cNvPr id="34" name="文本框 33"/>
          <p:cNvSpPr txBox="1"/>
          <p:nvPr/>
        </p:nvSpPr>
        <p:spPr>
          <a:xfrm>
            <a:off x="2964180" y="4511040"/>
            <a:ext cx="4219425" cy="461665"/>
          </a:xfrm>
          <a:prstGeom prst="rect">
            <a:avLst/>
          </a:prstGeom>
          <a:noFill/>
        </p:spPr>
        <p:txBody>
          <a:bodyPr wrap="none" rtlCol="0" anchor="t">
            <a:spAutoFit/>
          </a:bodyPr>
          <a:lstStyle/>
          <a:p>
            <a:pPr algn="l"/>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1 </a:t>
            </a:r>
            <a:r>
              <a:rPr lang="en-US" altLang="zh-CN" sz="24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m</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1</a:t>
            </a:r>
            <a:r>
              <a:rPr lang="en-US" altLang="zh-CN"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 </a:t>
            </a:r>
            <a:r>
              <a:rPr lang="en-US" altLang="zh-CN" sz="24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0.5</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kg</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10N/kg</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4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5N</a:t>
            </a:r>
            <a:endParaRPr lang="zh-CN" altLang="en-US" sz="2400"/>
          </a:p>
        </p:txBody>
      </p:sp>
      <p:sp>
        <p:nvSpPr>
          <p:cNvPr id="35" name="文本框 34"/>
          <p:cNvSpPr txBox="1"/>
          <p:nvPr/>
        </p:nvSpPr>
        <p:spPr>
          <a:xfrm>
            <a:off x="2964180" y="5823585"/>
            <a:ext cx="8206105" cy="645160"/>
          </a:xfrm>
          <a:prstGeom prst="rect">
            <a:avLst/>
          </a:prstGeom>
          <a:noFill/>
        </p:spPr>
        <p:txBody>
          <a:bodyPr wrap="square" rtlCol="0" anchor="t">
            <a:spAutoFit/>
          </a:bodyPr>
          <a:lstStyle/>
          <a:p>
            <a:pPr algn="l">
              <a:lnSpc>
                <a:spcPct val="150000"/>
              </a:lnSpc>
            </a:pP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答</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木块所受的重力为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2.5N</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的</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质量</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45kg</a:t>
            </a:r>
            <a:r>
              <a:rPr lang="en-US" altLang="zh-CN" sz="2400" baseline="-25000">
                <a:solidFill>
                  <a:prstClr val="black"/>
                </a:solidFill>
                <a:uFillTx/>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p>
        </p:txBody>
      </p:sp>
      <p:sp>
        <p:nvSpPr>
          <p:cNvPr id="36" name="圆角矩形 35"/>
          <p:cNvSpPr/>
          <p:nvPr/>
        </p:nvSpPr>
        <p:spPr>
          <a:xfrm>
            <a:off x="2672715" y="3916045"/>
            <a:ext cx="7378065" cy="2731135"/>
          </a:xfrm>
          <a:prstGeom prst="roundRect">
            <a:avLst/>
          </a:prstGeom>
          <a:noFill/>
          <a:extLst>
            <a:ext uri="{909E8E84-426E-40DD-AFC4-6F175D3DCCD1}">
              <a14:hiddenFill xmlns:a14="http://schemas.microsoft.com/office/drawing/2010/main">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graphicFrame>
        <p:nvGraphicFramePr>
          <p:cNvPr id="33" name="对象 32">
            <a:hlinkClick r:id="" action="ppaction://ole?verb=0"/>
          </p:cNvPr>
          <p:cNvGraphicFramePr>
            <a:graphicFrameLocks noChangeAspect="1"/>
          </p:cNvGraphicFramePr>
          <p:nvPr/>
        </p:nvGraphicFramePr>
        <p:xfrm>
          <a:off x="3222625" y="5071746"/>
          <a:ext cx="3702050" cy="874395"/>
        </p:xfrm>
        <a:graphic>
          <a:graphicData uri="http://schemas.openxmlformats.org/presentationml/2006/ole">
            <mc:AlternateContent xmlns:mc="http://schemas.openxmlformats.org/markup-compatibility/2006">
              <mc:Choice xmlns:v="urn:schemas-microsoft-com:vml" Requires="v">
                <p:oleObj r:id="rId5" imgW="1676400" imgH="431800" progId="Equation.KSEE3">
                  <p:embed/>
                </p:oleObj>
              </mc:Choice>
              <mc:Fallback>
                <p:oleObj r:id="rId5" imgW="1676400" imgH="431800" progId="Equation.KSEE3">
                  <p:embed/>
                  <p:pic>
                    <p:nvPicPr>
                      <p:cNvPr id="0" name="图片 2048"/>
                      <p:cNvPicPr/>
                      <p:nvPr/>
                    </p:nvPicPr>
                    <p:blipFill>
                      <a:blip r:embed="rId6"/>
                      <a:stretch>
                        <a:fillRect/>
                      </a:stretch>
                    </p:blipFill>
                    <p:spPr>
                      <a:xfrm>
                        <a:off x="3222625" y="5071746"/>
                        <a:ext cx="3702050" cy="874395"/>
                      </a:xfrm>
                      <a:prstGeom prst="rect">
                        <a:avLst/>
                      </a:prstGeom>
                    </p:spPr>
                  </p:pic>
                </p:oleObj>
              </mc:Fallback>
            </mc:AlternateContent>
          </a:graphicData>
        </a:graphic>
      </p:graphicFrame>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2513"/>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重力的大小</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pic>
        <p:nvPicPr>
          <p:cNvPr id="61" name="图片 60"/>
          <p:cNvPicPr>
            <a:picLocks noChangeAspect="1"/>
          </p:cNvPicPr>
          <p:nvPr/>
        </p:nvPicPr>
        <p:blipFill>
          <a:blip r:embed="rId4"/>
          <a:stretch>
            <a:fillRect/>
          </a:stretch>
        </p:blipFill>
        <p:spPr>
          <a:xfrm>
            <a:off x="2434114" y="1539374"/>
            <a:ext cx="238601" cy="318135"/>
          </a:xfrm>
          <a:prstGeom prst="rect">
            <a:avLst/>
          </a:prstGeom>
        </p:spPr>
      </p:pic>
      <p:graphicFrame>
        <p:nvGraphicFramePr>
          <p:cNvPr id="38" name="对象 37">
            <a:hlinkClick r:id="" action="ppaction://ole?verb=0"/>
          </p:cNvPr>
          <p:cNvGraphicFramePr>
            <a:graphicFrameLocks noChangeAspect="1"/>
          </p:cNvGraphicFramePr>
          <p:nvPr/>
        </p:nvGraphicFramePr>
        <p:xfrm>
          <a:off x="3255645" y="4576763"/>
          <a:ext cx="3813810" cy="925830"/>
        </p:xfrm>
        <a:graphic>
          <a:graphicData uri="http://schemas.openxmlformats.org/presentationml/2006/ole">
            <mc:AlternateContent xmlns:mc="http://schemas.openxmlformats.org/markup-compatibility/2006">
              <mc:Choice xmlns:v="urn:schemas-microsoft-com:vml" Requires="v">
                <p:oleObj name="Equation" r:id="rId5" imgW="1727200" imgH="457200" progId="Equation.DSMT4">
                  <p:embed/>
                </p:oleObj>
              </mc:Choice>
              <mc:Fallback>
                <p:oleObj name="Equation" r:id="rId5" imgW="1727200" imgH="457200" progId="Equation.DSMT4">
                  <p:embed/>
                  <p:pic>
                    <p:nvPicPr>
                      <p:cNvPr id="0" name="图片 2048"/>
                      <p:cNvPicPr/>
                      <p:nvPr/>
                    </p:nvPicPr>
                    <p:blipFill>
                      <a:blip r:embed="rId6"/>
                      <a:stretch>
                        <a:fillRect/>
                      </a:stretch>
                    </p:blipFill>
                    <p:spPr>
                      <a:xfrm>
                        <a:off x="3255645" y="4576763"/>
                        <a:ext cx="3813810" cy="925830"/>
                      </a:xfrm>
                      <a:prstGeom prst="rect">
                        <a:avLst/>
                      </a:prstGeom>
                    </p:spPr>
                  </p:pic>
                </p:oleObj>
              </mc:Fallback>
            </mc:AlternateContent>
          </a:graphicData>
        </a:graphic>
      </p:graphicFrame>
      <p:sp>
        <p:nvSpPr>
          <p:cNvPr id="36" name="圆角矩形 35"/>
          <p:cNvSpPr/>
          <p:nvPr/>
        </p:nvSpPr>
        <p:spPr>
          <a:xfrm>
            <a:off x="2964180" y="4490720"/>
            <a:ext cx="7801610" cy="1828165"/>
          </a:xfrm>
          <a:prstGeom prst="roundRect">
            <a:avLst/>
          </a:prstGeom>
          <a:noFill/>
          <a:extLst>
            <a:ext uri="{909E8E84-426E-40DD-AFC4-6F175D3DCCD1}">
              <a14:hiddenFill xmlns:a14="http://schemas.microsoft.com/office/drawing/2010/main">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graphicFrame>
        <p:nvGraphicFramePr>
          <p:cNvPr id="31" name="对象 30">
            <a:hlinkClick r:id="" action="ppaction://ole?verb=0"/>
          </p:cNvPr>
          <p:cNvGraphicFramePr>
            <a:graphicFrameLocks noChangeAspect="1"/>
          </p:cNvGraphicFramePr>
          <p:nvPr/>
        </p:nvGraphicFramePr>
        <p:xfrm>
          <a:off x="3255328" y="5467033"/>
          <a:ext cx="6448425" cy="797560"/>
        </p:xfrm>
        <a:graphic>
          <a:graphicData uri="http://schemas.openxmlformats.org/presentationml/2006/ole">
            <mc:AlternateContent xmlns:mc="http://schemas.openxmlformats.org/markup-compatibility/2006">
              <mc:Choice xmlns:v="urn:schemas-microsoft-com:vml" Requires="v">
                <p:oleObj name="Equation" r:id="rId7" imgW="2920365" imgH="393700" progId="Equation.DSMT4">
                  <p:embed/>
                </p:oleObj>
              </mc:Choice>
              <mc:Fallback>
                <p:oleObj name="Equation" r:id="rId7" imgW="2920365" imgH="393700" progId="Equation.DSMT4">
                  <p:embed/>
                  <p:pic>
                    <p:nvPicPr>
                      <p:cNvPr id="0" name="图片 2048"/>
                      <p:cNvPicPr/>
                      <p:nvPr/>
                    </p:nvPicPr>
                    <p:blipFill>
                      <a:blip r:embed="rId8"/>
                      <a:stretch>
                        <a:fillRect/>
                      </a:stretch>
                    </p:blipFill>
                    <p:spPr>
                      <a:xfrm>
                        <a:off x="3255328" y="5467033"/>
                        <a:ext cx="6448425" cy="797560"/>
                      </a:xfrm>
                      <a:prstGeom prst="rect">
                        <a:avLst/>
                      </a:prstGeom>
                    </p:spPr>
                  </p:pic>
                </p:oleObj>
              </mc:Fallback>
            </mc:AlternateContent>
          </a:graphicData>
        </a:graphic>
      </p:graphicFrame>
      <p:grpSp>
        <p:nvGrpSpPr>
          <p:cNvPr id="32" name="组合 31"/>
          <p:cNvGrpSpPr/>
          <p:nvPr/>
        </p:nvGrpSpPr>
        <p:grpSpPr>
          <a:xfrm>
            <a:off x="2707640" y="1334770"/>
            <a:ext cx="9201785" cy="1256665"/>
            <a:chOff x="2707640" y="1334770"/>
            <a:chExt cx="9201785" cy="1256665"/>
          </a:xfrm>
        </p:grpSpPr>
        <p:sp>
          <p:nvSpPr>
            <p:cNvPr id="30" name="文本框 29"/>
            <p:cNvSpPr txBox="1"/>
            <p:nvPr/>
          </p:nvSpPr>
          <p:spPr>
            <a:xfrm>
              <a:off x="2707640" y="1334770"/>
              <a:ext cx="9201785" cy="1198880"/>
            </a:xfrm>
            <a:prstGeom prst="rect">
              <a:avLst/>
            </a:prstGeom>
            <a:noFill/>
          </p:spPr>
          <p:txBody>
            <a:bodyPr wrap="square" rtlCol="0" anchor="t">
              <a:spAutoFit/>
            </a:bodyPr>
            <a:lstStyle/>
            <a:p>
              <a:pPr algn="l">
                <a:lnSpc>
                  <a:spcPct val="150000"/>
                </a:lnSpc>
              </a:pP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例</a:t>
              </a:r>
              <a:r>
                <a:rPr lang="en-US" altLang="zh-CN"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一个物体在地球上重为240N，则它的质量为</a:t>
              </a:r>
              <a:r>
                <a:rPr 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_______</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kg.若将它移至月球上，则它的重力为</a:t>
              </a:r>
              <a:r>
                <a:rPr 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_______</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N</a:t>
              </a: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sz="2400" baseline="-250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=10N/kg</a:t>
              </a: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设</a:t>
              </a:r>
              <a:r>
                <a:rPr 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endPar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aphicFrame>
          <p:nvGraphicFramePr>
            <p:cNvPr id="33" name="对象 32">
              <a:hlinkClick r:id="" action="ppaction://ole?verb=0"/>
            </p:cNvPr>
            <p:cNvGraphicFramePr>
              <a:graphicFrameLocks noChangeAspect="1"/>
            </p:cNvGraphicFramePr>
            <p:nvPr/>
          </p:nvGraphicFramePr>
          <p:xfrm>
            <a:off x="10169525" y="1929130"/>
            <a:ext cx="1257300" cy="662305"/>
          </p:xfrm>
          <a:graphic>
            <a:graphicData uri="http://schemas.openxmlformats.org/presentationml/2006/ole">
              <mc:AlternateContent xmlns:mc="http://schemas.openxmlformats.org/markup-compatibility/2006">
                <mc:Choice xmlns:v="urn:schemas-microsoft-com:vml" Requires="v">
                  <p:oleObj r:id="rId9" imgW="685800" imgH="393700" progId="Equation.KSEE3">
                    <p:embed/>
                  </p:oleObj>
                </mc:Choice>
                <mc:Fallback>
                  <p:oleObj r:id="rId9" imgW="685800" imgH="393700" progId="Equation.KSEE3">
                    <p:embed/>
                    <p:pic>
                      <p:nvPicPr>
                        <p:cNvPr id="0" name="图片 2048"/>
                        <p:cNvPicPr/>
                        <p:nvPr/>
                      </p:nvPicPr>
                      <p:blipFill>
                        <a:blip r:embed="rId10"/>
                        <a:stretch>
                          <a:fillRect/>
                        </a:stretch>
                      </p:blipFill>
                      <p:spPr>
                        <a:xfrm>
                          <a:off x="10169525" y="1929130"/>
                          <a:ext cx="1257300" cy="662305"/>
                        </a:xfrm>
                        <a:prstGeom prst="rect">
                          <a:avLst/>
                        </a:prstGeom>
                      </p:spPr>
                    </p:pic>
                  </p:oleObj>
                </mc:Fallback>
              </mc:AlternateContent>
            </a:graphicData>
          </a:graphic>
        </p:graphicFrame>
      </p:grpSp>
      <p:grpSp>
        <p:nvGrpSpPr>
          <p:cNvPr id="34" name="组合 33"/>
          <p:cNvGrpSpPr/>
          <p:nvPr/>
        </p:nvGrpSpPr>
        <p:grpSpPr>
          <a:xfrm>
            <a:off x="2570480" y="2626995"/>
            <a:ext cx="9476105" cy="1753235"/>
            <a:chOff x="2570480" y="2626995"/>
            <a:chExt cx="9476105" cy="1753235"/>
          </a:xfrm>
        </p:grpSpPr>
        <p:sp>
          <p:nvSpPr>
            <p:cNvPr id="29" name="文本框 28"/>
            <p:cNvSpPr txBox="1"/>
            <p:nvPr/>
          </p:nvSpPr>
          <p:spPr>
            <a:xfrm>
              <a:off x="2570480" y="2626995"/>
              <a:ext cx="9476105" cy="1753235"/>
            </a:xfrm>
            <a:prstGeom prst="rect">
              <a:avLst/>
            </a:prstGeom>
            <a:noFill/>
          </p:spPr>
          <p:txBody>
            <a:bodyPr wrap="square" rtlCol="0" anchor="t">
              <a:spAutoFit/>
            </a:bodyPr>
            <a:lstStyle/>
            <a:p>
              <a:pPr algn="l">
                <a:lnSpc>
                  <a:spcPct val="150000"/>
                </a:lnSpc>
              </a:pP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分析</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（1）知道地球物体受到的重力，根据</a:t>
              </a:r>
              <a:r>
                <a:rPr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mg</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求出其质量； </a:t>
              </a:r>
            </a:p>
            <a:p>
              <a:pPr algn="l">
                <a:lnSpc>
                  <a:spcPct val="150000"/>
                </a:lnSpc>
              </a:pP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（2）质量是物体的固有属性，与所处的位置无关，</a:t>
              </a: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又知</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道</a:t>
              </a:r>
              <a:r>
                <a:rPr 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，根据</a:t>
              </a:r>
              <a:r>
                <a:rPr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G</a:t>
              </a:r>
              <a:r>
                <a:rPr sz="2400" baseline="-250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月</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sz="2400" i="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mg</a:t>
              </a:r>
              <a:r>
                <a:rPr sz="2400" baseline="-250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月</a:t>
              </a:r>
              <a:r>
                <a: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求出在月球上重</a:t>
              </a:r>
              <a:r>
                <a:rPr 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力</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p>
          </p:txBody>
        </p:sp>
        <p:graphicFrame>
          <p:nvGraphicFramePr>
            <p:cNvPr id="41" name="对象 40">
              <a:hlinkClick r:id="" action="ppaction://ole?verb=0"/>
            </p:cNvPr>
            <p:cNvGraphicFramePr>
              <a:graphicFrameLocks noChangeAspect="1"/>
            </p:cNvGraphicFramePr>
            <p:nvPr/>
          </p:nvGraphicFramePr>
          <p:xfrm>
            <a:off x="10436225" y="3209925"/>
            <a:ext cx="1257300" cy="662305"/>
          </p:xfrm>
          <a:graphic>
            <a:graphicData uri="http://schemas.openxmlformats.org/presentationml/2006/ole">
              <mc:AlternateContent xmlns:mc="http://schemas.openxmlformats.org/markup-compatibility/2006">
                <mc:Choice xmlns:v="urn:schemas-microsoft-com:vml" Requires="v">
                  <p:oleObj r:id="rId11" imgW="685800" imgH="393700" progId="Equation.KSEE3">
                    <p:embed/>
                  </p:oleObj>
                </mc:Choice>
                <mc:Fallback>
                  <p:oleObj r:id="rId11" imgW="685800" imgH="393700" progId="Equation.KSEE3">
                    <p:embed/>
                    <p:pic>
                      <p:nvPicPr>
                        <p:cNvPr id="0" name="图片 2048"/>
                        <p:cNvPicPr/>
                        <p:nvPr/>
                      </p:nvPicPr>
                      <p:blipFill>
                        <a:blip r:embed="rId10"/>
                        <a:stretch>
                          <a:fillRect/>
                        </a:stretch>
                      </p:blipFill>
                      <p:spPr>
                        <a:xfrm>
                          <a:off x="10436225" y="3209925"/>
                          <a:ext cx="1257300" cy="662305"/>
                        </a:xfrm>
                        <a:prstGeom prst="rect">
                          <a:avLst/>
                        </a:prstGeom>
                      </p:spPr>
                    </p:pic>
                  </p:oleObj>
                </mc:Fallback>
              </mc:AlternateContent>
            </a:graphicData>
          </a:graphic>
        </p:graphicFrame>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 name="Text Box 2"/>
              <p:cNvSpPr txBox="1">
                <a:spLocks noChangeArrowheads="1"/>
              </p:cNvSpPr>
              <p:nvPr/>
            </p:nvSpPr>
            <p:spPr bwMode="auto">
              <a:xfrm>
                <a:off x="2711624" y="235175"/>
                <a:ext cx="8712968" cy="221615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在使用弹簧测力计的过程中物体在月球表面时受到的月球引力约为物体在地球上受到的引力的</a:t>
                </a:r>
                <a14:m>
                  <m:oMath xmlns:m="http://schemas.openxmlformats.org/officeDocument/2006/math">
                    <m:f>
                      <m:fPr>
                        <m:ctrlPr>
                          <a:rPr lang="en-US" altLang="zh-CN" sz="2400" i="1">
                            <a:solidFill>
                              <a:prstClr val="black"/>
                            </a:solidFill>
                            <a:latin typeface="Cambria Math" panose="02040503050406030204" pitchFamily="18" charset="0"/>
                            <a:ea typeface="黑体" panose="02010609060101010101" pitchFamily="49" charset="-122"/>
                            <a:cs typeface="Cambria Math" panose="02040503050406030204" pitchFamily="18" charset="0"/>
                          </a:rPr>
                        </m:ctrlPr>
                      </m:fPr>
                      <m:num>
                        <m:r>
                          <a:rPr lang="en-US" altLang="zh-CN" sz="2400" i="1">
                            <a:solidFill>
                              <a:prstClr val="black"/>
                            </a:solidFill>
                            <a:latin typeface="Cambria Math" panose="02040503050406030204" pitchFamily="18" charset="0"/>
                            <a:ea typeface="黑体" panose="02010609060101010101" pitchFamily="49" charset="-122"/>
                            <a:cs typeface="Cambria Math" panose="02040503050406030204" pitchFamily="18" charset="0"/>
                          </a:rPr>
                          <m:t>1</m:t>
                        </m:r>
                      </m:num>
                      <m:den>
                        <m:r>
                          <a:rPr lang="en-US" altLang="zh-CN" sz="2400" i="1">
                            <a:solidFill>
                              <a:prstClr val="black"/>
                            </a:solidFill>
                            <a:latin typeface="Cambria Math" panose="02040503050406030204" pitchFamily="18" charset="0"/>
                            <a:ea typeface="黑体" panose="02010609060101010101" pitchFamily="49" charset="-122"/>
                            <a:cs typeface="Cambria Math" panose="02040503050406030204" pitchFamily="18" charset="0"/>
                          </a:rPr>
                          <m:t>6</m:t>
                        </m:r>
                      </m:den>
                    </m:f>
                  </m:oMath>
                </a14:m>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，一个在地球上体重为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588N</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的成年人，如果在月球上，他的质量和由于月球上引力产生的物重分别是（</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p>
            </p:txBody>
          </p:sp>
        </mc:Choice>
        <mc:Fallback xmlns="">
          <p:sp>
            <p:nvSpPr>
              <p:cNvPr id="26" name="Text Box 2"/>
              <p:cNvSpPr txBox="1">
                <a:spLocks noRot="1" noChangeAspect="1" noMove="1" noResize="1" noEditPoints="1" noAdjustHandles="1" noChangeArrowheads="1" noChangeShapeType="1" noTextEdit="1"/>
              </p:cNvSpPr>
              <p:nvPr/>
            </p:nvSpPr>
            <p:spPr bwMode="auto">
              <a:xfrm>
                <a:off x="2711624" y="235175"/>
                <a:ext cx="8712968" cy="2216150"/>
              </a:xfrm>
              <a:prstGeom prst="rect">
                <a:avLst/>
              </a:prstGeom>
              <a:blipFill rotWithShape="1">
                <a:blip r:embed="rId4"/>
                <a:stretch>
                  <a:fillRect l="-2" t="-10" r="4" b="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7" name="Rectangle 9"/>
          <p:cNvSpPr>
            <a:spLocks noChangeArrowheads="1"/>
          </p:cNvSpPr>
          <p:nvPr/>
        </p:nvSpPr>
        <p:spPr bwMode="auto">
          <a:xfrm>
            <a:off x="4309306" y="1921751"/>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prstClr val="black"/>
                </a:solidFill>
                <a:latin typeface="Times New Roman" panose="02020603050405020304" pitchFamily="18" charset="0"/>
                <a:ea typeface="楷体" panose="02010609060101010101" pitchFamily="49" charset="-122"/>
              </a:rPr>
              <a:t>A</a:t>
            </a:r>
            <a:endParaRPr lang="zh-CN" altLang="en-US" sz="2400" b="1" dirty="0">
              <a:solidFill>
                <a:prstClr val="black"/>
              </a:solidFill>
              <a:latin typeface="Times New Roman" panose="02020603050405020304" pitchFamily="18" charset="0"/>
              <a:ea typeface="楷体" panose="02010609060101010101" pitchFamily="49" charset="-122"/>
            </a:endParaRPr>
          </a:p>
        </p:txBody>
      </p:sp>
      <p:grpSp>
        <p:nvGrpSpPr>
          <p:cNvPr id="66" name="组合 65"/>
          <p:cNvGrpSpPr/>
          <p:nvPr/>
        </p:nvGrpSpPr>
        <p:grpSpPr>
          <a:xfrm>
            <a:off x="96850" y="548681"/>
            <a:ext cx="1572904" cy="658425"/>
            <a:chOff x="3142451" y="548680"/>
            <a:chExt cx="1572904" cy="658425"/>
          </a:xfrm>
        </p:grpSpPr>
        <p:pic>
          <p:nvPicPr>
            <p:cNvPr id="67" name="图片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8" name="文本框 6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69" name="组合 68"/>
          <p:cNvGrpSpPr/>
          <p:nvPr/>
        </p:nvGrpSpPr>
        <p:grpSpPr>
          <a:xfrm>
            <a:off x="119336" y="3105008"/>
            <a:ext cx="1572904" cy="658425"/>
            <a:chOff x="118542" y="795531"/>
            <a:chExt cx="1572904" cy="658425"/>
          </a:xfrm>
        </p:grpSpPr>
        <p:pic>
          <p:nvPicPr>
            <p:cNvPr id="70" name="图片 6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1" name="文本框 70"/>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72" name="组合 71"/>
          <p:cNvGrpSpPr/>
          <p:nvPr/>
        </p:nvGrpSpPr>
        <p:grpSpPr>
          <a:xfrm>
            <a:off x="96850" y="2252899"/>
            <a:ext cx="1572904" cy="658425"/>
            <a:chOff x="3142451" y="548680"/>
            <a:chExt cx="1572904" cy="658425"/>
          </a:xfrm>
        </p:grpSpPr>
        <p:pic>
          <p:nvPicPr>
            <p:cNvPr id="73" name="图片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4" name="文本框 7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75" name="组合 74"/>
          <p:cNvGrpSpPr/>
          <p:nvPr/>
        </p:nvGrpSpPr>
        <p:grpSpPr>
          <a:xfrm>
            <a:off x="96850" y="1400790"/>
            <a:ext cx="1572904" cy="658425"/>
            <a:chOff x="3142451" y="548680"/>
            <a:chExt cx="1572904" cy="658425"/>
          </a:xfrm>
        </p:grpSpPr>
        <p:pic>
          <p:nvPicPr>
            <p:cNvPr id="76" name="图片 7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7" name="文本框 7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78" name="组合 77"/>
          <p:cNvGrpSpPr/>
          <p:nvPr/>
        </p:nvGrpSpPr>
        <p:grpSpPr>
          <a:xfrm>
            <a:off x="97950" y="3957117"/>
            <a:ext cx="1572904" cy="658425"/>
            <a:chOff x="3142451" y="548680"/>
            <a:chExt cx="1572904" cy="658425"/>
          </a:xfrm>
        </p:grpSpPr>
        <p:pic>
          <p:nvPicPr>
            <p:cNvPr id="79" name="图片 7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0" name="文本框 7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1" name="组合 80"/>
          <p:cNvGrpSpPr/>
          <p:nvPr/>
        </p:nvGrpSpPr>
        <p:grpSpPr>
          <a:xfrm>
            <a:off x="142552" y="5661249"/>
            <a:ext cx="1572699" cy="658339"/>
            <a:chOff x="3142451" y="548680"/>
            <a:chExt cx="1572904" cy="658425"/>
          </a:xfrm>
        </p:grpSpPr>
        <p:pic>
          <p:nvPicPr>
            <p:cNvPr id="82" name="图片 8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3" name="文本框 8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84" name="组合 83"/>
          <p:cNvGrpSpPr/>
          <p:nvPr/>
        </p:nvGrpSpPr>
        <p:grpSpPr>
          <a:xfrm>
            <a:off x="119337" y="4809226"/>
            <a:ext cx="1572699" cy="658339"/>
            <a:chOff x="3142451" y="548680"/>
            <a:chExt cx="1572904" cy="658425"/>
          </a:xfrm>
        </p:grpSpPr>
        <p:pic>
          <p:nvPicPr>
            <p:cNvPr id="85" name="图片 8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6" name="文本框 85"/>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38" name="任意多边形 37"/>
          <p:cNvSpPr/>
          <p:nvPr/>
        </p:nvSpPr>
        <p:spPr>
          <a:xfrm>
            <a:off x="2895913" y="3047108"/>
            <a:ext cx="8915085" cy="3668233"/>
          </a:xfrm>
          <a:custGeom>
            <a:avLst/>
            <a:gdLst>
              <a:gd name="connsiteX0" fmla="*/ 467173 w 9694331"/>
              <a:gd name="connsiteY0" fmla="*/ 143919 h 2043595"/>
              <a:gd name="connsiteX1" fmla="*/ 2316293 w 9694331"/>
              <a:gd name="connsiteY1" fmla="*/ 326799 h 2043595"/>
              <a:gd name="connsiteX2" fmla="*/ 4795333 w 9694331"/>
              <a:gd name="connsiteY2" fmla="*/ 21999 h 2043595"/>
              <a:gd name="connsiteX3" fmla="*/ 8137973 w 9694331"/>
              <a:gd name="connsiteY3" fmla="*/ 113439 h 2043595"/>
              <a:gd name="connsiteX4" fmla="*/ 9418133 w 9694331"/>
              <a:gd name="connsiteY4" fmla="*/ 824639 h 2043595"/>
              <a:gd name="connsiteX5" fmla="*/ 9367333 w 9694331"/>
              <a:gd name="connsiteY5" fmla="*/ 1850799 h 2043595"/>
              <a:gd name="connsiteX6" fmla="*/ 5953573 w 9694331"/>
              <a:gd name="connsiteY6" fmla="*/ 2013359 h 2043595"/>
              <a:gd name="connsiteX7" fmla="*/ 3596453 w 9694331"/>
              <a:gd name="connsiteY7" fmla="*/ 2023519 h 2043595"/>
              <a:gd name="connsiteX8" fmla="*/ 284293 w 9694331"/>
              <a:gd name="connsiteY8" fmla="*/ 1799999 h 2043595"/>
              <a:gd name="connsiteX9" fmla="*/ 396053 w 9694331"/>
              <a:gd name="connsiteY9" fmla="*/ 32159 h 20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4331" h="2043595">
                <a:moveTo>
                  <a:pt x="467173" y="143919"/>
                </a:moveTo>
                <a:cubicBezTo>
                  <a:pt x="1031053" y="245519"/>
                  <a:pt x="1594933" y="347119"/>
                  <a:pt x="2316293" y="326799"/>
                </a:cubicBezTo>
                <a:cubicBezTo>
                  <a:pt x="3037653" y="306479"/>
                  <a:pt x="3825053" y="57559"/>
                  <a:pt x="4795333" y="21999"/>
                </a:cubicBezTo>
                <a:cubicBezTo>
                  <a:pt x="5765613" y="-13561"/>
                  <a:pt x="7367506" y="-20334"/>
                  <a:pt x="8137973" y="113439"/>
                </a:cubicBezTo>
                <a:cubicBezTo>
                  <a:pt x="8908440" y="247212"/>
                  <a:pt x="9213240" y="535079"/>
                  <a:pt x="9418133" y="824639"/>
                </a:cubicBezTo>
                <a:cubicBezTo>
                  <a:pt x="9623026" y="1114199"/>
                  <a:pt x="9944760" y="1652679"/>
                  <a:pt x="9367333" y="1850799"/>
                </a:cubicBezTo>
                <a:cubicBezTo>
                  <a:pt x="8789906" y="2048919"/>
                  <a:pt x="6915386" y="1984572"/>
                  <a:pt x="5953573" y="2013359"/>
                </a:cubicBezTo>
                <a:cubicBezTo>
                  <a:pt x="4991760" y="2042146"/>
                  <a:pt x="4541333" y="2059079"/>
                  <a:pt x="3596453" y="2023519"/>
                </a:cubicBezTo>
                <a:cubicBezTo>
                  <a:pt x="2651573" y="1987959"/>
                  <a:pt x="817693" y="2131892"/>
                  <a:pt x="284293" y="1799999"/>
                </a:cubicBezTo>
                <a:cubicBezTo>
                  <a:pt x="-249107" y="1468106"/>
                  <a:pt x="73473" y="750132"/>
                  <a:pt x="396053" y="32159"/>
                </a:cubicBezTo>
              </a:path>
            </a:pathLst>
          </a:custGeom>
          <a:solidFill>
            <a:srgbClr val="FDC252">
              <a:alpha val="29000"/>
            </a:srgbClr>
          </a:solidFill>
          <a:ln w="31750">
            <a:noFill/>
          </a:ln>
          <a:effectLst>
            <a:glow>
              <a:schemeClr val="accent1"/>
            </a:glow>
            <a:outerShdw blurRad="50800" dist="38100" dir="2700000" algn="tl" rotWithShape="0">
              <a:schemeClr val="bg1">
                <a:lumMod val="50000"/>
                <a:alpha val="40000"/>
              </a:scheme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aphicFrame>
        <p:nvGraphicFramePr>
          <p:cNvPr id="2" name="表格 1"/>
          <p:cNvGraphicFramePr/>
          <p:nvPr>
            <p:custDataLst>
              <p:tags r:id="rId1"/>
            </p:custDataLst>
          </p:nvPr>
        </p:nvGraphicFramePr>
        <p:xfrm>
          <a:off x="2895600" y="2506345"/>
          <a:ext cx="8228330" cy="640080"/>
        </p:xfrm>
        <a:graphic>
          <a:graphicData uri="http://schemas.openxmlformats.org/drawingml/2006/table">
            <a:tbl>
              <a:tblPr firstRow="1" bandRow="1">
                <a:tableStyleId>{5940675A-B579-460E-94D1-54222C63F5DA}</a:tableStyleId>
              </a:tblPr>
              <a:tblGrid>
                <a:gridCol w="2051685">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92960">
                  <a:extLst>
                    <a:ext uri="{9D8B030D-6E8A-4147-A177-3AD203B41FA5}">
                      <a16:colId xmlns:a16="http://schemas.microsoft.com/office/drawing/2014/main" val="20002"/>
                    </a:ext>
                  </a:extLst>
                </a:gridCol>
                <a:gridCol w="2051685">
                  <a:extLst>
                    <a:ext uri="{9D8B030D-6E8A-4147-A177-3AD203B41FA5}">
                      <a16:colId xmlns:a16="http://schemas.microsoft.com/office/drawing/2014/main" val="20003"/>
                    </a:ext>
                  </a:extLst>
                </a:gridCol>
              </a:tblGrid>
              <a:tr h="640080">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a:t>
                      </a:r>
                      <a:r>
                        <a:rPr lang="en-US" altLang="zh-CN"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60kg    98N</a:t>
                      </a:r>
                    </a:p>
                  </a:txBody>
                  <a:tcPr marL="0" marR="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B.</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60kg    588N</a:t>
                      </a:r>
                      <a:endPar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marL="0" marR="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C.</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10kg    98N</a:t>
                      </a:r>
                      <a:endPar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marL="0" marR="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D.</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10kg    588N</a:t>
                      </a:r>
                      <a:endPar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marL="0" marR="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bl>
          </a:graphicData>
        </a:graphic>
      </p:graphicFrame>
      <p:grpSp>
        <p:nvGrpSpPr>
          <p:cNvPr id="3" name="组合 2"/>
          <p:cNvGrpSpPr/>
          <p:nvPr/>
        </p:nvGrpSpPr>
        <p:grpSpPr>
          <a:xfrm>
            <a:off x="3031183" y="3703955"/>
            <a:ext cx="8283982" cy="2685540"/>
            <a:chOff x="3031183" y="3703955"/>
            <a:chExt cx="8283982" cy="2685540"/>
          </a:xfrm>
        </p:grpSpPr>
        <p:sp>
          <p:nvSpPr>
            <p:cNvPr id="41" name="矩形 40"/>
            <p:cNvSpPr/>
            <p:nvPr/>
          </p:nvSpPr>
          <p:spPr>
            <a:xfrm>
              <a:off x="3031183" y="4683483"/>
              <a:ext cx="957675" cy="461665"/>
            </a:xfrm>
            <a:prstGeom prst="rect">
              <a:avLst/>
            </a:prstGeom>
          </p:spPr>
          <p:txBody>
            <a:bodyPr wrap="square">
              <a:spAutoFit/>
            </a:bodyPr>
            <a:lstStyle/>
            <a:p>
              <a:r>
                <a:rPr lang="zh-CN" altLang="en-US" sz="2400" kern="100" dirty="0">
                  <a:solidFill>
                    <a:prstClr val="black"/>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rPr>
                <a:t>解析</a:t>
              </a:r>
              <a:endParaRPr lang="zh-CN" altLang="en-US" sz="2400" dirty="0">
                <a:solidFill>
                  <a:prstClr val="black"/>
                </a:solidFill>
                <a:latin typeface="Times New Roman" panose="02020603050405020304" pitchFamily="18" charset="0"/>
              </a:endParaRPr>
            </a:p>
          </p:txBody>
        </p:sp>
        <mc:AlternateContent xmlns:mc="http://schemas.openxmlformats.org/markup-compatibility/2006" xmlns:a14="http://schemas.microsoft.com/office/drawing/2010/main">
          <mc:Choice Requires="a14">
            <p:sp>
              <p:nvSpPr>
                <p:cNvPr id="42" name="矩形 41"/>
                <p:cNvSpPr/>
                <p:nvPr/>
              </p:nvSpPr>
              <p:spPr>
                <a:xfrm>
                  <a:off x="3988858" y="3793615"/>
                  <a:ext cx="7326307" cy="2595880"/>
                </a:xfrm>
                <a:prstGeom prst="rect">
                  <a:avLst/>
                </a:prstGeom>
              </p:spPr>
              <p:txBody>
                <a:bodyPr wrap="square">
                  <a:spAutoFit/>
                </a:bodyPr>
                <a:lstStyle/>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成年人的质量</a:t>
                  </a:r>
                  <a:r>
                    <a:rPr kumimoji="1" 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因为物体的质量不随位置的改变而改变，</a:t>
                  </a: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所以在月球上成年人的质量还是</a:t>
                  </a:r>
                  <a:r>
                    <a:rPr kumimoji="1" 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60kg</a:t>
                  </a:r>
                  <a:r>
                    <a:rPr kumimoji="1" lang="zh-CN" alt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endPar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因为月球表面所受到的引力约为地球表面所受引力的</a:t>
                  </a:r>
                  <a14:m>
                    <m:oMath xmlns:m="http://schemas.openxmlformats.org/officeDocument/2006/math">
                      <m:f>
                        <m:fPr>
                          <m:ctrlPr>
                            <a:rPr lang="en-US" altLang="zh-CN" sz="2000" i="1">
                              <a:solidFill>
                                <a:prstClr val="black"/>
                              </a:solidFill>
                              <a:latin typeface="Cambria Math" panose="02040503050406030204" pitchFamily="18" charset="0"/>
                              <a:ea typeface="黑体" panose="02010609060101010101" pitchFamily="49" charset="-122"/>
                              <a:cs typeface="Cambria Math" panose="02040503050406030204" pitchFamily="18" charset="0"/>
                            </a:rPr>
                          </m:ctrlPr>
                        </m:fPr>
                        <m:num>
                          <m:r>
                            <a:rPr lang="en-US" altLang="zh-CN" sz="2000" i="1">
                              <a:solidFill>
                                <a:prstClr val="black"/>
                              </a:solidFill>
                              <a:latin typeface="Cambria Math" panose="02040503050406030204" pitchFamily="18" charset="0"/>
                              <a:ea typeface="黑体" panose="02010609060101010101" pitchFamily="49" charset="-122"/>
                              <a:cs typeface="Cambria Math" panose="02040503050406030204" pitchFamily="18" charset="0"/>
                            </a:rPr>
                            <m:t>1</m:t>
                          </m:r>
                        </m:num>
                        <m:den>
                          <m:r>
                            <a:rPr lang="en-US" altLang="zh-CN" sz="2000" i="1">
                              <a:solidFill>
                                <a:prstClr val="black"/>
                              </a:solidFill>
                              <a:latin typeface="Cambria Math" panose="02040503050406030204" pitchFamily="18" charset="0"/>
                              <a:ea typeface="黑体" panose="02010609060101010101" pitchFamily="49" charset="-122"/>
                              <a:cs typeface="Cambria Math" panose="02040503050406030204" pitchFamily="18" charset="0"/>
                            </a:rPr>
                            <m:t>6</m:t>
                          </m:r>
                        </m:den>
                      </m:f>
                    </m:oMath>
                  </a14:m>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所以成年人在月球受到的引力</a:t>
                  </a:r>
                  <a:r>
                    <a:rPr kumimoji="1" 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kumimoji="1" lang="zh-CN" alt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p>
              </p:txBody>
            </p:sp>
          </mc:Choice>
          <mc:Fallback xmlns="">
            <p:sp>
              <p:nvSpPr>
                <p:cNvPr id="42" name="矩形 41"/>
                <p:cNvSpPr>
                  <a:spLocks noRot="1" noChangeAspect="1" noMove="1" noResize="1" noEditPoints="1" noAdjustHandles="1" noChangeArrowheads="1" noChangeShapeType="1" noTextEdit="1"/>
                </p:cNvSpPr>
                <p:nvPr/>
              </p:nvSpPr>
              <p:spPr>
                <a:xfrm>
                  <a:off x="3988858" y="3793615"/>
                  <a:ext cx="7326307" cy="2595880"/>
                </a:xfrm>
                <a:prstGeom prst="rect">
                  <a:avLst/>
                </a:prstGeom>
                <a:blipFill rotWithShape="1">
                  <a:blip r:embed="rId7"/>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1" name="对象 10">
                  <a:hlinkClick r:id="" action="ppaction://ole?verb=0"/>
                </p:cNvPr>
                <p:cNvGraphicFramePr>
                  <a:graphicFrameLocks noChangeAspect="1"/>
                </p:cNvGraphicFramePr>
                <p:nvPr/>
              </p:nvGraphicFramePr>
              <p:xfrm>
                <a:off x="5684520" y="3703955"/>
                <a:ext cx="3336925" cy="786765"/>
              </p:xfrm>
              <a:graphic>
                <a:graphicData uri="http://schemas.openxmlformats.org/presentationml/2006/ole">
                  <mc:AlternateContent>
                    <mc:Choice xmlns:v="urn:schemas-microsoft-com:vml" Requires="v">
                      <p:oleObj r:id="rId8" imgW="1777365" imgH="457200" progId="Equation.KSEE3">
                        <p:embed/>
                      </p:oleObj>
                    </mc:Choice>
                    <mc:Fallback>
                      <p:oleObj r:id="rId8" imgW="1777365" imgH="457200" progId="Equation.KSEE3">
                        <p:embed/>
                        <p:pic>
                          <p:nvPicPr>
                            <p:cNvPr id="0" name="图片 2048"/>
                            <p:cNvPicPr/>
                            <p:nvPr/>
                          </p:nvPicPr>
                          <p:blipFill>
                            <a:blip r:embed="rId9"/>
                            <a:stretch>
                              <a:fillRect/>
                            </a:stretch>
                          </p:blipFill>
                          <p:spPr>
                            <a:xfrm>
                              <a:off x="5684520" y="3703955"/>
                              <a:ext cx="3336925" cy="786765"/>
                            </a:xfrm>
                            <a:prstGeom prst="rect">
                              <a:avLst/>
                            </a:prstGeom>
                          </p:spPr>
                        </p:pic>
                      </p:oleObj>
                    </mc:Fallback>
                  </mc:AlternateContent>
                </a:graphicData>
              </a:graphic>
            </p:graphicFrame>
          </mc:Choice>
          <mc:Fallback xmlns="">
            <p:graphicFrame>
              <p:nvGraphicFramePr>
                <p:cNvPr id="11" name="对象 10">
                  <a:hlinkClick r:id="" action="ppaction://ole?verb=0"/>
                </p:cNvPr>
                <p:cNvGraphicFramePr>
                  <a:graphicFrameLocks noChangeAspect="1"/>
                </p:cNvGraphicFramePr>
                <p:nvPr/>
              </p:nvGraphicFramePr>
              <p:xfrm>
                <a:off x="5684520" y="3703955"/>
                <a:ext cx="3336925" cy="786765"/>
              </p:xfrm>
              <a:graphic>
                <a:graphicData uri="http://schemas.openxmlformats.org/presentationml/2006/ole">
                  <mc:AlternateContent>
                    <mc:Choice xmlns:v="urn:schemas-microsoft-com:vml" Requires="v">
                      <p:oleObj spid="_x0000_s5125" r:id="rId10" imgW="1777365" imgH="457200" progId="Equation.KSEE3">
                        <p:embed/>
                      </p:oleObj>
                    </mc:Choice>
                    <mc:Fallback>
                      <p:oleObj r:id="rId10" imgW="1777365" imgH="457200" progId="Equation.KSEE3">
                        <p:embed/>
                        <p:pic>
                          <p:nvPicPr>
                            <p:cNvPr id="0" name="图片 2048"/>
                            <p:cNvPicPr/>
                            <p:nvPr/>
                          </p:nvPicPr>
                          <p:blipFill>
                            <a:blip r:embed="rId11"/>
                            <a:stretch>
                              <a:fillRect/>
                            </a:stretch>
                          </p:blipFill>
                          <p:spPr>
                            <a:xfrm>
                              <a:off x="5684520" y="3703955"/>
                              <a:ext cx="3336925" cy="786765"/>
                            </a:xfrm>
                            <a:prstGeom prst="rect">
                              <a:avLst/>
                            </a:prstGeom>
                          </p:spPr>
                        </p:pic>
                      </p:oleObj>
                    </mc:Fallback>
                  </mc:AlternateContent>
                </a:graphicData>
              </a:graphic>
            </p:graphicFrame>
          </mc:Fallback>
        </mc:AlternateContent>
        <mc:AlternateContent xmlns:mc="http://schemas.openxmlformats.org/markup-compatibility/2006" xmlns:a14="http://schemas.microsoft.com/office/drawing/2010/main">
          <mc:Choice Requires="a14">
            <p:graphicFrame>
              <p:nvGraphicFramePr>
                <p:cNvPr id="31" name="对象 30">
                  <a:hlinkClick r:id="" action="ppaction://ole?verb=0"/>
                </p:cNvPr>
                <p:cNvGraphicFramePr>
                  <a:graphicFrameLocks noChangeAspect="1"/>
                </p:cNvGraphicFramePr>
                <p:nvPr/>
              </p:nvGraphicFramePr>
              <p:xfrm>
                <a:off x="7406005" y="5815330"/>
                <a:ext cx="2948305" cy="574040"/>
              </p:xfrm>
              <a:graphic>
                <a:graphicData uri="http://schemas.openxmlformats.org/presentationml/2006/ole">
                  <mc:AlternateContent>
                    <mc:Choice xmlns:v="urn:schemas-microsoft-com:vml" Requires="v">
                      <p:oleObj name="Equation" r:id="rId12" imgW="1854200" imgH="393700" progId="Equation.DSMT4">
                        <p:embed/>
                      </p:oleObj>
                    </mc:Choice>
                    <mc:Fallback>
                      <p:oleObj name="Equation" r:id="rId12" imgW="1854200" imgH="393700" progId="Equation.DSMT4">
                        <p:embed/>
                        <p:pic>
                          <p:nvPicPr>
                            <p:cNvPr id="0" name="图片 2048"/>
                            <p:cNvPicPr/>
                            <p:nvPr/>
                          </p:nvPicPr>
                          <p:blipFill>
                            <a:blip r:embed="rId13"/>
                            <a:stretch>
                              <a:fillRect/>
                            </a:stretch>
                          </p:blipFill>
                          <p:spPr>
                            <a:xfrm>
                              <a:off x="7406005" y="5815330"/>
                              <a:ext cx="2948305" cy="574040"/>
                            </a:xfrm>
                            <a:prstGeom prst="rect">
                              <a:avLst/>
                            </a:prstGeom>
                          </p:spPr>
                        </p:pic>
                      </p:oleObj>
                    </mc:Fallback>
                  </mc:AlternateContent>
                </a:graphicData>
              </a:graphic>
            </p:graphicFrame>
          </mc:Choice>
          <mc:Fallback xmlns="">
            <p:graphicFrame>
              <p:nvGraphicFramePr>
                <p:cNvPr id="31" name="对象 30">
                  <a:hlinkClick r:id="" action="ppaction://ole?verb=0"/>
                </p:cNvPr>
                <p:cNvGraphicFramePr>
                  <a:graphicFrameLocks noChangeAspect="1"/>
                </p:cNvGraphicFramePr>
                <p:nvPr/>
              </p:nvGraphicFramePr>
              <p:xfrm>
                <a:off x="7406005" y="5815330"/>
                <a:ext cx="2948305" cy="574040"/>
              </p:xfrm>
              <a:graphic>
                <a:graphicData uri="http://schemas.openxmlformats.org/presentationml/2006/ole">
                  <mc:AlternateContent>
                    <mc:Choice xmlns:v="urn:schemas-microsoft-com:vml" Requires="v">
                      <p:oleObj spid="_x0000_s5126" name="Equation" r:id="rId14" imgW="1854200" imgH="393700" progId="Equation.DSMT4">
                        <p:embed/>
                      </p:oleObj>
                    </mc:Choice>
                    <mc:Fallback>
                      <p:oleObj name="Equation" r:id="rId14" imgW="1854200" imgH="393700" progId="Equation.DSMT4">
                        <p:embed/>
                        <p:pic>
                          <p:nvPicPr>
                            <p:cNvPr id="0" name="图片 2048"/>
                            <p:cNvPicPr/>
                            <p:nvPr/>
                          </p:nvPicPr>
                          <p:blipFill>
                            <a:blip r:embed="rId15"/>
                            <a:stretch>
                              <a:fillRect/>
                            </a:stretch>
                          </p:blipFill>
                          <p:spPr>
                            <a:xfrm>
                              <a:off x="7406005" y="5815330"/>
                              <a:ext cx="2948305" cy="574040"/>
                            </a:xfrm>
                            <a:prstGeom prst="rect">
                              <a:avLst/>
                            </a:prstGeom>
                          </p:spPr>
                        </p:pic>
                      </p:oleObj>
                    </mc:Fallback>
                  </mc:AlternateContent>
                </a:graphicData>
              </a:graphic>
            </p:graphicFrame>
          </mc:Fallback>
        </mc:AlternateContent>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119336" y="3957117"/>
            <a:ext cx="1572904" cy="658425"/>
            <a:chOff x="118542" y="795531"/>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 name="组合 7"/>
          <p:cNvGrpSpPr/>
          <p:nvPr/>
        </p:nvGrpSpPr>
        <p:grpSpPr>
          <a:xfrm>
            <a:off x="96850" y="2252899"/>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7950" y="1400790"/>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aphicFrame>
        <p:nvGraphicFramePr>
          <p:cNvPr id="25" name="图示 24"/>
          <p:cNvGraphicFramePr/>
          <p:nvPr/>
        </p:nvGraphicFramePr>
        <p:xfrm>
          <a:off x="2828925" y="901065"/>
          <a:ext cx="8128000" cy="541845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542" y="4809226"/>
            <a:ext cx="1572699" cy="658339"/>
            <a:chOff x="118542" y="795531"/>
            <a:chExt cx="1572904" cy="658425"/>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4" name="文本框 3"/>
            <p:cNvSpPr txBox="1"/>
            <p:nvPr/>
          </p:nvSpPr>
          <p:spPr>
            <a:xfrm>
              <a:off x="190550" y="879103"/>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5" name="组合 4"/>
          <p:cNvGrpSpPr/>
          <p:nvPr/>
        </p:nvGrpSpPr>
        <p:grpSpPr>
          <a:xfrm>
            <a:off x="142552" y="5661249"/>
            <a:ext cx="1572699" cy="658339"/>
            <a:chOff x="3142451" y="548680"/>
            <a:chExt cx="1572904" cy="658425"/>
          </a:xfrm>
        </p:grpSpPr>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8" name="组合 7"/>
          <p:cNvGrpSpPr/>
          <p:nvPr/>
        </p:nvGrpSpPr>
        <p:grpSpPr>
          <a:xfrm>
            <a:off x="96850" y="548681"/>
            <a:ext cx="1572904" cy="658425"/>
            <a:chOff x="3142451" y="548680"/>
            <a:chExt cx="1572904" cy="658425"/>
          </a:xfrm>
        </p:grpSpPr>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11" name="组合 10"/>
          <p:cNvGrpSpPr/>
          <p:nvPr/>
        </p:nvGrpSpPr>
        <p:grpSpPr>
          <a:xfrm>
            <a:off x="96850" y="2252899"/>
            <a:ext cx="1572904" cy="658425"/>
            <a:chOff x="3142451" y="548680"/>
            <a:chExt cx="1572904" cy="658425"/>
          </a:xfrm>
        </p:grpSpPr>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97950" y="1400790"/>
            <a:ext cx="1572904" cy="658425"/>
            <a:chOff x="3142451" y="548680"/>
            <a:chExt cx="1572904" cy="658425"/>
          </a:xfrm>
        </p:grpSpPr>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7" name="组合 16"/>
          <p:cNvGrpSpPr/>
          <p:nvPr/>
        </p:nvGrpSpPr>
        <p:grpSpPr>
          <a:xfrm>
            <a:off x="96850" y="3105008"/>
            <a:ext cx="1572904" cy="658425"/>
            <a:chOff x="3142451" y="548680"/>
            <a:chExt cx="1572904" cy="658425"/>
          </a:xfrm>
        </p:grpSpPr>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20" name="组合 19"/>
          <p:cNvGrpSpPr/>
          <p:nvPr/>
        </p:nvGrpSpPr>
        <p:grpSpPr>
          <a:xfrm>
            <a:off x="119336" y="3957117"/>
            <a:ext cx="1572904" cy="658425"/>
            <a:chOff x="3142451" y="548680"/>
            <a:chExt cx="1572904" cy="658425"/>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sp>
        <p:nvSpPr>
          <p:cNvPr id="37" name="Rectangle 44"/>
          <p:cNvSpPr>
            <a:spLocks noChangeArrowheads="1"/>
          </p:cNvSpPr>
          <p:nvPr/>
        </p:nvSpPr>
        <p:spPr bwMode="auto">
          <a:xfrm>
            <a:off x="5057413" y="647209"/>
            <a:ext cx="4152099" cy="559897"/>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假如没有重力会怎样呢？</a:t>
            </a:r>
          </a:p>
        </p:txBody>
      </p:sp>
      <p:pic>
        <p:nvPicPr>
          <p:cNvPr id="28" name="20211111142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339964" y="1730002"/>
            <a:ext cx="6306411" cy="3547357"/>
          </a:xfrm>
          <a:prstGeom prst="rect">
            <a:avLst/>
          </a:prstGeom>
          <a:ln w="107950" cap="rnd">
            <a:solidFill>
              <a:srgbClr val="C8C6BD"/>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171450" prst="hardEdge"/>
            <a:extrusionClr>
              <a:srgbClr val="FFFFFF"/>
            </a:extrusionClr>
          </a:sp3d>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604"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8"/>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124" y="5661249"/>
            <a:ext cx="1572699" cy="658339"/>
            <a:chOff x="118542" y="795531"/>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4" name="文本框 3"/>
            <p:cNvSpPr txBox="1"/>
            <p:nvPr/>
          </p:nvSpPr>
          <p:spPr>
            <a:xfrm>
              <a:off x="190550" y="879103"/>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5" name="组合 4"/>
          <p:cNvGrpSpPr/>
          <p:nvPr/>
        </p:nvGrpSpPr>
        <p:grpSpPr>
          <a:xfrm>
            <a:off x="96850" y="548681"/>
            <a:ext cx="1572904" cy="658425"/>
            <a:chOff x="3142451" y="548680"/>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2252871"/>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7950" y="1400776"/>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4" name="组合 13"/>
          <p:cNvGrpSpPr/>
          <p:nvPr/>
        </p:nvGrpSpPr>
        <p:grpSpPr>
          <a:xfrm>
            <a:off x="96850" y="3104966"/>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19336" y="3957061"/>
            <a:ext cx="1572904" cy="658425"/>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20" name="组合 19"/>
          <p:cNvGrpSpPr/>
          <p:nvPr/>
        </p:nvGrpSpPr>
        <p:grpSpPr>
          <a:xfrm>
            <a:off x="131123" y="4809156"/>
            <a:ext cx="1572904" cy="658425"/>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40" name="组合 39"/>
          <p:cNvGrpSpPr/>
          <p:nvPr/>
        </p:nvGrpSpPr>
        <p:grpSpPr>
          <a:xfrm>
            <a:off x="3237610" y="760352"/>
            <a:ext cx="7048163" cy="5358535"/>
            <a:chOff x="3236815" y="760351"/>
            <a:chExt cx="7048163" cy="5358535"/>
          </a:xfrm>
        </p:grpSpPr>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6815" y="760351"/>
              <a:ext cx="7048163" cy="5358535"/>
            </a:xfrm>
            <a:prstGeom prst="rect">
              <a:avLst/>
            </a:prstGeom>
          </p:spPr>
        </p:pic>
        <p:sp>
          <p:nvSpPr>
            <p:cNvPr id="42" name="文本框 41"/>
            <p:cNvSpPr txBox="1"/>
            <p:nvPr/>
          </p:nvSpPr>
          <p:spPr>
            <a:xfrm>
              <a:off x="4175491" y="1568808"/>
              <a:ext cx="914400" cy="523220"/>
            </a:xfrm>
            <a:prstGeom prst="rect">
              <a:avLst/>
            </a:prstGeom>
            <a:noFill/>
          </p:spPr>
          <p:txBody>
            <a:bodyPr wrap="square" rtlCol="0">
              <a:spAutoFit/>
            </a:bodyPr>
            <a:lstStyle/>
            <a:p>
              <a:r>
                <a:rPr lang="zh-CN" altLang="en-US" sz="2800" dirty="0">
                  <a:solidFill>
                    <a:prstClr val="black"/>
                  </a:solidFill>
                  <a:latin typeface="黑体" panose="02010609060101010101" pitchFamily="49" charset="-122"/>
                  <a:ea typeface="黑体" panose="02010609060101010101" pitchFamily="49" charset="-122"/>
                </a:rPr>
                <a:t>作业</a:t>
              </a:r>
              <a:r>
                <a:rPr lang="zh-CN" altLang="en-US" sz="2800" dirty="0">
                  <a:solidFill>
                    <a:prstClr val="black"/>
                  </a:solidFill>
                  <a:latin typeface="楷体" panose="02010609060101010101" pitchFamily="49" charset="-122"/>
                  <a:ea typeface="楷体" panose="02010609060101010101" pitchFamily="49" charset="-122"/>
                </a:rPr>
                <a:t>：</a:t>
              </a:r>
            </a:p>
          </p:txBody>
        </p:sp>
        <p:cxnSp>
          <p:nvCxnSpPr>
            <p:cNvPr id="43" name="直接连接符 42"/>
            <p:cNvCxnSpPr/>
            <p:nvPr/>
          </p:nvCxnSpPr>
          <p:spPr>
            <a:xfrm>
              <a:off x="4869770" y="2881135"/>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869770" y="3691788"/>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934506" y="4565728"/>
              <a:ext cx="4175491"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800724" y="4978884"/>
              <a:ext cx="1488934" cy="707886"/>
            </a:xfrm>
            <a:prstGeom prst="rect">
              <a:avLst/>
            </a:prstGeom>
            <a:noFill/>
          </p:spPr>
          <p:txBody>
            <a:bodyPr wrap="square" rtlCol="0">
              <a:spAutoFit/>
            </a:bodyPr>
            <a:lstStyle/>
            <a:p>
              <a:r>
                <a:rPr lang="zh-CN" altLang="en-US" sz="2000" u="sng" dirty="0">
                  <a:solidFill>
                    <a:prstClr val="black"/>
                  </a:solidFill>
                  <a:latin typeface="黑体" panose="02010609060101010101" pitchFamily="49" charset="-122"/>
                  <a:ea typeface="黑体" panose="02010609060101010101" pitchFamily="49" charset="-122"/>
                </a:rPr>
                <a:t>     </a:t>
              </a:r>
              <a:r>
                <a:rPr lang="zh-CN" altLang="en-US" sz="2000" dirty="0">
                  <a:solidFill>
                    <a:prstClr val="black"/>
                  </a:solidFill>
                  <a:latin typeface="黑体" panose="02010609060101010101" pitchFamily="49" charset="-122"/>
                  <a:ea typeface="黑体" panose="02010609060101010101" pitchFamily="49" charset="-122"/>
                </a:rPr>
                <a:t>月</a:t>
              </a:r>
              <a:r>
                <a:rPr lang="zh-CN" altLang="en-US" sz="2000" u="sng" dirty="0">
                  <a:solidFill>
                    <a:prstClr val="black"/>
                  </a:solidFill>
                  <a:latin typeface="黑体" panose="02010609060101010101" pitchFamily="49" charset="-122"/>
                  <a:ea typeface="黑体" panose="02010609060101010101" pitchFamily="49" charset="-122"/>
                </a:rPr>
                <a:t>     </a:t>
              </a:r>
              <a:r>
                <a:rPr lang="zh-CN" altLang="en-US" sz="2000" dirty="0">
                  <a:solidFill>
                    <a:prstClr val="black"/>
                  </a:solidFill>
                  <a:latin typeface="黑体" panose="02010609060101010101" pitchFamily="49" charset="-122"/>
                  <a:ea typeface="黑体" panose="02010609060101010101" pitchFamily="49" charset="-122"/>
                </a:rPr>
                <a:t>日</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p14:dur="250">
        <p15:prstTrans prst="peelOff"/>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7933" y="1913438"/>
            <a:ext cx="9054848" cy="1200329"/>
          </a:xfrm>
          <a:prstGeom prst="rect">
            <a:avLst/>
          </a:prstGeom>
          <a:ln w="28575">
            <a:noFill/>
            <a:prstDash val="dash"/>
          </a:ln>
        </p:spPr>
        <p:txBody>
          <a:bodyPr>
            <a:spAutoFit/>
          </a:bodyPr>
          <a:lstStyle>
            <a:defPPr>
              <a:defRPr lang="zh-CN"/>
            </a:defPPr>
            <a:lvl1pPr indent="0">
              <a:lnSpc>
                <a:spcPct val="150000"/>
              </a:lnSpc>
              <a:spcBef>
                <a:spcPct val="20000"/>
              </a:spcBef>
              <a:buFont typeface="Arial" panose="020B0604020202020204" pitchFamily="34" charset="0"/>
              <a:buNone/>
              <a:def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defRPr>
            </a:lvl1pPr>
            <a:lvl2pPr marL="742950" indent="-28575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2pPr>
            <a:lvl3pPr marL="1143000" indent="-22860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3pPr>
            <a:lvl4pPr marL="1600200" indent="-22860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4pPr>
            <a:lvl5pPr marL="2057400" indent="-22860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en-US" altLang="zh-CN"/>
              <a:t>1</a:t>
            </a:r>
            <a:r>
              <a:rPr lang="zh-CN" altLang="en-US"/>
              <a:t>．能通过分析生活及实验现象得出重力是由于地球的吸引而产生的。</a:t>
            </a:r>
          </a:p>
        </p:txBody>
      </p:sp>
      <p:sp>
        <p:nvSpPr>
          <p:cNvPr id="3" name="文本框 2"/>
          <p:cNvSpPr txBox="1"/>
          <p:nvPr/>
        </p:nvSpPr>
        <p:spPr>
          <a:xfrm>
            <a:off x="2487933" y="3170061"/>
            <a:ext cx="9054848" cy="1754326"/>
          </a:xfrm>
          <a:prstGeom prst="rect">
            <a:avLst/>
          </a:prstGeom>
          <a:ln w="28575">
            <a:noFill/>
            <a:prstDash val="dash"/>
          </a:ln>
        </p:spPr>
        <p:txBody>
          <a:bodyPr>
            <a:spAutoFit/>
          </a:bodyPr>
          <a:lstStyle>
            <a:defPPr>
              <a:defRPr lang="zh-CN"/>
            </a:defPPr>
            <a:lvl1pPr indent="0">
              <a:lnSpc>
                <a:spcPct val="150000"/>
              </a:lnSpc>
              <a:spcBef>
                <a:spcPct val="20000"/>
              </a:spcBef>
              <a:buFont typeface="Arial" panose="020B0604020202020204" pitchFamily="34" charset="0"/>
              <a:buNone/>
              <a:defRPr sz="2400">
                <a:solidFill>
                  <a:prstClr val="black"/>
                </a:solidFill>
                <a:latin typeface="Times New Roman" panose="02020603050405020304" pitchFamily="18" charset="0"/>
                <a:ea typeface="黑体" panose="02010609060101010101" pitchFamily="49" charset="-122"/>
                <a:cs typeface="Times New Roman" panose="02020603050405020304" pitchFamily="18" charset="0"/>
              </a:defRPr>
            </a:lvl1pPr>
            <a:lvl2pPr marL="742950" indent="-28575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2pPr>
            <a:lvl3pPr marL="1143000" indent="-22860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3pPr>
            <a:lvl4pPr marL="1600200" indent="-22860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4pPr>
            <a:lvl5pPr marL="2057400" indent="-228600">
              <a:spcBef>
                <a:spcPct val="20000"/>
              </a:spcBef>
              <a:buFont typeface="Arial" panose="020B0604020202020204" pitchFamily="34" charset="0"/>
              <a:buChar char="»"/>
              <a:defRPr sz="2800">
                <a:latin typeface="黑体" panose="02010609060101010101" pitchFamily="49" charset="-122"/>
                <a:ea typeface="黑体" panose="02010609060101010101" pitchFamily="49" charset="-122"/>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en-US" altLang="zh-CN"/>
              <a:t>2</a:t>
            </a:r>
            <a:r>
              <a:rPr lang="zh-CN" altLang="en-US"/>
              <a:t>．经历探究重力的大小跟什么因素有关的实验过程，了解重力大小跟物体质量的关系。会根据</a:t>
            </a:r>
            <a:r>
              <a:rPr lang="en-US" altLang="zh-CN" i="1"/>
              <a:t>G</a:t>
            </a:r>
            <a:r>
              <a:rPr lang="zh-CN" altLang="en-US"/>
              <a:t>－</a:t>
            </a:r>
            <a:r>
              <a:rPr lang="en-US" altLang="zh-CN" i="1"/>
              <a:t>m</a:t>
            </a:r>
            <a:r>
              <a:rPr lang="zh-CN" altLang="en-US"/>
              <a:t>图象分析处理实验结果。能正确书写重力大小跟物体质量的关系式</a:t>
            </a:r>
            <a:r>
              <a:rPr lang="en-US" altLang="zh-CN" i="1"/>
              <a:t>G</a:t>
            </a:r>
            <a:r>
              <a:rPr lang="zh-CN" altLang="en-US"/>
              <a:t>＝</a:t>
            </a:r>
            <a:r>
              <a:rPr lang="en-US" altLang="zh-CN" i="1"/>
              <a:t>mg</a:t>
            </a:r>
            <a:r>
              <a:rPr lang="zh-CN" altLang="en-US"/>
              <a:t>，并能进行简单计算。</a:t>
            </a:r>
          </a:p>
        </p:txBody>
      </p:sp>
      <p:grpSp>
        <p:nvGrpSpPr>
          <p:cNvPr id="53" name="组合 52"/>
          <p:cNvGrpSpPr/>
          <p:nvPr/>
        </p:nvGrpSpPr>
        <p:grpSpPr>
          <a:xfrm>
            <a:off x="103501" y="1407205"/>
            <a:ext cx="1572904" cy="658425"/>
            <a:chOff x="3142451" y="548680"/>
            <a:chExt cx="1572904" cy="658425"/>
          </a:xfrm>
        </p:grpSpPr>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56" name="组合 55"/>
          <p:cNvGrpSpPr/>
          <p:nvPr/>
        </p:nvGrpSpPr>
        <p:grpSpPr>
          <a:xfrm>
            <a:off x="96850" y="556379"/>
            <a:ext cx="1572904" cy="658425"/>
            <a:chOff x="118542" y="795531"/>
            <a:chExt cx="1572904" cy="658425"/>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8" name="文本框 57"/>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136507" y="2258031"/>
            <a:ext cx="1572904" cy="658425"/>
            <a:chOff x="3142451" y="548680"/>
            <a:chExt cx="1572904" cy="658425"/>
          </a:xfrm>
        </p:grpSpPr>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108134" y="3959683"/>
            <a:ext cx="1572904" cy="658425"/>
            <a:chOff x="3142451" y="548680"/>
            <a:chExt cx="1572904" cy="65842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4" name="文本框 6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5" name="组合 64"/>
          <p:cNvGrpSpPr/>
          <p:nvPr/>
        </p:nvGrpSpPr>
        <p:grpSpPr>
          <a:xfrm>
            <a:off x="136507" y="3108857"/>
            <a:ext cx="1572904" cy="658425"/>
            <a:chOff x="3142451" y="548680"/>
            <a:chExt cx="1572904" cy="658425"/>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142552" y="5661249"/>
            <a:ext cx="1572699" cy="658339"/>
            <a:chOff x="3142451" y="548680"/>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114" name="组合 113"/>
          <p:cNvGrpSpPr/>
          <p:nvPr/>
        </p:nvGrpSpPr>
        <p:grpSpPr>
          <a:xfrm>
            <a:off x="119337" y="4810509"/>
            <a:ext cx="1572699" cy="658339"/>
            <a:chOff x="3142451" y="548680"/>
            <a:chExt cx="1572904" cy="658425"/>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18" name="文本框 117"/>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32" name="组合 31"/>
          <p:cNvGrpSpPr/>
          <p:nvPr/>
        </p:nvGrpSpPr>
        <p:grpSpPr>
          <a:xfrm>
            <a:off x="2674471" y="326379"/>
            <a:ext cx="2968316" cy="899144"/>
            <a:chOff x="2669935" y="349904"/>
            <a:chExt cx="2968316" cy="899144"/>
          </a:xfrm>
        </p:grpSpPr>
        <p:cxnSp>
          <p:nvCxnSpPr>
            <p:cNvPr id="33" name="直接连接符 32"/>
            <p:cNvCxnSpPr/>
            <p:nvPr/>
          </p:nvCxnSpPr>
          <p:spPr>
            <a:xfrm>
              <a:off x="3583419" y="1102861"/>
              <a:ext cx="1872208" cy="0"/>
            </a:xfrm>
            <a:prstGeom prst="line">
              <a:avLst/>
            </a:prstGeom>
            <a:ln w="28575">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669935" y="349904"/>
              <a:ext cx="2968316" cy="899144"/>
              <a:chOff x="3059156" y="518364"/>
              <a:chExt cx="2275879" cy="689395"/>
            </a:xfrm>
          </p:grpSpPr>
          <p:sp>
            <p:nvSpPr>
              <p:cNvPr id="36" name="圆角矩形 35"/>
              <p:cNvSpPr/>
              <p:nvPr/>
            </p:nvSpPr>
            <p:spPr>
              <a:xfrm>
                <a:off x="3358902" y="667983"/>
                <a:ext cx="1976133"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cs typeface="Times New Roman" panose="02020603050405020304" pitchFamily="18" charset="0"/>
                </a:endParaRPr>
              </a:p>
            </p:txBody>
          </p:sp>
          <p:grpSp>
            <p:nvGrpSpPr>
              <p:cNvPr id="37" name="Group 2261"/>
              <p:cNvGrpSpPr/>
              <p:nvPr/>
            </p:nvGrpSpPr>
            <p:grpSpPr>
              <a:xfrm flipH="1">
                <a:off x="3059156" y="518364"/>
                <a:ext cx="757333" cy="689395"/>
                <a:chOff x="-2" y="-1"/>
                <a:chExt cx="963727" cy="877273"/>
              </a:xfrm>
              <a:effectLst>
                <a:outerShdw blurRad="63500" sx="102000" sy="102000" algn="ctr" rotWithShape="0">
                  <a:prstClr val="black">
                    <a:alpha val="40000"/>
                  </a:prstClr>
                </a:outerShdw>
              </a:effectLst>
            </p:grpSpPr>
            <p:sp>
              <p:nvSpPr>
                <p:cNvPr id="38" name="Shape 2248"/>
                <p:cNvSpPr/>
                <p:nvPr/>
              </p:nvSpPr>
              <p:spPr>
                <a:xfrm>
                  <a:off x="-2" y="-1"/>
                  <a:ext cx="877274" cy="877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39" name="Shape 2249"/>
                <p:cNvSpPr/>
                <p:nvPr/>
              </p:nvSpPr>
              <p:spPr>
                <a:xfrm>
                  <a:off x="822000" y="384073"/>
                  <a:ext cx="141725" cy="55274"/>
                </a:xfrm>
                <a:custGeom>
                  <a:avLst/>
                  <a:gdLst/>
                  <a:ahLst/>
                  <a:cxnLst>
                    <a:cxn ang="0">
                      <a:pos x="wd2" y="hd2"/>
                    </a:cxn>
                    <a:cxn ang="5400000">
                      <a:pos x="wd2" y="hd2"/>
                    </a:cxn>
                    <a:cxn ang="10800000">
                      <a:pos x="wd2" y="hd2"/>
                    </a:cxn>
                    <a:cxn ang="16200000">
                      <a:pos x="wd2" y="hd2"/>
                    </a:cxn>
                  </a:cxnLst>
                  <a:rect l="0" t="0" r="r" b="b"/>
                  <a:pathLst>
                    <a:path w="21600" h="21600" extrusionOk="0">
                      <a:moveTo>
                        <a:pt x="4968" y="0"/>
                      </a:moveTo>
                      <a:lnTo>
                        <a:pt x="0" y="21600"/>
                      </a:lnTo>
                      <a:lnTo>
                        <a:pt x="16848" y="21600"/>
                      </a:lnTo>
                      <a:lnTo>
                        <a:pt x="21600" y="0"/>
                      </a:lnTo>
                      <a:lnTo>
                        <a:pt x="4968" y="0"/>
                      </a:lnTo>
                      <a:close/>
                    </a:path>
                  </a:pathLst>
                </a:custGeom>
                <a:solidFill>
                  <a:srgbClr val="FF642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0" name="Shape 2250"/>
                <p:cNvSpPr/>
                <p:nvPr/>
              </p:nvSpPr>
              <p:spPr>
                <a:xfrm>
                  <a:off x="822000" y="439345"/>
                  <a:ext cx="141725" cy="538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848" y="0"/>
                      </a:lnTo>
                      <a:lnTo>
                        <a:pt x="21600" y="21600"/>
                      </a:lnTo>
                      <a:lnTo>
                        <a:pt x="4968" y="21600"/>
                      </a:lnTo>
                      <a:lnTo>
                        <a:pt x="0" y="0"/>
                      </a:lnTo>
                      <a:close/>
                    </a:path>
                  </a:pathLst>
                </a:custGeom>
                <a:solidFill>
                  <a:srgbClr val="FF642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1" name="Shape 2251"/>
                <p:cNvSpPr/>
                <p:nvPr/>
              </p:nvSpPr>
              <p:spPr>
                <a:xfrm>
                  <a:off x="112323" y="107002"/>
                  <a:ext cx="659019" cy="6590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2" name="Shape 2252"/>
                <p:cNvSpPr/>
                <p:nvPr/>
              </p:nvSpPr>
              <p:spPr>
                <a:xfrm>
                  <a:off x="109128" y="109128"/>
                  <a:ext cx="659018" cy="659019"/>
                </a:xfrm>
                <a:custGeom>
                  <a:avLst/>
                  <a:gdLst/>
                  <a:ahLst/>
                  <a:cxnLst>
                    <a:cxn ang="0">
                      <a:pos x="wd2" y="hd2"/>
                    </a:cxn>
                    <a:cxn ang="5400000">
                      <a:pos x="wd2" y="hd2"/>
                    </a:cxn>
                    <a:cxn ang="10800000">
                      <a:pos x="wd2" y="hd2"/>
                    </a:cxn>
                    <a:cxn ang="16200000">
                      <a:pos x="wd2" y="hd2"/>
                    </a:cxn>
                  </a:cxnLst>
                  <a:rect l="0" t="0" r="r" b="b"/>
                  <a:pathLst>
                    <a:path w="21600" h="21600" extrusionOk="0">
                      <a:moveTo>
                        <a:pt x="10800" y="1800"/>
                      </a:moveTo>
                      <a:cubicBezTo>
                        <a:pt x="15750" y="1800"/>
                        <a:pt x="19800" y="5850"/>
                        <a:pt x="19800" y="10800"/>
                      </a:cubicBezTo>
                      <a:cubicBezTo>
                        <a:pt x="19800" y="15778"/>
                        <a:pt x="15750" y="19800"/>
                        <a:pt x="10800" y="19800"/>
                      </a:cubicBezTo>
                      <a:cubicBezTo>
                        <a:pt x="5850" y="19800"/>
                        <a:pt x="1800" y="15778"/>
                        <a:pt x="1800" y="10800"/>
                      </a:cubicBezTo>
                      <a:cubicBezTo>
                        <a:pt x="1800" y="5850"/>
                        <a:pt x="5850" y="1800"/>
                        <a:pt x="10800" y="1800"/>
                      </a:cubicBezTo>
                      <a:moveTo>
                        <a:pt x="10800" y="0"/>
                      </a:moveTo>
                      <a:cubicBezTo>
                        <a:pt x="4837" y="0"/>
                        <a:pt x="0" y="4837"/>
                        <a:pt x="0" y="10800"/>
                      </a:cubicBezTo>
                      <a:cubicBezTo>
                        <a:pt x="0" y="16791"/>
                        <a:pt x="4837" y="21600"/>
                        <a:pt x="10800" y="21600"/>
                      </a:cubicBezTo>
                      <a:cubicBezTo>
                        <a:pt x="16762" y="21600"/>
                        <a:pt x="21600" y="16791"/>
                        <a:pt x="21600" y="10800"/>
                      </a:cubicBezTo>
                      <a:cubicBezTo>
                        <a:pt x="21600" y="4837"/>
                        <a:pt x="16762" y="0"/>
                        <a:pt x="10800" y="0"/>
                      </a:cubicBezTo>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3" name="Shape 2253"/>
                <p:cNvSpPr/>
                <p:nvPr/>
              </p:nvSpPr>
              <p:spPr>
                <a:xfrm>
                  <a:off x="219674" y="219673"/>
                  <a:ext cx="437928" cy="437929"/>
                </a:xfrm>
                <a:custGeom>
                  <a:avLst/>
                  <a:gdLst/>
                  <a:ahLst/>
                  <a:cxnLst>
                    <a:cxn ang="0">
                      <a:pos x="wd2" y="hd2"/>
                    </a:cxn>
                    <a:cxn ang="5400000">
                      <a:pos x="wd2" y="hd2"/>
                    </a:cxn>
                    <a:cxn ang="10800000">
                      <a:pos x="wd2" y="hd2"/>
                    </a:cxn>
                    <a:cxn ang="16200000">
                      <a:pos x="wd2" y="hd2"/>
                    </a:cxn>
                  </a:cxnLst>
                  <a:rect l="0" t="0" r="r" b="b"/>
                  <a:pathLst>
                    <a:path w="21600" h="21600" extrusionOk="0">
                      <a:moveTo>
                        <a:pt x="10800" y="2700"/>
                      </a:moveTo>
                      <a:cubicBezTo>
                        <a:pt x="15272" y="2700"/>
                        <a:pt x="18900" y="6370"/>
                        <a:pt x="18900" y="10800"/>
                      </a:cubicBezTo>
                      <a:cubicBezTo>
                        <a:pt x="18900" y="15272"/>
                        <a:pt x="15272" y="18900"/>
                        <a:pt x="10800" y="18900"/>
                      </a:cubicBezTo>
                      <a:cubicBezTo>
                        <a:pt x="6328" y="18900"/>
                        <a:pt x="2700" y="15272"/>
                        <a:pt x="2700" y="10800"/>
                      </a:cubicBezTo>
                      <a:cubicBezTo>
                        <a:pt x="2700" y="6370"/>
                        <a:pt x="6328" y="2700"/>
                        <a:pt x="10800" y="2700"/>
                      </a:cubicBezTo>
                      <a:moveTo>
                        <a:pt x="10800" y="0"/>
                      </a:moveTo>
                      <a:cubicBezTo>
                        <a:pt x="4852" y="0"/>
                        <a:pt x="0" y="4852"/>
                        <a:pt x="0" y="10800"/>
                      </a:cubicBezTo>
                      <a:cubicBezTo>
                        <a:pt x="0" y="16791"/>
                        <a:pt x="4852" y="21600"/>
                        <a:pt x="10800" y="21600"/>
                      </a:cubicBezTo>
                      <a:cubicBezTo>
                        <a:pt x="16748" y="21600"/>
                        <a:pt x="21600" y="16791"/>
                        <a:pt x="21600" y="10800"/>
                      </a:cubicBezTo>
                      <a:cubicBezTo>
                        <a:pt x="21600" y="4852"/>
                        <a:pt x="16748" y="0"/>
                        <a:pt x="10800" y="0"/>
                      </a:cubicBezTo>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4" name="Shape 2254"/>
                <p:cNvSpPr/>
                <p:nvPr/>
              </p:nvSpPr>
              <p:spPr>
                <a:xfrm>
                  <a:off x="328800" y="328800"/>
                  <a:ext cx="219673" cy="219674"/>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53" y="5400"/>
                        <a:pt x="16200" y="7847"/>
                        <a:pt x="16200" y="10800"/>
                      </a:cubicBezTo>
                      <a:cubicBezTo>
                        <a:pt x="16200" y="13838"/>
                        <a:pt x="13753" y="16200"/>
                        <a:pt x="10800" y="16200"/>
                      </a:cubicBezTo>
                      <a:cubicBezTo>
                        <a:pt x="7847" y="16200"/>
                        <a:pt x="5400" y="13838"/>
                        <a:pt x="5400" y="10800"/>
                      </a:cubicBezTo>
                      <a:cubicBezTo>
                        <a:pt x="5400" y="7847"/>
                        <a:pt x="7847" y="5400"/>
                        <a:pt x="10800" y="5400"/>
                      </a:cubicBezTo>
                      <a:moveTo>
                        <a:pt x="10800" y="0"/>
                      </a:moveTo>
                      <a:cubicBezTo>
                        <a:pt x="4809" y="0"/>
                        <a:pt x="0" y="4894"/>
                        <a:pt x="0" y="10800"/>
                      </a:cubicBezTo>
                      <a:cubicBezTo>
                        <a:pt x="0" y="16791"/>
                        <a:pt x="4809" y="21600"/>
                        <a:pt x="10800" y="21600"/>
                      </a:cubicBezTo>
                      <a:cubicBezTo>
                        <a:pt x="16791" y="21600"/>
                        <a:pt x="21600" y="16791"/>
                        <a:pt x="21600" y="10800"/>
                      </a:cubicBezTo>
                      <a:cubicBezTo>
                        <a:pt x="21600" y="4894"/>
                        <a:pt x="16791" y="0"/>
                        <a:pt x="10800" y="0"/>
                      </a:cubicBezTo>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5" name="Shape 2255"/>
                <p:cNvSpPr/>
                <p:nvPr/>
              </p:nvSpPr>
              <p:spPr>
                <a:xfrm>
                  <a:off x="432259" y="432259"/>
                  <a:ext cx="527215" cy="12757"/>
                </a:xfrm>
                <a:custGeom>
                  <a:avLst/>
                  <a:gdLst/>
                  <a:ahLst/>
                  <a:cxnLst>
                    <a:cxn ang="0">
                      <a:pos x="wd2" y="hd2"/>
                    </a:cxn>
                    <a:cxn ang="5400000">
                      <a:pos x="wd2" y="hd2"/>
                    </a:cxn>
                    <a:cxn ang="10800000">
                      <a:pos x="wd2" y="hd2"/>
                    </a:cxn>
                    <a:cxn ang="16200000">
                      <a:pos x="wd2" y="hd2"/>
                    </a:cxn>
                  </a:cxnLst>
                  <a:rect l="0" t="0" r="r" b="b"/>
                  <a:pathLst>
                    <a:path w="21600" h="21600" extrusionOk="0">
                      <a:moveTo>
                        <a:pt x="21319" y="21600"/>
                      </a:moveTo>
                      <a:cubicBezTo>
                        <a:pt x="281" y="21600"/>
                        <a:pt x="281" y="21600"/>
                        <a:pt x="281" y="21600"/>
                      </a:cubicBezTo>
                      <a:cubicBezTo>
                        <a:pt x="140" y="21600"/>
                        <a:pt x="0" y="17550"/>
                        <a:pt x="0" y="10800"/>
                      </a:cubicBezTo>
                      <a:cubicBezTo>
                        <a:pt x="0" y="5400"/>
                        <a:pt x="140" y="0"/>
                        <a:pt x="281" y="0"/>
                      </a:cubicBezTo>
                      <a:cubicBezTo>
                        <a:pt x="21319" y="0"/>
                        <a:pt x="21319" y="0"/>
                        <a:pt x="21319" y="0"/>
                      </a:cubicBezTo>
                      <a:cubicBezTo>
                        <a:pt x="21460" y="0"/>
                        <a:pt x="21600" y="5400"/>
                        <a:pt x="21600" y="10800"/>
                      </a:cubicBezTo>
                      <a:cubicBezTo>
                        <a:pt x="21600" y="17550"/>
                        <a:pt x="21460" y="21600"/>
                        <a:pt x="21319" y="21600"/>
                      </a:cubicBezTo>
                    </a:path>
                  </a:pathLst>
                </a:custGeom>
                <a:solidFill>
                  <a:srgbClr val="08191E"/>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6" name="Shape 2256"/>
                <p:cNvSpPr/>
                <p:nvPr/>
              </p:nvSpPr>
              <p:spPr>
                <a:xfrm>
                  <a:off x="433676" y="432259"/>
                  <a:ext cx="204084" cy="205502"/>
                </a:xfrm>
                <a:custGeom>
                  <a:avLst/>
                  <a:gdLst/>
                  <a:ahLst/>
                  <a:cxnLst>
                    <a:cxn ang="0">
                      <a:pos x="wd2" y="hd2"/>
                    </a:cxn>
                    <a:cxn ang="5400000">
                      <a:pos x="wd2" y="hd2"/>
                    </a:cxn>
                    <a:cxn ang="10800000">
                      <a:pos x="wd2" y="hd2"/>
                    </a:cxn>
                    <a:cxn ang="16200000">
                      <a:pos x="wd2" y="hd2"/>
                    </a:cxn>
                  </a:cxnLst>
                  <a:rect l="0" t="0" r="r" b="b"/>
                  <a:pathLst>
                    <a:path w="21600" h="21600" extrusionOk="0">
                      <a:moveTo>
                        <a:pt x="17516" y="16539"/>
                      </a:moveTo>
                      <a:cubicBezTo>
                        <a:pt x="17153" y="16900"/>
                        <a:pt x="16790" y="17172"/>
                        <a:pt x="16427" y="17533"/>
                      </a:cubicBezTo>
                      <a:cubicBezTo>
                        <a:pt x="20511" y="21600"/>
                        <a:pt x="20511" y="21600"/>
                        <a:pt x="20511" y="21600"/>
                      </a:cubicBezTo>
                      <a:cubicBezTo>
                        <a:pt x="20874" y="21329"/>
                        <a:pt x="21237" y="20967"/>
                        <a:pt x="21600" y="20606"/>
                      </a:cubicBezTo>
                      <a:cubicBezTo>
                        <a:pt x="17516" y="16539"/>
                        <a:pt x="17516" y="16539"/>
                        <a:pt x="17516" y="16539"/>
                      </a:cubicBezTo>
                      <a:moveTo>
                        <a:pt x="9257" y="8315"/>
                      </a:moveTo>
                      <a:cubicBezTo>
                        <a:pt x="8894" y="8676"/>
                        <a:pt x="8622" y="9038"/>
                        <a:pt x="8259" y="9309"/>
                      </a:cubicBezTo>
                      <a:cubicBezTo>
                        <a:pt x="12343" y="13466"/>
                        <a:pt x="12343" y="13466"/>
                        <a:pt x="12343" y="13466"/>
                      </a:cubicBezTo>
                      <a:cubicBezTo>
                        <a:pt x="12706" y="13105"/>
                        <a:pt x="13069" y="12743"/>
                        <a:pt x="13341" y="12382"/>
                      </a:cubicBezTo>
                      <a:cubicBezTo>
                        <a:pt x="9257" y="8315"/>
                        <a:pt x="9257" y="8315"/>
                        <a:pt x="9257" y="8315"/>
                      </a:cubicBezTo>
                      <a:moveTo>
                        <a:pt x="0" y="1175"/>
                      </a:moveTo>
                      <a:cubicBezTo>
                        <a:pt x="4084" y="5242"/>
                        <a:pt x="4084" y="5242"/>
                        <a:pt x="4084" y="5242"/>
                      </a:cubicBezTo>
                      <a:cubicBezTo>
                        <a:pt x="4447" y="4971"/>
                        <a:pt x="4810" y="4609"/>
                        <a:pt x="5173" y="4248"/>
                      </a:cubicBezTo>
                      <a:cubicBezTo>
                        <a:pt x="2269" y="1356"/>
                        <a:pt x="2269" y="1356"/>
                        <a:pt x="2269" y="1356"/>
                      </a:cubicBezTo>
                      <a:cubicBezTo>
                        <a:pt x="545" y="1356"/>
                        <a:pt x="545" y="1356"/>
                        <a:pt x="545" y="1356"/>
                      </a:cubicBezTo>
                      <a:cubicBezTo>
                        <a:pt x="363" y="1356"/>
                        <a:pt x="182" y="1356"/>
                        <a:pt x="0" y="1175"/>
                      </a:cubicBezTo>
                      <a:moveTo>
                        <a:pt x="91" y="90"/>
                      </a:moveTo>
                      <a:cubicBezTo>
                        <a:pt x="91" y="90"/>
                        <a:pt x="91" y="90"/>
                        <a:pt x="91" y="90"/>
                      </a:cubicBezTo>
                      <a:cubicBezTo>
                        <a:pt x="91" y="90"/>
                        <a:pt x="91" y="90"/>
                        <a:pt x="91" y="90"/>
                      </a:cubicBezTo>
                      <a:moveTo>
                        <a:pt x="91" y="90"/>
                      </a:moveTo>
                      <a:cubicBezTo>
                        <a:pt x="91" y="90"/>
                        <a:pt x="91" y="90"/>
                        <a:pt x="91" y="90"/>
                      </a:cubicBezTo>
                      <a:cubicBezTo>
                        <a:pt x="91" y="90"/>
                        <a:pt x="91" y="90"/>
                        <a:pt x="91" y="90"/>
                      </a:cubicBezTo>
                      <a:moveTo>
                        <a:pt x="182" y="90"/>
                      </a:moveTo>
                      <a:cubicBezTo>
                        <a:pt x="182" y="90"/>
                        <a:pt x="91" y="90"/>
                        <a:pt x="91" y="90"/>
                      </a:cubicBezTo>
                      <a:cubicBezTo>
                        <a:pt x="91" y="90"/>
                        <a:pt x="182" y="90"/>
                        <a:pt x="182" y="90"/>
                      </a:cubicBezTo>
                      <a:moveTo>
                        <a:pt x="182" y="0"/>
                      </a:moveTo>
                      <a:cubicBezTo>
                        <a:pt x="182" y="0"/>
                        <a:pt x="182" y="90"/>
                        <a:pt x="182" y="90"/>
                      </a:cubicBezTo>
                      <a:cubicBezTo>
                        <a:pt x="182" y="90"/>
                        <a:pt x="182" y="0"/>
                        <a:pt x="182" y="0"/>
                      </a:cubicBezTo>
                      <a:moveTo>
                        <a:pt x="182" y="0"/>
                      </a:moveTo>
                      <a:cubicBezTo>
                        <a:pt x="182" y="0"/>
                        <a:pt x="182" y="0"/>
                        <a:pt x="182" y="0"/>
                      </a:cubicBezTo>
                      <a:cubicBezTo>
                        <a:pt x="182" y="0"/>
                        <a:pt x="182" y="0"/>
                        <a:pt x="182" y="0"/>
                      </a:cubicBezTo>
                      <a:moveTo>
                        <a:pt x="182" y="0"/>
                      </a:moveTo>
                      <a:cubicBezTo>
                        <a:pt x="182" y="0"/>
                        <a:pt x="182" y="0"/>
                        <a:pt x="182" y="0"/>
                      </a:cubicBezTo>
                      <a:cubicBezTo>
                        <a:pt x="182" y="0"/>
                        <a:pt x="182" y="0"/>
                        <a:pt x="182" y="0"/>
                      </a:cubicBezTo>
                    </a:path>
                  </a:pathLst>
                </a:custGeom>
                <a:solidFill>
                  <a:srgbClr val="C45A39"/>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7" name="Shape 2257"/>
                <p:cNvSpPr/>
                <p:nvPr/>
              </p:nvSpPr>
              <p:spPr>
                <a:xfrm>
                  <a:off x="627838" y="627839"/>
                  <a:ext cx="48188" cy="49605"/>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16"/>
                        <a:pt x="1516" y="3032"/>
                        <a:pt x="0" y="4168"/>
                      </a:cubicBezTo>
                      <a:cubicBezTo>
                        <a:pt x="17432" y="21600"/>
                        <a:pt x="17432" y="21600"/>
                        <a:pt x="17432" y="21600"/>
                      </a:cubicBezTo>
                      <a:cubicBezTo>
                        <a:pt x="18947" y="20084"/>
                        <a:pt x="20084" y="18568"/>
                        <a:pt x="21600" y="17053"/>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8" name="Shape 2258"/>
                <p:cNvSpPr/>
                <p:nvPr/>
              </p:nvSpPr>
              <p:spPr>
                <a:xfrm>
                  <a:off x="549890" y="549890"/>
                  <a:ext cx="49604" cy="49605"/>
                </a:xfrm>
                <a:custGeom>
                  <a:avLst/>
                  <a:gdLst/>
                  <a:ahLst/>
                  <a:cxnLst>
                    <a:cxn ang="0">
                      <a:pos x="wd2" y="hd2"/>
                    </a:cxn>
                    <a:cxn ang="5400000">
                      <a:pos x="wd2" y="hd2"/>
                    </a:cxn>
                    <a:cxn ang="10800000">
                      <a:pos x="wd2" y="hd2"/>
                    </a:cxn>
                    <a:cxn ang="16200000">
                      <a:pos x="wd2" y="hd2"/>
                    </a:cxn>
                  </a:cxnLst>
                  <a:rect l="0" t="0" r="r" b="b"/>
                  <a:pathLst>
                    <a:path w="21600" h="21600" extrusionOk="0">
                      <a:moveTo>
                        <a:pt x="4168" y="0"/>
                      </a:moveTo>
                      <a:cubicBezTo>
                        <a:pt x="3032" y="1516"/>
                        <a:pt x="1516" y="3032"/>
                        <a:pt x="0" y="4547"/>
                      </a:cubicBezTo>
                      <a:cubicBezTo>
                        <a:pt x="17053" y="21600"/>
                        <a:pt x="17053" y="21600"/>
                        <a:pt x="17053" y="21600"/>
                      </a:cubicBezTo>
                      <a:cubicBezTo>
                        <a:pt x="18568" y="20084"/>
                        <a:pt x="20084" y="18947"/>
                        <a:pt x="21600" y="17432"/>
                      </a:cubicBezTo>
                      <a:cubicBezTo>
                        <a:pt x="4168" y="0"/>
                        <a:pt x="4168" y="0"/>
                        <a:pt x="4168" y="0"/>
                      </a:cubicBezTo>
                    </a:path>
                  </a:pathLst>
                </a:custGeom>
                <a:solidFill>
                  <a:srgbClr val="C4C6CA"/>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9" name="Shape 2259"/>
                <p:cNvSpPr/>
                <p:nvPr/>
              </p:nvSpPr>
              <p:spPr>
                <a:xfrm>
                  <a:off x="471942" y="473359"/>
                  <a:ext cx="49604" cy="48187"/>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43"/>
                        <a:pt x="1516" y="3086"/>
                        <a:pt x="0" y="4243"/>
                      </a:cubicBezTo>
                      <a:cubicBezTo>
                        <a:pt x="17432" y="21600"/>
                        <a:pt x="17432" y="21600"/>
                        <a:pt x="17432" y="21600"/>
                      </a:cubicBezTo>
                      <a:cubicBezTo>
                        <a:pt x="18947" y="20443"/>
                        <a:pt x="20084" y="18900"/>
                        <a:pt x="21600" y="17357"/>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50" name="Shape 2260"/>
                <p:cNvSpPr/>
                <p:nvPr/>
              </p:nvSpPr>
              <p:spPr>
                <a:xfrm>
                  <a:off x="431487" y="432259"/>
                  <a:ext cx="23448" cy="12757"/>
                </a:xfrm>
                <a:custGeom>
                  <a:avLst/>
                  <a:gdLst/>
                  <a:ahLst/>
                  <a:cxnLst>
                    <a:cxn ang="0">
                      <a:pos x="wd2" y="hd2"/>
                    </a:cxn>
                    <a:cxn ang="5400000">
                      <a:pos x="wd2" y="hd2"/>
                    </a:cxn>
                    <a:cxn ang="10800000">
                      <a:pos x="wd2" y="hd2"/>
                    </a:cxn>
                    <a:cxn ang="16200000">
                      <a:pos x="wd2" y="hd2"/>
                    </a:cxn>
                  </a:cxnLst>
                  <a:rect l="0" t="0" r="r" b="b"/>
                  <a:pathLst>
                    <a:path w="21021" h="21600" extrusionOk="0">
                      <a:moveTo>
                        <a:pt x="6364" y="0"/>
                      </a:moveTo>
                      <a:cubicBezTo>
                        <a:pt x="5592" y="0"/>
                        <a:pt x="4821"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2700"/>
                        <a:pt x="3278" y="2700"/>
                      </a:cubicBezTo>
                      <a:cubicBezTo>
                        <a:pt x="3278" y="2700"/>
                        <a:pt x="3278" y="2700"/>
                        <a:pt x="3278" y="2700"/>
                      </a:cubicBezTo>
                      <a:cubicBezTo>
                        <a:pt x="3278"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4050"/>
                        <a:pt x="1735" y="4050"/>
                      </a:cubicBezTo>
                      <a:cubicBezTo>
                        <a:pt x="-579" y="8100"/>
                        <a:pt x="-579" y="14850"/>
                        <a:pt x="1735" y="18900"/>
                      </a:cubicBezTo>
                      <a:cubicBezTo>
                        <a:pt x="1735" y="18900"/>
                        <a:pt x="1735" y="18900"/>
                        <a:pt x="1735" y="18900"/>
                      </a:cubicBezTo>
                      <a:cubicBezTo>
                        <a:pt x="3278" y="21600"/>
                        <a:pt x="4821" y="21600"/>
                        <a:pt x="6364" y="21600"/>
                      </a:cubicBezTo>
                      <a:cubicBezTo>
                        <a:pt x="21021" y="21600"/>
                        <a:pt x="21021" y="21600"/>
                        <a:pt x="21021" y="21600"/>
                      </a:cubicBezTo>
                      <a:cubicBezTo>
                        <a:pt x="10992" y="4050"/>
                        <a:pt x="10992" y="4050"/>
                        <a:pt x="10992" y="4050"/>
                      </a:cubicBezTo>
                      <a:cubicBezTo>
                        <a:pt x="9450" y="1350"/>
                        <a:pt x="7907" y="0"/>
                        <a:pt x="6364" y="0"/>
                      </a:cubicBezTo>
                    </a:path>
                  </a:pathLst>
                </a:custGeom>
                <a:solidFill>
                  <a:srgbClr val="17252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grpSp>
        </p:grpSp>
        <p:sp>
          <p:nvSpPr>
            <p:cNvPr id="35" name="文本框 34"/>
            <p:cNvSpPr txBox="1"/>
            <p:nvPr/>
          </p:nvSpPr>
          <p:spPr>
            <a:xfrm>
              <a:off x="3515705" y="568790"/>
              <a:ext cx="2088586" cy="615454"/>
            </a:xfrm>
            <a:prstGeom prst="rect">
              <a:avLst/>
            </a:prstGeom>
            <a:noFill/>
            <a:ln>
              <a:noFill/>
            </a:ln>
            <a:effectLst/>
          </p:spPr>
          <p:txBody>
            <a:bodyPr wrap="square" rtlCol="0" anchor="t">
              <a:noAutofit/>
              <a:scene3d>
                <a:camera prst="orthographicFront"/>
                <a:lightRig rig="threePt" dir="t"/>
              </a:scene3d>
              <a:sp3d>
                <a:bevelT w="0" h="0"/>
                <a:bevelB w="0" h="0"/>
              </a:sp3d>
            </a:bodyPr>
            <a:lstStyle/>
            <a:p>
              <a:pPr algn="ctr"/>
              <a:r>
                <a:rPr lang="zh-CN" altLang="en-US" sz="2800"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学习目标</a:t>
              </a:r>
              <a:endParaRPr lang="zh-CN" altLang="en-US" sz="2800" dirty="0">
                <a:solidFill>
                  <a:prstClr val="white"/>
                </a:solidFill>
                <a:latin typeface="Times New Roman" panose="02020603050405020304" pitchFamily="18" charset="0"/>
                <a:ea typeface="黑体" panose="02010609060101010101" pitchFamily="49" charset="-122"/>
                <a:cs typeface="Times New Roman" panose="02020603050405020304" pitchFamily="18" charset="0"/>
              </a:endParaRPr>
            </a:p>
          </p:txBody>
        </p:sp>
      </p:grpSp>
      <p:cxnSp>
        <p:nvCxnSpPr>
          <p:cNvPr id="51" name="直接连接符 50"/>
          <p:cNvCxnSpPr/>
          <p:nvPr/>
        </p:nvCxnSpPr>
        <p:spPr>
          <a:xfrm>
            <a:off x="2674471" y="5990418"/>
            <a:ext cx="9233049"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606531" y="1407205"/>
            <a:ext cx="9093641"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3037202" y="3742319"/>
            <a:ext cx="8136000" cy="45719"/>
            <a:chOff x="2804139" y="4450981"/>
            <a:chExt cx="7078926" cy="223552"/>
          </a:xfrm>
          <a:solidFill>
            <a:schemeClr val="accent6">
              <a:lumMod val="75000"/>
            </a:schemeClr>
          </a:solidFill>
        </p:grpSpPr>
        <p:sp>
          <p:nvSpPr>
            <p:cNvPr id="71"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sp>
          <p:nvSpPr>
            <p:cNvPr id="72"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grpSp>
      <p:sp>
        <p:nvSpPr>
          <p:cNvPr id="76" name="矩形 75"/>
          <p:cNvSpPr/>
          <p:nvPr/>
        </p:nvSpPr>
        <p:spPr>
          <a:xfrm rot="21106913">
            <a:off x="10974341" y="2919211"/>
            <a:ext cx="700833" cy="400110"/>
          </a:xfrm>
          <a:prstGeom prst="rect">
            <a:avLst/>
          </a:prstGeom>
          <a:noFill/>
          <a:ln w="50800" cmpd="thickThin">
            <a:solidFill>
              <a:srgbClr val="C00000"/>
            </a:solidFill>
          </a:ln>
        </p:spPr>
        <p:txBody>
          <a:bodyPr wrap="none">
            <a:spAutoFit/>
          </a:bodyPr>
          <a:lstStyle/>
          <a:p>
            <a:pPr algn="ctr"/>
            <a:r>
              <a:rPr lang="zh-CN" altLang="en-US" sz="2000" b="1">
                <a:solidFill>
                  <a:prstClr val="black"/>
                </a:solidFill>
                <a:latin typeface="Times New Roman" panose="02020603050405020304" pitchFamily="18" charset="0"/>
                <a:ea typeface="黑体" panose="02010609060101010101" pitchFamily="49" charset="-122"/>
                <a:cs typeface="Times New Roman" panose="02020603050405020304" pitchFamily="18" charset="0"/>
              </a:rPr>
              <a:t>重点</a:t>
            </a:r>
            <a:endParaRPr lang="zh-CN" altLang="en-US" sz="20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78" name="组合 77"/>
          <p:cNvGrpSpPr/>
          <p:nvPr/>
        </p:nvGrpSpPr>
        <p:grpSpPr>
          <a:xfrm>
            <a:off x="2606531" y="4314578"/>
            <a:ext cx="2952000" cy="45719"/>
            <a:chOff x="2804139" y="4450981"/>
            <a:chExt cx="7078926" cy="223552"/>
          </a:xfrm>
          <a:solidFill>
            <a:schemeClr val="accent6">
              <a:lumMod val="75000"/>
            </a:schemeClr>
          </a:solidFill>
        </p:grpSpPr>
        <p:sp>
          <p:nvSpPr>
            <p:cNvPr id="7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sp>
          <p:nvSpPr>
            <p:cNvPr id="8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left)">
                                      <p:cBhvr>
                                        <p:cTn id="17" dur="500"/>
                                        <p:tgtEl>
                                          <p:spTgt spid="6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ipe(left)">
                                      <p:cBhvr>
                                        <p:cTn id="22" dur="500"/>
                                        <p:tgtEl>
                                          <p:spTgt spid="78"/>
                                        </p:tgtEl>
                                      </p:cBhvr>
                                    </p:animEffect>
                                  </p:childTnLst>
                                </p:cTn>
                              </p:par>
                            </p:childTnLst>
                          </p:cTn>
                        </p:par>
                        <p:par>
                          <p:cTn id="23" fill="hold">
                            <p:stCondLst>
                              <p:cond delay="500"/>
                            </p:stCondLst>
                            <p:childTnLst>
                              <p:par>
                                <p:cTn id="24" presetID="23" presetClass="entr" presetSubtype="32"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p:cTn id="26" dur="500" fill="hold"/>
                                        <p:tgtEl>
                                          <p:spTgt spid="76"/>
                                        </p:tgtEl>
                                        <p:attrNameLst>
                                          <p:attrName>ppt_w</p:attrName>
                                        </p:attrNameLst>
                                      </p:cBhvr>
                                      <p:tavLst>
                                        <p:tav tm="0">
                                          <p:val>
                                            <p:strVal val="4*#ppt_w"/>
                                          </p:val>
                                        </p:tav>
                                        <p:tav tm="100000">
                                          <p:val>
                                            <p:strVal val="#ppt_w"/>
                                          </p:val>
                                        </p:tav>
                                      </p:tavLst>
                                    </p:anim>
                                    <p:anim calcmode="lin" valueType="num">
                                      <p:cBhvr>
                                        <p:cTn id="27" dur="500" fill="hold"/>
                                        <p:tgtEl>
                                          <p:spTgt spid="7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03501" y="1407205"/>
            <a:ext cx="1572904" cy="658425"/>
            <a:chOff x="3142451" y="548680"/>
            <a:chExt cx="1572904" cy="658425"/>
          </a:xfrm>
        </p:grpSpPr>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56" name="组合 55"/>
          <p:cNvGrpSpPr/>
          <p:nvPr/>
        </p:nvGrpSpPr>
        <p:grpSpPr>
          <a:xfrm>
            <a:off x="96850" y="556379"/>
            <a:ext cx="1572904" cy="658425"/>
            <a:chOff x="118542" y="795531"/>
            <a:chExt cx="1572904" cy="658425"/>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8" name="文本框 57"/>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136507" y="2258031"/>
            <a:ext cx="1572904" cy="658425"/>
            <a:chOff x="3142451" y="548680"/>
            <a:chExt cx="1572904" cy="658425"/>
          </a:xfrm>
        </p:grpSpPr>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108134" y="3959683"/>
            <a:ext cx="1572904" cy="658425"/>
            <a:chOff x="3142451" y="548680"/>
            <a:chExt cx="1572904" cy="65842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4" name="文本框 6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5" name="组合 64"/>
          <p:cNvGrpSpPr/>
          <p:nvPr/>
        </p:nvGrpSpPr>
        <p:grpSpPr>
          <a:xfrm>
            <a:off x="136507" y="3108857"/>
            <a:ext cx="1572904" cy="658425"/>
            <a:chOff x="3142451" y="548680"/>
            <a:chExt cx="1572904" cy="658425"/>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142552" y="5661249"/>
            <a:ext cx="1572699" cy="658339"/>
            <a:chOff x="3142451" y="548680"/>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114" name="组合 113"/>
          <p:cNvGrpSpPr/>
          <p:nvPr/>
        </p:nvGrpSpPr>
        <p:grpSpPr>
          <a:xfrm>
            <a:off x="119337" y="4810509"/>
            <a:ext cx="1572699" cy="658339"/>
            <a:chOff x="3142451" y="548680"/>
            <a:chExt cx="1572904" cy="658425"/>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18" name="文本框 117"/>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 name="组合 1"/>
          <p:cNvGrpSpPr/>
          <p:nvPr/>
        </p:nvGrpSpPr>
        <p:grpSpPr>
          <a:xfrm>
            <a:off x="2914649" y="465147"/>
            <a:ext cx="8320406" cy="1031240"/>
            <a:chOff x="2914649" y="465147"/>
            <a:chExt cx="8320406" cy="1031240"/>
          </a:xfrm>
        </p:grpSpPr>
        <p:pic>
          <p:nvPicPr>
            <p:cNvPr id="36" name="图片 35" descr="C:\Users\lbli2\Desktop\小飞飞（通用版）\1.小学\卖萌2.png卖萌2"/>
            <p:cNvPicPr>
              <a:picLocks noChangeAspect="1"/>
            </p:cNvPicPr>
            <p:nvPr/>
          </p:nvPicPr>
          <p:blipFill>
            <a:blip r:embed="rId5"/>
            <a:srcRect/>
            <a:stretch>
              <a:fillRect/>
            </a:stretch>
          </p:blipFill>
          <p:spPr>
            <a:xfrm>
              <a:off x="2914649" y="465147"/>
              <a:ext cx="753110" cy="1031240"/>
            </a:xfrm>
            <a:prstGeom prst="rect">
              <a:avLst/>
            </a:prstGeom>
          </p:spPr>
        </p:pic>
        <p:sp>
          <p:nvSpPr>
            <p:cNvPr id="37" name="矩形 36"/>
            <p:cNvSpPr/>
            <p:nvPr/>
          </p:nvSpPr>
          <p:spPr>
            <a:xfrm>
              <a:off x="3705860" y="749935"/>
              <a:ext cx="7529195" cy="461665"/>
            </a:xfrm>
            <a:prstGeom prst="rect">
              <a:avLst/>
            </a:prstGeom>
            <a:effectLst>
              <a:glow rad="127000">
                <a:srgbClr val="E45832"/>
              </a:glow>
            </a:effectLst>
          </p:spPr>
          <p:txBody>
            <a:bodyPr wrap="square">
              <a:spAutoFit/>
            </a:bodyPr>
            <a:lstStyle/>
            <a:p>
              <a:pPr lvl="0" algn="just">
                <a:lnSpc>
                  <a:spcPct val="100000"/>
                </a:lnSpc>
              </a:pPr>
              <a:r>
                <a:rPr lang="zh-CN" altLang="en-US" sz="2400">
                  <a:solidFill>
                    <a:schemeClr val="tx1"/>
                  </a:solidFill>
                  <a:latin typeface="黑体" panose="02010609060101010101" pitchFamily="49" charset="-122"/>
                  <a:ea typeface="黑体" panose="02010609060101010101" pitchFamily="49" charset="-122"/>
                  <a:sym typeface="+mn-ea"/>
                </a:rPr>
                <a:t>为什么地球上所有的物体都往下落呢</a:t>
              </a:r>
              <a:r>
                <a:rPr lang="zh-CN" altLang="en-US" sz="2400">
                  <a:latin typeface="黑体" panose="02010609060101010101" pitchFamily="49" charset="-122"/>
                  <a:ea typeface="黑体" panose="02010609060101010101" pitchFamily="49" charset="-122"/>
                  <a:sym typeface="+mn-ea"/>
                </a:rPr>
                <a:t>？</a:t>
              </a:r>
              <a:endParaRPr lang="zh-CN" altLang="en-US" sz="2400" kern="100" dirty="0">
                <a:solidFill>
                  <a:schemeClr val="tx1"/>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sym typeface="+mn-ea"/>
              </a:endParaRPr>
            </a:p>
          </p:txBody>
        </p:sp>
      </p:grpSp>
      <p:grpSp>
        <p:nvGrpSpPr>
          <p:cNvPr id="3" name="组合 2"/>
          <p:cNvGrpSpPr/>
          <p:nvPr/>
        </p:nvGrpSpPr>
        <p:grpSpPr>
          <a:xfrm>
            <a:off x="3291204" y="1678816"/>
            <a:ext cx="2543355" cy="2247562"/>
            <a:chOff x="3291204" y="1678816"/>
            <a:chExt cx="2543355" cy="2247562"/>
          </a:xfrm>
        </p:grpSpPr>
        <p:pic>
          <p:nvPicPr>
            <p:cNvPr id="40" name="图片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1204" y="1678816"/>
              <a:ext cx="2543355" cy="1780346"/>
            </a:xfrm>
            <a:prstGeom prst="rect">
              <a:avLst/>
            </a:prstGeom>
          </p:spPr>
        </p:pic>
        <p:sp>
          <p:nvSpPr>
            <p:cNvPr id="72" name="矩形 71"/>
            <p:cNvSpPr/>
            <p:nvPr/>
          </p:nvSpPr>
          <p:spPr>
            <a:xfrm>
              <a:off x="4108220" y="3464713"/>
              <a:ext cx="909321" cy="461665"/>
            </a:xfrm>
            <a:prstGeom prst="rect">
              <a:avLst/>
            </a:prstGeom>
            <a:effectLst>
              <a:glow rad="127000">
                <a:srgbClr val="E45832"/>
              </a:glow>
            </a:effectLst>
          </p:spPr>
          <p:txBody>
            <a:bodyPr wrap="square">
              <a:spAutoFit/>
            </a:bodyPr>
            <a:lstStyle/>
            <a:p>
              <a:pPr lvl="0" algn="just">
                <a:lnSpc>
                  <a:spcPct val="100000"/>
                </a:lnSpc>
              </a:pPr>
              <a:r>
                <a:rPr lang="zh-CN" altLang="en-US" sz="2400" kern="10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rPr>
                <a:t>雨滴</a:t>
              </a:r>
              <a:endParaRPr lang="zh-CN" altLang="en-US" sz="2400" kern="100" dirty="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endParaRPr>
            </a:p>
          </p:txBody>
        </p:sp>
      </p:grpSp>
      <p:grpSp>
        <p:nvGrpSpPr>
          <p:cNvPr id="5" name="组合 4"/>
          <p:cNvGrpSpPr/>
          <p:nvPr/>
        </p:nvGrpSpPr>
        <p:grpSpPr>
          <a:xfrm>
            <a:off x="3291204" y="4331472"/>
            <a:ext cx="2543355" cy="2166820"/>
            <a:chOff x="3291204" y="4331472"/>
            <a:chExt cx="2543355" cy="2166820"/>
          </a:xfrm>
        </p:grpSpPr>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91204" y="4331472"/>
              <a:ext cx="2543355" cy="1692000"/>
            </a:xfrm>
            <a:prstGeom prst="rect">
              <a:avLst/>
            </a:prstGeom>
          </p:spPr>
        </p:pic>
        <p:sp>
          <p:nvSpPr>
            <p:cNvPr id="73" name="矩形 72"/>
            <p:cNvSpPr/>
            <p:nvPr/>
          </p:nvSpPr>
          <p:spPr>
            <a:xfrm>
              <a:off x="4108219" y="6036627"/>
              <a:ext cx="909321" cy="461665"/>
            </a:xfrm>
            <a:prstGeom prst="rect">
              <a:avLst/>
            </a:prstGeom>
            <a:effectLst>
              <a:glow rad="127000">
                <a:srgbClr val="E45832"/>
              </a:glow>
            </a:effectLst>
          </p:spPr>
          <p:txBody>
            <a:bodyPr wrap="square">
              <a:spAutoFit/>
            </a:bodyPr>
            <a:lstStyle/>
            <a:p>
              <a:pPr lvl="0" algn="just">
                <a:lnSpc>
                  <a:spcPct val="100000"/>
                </a:lnSpc>
              </a:pPr>
              <a:r>
                <a:rPr lang="zh-CN" altLang="en-US" sz="2400" kern="10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rPr>
                <a:t>撒网</a:t>
              </a:r>
              <a:endParaRPr lang="zh-CN" altLang="en-US" sz="2400" kern="100" dirty="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endParaRPr>
            </a:p>
          </p:txBody>
        </p:sp>
      </p:grpSp>
      <p:grpSp>
        <p:nvGrpSpPr>
          <p:cNvPr id="6" name="组合 5"/>
          <p:cNvGrpSpPr/>
          <p:nvPr/>
        </p:nvGrpSpPr>
        <p:grpSpPr>
          <a:xfrm>
            <a:off x="7634920" y="4318317"/>
            <a:ext cx="3010677" cy="2179975"/>
            <a:chOff x="7634920" y="4318317"/>
            <a:chExt cx="3010677" cy="2179975"/>
          </a:xfrm>
        </p:grpSpPr>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34920" y="4318317"/>
              <a:ext cx="3010677" cy="1692000"/>
            </a:xfrm>
            <a:prstGeom prst="rect">
              <a:avLst/>
            </a:prstGeom>
          </p:spPr>
        </p:pic>
        <p:sp>
          <p:nvSpPr>
            <p:cNvPr id="74" name="矩形 73"/>
            <p:cNvSpPr/>
            <p:nvPr/>
          </p:nvSpPr>
          <p:spPr>
            <a:xfrm>
              <a:off x="8716671" y="6036627"/>
              <a:ext cx="909321" cy="461665"/>
            </a:xfrm>
            <a:prstGeom prst="rect">
              <a:avLst/>
            </a:prstGeom>
            <a:effectLst>
              <a:glow rad="127000">
                <a:srgbClr val="E45832"/>
              </a:glow>
            </a:effectLst>
          </p:spPr>
          <p:txBody>
            <a:bodyPr wrap="square">
              <a:spAutoFit/>
            </a:bodyPr>
            <a:lstStyle/>
            <a:p>
              <a:pPr lvl="0" algn="just">
                <a:lnSpc>
                  <a:spcPct val="100000"/>
                </a:lnSpc>
              </a:pPr>
              <a:r>
                <a:rPr lang="zh-CN" altLang="en-US" sz="2400" kern="10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rPr>
                <a:t>瀑布</a:t>
              </a:r>
              <a:endParaRPr lang="zh-CN" altLang="en-US" sz="2400" kern="100" dirty="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endParaRPr>
            </a:p>
          </p:txBody>
        </p:sp>
      </p:grpSp>
      <p:grpSp>
        <p:nvGrpSpPr>
          <p:cNvPr id="4" name="组合 3"/>
          <p:cNvGrpSpPr/>
          <p:nvPr/>
        </p:nvGrpSpPr>
        <p:grpSpPr>
          <a:xfrm>
            <a:off x="7634920" y="1697672"/>
            <a:ext cx="3072825" cy="2132392"/>
            <a:chOff x="7634920" y="1697672"/>
            <a:chExt cx="3072825" cy="2132392"/>
          </a:xfrm>
        </p:grpSpPr>
        <p:pic>
          <p:nvPicPr>
            <p:cNvPr id="39" name="图片 3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34920" y="1697672"/>
              <a:ext cx="3072825" cy="1692000"/>
            </a:xfrm>
            <a:prstGeom prst="rect">
              <a:avLst/>
            </a:prstGeom>
          </p:spPr>
        </p:pic>
        <p:sp>
          <p:nvSpPr>
            <p:cNvPr id="75" name="矩形 74"/>
            <p:cNvSpPr/>
            <p:nvPr/>
          </p:nvSpPr>
          <p:spPr>
            <a:xfrm>
              <a:off x="8716671" y="3368399"/>
              <a:ext cx="909321" cy="461665"/>
            </a:xfrm>
            <a:prstGeom prst="rect">
              <a:avLst/>
            </a:prstGeom>
            <a:effectLst>
              <a:glow rad="127000">
                <a:srgbClr val="E45832"/>
              </a:glow>
            </a:effectLst>
          </p:spPr>
          <p:txBody>
            <a:bodyPr wrap="square">
              <a:spAutoFit/>
            </a:bodyPr>
            <a:lstStyle/>
            <a:p>
              <a:pPr lvl="0" algn="just">
                <a:lnSpc>
                  <a:spcPct val="100000"/>
                </a:lnSpc>
              </a:pPr>
              <a:r>
                <a:rPr lang="zh-CN" altLang="en-US" sz="2400" kern="10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rPr>
                <a:t>蹦极</a:t>
              </a:r>
              <a:endParaRPr lang="zh-CN" altLang="en-US" sz="2400" kern="100" dirty="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2513"/>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97170" y="3407848"/>
            <a:ext cx="3262313" cy="2446735"/>
          </a:xfrm>
          <a:prstGeom prst="rect">
            <a:avLst/>
          </a:prstGeom>
        </p:spPr>
      </p:pic>
      <p:sp>
        <p:nvSpPr>
          <p:cNvPr id="30" name="矩形 29"/>
          <p:cNvSpPr/>
          <p:nvPr/>
        </p:nvSpPr>
        <p:spPr>
          <a:xfrm>
            <a:off x="8799977" y="5760570"/>
            <a:ext cx="2364019" cy="461665"/>
          </a:xfrm>
          <a:prstGeom prst="rect">
            <a:avLst/>
          </a:prstGeom>
          <a:effectLst>
            <a:glow rad="127000">
              <a:srgbClr val="E45832"/>
            </a:glow>
          </a:effectLst>
        </p:spPr>
        <p:txBody>
          <a:bodyPr wrap="square">
            <a:spAutoFit/>
          </a:bodyPr>
          <a:lstStyle/>
          <a:p>
            <a:pPr lvl="0" algn="just">
              <a:lnSpc>
                <a:spcPct val="100000"/>
              </a:lnSpc>
            </a:pPr>
            <a:r>
              <a:rPr lang="zh-CN" altLang="en-US" sz="2400" kern="10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rPr>
              <a:t>苹果为何掉下来？</a:t>
            </a:r>
            <a:endParaRPr lang="zh-CN" altLang="en-US" sz="2400" kern="100" dirty="0">
              <a:solidFill>
                <a:schemeClr val="tx1"/>
              </a:solidFill>
              <a:effectLst>
                <a:glow>
                  <a:srgbClr val="FDC050"/>
                </a:glow>
                <a:innerShdw blurRad="63500" dist="50800" dir="13500000">
                  <a:prstClr val="black">
                    <a:alpha val="50000"/>
                  </a:prstClr>
                </a:innerShdw>
              </a:effectLst>
              <a:latin typeface="楷体" panose="02010609060101010101" pitchFamily="49" charset="-122"/>
              <a:ea typeface="楷体" panose="02010609060101010101" pitchFamily="49" charset="-122"/>
              <a:cs typeface="仿宋" panose="02010609060101010101" pitchFamily="49" charset="-122"/>
              <a:sym typeface="+mn-ea"/>
            </a:endParaRPr>
          </a:p>
        </p:txBody>
      </p:sp>
      <p:sp>
        <p:nvSpPr>
          <p:cNvPr id="35" name="文本框 34"/>
          <p:cNvSpPr txBox="1"/>
          <p:nvPr/>
        </p:nvSpPr>
        <p:spPr>
          <a:xfrm>
            <a:off x="2810919" y="2874176"/>
            <a:ext cx="1477699" cy="46166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gn="ctr">
              <a:defRPr/>
            </a:pPr>
            <a:r>
              <a:rPr lang="zh-CN" altLang="en-US" sz="2400" noProof="1">
                <a:latin typeface="黑体" panose="02010609060101010101" pitchFamily="49" charset="-122"/>
                <a:ea typeface="黑体" panose="02010609060101010101" pitchFamily="49" charset="-122"/>
              </a:rPr>
              <a:t>施力物体：</a:t>
            </a:r>
          </a:p>
        </p:txBody>
      </p:sp>
      <p:sp>
        <p:nvSpPr>
          <p:cNvPr id="36" name="文本框 35"/>
          <p:cNvSpPr txBox="1"/>
          <p:nvPr/>
        </p:nvSpPr>
        <p:spPr>
          <a:xfrm>
            <a:off x="2810919" y="3482878"/>
            <a:ext cx="1478219" cy="46166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gn="ctr">
              <a:defRPr/>
            </a:pPr>
            <a:r>
              <a:rPr lang="zh-CN" altLang="en-US" sz="2400" noProof="1">
                <a:latin typeface="黑体" panose="02010609060101010101" pitchFamily="49" charset="-122"/>
                <a:ea typeface="黑体" panose="02010609060101010101" pitchFamily="49" charset="-122"/>
              </a:rPr>
              <a:t>受力物体：</a:t>
            </a:r>
          </a:p>
        </p:txBody>
      </p:sp>
      <p:sp>
        <p:nvSpPr>
          <p:cNvPr id="37" name="文本框 36"/>
          <p:cNvSpPr txBox="1"/>
          <p:nvPr/>
        </p:nvSpPr>
        <p:spPr>
          <a:xfrm>
            <a:off x="4312603" y="2909035"/>
            <a:ext cx="1477699" cy="46166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zh-CN" altLang="en-US" sz="2400" noProof="1">
                <a:latin typeface="黑体" panose="02010609060101010101" pitchFamily="49" charset="-122"/>
                <a:ea typeface="黑体" panose="02010609060101010101" pitchFamily="49" charset="-122"/>
              </a:rPr>
              <a:t>地球</a:t>
            </a:r>
          </a:p>
        </p:txBody>
      </p:sp>
      <p:sp>
        <p:nvSpPr>
          <p:cNvPr id="38" name="文本框 37"/>
          <p:cNvSpPr txBox="1"/>
          <p:nvPr/>
        </p:nvSpPr>
        <p:spPr>
          <a:xfrm>
            <a:off x="4312603" y="3495452"/>
            <a:ext cx="3531473" cy="46166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zh-CN" altLang="en-US" sz="2400" noProof="1">
                <a:latin typeface="黑体" panose="02010609060101010101" pitchFamily="49" charset="-122"/>
                <a:ea typeface="黑体" panose="02010609060101010101" pitchFamily="49" charset="-122"/>
              </a:rPr>
              <a:t>地球附近的一切物体</a:t>
            </a:r>
          </a:p>
        </p:txBody>
      </p:sp>
      <p:sp>
        <p:nvSpPr>
          <p:cNvPr id="39" name="内容占位符 1"/>
          <p:cNvSpPr txBox="1"/>
          <p:nvPr/>
        </p:nvSpPr>
        <p:spPr>
          <a:xfrm>
            <a:off x="2705770" y="1543462"/>
            <a:ext cx="5720963" cy="563213"/>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2400" b="1">
                <a:solidFill>
                  <a:prstClr val="black"/>
                </a:solidFill>
                <a:latin typeface="Times New Roman" panose="02020603050405020304" pitchFamily="18" charset="0"/>
                <a:cs typeface="Times New Roman" panose="02020603050405020304" pitchFamily="18" charset="0"/>
              </a:rPr>
              <a:t>重力：</a:t>
            </a:r>
            <a:r>
              <a:rPr lang="zh-CN" altLang="en-US" sz="2400">
                <a:solidFill>
                  <a:prstClr val="black"/>
                </a:solidFill>
                <a:latin typeface="Times New Roman" panose="02020603050405020304" pitchFamily="18" charset="0"/>
                <a:cs typeface="Times New Roman" panose="02020603050405020304" pitchFamily="18" charset="0"/>
              </a:rPr>
              <a:t>由于</a:t>
            </a:r>
            <a:r>
              <a:rPr lang="zh-CN" altLang="en-US" sz="2400" b="1">
                <a:solidFill>
                  <a:schemeClr val="accent6"/>
                </a:solidFill>
                <a:latin typeface="Times New Roman" panose="02020603050405020304" pitchFamily="18" charset="0"/>
                <a:cs typeface="Times New Roman" panose="02020603050405020304" pitchFamily="18" charset="0"/>
              </a:rPr>
              <a:t>地球的吸引</a:t>
            </a:r>
            <a:r>
              <a:rPr lang="zh-CN" altLang="en-US" sz="2400">
                <a:solidFill>
                  <a:prstClr val="black"/>
                </a:solidFill>
                <a:latin typeface="Times New Roman" panose="02020603050405020304" pitchFamily="18" charset="0"/>
                <a:cs typeface="Times New Roman" panose="02020603050405020304" pitchFamily="18" charset="0"/>
              </a:rPr>
              <a:t>而使</a:t>
            </a:r>
            <a:r>
              <a:rPr lang="zh-CN" altLang="en-US" sz="2400" b="1">
                <a:solidFill>
                  <a:schemeClr val="accent6"/>
                </a:solidFill>
                <a:latin typeface="Times New Roman" panose="02020603050405020304" pitchFamily="18" charset="0"/>
                <a:cs typeface="Times New Roman" panose="02020603050405020304" pitchFamily="18" charset="0"/>
              </a:rPr>
              <a:t>物体</a:t>
            </a:r>
            <a:r>
              <a:rPr lang="zh-CN" altLang="en-US" sz="2400">
                <a:solidFill>
                  <a:prstClr val="black"/>
                </a:solidFill>
                <a:latin typeface="Times New Roman" panose="02020603050405020304" pitchFamily="18" charset="0"/>
                <a:cs typeface="Times New Roman" panose="02020603050405020304" pitchFamily="18" charset="0"/>
              </a:rPr>
              <a:t>受到的力。</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40" name="矩形 39"/>
          <p:cNvSpPr/>
          <p:nvPr/>
        </p:nvSpPr>
        <p:spPr>
          <a:xfrm>
            <a:off x="2705770" y="2248745"/>
            <a:ext cx="1351652" cy="461665"/>
          </a:xfrm>
          <a:prstGeom prst="rect">
            <a:avLst/>
          </a:prstGeom>
        </p:spPr>
        <p:txBody>
          <a:bodyPr wrap="none">
            <a:spAutoFit/>
          </a:bodyPr>
          <a:lstStyle/>
          <a:p>
            <a:r>
              <a:rPr lang="zh-CN" altLang="en-US" sz="2400" b="1">
                <a:solidFill>
                  <a:prstClr val="black"/>
                </a:solidFill>
                <a:latin typeface="Times New Roman" panose="02020603050405020304" pitchFamily="18" charset="0"/>
                <a:ea typeface="黑体" panose="02010609060101010101" pitchFamily="49" charset="-122"/>
                <a:cs typeface="Times New Roman" panose="02020603050405020304" pitchFamily="18" charset="0"/>
              </a:rPr>
              <a:t>符号：</a:t>
            </a:r>
            <a:r>
              <a:rPr lang="en-US" altLang="zh-CN" sz="2400" b="1" i="1">
                <a:solidFill>
                  <a:prstClr val="black"/>
                </a:solidFill>
                <a:latin typeface="Times New Roman" panose="02020603050405020304" pitchFamily="18" charset="0"/>
                <a:ea typeface="黑体" panose="02010609060101010101" pitchFamily="49" charset="-122"/>
                <a:cs typeface="Times New Roman" panose="02020603050405020304" pitchFamily="18" charset="0"/>
              </a:rPr>
              <a:t>G</a:t>
            </a:r>
            <a:endParaRPr lang="zh-CN" altLang="en-US" sz="2400" b="1" i="1">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5" grpId="0"/>
      <p:bldP spid="36" grpId="0"/>
      <p:bldP spid="37" grpId="0"/>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2513"/>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重力的大小</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1705" y="1938856"/>
            <a:ext cx="3086543" cy="2196000"/>
          </a:xfrm>
          <a:prstGeom prst="rect">
            <a:avLst/>
          </a:prstGeom>
        </p:spPr>
      </p:pic>
      <p:grpSp>
        <p:nvGrpSpPr>
          <p:cNvPr id="32" name="组合 31"/>
          <p:cNvGrpSpPr/>
          <p:nvPr/>
        </p:nvGrpSpPr>
        <p:grpSpPr>
          <a:xfrm>
            <a:off x="3076142" y="4615542"/>
            <a:ext cx="8225271" cy="1389262"/>
            <a:chOff x="4633694" y="4866092"/>
            <a:chExt cx="8225271" cy="1389262"/>
          </a:xfrm>
        </p:grpSpPr>
        <p:sp>
          <p:nvSpPr>
            <p:cNvPr id="33" name="任意多边形 32"/>
            <p:cNvSpPr/>
            <p:nvPr/>
          </p:nvSpPr>
          <p:spPr>
            <a:xfrm>
              <a:off x="5220156" y="4866092"/>
              <a:ext cx="7638809" cy="1389262"/>
            </a:xfrm>
            <a:custGeom>
              <a:avLst/>
              <a:gdLst>
                <a:gd name="connsiteX0" fmla="*/ 427173 w 7182540"/>
                <a:gd name="connsiteY0" fmla="*/ 481263 h 1854304"/>
                <a:gd name="connsiteX1" fmla="*/ 1331948 w 7182540"/>
                <a:gd name="connsiteY1" fmla="*/ 240631 h 1854304"/>
                <a:gd name="connsiteX2" fmla="*/ 2775737 w 7182540"/>
                <a:gd name="connsiteY2" fmla="*/ 211755 h 1854304"/>
                <a:gd name="connsiteX3" fmla="*/ 4075148 w 7182540"/>
                <a:gd name="connsiteY3" fmla="*/ 0 h 1854304"/>
                <a:gd name="connsiteX4" fmla="*/ 5586314 w 7182540"/>
                <a:gd name="connsiteY4" fmla="*/ 211755 h 1854304"/>
                <a:gd name="connsiteX5" fmla="*/ 6924226 w 7182540"/>
                <a:gd name="connsiteY5" fmla="*/ 904774 h 1854304"/>
                <a:gd name="connsiteX6" fmla="*/ 6519965 w 7182540"/>
                <a:gd name="connsiteY6" fmla="*/ 1722922 h 1854304"/>
                <a:gd name="connsiteX7" fmla="*/ 504175 w 7182540"/>
                <a:gd name="connsiteY7" fmla="*/ 1722922 h 1854304"/>
                <a:gd name="connsiteX8" fmla="*/ 427173 w 7182540"/>
                <a:gd name="connsiteY8" fmla="*/ 481263 h 185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2540" h="1854304">
                  <a:moveTo>
                    <a:pt x="427173" y="481263"/>
                  </a:moveTo>
                  <a:cubicBezTo>
                    <a:pt x="565135" y="234215"/>
                    <a:pt x="940521" y="285549"/>
                    <a:pt x="1331948" y="240631"/>
                  </a:cubicBezTo>
                  <a:cubicBezTo>
                    <a:pt x="1723375" y="195713"/>
                    <a:pt x="2318537" y="251860"/>
                    <a:pt x="2775737" y="211755"/>
                  </a:cubicBezTo>
                  <a:cubicBezTo>
                    <a:pt x="3232937" y="171650"/>
                    <a:pt x="3606719" y="0"/>
                    <a:pt x="4075148" y="0"/>
                  </a:cubicBezTo>
                  <a:cubicBezTo>
                    <a:pt x="4543577" y="0"/>
                    <a:pt x="5111468" y="60959"/>
                    <a:pt x="5586314" y="211755"/>
                  </a:cubicBezTo>
                  <a:cubicBezTo>
                    <a:pt x="6061160" y="362551"/>
                    <a:pt x="6768618" y="652913"/>
                    <a:pt x="6924226" y="904774"/>
                  </a:cubicBezTo>
                  <a:cubicBezTo>
                    <a:pt x="7079834" y="1156635"/>
                    <a:pt x="7589973" y="1586564"/>
                    <a:pt x="6519965" y="1722922"/>
                  </a:cubicBezTo>
                  <a:cubicBezTo>
                    <a:pt x="5449957" y="1859280"/>
                    <a:pt x="1513224" y="1933074"/>
                    <a:pt x="504175" y="1722922"/>
                  </a:cubicBezTo>
                  <a:cubicBezTo>
                    <a:pt x="-504874" y="1512770"/>
                    <a:pt x="289211" y="728311"/>
                    <a:pt x="427173" y="481263"/>
                  </a:cubicBezTo>
                  <a:close/>
                </a:path>
              </a:pathLst>
            </a:custGeom>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rgbClr val="C00000"/>
                </a:solidFill>
                <a:latin typeface="隶书" panose="02010509060101010101" pitchFamily="49" charset="-122"/>
                <a:ea typeface="隶书" panose="02010509060101010101" pitchFamily="49" charset="-122"/>
              </a:endParaRPr>
            </a:p>
          </p:txBody>
        </p:sp>
        <p:sp>
          <p:nvSpPr>
            <p:cNvPr id="34" name="文本框 33"/>
            <p:cNvSpPr txBox="1"/>
            <p:nvPr/>
          </p:nvSpPr>
          <p:spPr>
            <a:xfrm>
              <a:off x="5551015" y="5055025"/>
              <a:ext cx="7016945" cy="1200329"/>
            </a:xfrm>
            <a:prstGeom prst="rect">
              <a:avLst/>
            </a:prstGeom>
            <a:noFill/>
          </p:spPr>
          <p:txBody>
            <a:bodyPr wrap="square">
              <a:spAutoFit/>
            </a:bodyPr>
            <a:lstStyle/>
            <a:p>
              <a:pPr>
                <a:lnSpc>
                  <a:spcPct val="150000"/>
                </a:lnSpc>
              </a:pPr>
              <a:r>
                <a:rPr lang="zh-CN" altLang="en-US" sz="2400">
                  <a:solidFill>
                    <a:prstClr val="black"/>
                  </a:solidFill>
                  <a:latin typeface="楷体" panose="02010609060101010101" pitchFamily="49" charset="-122"/>
                  <a:ea typeface="楷体" panose="02010609060101010101" pitchFamily="49" charset="-122"/>
                </a:rPr>
                <a:t>在搬东西的时候，物体越沉，所需要的力气就越大，猜想：重力的大小，跟</a:t>
              </a:r>
              <a:r>
                <a:rPr lang="en-US" altLang="zh-CN" sz="2400">
                  <a:solidFill>
                    <a:prstClr val="black"/>
                  </a:solidFill>
                  <a:latin typeface="楷体" panose="02010609060101010101" pitchFamily="49" charset="-122"/>
                  <a:ea typeface="楷体" panose="02010609060101010101" pitchFamily="49" charset="-122"/>
                </a:rPr>
                <a:t>_______</a:t>
              </a:r>
              <a:r>
                <a:rPr lang="zh-CN" altLang="en-US" sz="2400">
                  <a:solidFill>
                    <a:prstClr val="black"/>
                  </a:solidFill>
                  <a:latin typeface="楷体" panose="02010609060101010101" pitchFamily="49" charset="-122"/>
                  <a:ea typeface="楷体" panose="02010609060101010101" pitchFamily="49" charset="-122"/>
                </a:rPr>
                <a:t>有关</a:t>
              </a:r>
              <a:endParaRPr lang="zh-CN" altLang="en-US" sz="2400" dirty="0">
                <a:solidFill>
                  <a:prstClr val="black"/>
                </a:solidFill>
                <a:latin typeface="楷体" panose="02010609060101010101" pitchFamily="49" charset="-122"/>
                <a:ea typeface="楷体" panose="02010609060101010101" pitchFamily="49" charset="-122"/>
              </a:endParaRP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33694" y="5030410"/>
              <a:ext cx="884245" cy="922582"/>
            </a:xfrm>
            <a:prstGeom prst="rect">
              <a:avLst/>
            </a:prstGeom>
          </p:spPr>
        </p:pic>
      </p:grpSp>
      <p:sp>
        <p:nvSpPr>
          <p:cNvPr id="37" name="矩形 36"/>
          <p:cNvSpPr/>
          <p:nvPr/>
        </p:nvSpPr>
        <p:spPr>
          <a:xfrm>
            <a:off x="7230790" y="5390400"/>
            <a:ext cx="906017" cy="523220"/>
          </a:xfrm>
          <a:prstGeom prst="rect">
            <a:avLst/>
          </a:prstGeom>
        </p:spPr>
        <p:txBody>
          <a:bodyPr wrap="none">
            <a:spAutoFit/>
          </a:bodyPr>
          <a:lstStyle/>
          <a:p>
            <a:r>
              <a:rPr lang="zh-CN" altLang="en-US" sz="2800" b="1">
                <a:solidFill>
                  <a:schemeClr val="accent6"/>
                </a:solidFill>
                <a:latin typeface="楷体" panose="02010609060101010101" pitchFamily="49" charset="-122"/>
                <a:ea typeface="楷体" panose="02010609060101010101" pitchFamily="49" charset="-122"/>
              </a:rPr>
              <a:t>质量</a:t>
            </a:r>
            <a:endParaRPr lang="zh-CN" altLang="en-US" sz="2000" b="1">
              <a:solidFill>
                <a:schemeClr val="accent6"/>
              </a:solidFill>
            </a:endParaRPr>
          </a:p>
        </p:txBody>
      </p:sp>
      <p:pic>
        <p:nvPicPr>
          <p:cNvPr id="29" name="图片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46258" y="1844473"/>
            <a:ext cx="1204875" cy="2082271"/>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1759" y="2114908"/>
            <a:ext cx="5154642" cy="2359671"/>
          </a:xfrm>
          <a:prstGeom prst="rect">
            <a:avLst/>
          </a:prstGeom>
        </p:spPr>
      </p:pic>
      <p:grpSp>
        <p:nvGrpSpPr>
          <p:cNvPr id="2" name="组合 1"/>
          <p:cNvGrpSpPr/>
          <p:nvPr/>
        </p:nvGrpSpPr>
        <p:grpSpPr>
          <a:xfrm>
            <a:off x="113642" y="3961105"/>
            <a:ext cx="1572904" cy="658425"/>
            <a:chOff x="3142451" y="548680"/>
            <a:chExt cx="1572904" cy="658425"/>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5" name="组合 4"/>
          <p:cNvGrpSpPr/>
          <p:nvPr/>
        </p:nvGrpSpPr>
        <p:grpSpPr>
          <a:xfrm>
            <a:off x="96850" y="560641"/>
            <a:ext cx="1572904" cy="658425"/>
            <a:chOff x="3142451" y="548680"/>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1410757"/>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1" name="组合 10"/>
          <p:cNvGrpSpPr/>
          <p:nvPr/>
        </p:nvGrpSpPr>
        <p:grpSpPr>
          <a:xfrm>
            <a:off x="119336" y="2260873"/>
            <a:ext cx="1572904" cy="658425"/>
            <a:chOff x="118542" y="795531"/>
            <a:chExt cx="1572904" cy="658425"/>
          </a:xfrm>
        </p:grpSpPr>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13" name="文本框 12"/>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119131" y="3110989"/>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11221"/>
            <a:ext cx="1572699" cy="658339"/>
            <a:chOff x="3142451" y="548680"/>
            <a:chExt cx="1572904" cy="65842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68" name="组合 67"/>
          <p:cNvGrpSpPr/>
          <p:nvPr/>
        </p:nvGrpSpPr>
        <p:grpSpPr>
          <a:xfrm>
            <a:off x="2772003" y="352384"/>
            <a:ext cx="1865400" cy="907326"/>
            <a:chOff x="2957062" y="468369"/>
            <a:chExt cx="1865400" cy="907326"/>
          </a:xfrm>
        </p:grpSpPr>
        <p:sp>
          <p:nvSpPr>
            <p:cNvPr id="69"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76"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nvGrpSpPr>
            <p:cNvPr id="77" name="组合 76"/>
            <p:cNvGrpSpPr/>
            <p:nvPr/>
          </p:nvGrpSpPr>
          <p:grpSpPr>
            <a:xfrm>
              <a:off x="3059842" y="686300"/>
              <a:ext cx="1762620" cy="689395"/>
              <a:chOff x="3142878" y="1753554"/>
              <a:chExt cx="1762620" cy="689395"/>
            </a:xfrm>
          </p:grpSpPr>
          <p:sp>
            <p:nvSpPr>
              <p:cNvPr id="89" name="圆角矩形 88"/>
              <p:cNvSpPr/>
              <p:nvPr/>
            </p:nvSpPr>
            <p:spPr>
              <a:xfrm>
                <a:off x="3372406" y="1903173"/>
                <a:ext cx="149067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90" name="文本框 89"/>
              <p:cNvSpPr txBox="1"/>
              <p:nvPr/>
            </p:nvSpPr>
            <p:spPr>
              <a:xfrm>
                <a:off x="3925528" y="1873196"/>
                <a:ext cx="979970" cy="461665"/>
              </a:xfrm>
              <a:prstGeom prst="rect">
                <a:avLst/>
              </a:prstGeom>
              <a:noFill/>
            </p:spPr>
            <p:txBody>
              <a:bodyPr wrap="square" rtlCol="0">
                <a:spAutoFit/>
              </a:bodyPr>
              <a:lstStyle/>
              <a:p>
                <a:r>
                  <a:rPr lang="zh-CN" altLang="en-US" sz="2400">
                    <a:solidFill>
                      <a:prstClr val="white"/>
                    </a:solidFill>
                    <a:latin typeface="黑体" panose="02010609060101010101" pitchFamily="49" charset="-122"/>
                    <a:ea typeface="黑体" panose="02010609060101010101" pitchFamily="49" charset="-122"/>
                  </a:rPr>
                  <a:t>实验</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91"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nvGrpSpPr>
            <p:cNvPr id="78" name="Group 36312"/>
            <p:cNvGrpSpPr/>
            <p:nvPr/>
          </p:nvGrpSpPr>
          <p:grpSpPr>
            <a:xfrm rot="18900000" flipH="1">
              <a:off x="3276645" y="759871"/>
              <a:ext cx="263623" cy="558483"/>
              <a:chOff x="0" y="0"/>
              <a:chExt cx="884237" cy="1873250"/>
            </a:xfrm>
          </p:grpSpPr>
          <p:sp>
            <p:nvSpPr>
              <p:cNvPr id="79"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0"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1"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2"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3"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4"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5"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6"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7"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8"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sp>
        <p:nvSpPr>
          <p:cNvPr id="41" name="矩形 40"/>
          <p:cNvSpPr/>
          <p:nvPr/>
        </p:nvSpPr>
        <p:spPr>
          <a:xfrm>
            <a:off x="4659130" y="666704"/>
            <a:ext cx="4512774" cy="523220"/>
          </a:xfrm>
          <a:prstGeom prst="rect">
            <a:avLst/>
          </a:prstGeom>
        </p:spPr>
        <p:txBody>
          <a:bodyPr wrap="none">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探究物重与物体质量的关系</a:t>
            </a:r>
          </a:p>
        </p:txBody>
      </p:sp>
      <p:sp>
        <p:nvSpPr>
          <p:cNvPr id="43" name="Rectangle 44"/>
          <p:cNvSpPr>
            <a:spLocks noChangeArrowheads="1"/>
          </p:cNvSpPr>
          <p:nvPr/>
        </p:nvSpPr>
        <p:spPr bwMode="auto">
          <a:xfrm>
            <a:off x="4594985" y="1496666"/>
            <a:ext cx="1986441"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1.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实验装置</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2130" y="1505224"/>
            <a:ext cx="878082" cy="4751046"/>
          </a:xfrm>
          <a:prstGeom prst="rect">
            <a:avLst/>
          </a:prstGeom>
        </p:spPr>
      </p:pic>
      <p:sp>
        <p:nvSpPr>
          <p:cNvPr id="24" name="矩形 23"/>
          <p:cNvSpPr/>
          <p:nvPr/>
        </p:nvSpPr>
        <p:spPr>
          <a:xfrm>
            <a:off x="4740657" y="2233105"/>
            <a:ext cx="6096000" cy="576248"/>
          </a:xfrm>
          <a:prstGeom prst="rect">
            <a:avLst/>
          </a:prstGeom>
        </p:spPr>
        <p:txBody>
          <a:bodyPr>
            <a:spAutoFit/>
          </a:bodyPr>
          <a:lstStyle/>
          <a:p>
            <a:pPr>
              <a:lnSpc>
                <a:spcPct val="150000"/>
              </a:lnSpc>
              <a:spcBef>
                <a:spcPts val="1000"/>
              </a:spcBef>
              <a:defRPr/>
            </a:pP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实验装置如图，所需的器材有：</a:t>
            </a:r>
          </a:p>
        </p:txBody>
      </p:sp>
      <p:sp>
        <p:nvSpPr>
          <p:cNvPr id="25" name="矩形 24"/>
          <p:cNvSpPr/>
          <p:nvPr/>
        </p:nvSpPr>
        <p:spPr>
          <a:xfrm>
            <a:off x="4740657" y="3666208"/>
            <a:ext cx="1723549" cy="576248"/>
          </a:xfrm>
          <a:prstGeom prst="rect">
            <a:avLst/>
          </a:prstGeom>
        </p:spPr>
        <p:txBody>
          <a:bodyPr wrap="none">
            <a:spAutoFit/>
          </a:bodyPr>
          <a:lstStyle/>
          <a:p>
            <a:pPr>
              <a:lnSpc>
                <a:spcPct val="150000"/>
              </a:lnSpc>
              <a:spcBef>
                <a:spcPts val="1000"/>
              </a:spcBef>
              <a:defRPr/>
            </a:pP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弹簧测力计</a:t>
            </a:r>
          </a:p>
        </p:txBody>
      </p:sp>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71904" y="3560835"/>
            <a:ext cx="796172" cy="1040785"/>
          </a:xfrm>
          <a:prstGeom prst="rect">
            <a:avLst/>
          </a:prstGeom>
        </p:spPr>
      </p:pic>
      <p:sp>
        <p:nvSpPr>
          <p:cNvPr id="27" name="矩形 26"/>
          <p:cNvSpPr/>
          <p:nvPr/>
        </p:nvSpPr>
        <p:spPr>
          <a:xfrm>
            <a:off x="4740657" y="2925731"/>
            <a:ext cx="2954655" cy="646331"/>
          </a:xfrm>
          <a:prstGeom prst="rect">
            <a:avLst/>
          </a:prstGeom>
        </p:spPr>
        <p:txBody>
          <a:bodyPr wrap="none">
            <a:spAutoFit/>
          </a:bodyPr>
          <a:lstStyle/>
          <a:p>
            <a:pPr lvl="0">
              <a:lnSpc>
                <a:spcPct val="150000"/>
              </a:lnSpc>
              <a:spcBef>
                <a:spcPts val="1000"/>
              </a:spcBef>
              <a:defRPr/>
            </a:pP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质量为</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50g</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的钩码</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6</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只</a:t>
            </a:r>
          </a:p>
        </p:txBody>
      </p:sp>
      <p:sp>
        <p:nvSpPr>
          <p:cNvPr id="54" name="矩形 53"/>
          <p:cNvSpPr/>
          <p:nvPr/>
        </p:nvSpPr>
        <p:spPr>
          <a:xfrm rot="20913814">
            <a:off x="6409207" y="3702472"/>
            <a:ext cx="1991251" cy="400110"/>
          </a:xfrm>
          <a:prstGeom prst="rect">
            <a:avLst/>
          </a:prstGeom>
          <a:noFill/>
          <a:ln w="50800" cmpd="thickThin">
            <a:solidFill>
              <a:srgbClr val="C00000"/>
            </a:solidFill>
          </a:ln>
        </p:spPr>
        <p:txBody>
          <a:bodyPr wrap="none">
            <a:spAutoFit/>
          </a:bodyPr>
          <a:lstStyle/>
          <a:p>
            <a:pPr algn="ctr"/>
            <a:r>
              <a:rPr lang="zh-CN" altLang="en-US" sz="2000" b="1">
                <a:solidFill>
                  <a:prstClr val="black"/>
                </a:solidFill>
                <a:latin typeface="Times New Roman" panose="02020603050405020304" pitchFamily="18" charset="0"/>
                <a:ea typeface="黑体" panose="02010609060101010101" pitchFamily="49" charset="-122"/>
                <a:cs typeface="Times New Roman" panose="02020603050405020304" pitchFamily="18" charset="0"/>
              </a:rPr>
              <a:t>测量重力的大小</a:t>
            </a:r>
            <a:endParaRPr lang="zh-CN" altLang="en-US" sz="20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32"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strVal val="4*#ppt_w"/>
                                          </p:val>
                                        </p:tav>
                                        <p:tav tm="100000">
                                          <p:val>
                                            <p:strVal val="#ppt_w"/>
                                          </p:val>
                                        </p:tav>
                                      </p:tavLst>
                                    </p:anim>
                                    <p:anim calcmode="lin" valueType="num">
                                      <p:cBhvr>
                                        <p:cTn id="28" dur="500" fill="hold"/>
                                        <p:tgtEl>
                                          <p:spTgt spid="5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24" grpId="0"/>
      <p:bldP spid="25" grpId="0"/>
      <p:bldP spid="27" grpId="0"/>
      <p:bldP spid="5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3642" y="3961105"/>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5" name="组合 4"/>
          <p:cNvGrpSpPr/>
          <p:nvPr/>
        </p:nvGrpSpPr>
        <p:grpSpPr>
          <a:xfrm>
            <a:off x="96850" y="560641"/>
            <a:ext cx="1572904" cy="658425"/>
            <a:chOff x="3142451" y="548680"/>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1410757"/>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1" name="组合 10"/>
          <p:cNvGrpSpPr/>
          <p:nvPr/>
        </p:nvGrpSpPr>
        <p:grpSpPr>
          <a:xfrm>
            <a:off x="119336" y="2260873"/>
            <a:ext cx="1572904" cy="658425"/>
            <a:chOff x="118542" y="795531"/>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13" name="文本框 12"/>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119131" y="3110989"/>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11221"/>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68" name="组合 67"/>
          <p:cNvGrpSpPr/>
          <p:nvPr/>
        </p:nvGrpSpPr>
        <p:grpSpPr>
          <a:xfrm>
            <a:off x="2772003" y="352384"/>
            <a:ext cx="1865400" cy="907326"/>
            <a:chOff x="2957062" y="468369"/>
            <a:chExt cx="1865400" cy="907326"/>
          </a:xfrm>
        </p:grpSpPr>
        <p:sp>
          <p:nvSpPr>
            <p:cNvPr id="69"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76"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nvGrpSpPr>
            <p:cNvPr id="77" name="组合 76"/>
            <p:cNvGrpSpPr/>
            <p:nvPr/>
          </p:nvGrpSpPr>
          <p:grpSpPr>
            <a:xfrm>
              <a:off x="3059842" y="686300"/>
              <a:ext cx="1762620" cy="689395"/>
              <a:chOff x="3142878" y="1753554"/>
              <a:chExt cx="1762620" cy="689395"/>
            </a:xfrm>
          </p:grpSpPr>
          <p:sp>
            <p:nvSpPr>
              <p:cNvPr id="89" name="圆角矩形 88"/>
              <p:cNvSpPr/>
              <p:nvPr/>
            </p:nvSpPr>
            <p:spPr>
              <a:xfrm>
                <a:off x="3372406" y="1903173"/>
                <a:ext cx="149067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90" name="文本框 89"/>
              <p:cNvSpPr txBox="1"/>
              <p:nvPr/>
            </p:nvSpPr>
            <p:spPr>
              <a:xfrm>
                <a:off x="3925528" y="1873196"/>
                <a:ext cx="979970" cy="461665"/>
              </a:xfrm>
              <a:prstGeom prst="rect">
                <a:avLst/>
              </a:prstGeom>
              <a:noFill/>
            </p:spPr>
            <p:txBody>
              <a:bodyPr wrap="square" rtlCol="0">
                <a:spAutoFit/>
              </a:bodyPr>
              <a:lstStyle/>
              <a:p>
                <a:r>
                  <a:rPr lang="zh-CN" altLang="en-US" sz="2400">
                    <a:solidFill>
                      <a:prstClr val="white"/>
                    </a:solidFill>
                    <a:latin typeface="黑体" panose="02010609060101010101" pitchFamily="49" charset="-122"/>
                    <a:ea typeface="黑体" panose="02010609060101010101" pitchFamily="49" charset="-122"/>
                  </a:rPr>
                  <a:t>实验</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91"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nvGrpSpPr>
            <p:cNvPr id="78" name="Group 36312"/>
            <p:cNvGrpSpPr/>
            <p:nvPr/>
          </p:nvGrpSpPr>
          <p:grpSpPr>
            <a:xfrm rot="18900000" flipH="1">
              <a:off x="3276645" y="759871"/>
              <a:ext cx="263623" cy="558483"/>
              <a:chOff x="0" y="0"/>
              <a:chExt cx="884237" cy="1873250"/>
            </a:xfrm>
          </p:grpSpPr>
          <p:sp>
            <p:nvSpPr>
              <p:cNvPr id="79"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0"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1"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2"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3"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4"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5"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6"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7"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8"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sp>
        <p:nvSpPr>
          <p:cNvPr id="41" name="矩形 40"/>
          <p:cNvSpPr/>
          <p:nvPr/>
        </p:nvSpPr>
        <p:spPr>
          <a:xfrm>
            <a:off x="4659130" y="666704"/>
            <a:ext cx="4512774" cy="523220"/>
          </a:xfrm>
          <a:prstGeom prst="rect">
            <a:avLst/>
          </a:prstGeom>
        </p:spPr>
        <p:txBody>
          <a:bodyPr wrap="none">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探究物重与物体质量的关系</a:t>
            </a:r>
          </a:p>
        </p:txBody>
      </p:sp>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1658" y="1634987"/>
            <a:ext cx="878082" cy="4751046"/>
          </a:xfrm>
          <a:prstGeom prst="rect">
            <a:avLst/>
          </a:prstGeom>
        </p:spPr>
      </p:pic>
      <p:sp>
        <p:nvSpPr>
          <p:cNvPr id="46" name="Rectangle 44"/>
          <p:cNvSpPr>
            <a:spLocks noChangeArrowheads="1"/>
          </p:cNvSpPr>
          <p:nvPr/>
        </p:nvSpPr>
        <p:spPr bwMode="auto">
          <a:xfrm>
            <a:off x="4478423" y="1651475"/>
            <a:ext cx="1986441"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2.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实验操作</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78423" y="2277692"/>
            <a:ext cx="7064060" cy="1442771"/>
          </a:xfrm>
          <a:prstGeom prst="rect">
            <a:avLst/>
          </a:prstGeom>
        </p:spPr>
      </p:pic>
      <p:pic>
        <p:nvPicPr>
          <p:cNvPr id="48" name="图片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39982" y="3212410"/>
            <a:ext cx="759755" cy="993180"/>
          </a:xfrm>
          <a:prstGeom prst="rect">
            <a:avLst/>
          </a:prstGeom>
        </p:spPr>
      </p:pic>
      <p:sp>
        <p:nvSpPr>
          <p:cNvPr id="49" name="文本框 48"/>
          <p:cNvSpPr txBox="1"/>
          <p:nvPr/>
        </p:nvSpPr>
        <p:spPr>
          <a:xfrm>
            <a:off x="4684483" y="2417369"/>
            <a:ext cx="6858000" cy="1200329"/>
          </a:xfrm>
          <a:prstGeom prst="rect">
            <a:avLst/>
          </a:prstGeom>
          <a:noFill/>
        </p:spPr>
        <p:txBody>
          <a:bodyPr wrap="square" rtlCol="0">
            <a:spAutoFit/>
          </a:bodyPr>
          <a:lstStyle/>
          <a:p>
            <a:pPr>
              <a:lnSpc>
                <a:spcPct val="150000"/>
              </a:lnSpc>
              <a:spcBef>
                <a:spcPts val="1000"/>
              </a:spcBef>
              <a:defRPr/>
            </a:pP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分别把</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1</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只、</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2</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只、</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3</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只</a:t>
            </a:r>
            <a:r>
              <a:rPr kumimoji="1" lang="en-US" altLang="zh-CN"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……6</a:t>
            </a:r>
            <a:r>
              <a:rPr kumimoji="1" lang="zh-CN" altLang="en-US" sz="2400">
                <a:solidFill>
                  <a:srgbClr val="0D0D0D"/>
                </a:solidFill>
                <a:latin typeface="Times New Roman" panose="02020603050405020304" pitchFamily="18" charset="0"/>
                <a:ea typeface="黑体" panose="02010609060101010101" pitchFamily="49" charset="-122"/>
                <a:cs typeface="Times New Roman" panose="02020603050405020304" pitchFamily="18" charset="0"/>
              </a:rPr>
              <a:t>只钩码挂在弹簧测力计下，记下弹簧测力计每一次的示数，填入表格。</a:t>
            </a:r>
            <a:endParaRPr kumimoji="1" lang="en-US" altLang="zh-CN" sz="2400" dirty="0">
              <a:solidFill>
                <a:srgbClr val="0D0D0D"/>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3642" y="3961105"/>
            <a:ext cx="1572904" cy="658425"/>
            <a:chOff x="3142451" y="548680"/>
            <a:chExt cx="1572904" cy="658425"/>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5" name="组合 4"/>
          <p:cNvGrpSpPr/>
          <p:nvPr/>
        </p:nvGrpSpPr>
        <p:grpSpPr>
          <a:xfrm>
            <a:off x="96850" y="560641"/>
            <a:ext cx="1572904" cy="658425"/>
            <a:chOff x="3142451" y="548680"/>
            <a:chExt cx="1572904" cy="658425"/>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1410757"/>
            <a:ext cx="1572904" cy="658425"/>
            <a:chOff x="3142451" y="548680"/>
            <a:chExt cx="1572904" cy="658425"/>
          </a:xfrm>
        </p:grpSpPr>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1" name="组合 10"/>
          <p:cNvGrpSpPr/>
          <p:nvPr/>
        </p:nvGrpSpPr>
        <p:grpSpPr>
          <a:xfrm>
            <a:off x="119336" y="2260873"/>
            <a:ext cx="1572904" cy="658425"/>
            <a:chOff x="118542" y="795531"/>
            <a:chExt cx="1572904" cy="658425"/>
          </a:xfrm>
        </p:grpSpPr>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13" name="文本框 12"/>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119131" y="3110989"/>
            <a:ext cx="1572904" cy="658425"/>
            <a:chOff x="3142451" y="548680"/>
            <a:chExt cx="1572904" cy="658425"/>
          </a:xfrm>
        </p:grpSpPr>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11221"/>
            <a:ext cx="1572699" cy="658339"/>
            <a:chOff x="3142451" y="548680"/>
            <a:chExt cx="1572904" cy="658425"/>
          </a:xfrm>
        </p:grpSpPr>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68" name="组合 67"/>
          <p:cNvGrpSpPr/>
          <p:nvPr/>
        </p:nvGrpSpPr>
        <p:grpSpPr>
          <a:xfrm>
            <a:off x="2772003" y="352384"/>
            <a:ext cx="1865400" cy="907326"/>
            <a:chOff x="2957062" y="468369"/>
            <a:chExt cx="1865400" cy="907326"/>
          </a:xfrm>
        </p:grpSpPr>
        <p:sp>
          <p:nvSpPr>
            <p:cNvPr id="69"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76"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nvGrpSpPr>
            <p:cNvPr id="77" name="组合 76"/>
            <p:cNvGrpSpPr/>
            <p:nvPr/>
          </p:nvGrpSpPr>
          <p:grpSpPr>
            <a:xfrm>
              <a:off x="3059842" y="686300"/>
              <a:ext cx="1762620" cy="689395"/>
              <a:chOff x="3142878" y="1753554"/>
              <a:chExt cx="1762620" cy="689395"/>
            </a:xfrm>
          </p:grpSpPr>
          <p:sp>
            <p:nvSpPr>
              <p:cNvPr id="89" name="圆角矩形 88"/>
              <p:cNvSpPr/>
              <p:nvPr/>
            </p:nvSpPr>
            <p:spPr>
              <a:xfrm>
                <a:off x="3372406" y="1903173"/>
                <a:ext cx="149067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90" name="文本框 89"/>
              <p:cNvSpPr txBox="1"/>
              <p:nvPr/>
            </p:nvSpPr>
            <p:spPr>
              <a:xfrm>
                <a:off x="3925528" y="1873196"/>
                <a:ext cx="979970" cy="461665"/>
              </a:xfrm>
              <a:prstGeom prst="rect">
                <a:avLst/>
              </a:prstGeom>
              <a:noFill/>
            </p:spPr>
            <p:txBody>
              <a:bodyPr wrap="square" rtlCol="0">
                <a:spAutoFit/>
              </a:bodyPr>
              <a:lstStyle/>
              <a:p>
                <a:r>
                  <a:rPr lang="zh-CN" altLang="en-US" sz="2400">
                    <a:solidFill>
                      <a:prstClr val="white"/>
                    </a:solidFill>
                    <a:latin typeface="黑体" panose="02010609060101010101" pitchFamily="49" charset="-122"/>
                    <a:ea typeface="黑体" panose="02010609060101010101" pitchFamily="49" charset="-122"/>
                  </a:rPr>
                  <a:t>实验</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91"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nvGrpSpPr>
            <p:cNvPr id="78" name="Group 36312"/>
            <p:cNvGrpSpPr/>
            <p:nvPr/>
          </p:nvGrpSpPr>
          <p:grpSpPr>
            <a:xfrm rot="18900000" flipH="1">
              <a:off x="3276645" y="759871"/>
              <a:ext cx="263623" cy="558483"/>
              <a:chOff x="0" y="0"/>
              <a:chExt cx="884237" cy="1873250"/>
            </a:xfrm>
          </p:grpSpPr>
          <p:sp>
            <p:nvSpPr>
              <p:cNvPr id="79"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0"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1"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2"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3"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4"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5"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6"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7"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8"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sp>
        <p:nvSpPr>
          <p:cNvPr id="41" name="矩形 40"/>
          <p:cNvSpPr/>
          <p:nvPr/>
        </p:nvSpPr>
        <p:spPr>
          <a:xfrm>
            <a:off x="4659130" y="666704"/>
            <a:ext cx="4512774" cy="523220"/>
          </a:xfrm>
          <a:prstGeom prst="rect">
            <a:avLst/>
          </a:prstGeom>
        </p:spPr>
        <p:txBody>
          <a:bodyPr wrap="none">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探究物重与物体质量的关系</a:t>
            </a:r>
          </a:p>
        </p:txBody>
      </p:sp>
      <p:sp>
        <p:nvSpPr>
          <p:cNvPr id="43" name="Rectangle 44"/>
          <p:cNvSpPr>
            <a:spLocks noChangeArrowheads="1"/>
          </p:cNvSpPr>
          <p:nvPr/>
        </p:nvSpPr>
        <p:spPr bwMode="auto">
          <a:xfrm>
            <a:off x="2717440" y="1472324"/>
            <a:ext cx="1986441"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3.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实验过程</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23" name="5658bca1-e712-4e0f-a60a-fbdafbb6642d">
            <a:hlinkClick r:id="" action="ppaction://media"/>
          </p:cNvPr>
          <p:cNvPicPr>
            <a:picLocks noChangeAspect="1"/>
          </p:cNvPicPr>
          <p:nvPr>
            <a:videoFile r:link="rId1"/>
            <p:extLst>
              <p:ext uri="{DAA4B4D4-6D71-4841-9C94-3DE7FCFB9230}">
                <p14:media xmlns:p14="http://schemas.microsoft.com/office/powerpoint/2010/main" r:embed="rId2">
                  <p14:trim st="26000" end="43526"/>
                </p14:media>
              </p:ext>
            </p:extLst>
          </p:nvPr>
        </p:nvPicPr>
        <p:blipFill>
          <a:blip r:embed="rId7"/>
          <a:stretch>
            <a:fillRect/>
          </a:stretch>
        </p:blipFill>
        <p:spPr>
          <a:xfrm>
            <a:off x="3564255" y="2190750"/>
            <a:ext cx="7009765" cy="3942715"/>
          </a:xfrm>
          <a:prstGeom prst="rect">
            <a:avLst/>
          </a:prstGeom>
          <a:ln>
            <a:noFill/>
          </a:ln>
          <a:effectLst/>
          <a:scene3d>
            <a:camera prst="orthographicFront"/>
            <a:lightRig rig="balanced" dir="t"/>
          </a:scene3d>
          <a:sp3d prstMaterial="softEdge">
            <a:bevelT w="203200" h="101600" prst="cross"/>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video>
              <p:cMediaNode vol="80000">
                <p:cTn id="13" fill="hold" display="0">
                  <p:stCondLst>
                    <p:cond delay="indefinite"/>
                  </p:stCondLst>
                </p:cTn>
                <p:tgtEl>
                  <p:spTgt spid="23"/>
                </p:tgtEl>
              </p:cMediaNode>
            </p:video>
          </p:childTnLst>
        </p:cTn>
      </p:par>
    </p:tnLst>
    <p:bldLst>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3642" y="3961105"/>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5" name="组合 4"/>
          <p:cNvGrpSpPr/>
          <p:nvPr/>
        </p:nvGrpSpPr>
        <p:grpSpPr>
          <a:xfrm>
            <a:off x="96850" y="560641"/>
            <a:ext cx="1572904" cy="658425"/>
            <a:chOff x="3142451" y="548680"/>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1410757"/>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1" name="组合 10"/>
          <p:cNvGrpSpPr/>
          <p:nvPr/>
        </p:nvGrpSpPr>
        <p:grpSpPr>
          <a:xfrm>
            <a:off x="119336" y="2260873"/>
            <a:ext cx="1572904" cy="658425"/>
            <a:chOff x="118542" y="795531"/>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13" name="文本框 12"/>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119131" y="3110989"/>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11221"/>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68" name="组合 67"/>
          <p:cNvGrpSpPr/>
          <p:nvPr/>
        </p:nvGrpSpPr>
        <p:grpSpPr>
          <a:xfrm>
            <a:off x="2772003" y="352384"/>
            <a:ext cx="1865400" cy="907326"/>
            <a:chOff x="2957062" y="468369"/>
            <a:chExt cx="1865400" cy="907326"/>
          </a:xfrm>
        </p:grpSpPr>
        <p:sp>
          <p:nvSpPr>
            <p:cNvPr id="69"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76"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nvGrpSpPr>
            <p:cNvPr id="77" name="组合 76"/>
            <p:cNvGrpSpPr/>
            <p:nvPr/>
          </p:nvGrpSpPr>
          <p:grpSpPr>
            <a:xfrm>
              <a:off x="3059842" y="686300"/>
              <a:ext cx="1762620" cy="689395"/>
              <a:chOff x="3142878" y="1753554"/>
              <a:chExt cx="1762620" cy="689395"/>
            </a:xfrm>
          </p:grpSpPr>
          <p:sp>
            <p:nvSpPr>
              <p:cNvPr id="89" name="圆角矩形 88"/>
              <p:cNvSpPr/>
              <p:nvPr/>
            </p:nvSpPr>
            <p:spPr>
              <a:xfrm>
                <a:off x="3372406" y="1903173"/>
                <a:ext cx="149067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90" name="文本框 89"/>
              <p:cNvSpPr txBox="1"/>
              <p:nvPr/>
            </p:nvSpPr>
            <p:spPr>
              <a:xfrm>
                <a:off x="3925528" y="1873196"/>
                <a:ext cx="979970" cy="461665"/>
              </a:xfrm>
              <a:prstGeom prst="rect">
                <a:avLst/>
              </a:prstGeom>
              <a:noFill/>
            </p:spPr>
            <p:txBody>
              <a:bodyPr wrap="square" rtlCol="0">
                <a:spAutoFit/>
              </a:bodyPr>
              <a:lstStyle/>
              <a:p>
                <a:r>
                  <a:rPr lang="zh-CN" altLang="en-US" sz="2400">
                    <a:solidFill>
                      <a:prstClr val="white"/>
                    </a:solidFill>
                    <a:latin typeface="黑体" panose="02010609060101010101" pitchFamily="49" charset="-122"/>
                    <a:ea typeface="黑体" panose="02010609060101010101" pitchFamily="49" charset="-122"/>
                  </a:rPr>
                  <a:t>实验</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91"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nvGrpSpPr>
            <p:cNvPr id="78" name="Group 36312"/>
            <p:cNvGrpSpPr/>
            <p:nvPr/>
          </p:nvGrpSpPr>
          <p:grpSpPr>
            <a:xfrm rot="18900000" flipH="1">
              <a:off x="3276645" y="759871"/>
              <a:ext cx="263623" cy="558483"/>
              <a:chOff x="0" y="0"/>
              <a:chExt cx="884237" cy="1873250"/>
            </a:xfrm>
          </p:grpSpPr>
          <p:sp>
            <p:nvSpPr>
              <p:cNvPr id="79"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0"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1"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2"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3"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4"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5"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6"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7"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88"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sp>
        <p:nvSpPr>
          <p:cNvPr id="41" name="矩形 40"/>
          <p:cNvSpPr/>
          <p:nvPr/>
        </p:nvSpPr>
        <p:spPr>
          <a:xfrm>
            <a:off x="4659130" y="666704"/>
            <a:ext cx="4512774" cy="523220"/>
          </a:xfrm>
          <a:prstGeom prst="rect">
            <a:avLst/>
          </a:prstGeom>
        </p:spPr>
        <p:txBody>
          <a:bodyPr wrap="none">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探究物重与物体质量的关系</a:t>
            </a:r>
          </a:p>
        </p:txBody>
      </p:sp>
      <p:sp>
        <p:nvSpPr>
          <p:cNvPr id="43" name="Rectangle 44"/>
          <p:cNvSpPr>
            <a:spLocks noChangeArrowheads="1"/>
          </p:cNvSpPr>
          <p:nvPr/>
        </p:nvSpPr>
        <p:spPr bwMode="auto">
          <a:xfrm>
            <a:off x="2742912" y="1382129"/>
            <a:ext cx="1968500" cy="607695"/>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4.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实验表格</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24" name="表格 23"/>
              <p:cNvGraphicFramePr>
                <a:graphicFrameLocks noGrp="1"/>
              </p:cNvGraphicFramePr>
              <p:nvPr/>
            </p:nvGraphicFramePr>
            <p:xfrm>
              <a:off x="2782827" y="2056224"/>
              <a:ext cx="8717904" cy="3796447"/>
            </p:xfrm>
            <a:graphic>
              <a:graphicData uri="http://schemas.openxmlformats.org/drawingml/2006/table">
                <a:tbl>
                  <a:tblPr firstRow="1" bandRow="1">
                    <a:tableStyleId>{5C22544A-7EE6-4342-B048-85BDC9FD1C3A}</a:tableStyleId>
                  </a:tblPr>
                  <a:tblGrid>
                    <a:gridCol w="1546286">
                      <a:extLst>
                        <a:ext uri="{9D8B030D-6E8A-4147-A177-3AD203B41FA5}">
                          <a16:colId xmlns:a16="http://schemas.microsoft.com/office/drawing/2014/main" val="20000"/>
                        </a:ext>
                      </a:extLst>
                    </a:gridCol>
                    <a:gridCol w="1728787">
                      <a:extLst>
                        <a:ext uri="{9D8B030D-6E8A-4147-A177-3AD203B41FA5}">
                          <a16:colId xmlns:a16="http://schemas.microsoft.com/office/drawing/2014/main" val="20001"/>
                        </a:ext>
                      </a:extLst>
                    </a:gridCol>
                    <a:gridCol w="1671638">
                      <a:extLst>
                        <a:ext uri="{9D8B030D-6E8A-4147-A177-3AD203B41FA5}">
                          <a16:colId xmlns:a16="http://schemas.microsoft.com/office/drawing/2014/main" val="20002"/>
                        </a:ext>
                      </a:extLst>
                    </a:gridCol>
                    <a:gridCol w="3771193">
                      <a:extLst>
                        <a:ext uri="{9D8B030D-6E8A-4147-A177-3AD203B41FA5}">
                          <a16:colId xmlns:a16="http://schemas.microsoft.com/office/drawing/2014/main" val="20003"/>
                        </a:ext>
                      </a:extLst>
                    </a:gridCol>
                  </a:tblGrid>
                  <a:tr h="801196">
                    <a:tc>
                      <a:txBody>
                        <a:bodyPr/>
                        <a:lstStyle/>
                        <a:p>
                          <a:pPr marL="0" marR="0" indent="0" algn="ctr">
                            <a:spcBef>
                              <a:spcPts val="0"/>
                            </a:spcBef>
                            <a:spcAft>
                              <a:spcPts val="0"/>
                            </a:spcAft>
                          </a:pPr>
                          <a:r>
                            <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钩码数</a:t>
                          </a:r>
                        </a:p>
                      </a:txBody>
                      <a:tcPr marL="6350" marR="6350" anchor="ctr"/>
                    </a:tc>
                    <a:tc>
                      <a:txBody>
                        <a:bodyPr/>
                        <a:lstStyle/>
                        <a:p>
                          <a:pPr marL="0" marR="0" indent="0" algn="ctr" fontAlgn="ctr">
                            <a:lnSpc>
                              <a:spcPts val="1295"/>
                            </a:lnSpc>
                            <a:spcBef>
                              <a:spcPts val="0"/>
                            </a:spcBef>
                            <a:spcAft>
                              <a:spcPts val="0"/>
                            </a:spcAft>
                          </a:pPr>
                          <a:r>
                            <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质量</a:t>
                          </a:r>
                          <a:r>
                            <a:rPr lang="en-US" sz="2400" i="1"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m</a:t>
                          </a:r>
                          <a:r>
                            <a:rPr 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/kg</a:t>
                          </a:r>
                        </a:p>
                      </a:txBody>
                      <a:tcPr marL="6350" marR="6350" anchor="ctr"/>
                    </a:tc>
                    <a:tc>
                      <a:txBody>
                        <a:bodyPr/>
                        <a:lstStyle/>
                        <a:p>
                          <a:pPr marL="0" marR="0" indent="0" algn="ctr">
                            <a:lnSpc>
                              <a:spcPts val="1330"/>
                            </a:lnSpc>
                            <a:spcBef>
                              <a:spcPts val="0"/>
                            </a:spcBef>
                            <a:spcAft>
                              <a:spcPts val="0"/>
                            </a:spcAft>
                          </a:pPr>
                          <a:r>
                            <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物重</a:t>
                          </a:r>
                          <a:r>
                            <a:rPr lang="en-US" sz="2400" i="1"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G</a:t>
                          </a:r>
                          <a:r>
                            <a:rPr 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/N</a:t>
                          </a:r>
                        </a:p>
                      </a:txBody>
                      <a:tcPr marL="6350" marR="635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物重跟质量的比值</a:t>
                          </a:r>
                          <a14:m>
                            <m:oMath xmlns:m="http://schemas.openxmlformats.org/officeDocument/2006/math">
                              <m:f>
                                <m:fPr>
                                  <m:ctrlPr>
                                    <a:rPr lang="en-US" altLang="zh-CN" sz="2400" i="1" kern="1200" smtClean="0">
                                      <a:solidFill>
                                        <a:schemeClr val="bg1"/>
                                      </a:solidFill>
                                      <a:latin typeface="Cambria Math" panose="02040503050406030204" pitchFamily="18" charset="0"/>
                                      <a:ea typeface="楷体" panose="02010609060101010101" pitchFamily="49" charset="-122"/>
                                      <a:cs typeface="Times New Roman" panose="02020603050405020304" pitchFamily="18" charset="0"/>
                                    </a:rPr>
                                  </m:ctrlPr>
                                </m:fPr>
                                <m:num>
                                  <m:r>
                                    <m:rPr>
                                      <m:nor/>
                                    </m:rPr>
                                    <a:rPr lang="en-US" altLang="zh-CN" sz="2400" i="1"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m:t>G</m:t>
                                  </m:r>
                                </m:num>
                                <m:den>
                                  <m:r>
                                    <m:rPr>
                                      <m:nor/>
                                    </m:rPr>
                                    <a:rPr lang="en-US" altLang="zh-CN" sz="2400" b="1" i="1"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m:t>m</m:t>
                                  </m:r>
                                </m:den>
                              </m:f>
                            </m:oMath>
                          </a14:m>
                          <a:r>
                            <a:rPr lang="en-US" altLang="zh-CN"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N</a:t>
                          </a:r>
                          <a:r>
                            <a:rPr lang="en-US" altLang="zh-CN" sz="24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40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kg</a:t>
                          </a:r>
                          <a:r>
                            <a:rPr lang="en-US" altLang="zh-CN" sz="2400" baseline="3000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a:t>
                          </a:r>
                          <a:endParaRPr lang="zh-CN" altLang="en-US" sz="2400" baseline="30000">
                            <a:solidFill>
                              <a:schemeClr val="bg1"/>
                            </a:solidFill>
                          </a:endParaRPr>
                        </a:p>
                        <a:p>
                          <a:pPr marL="0" marR="0" indent="0" algn="ctr">
                            <a:spcBef>
                              <a:spcPts val="0"/>
                            </a:spcBef>
                            <a:spcAft>
                              <a:spcPts val="0"/>
                            </a:spcAft>
                          </a:pPr>
                          <a:endPar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extLst>
                      <a:ext uri="{0D108BD9-81ED-4DB2-BD59-A6C34878D82A}">
                        <a16:rowId xmlns:a16="http://schemas.microsoft.com/office/drawing/2014/main" val="10000"/>
                      </a:ext>
                    </a:extLst>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0.05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p>
                      </a:txBody>
                      <a:tcPr marL="6350" marR="6350" anchor="ctr"/>
                    </a:tc>
                    <a:extLst>
                      <a:ext uri="{0D108BD9-81ED-4DB2-BD59-A6C34878D82A}">
                        <a16:rowId xmlns:a16="http://schemas.microsoft.com/office/drawing/2014/main" val="10001"/>
                      </a:ext>
                    </a:extLst>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0.10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p>
                      </a:txBody>
                      <a:tcPr marL="6350" marR="6350" anchor="ctr"/>
                    </a:tc>
                    <a:extLst>
                      <a:ext uri="{0D108BD9-81ED-4DB2-BD59-A6C34878D82A}">
                        <a16:rowId xmlns:a16="http://schemas.microsoft.com/office/drawing/2014/main" val="10002"/>
                      </a:ext>
                    </a:extLst>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3</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0.15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p>
                      </a:txBody>
                      <a:tcPr marL="6350" marR="6350" anchor="ctr"/>
                    </a:tc>
                    <a:extLst>
                      <a:ext uri="{0D108BD9-81ED-4DB2-BD59-A6C34878D82A}">
                        <a16:rowId xmlns:a16="http://schemas.microsoft.com/office/drawing/2014/main" val="10003"/>
                      </a:ext>
                    </a:extLst>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4</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0.20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p>
                      </a:txBody>
                      <a:tcPr marL="6350" marR="6350" anchor="ctr"/>
                    </a:tc>
                    <a:extLst>
                      <a:ext uri="{0D108BD9-81ED-4DB2-BD59-A6C34878D82A}">
                        <a16:rowId xmlns:a16="http://schemas.microsoft.com/office/drawing/2014/main" val="10004"/>
                      </a:ext>
                    </a:extLst>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0.25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p>
                      </a:txBody>
                      <a:tcPr marL="6350" marR="6350" anchor="ctr"/>
                    </a:tc>
                    <a:extLst>
                      <a:ext uri="{0D108BD9-81ED-4DB2-BD59-A6C34878D82A}">
                        <a16:rowId xmlns:a16="http://schemas.microsoft.com/office/drawing/2014/main" val="10005"/>
                      </a:ext>
                    </a:extLst>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6</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0.30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3.0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defTabSz="914400" rtl="0" eaLnBrk="1" latinLnBrk="0" hangingPunct="1">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extLst>
                      <a:ext uri="{0D108BD9-81ED-4DB2-BD59-A6C34878D82A}">
                        <a16:rowId xmlns:a16="http://schemas.microsoft.com/office/drawing/2014/main" val="10006"/>
                      </a:ext>
                    </a:extLst>
                  </a:tr>
                </a:tbl>
              </a:graphicData>
            </a:graphic>
          </p:graphicFrame>
        </mc:Choice>
        <mc:Fallback xmlns="">
          <p:graphicFrame>
            <p:nvGraphicFramePr>
              <p:cNvPr id="24" name="表格 23"/>
              <p:cNvGraphicFramePr>
                <a:graphicFrameLocks noGrp="1"/>
              </p:cNvGraphicFramePr>
              <p:nvPr/>
            </p:nvGraphicFramePr>
            <p:xfrm>
              <a:off x="2782827" y="2056224"/>
              <a:ext cx="8717904" cy="3796447"/>
            </p:xfrm>
            <a:graphic>
              <a:graphicData uri="http://schemas.openxmlformats.org/drawingml/2006/table">
                <a:tbl>
                  <a:tblPr firstRow="1" bandRow="1">
                    <a:tableStyleId>{5C22544A-7EE6-4342-B048-85BDC9FD1C3A}</a:tableStyleId>
                  </a:tblPr>
                  <a:tblGrid>
                    <a:gridCol w="1546286"/>
                    <a:gridCol w="1728787"/>
                    <a:gridCol w="1671638"/>
                    <a:gridCol w="3771193"/>
                  </a:tblGrid>
                  <a:tr h="1036320">
                    <a:tc>
                      <a:txBody>
                        <a:bodyPr/>
                        <a:lstStyle/>
                        <a:p>
                          <a:pPr marL="0" marR="0" indent="0" algn="ctr">
                            <a:spcBef>
                              <a:spcPts val="0"/>
                            </a:spcBef>
                            <a:spcAft>
                              <a:spcPts val="0"/>
                            </a:spcAft>
                          </a:pPr>
                          <a:r>
                            <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钩码数</a:t>
                          </a:r>
                          <a:endPar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fontAlgn="ctr">
                            <a:lnSpc>
                              <a:spcPts val="1295"/>
                            </a:lnSpc>
                            <a:spcBef>
                              <a:spcPts val="0"/>
                            </a:spcBef>
                            <a:spcAft>
                              <a:spcPts val="0"/>
                            </a:spcAft>
                          </a:pPr>
                          <a:r>
                            <a:rPr lang="zh-CN" altLang="en-US" sz="2400"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a:t>质量</a:t>
                          </a:r>
                          <a:r>
                            <a:rPr lang="en-US" sz="2400" i="1"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a:t>m</a:t>
                          </a:r>
                          <a:r>
                            <a:rPr lang="en-US" sz="2400"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a:t>/kg</a:t>
                          </a:r>
                          <a:endParaRPr 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lnSpc>
                              <a:spcPts val="1330"/>
                            </a:lnSpc>
                            <a:spcBef>
                              <a:spcPts val="0"/>
                            </a:spcBef>
                            <a:spcAft>
                              <a:spcPts val="0"/>
                            </a:spcAft>
                          </a:pPr>
                          <a:r>
                            <a:rPr lang="zh-CN" alt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rPr>
                            <a:t>物</a:t>
                          </a:r>
                          <a:r>
                            <a:rPr lang="zh-CN" altLang="en-US" sz="2400"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a:t>重</a:t>
                          </a:r>
                          <a:r>
                            <a:rPr lang="en-US" sz="2400" i="1"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a:t>G</a:t>
                          </a:r>
                          <a:r>
                            <a:rPr lang="en-US" sz="2400" kern="1200" smtClean="0">
                              <a:solidFill>
                                <a:schemeClr val="bg1"/>
                              </a:solidFill>
                              <a:latin typeface="Times New Roman" panose="02020603050405020304" pitchFamily="18" charset="0"/>
                              <a:ea typeface="楷体" panose="02010609060101010101" pitchFamily="49" charset="-122"/>
                              <a:cs typeface="Times New Roman" panose="02020603050405020304" pitchFamily="18" charset="0"/>
                            </a:rPr>
                            <a:t>/N</a:t>
                          </a:r>
                          <a:endParaRPr lang="en-US" sz="2400" kern="1200">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endParaRPr lang="zh-CN"/>
                        </a:p>
                      </a:txBody>
                      <a:tcPr marL="6350" marR="6350" anchor="ctr">
                        <a:blipFill>
                          <a:blip r:embed="rId5"/>
                        </a:blipFill>
                      </a:tcPr>
                    </a:tc>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0.05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0.10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3</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0.15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4</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0.20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0.25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2.5</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r>
                  <a:tr h="459111">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6</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rPr>
                            <a:t>0.30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3.0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c>
                      <a:txBody>
                        <a:bodyPr/>
                        <a:lstStyle/>
                        <a:p>
                          <a:pPr marL="0" marR="0" indent="0" algn="ctr" defTabSz="914400" rtl="0" eaLnBrk="1" latinLnBrk="0" hangingPunct="1">
                            <a:spcBef>
                              <a:spcPts val="0"/>
                            </a:spcBef>
                            <a:spcAft>
                              <a:spcPts val="0"/>
                            </a:spcAft>
                          </a:pPr>
                          <a:r>
                            <a:rPr lang="en-US" altLang="zh-CN" sz="2400" kern="1200" smtClean="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10</a:t>
                          </a:r>
                          <a:endParaRPr lang="zh-CN" altLang="en-US" sz="2400" kern="120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txBody>
                      <a:tcPr marL="6350" marR="6350" anchor="ctr"/>
                    </a:tc>
                  </a:tr>
                </a:tbl>
              </a:graphicData>
            </a:graphic>
          </p:graphicFrame>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47*50"/>
  <p:tag name="TABLE_ENDDRAG_RECT" val="228*197*647*50"/>
</p:tagLst>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a:spPr>
      <a:bodyPr rtlCol="0" anchor="ctr"/>
      <a:lstStyle>
        <a:defPPr algn="ctr">
          <a:defRPr sz="3200" b="1" dirty="0">
            <a:solidFill>
              <a:srgbClr val="C00000"/>
            </a:solidFill>
            <a:latin typeface="隶书" panose="02010509060101010101" pitchFamily="49" charset="-122"/>
            <a:ea typeface="隶书" panose="020105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a:spPr>
      <a:bodyPr rtlCol="0" anchor="ctr"/>
      <a:lstStyle>
        <a:defPPr algn="ctr">
          <a:defRPr sz="3200" b="1" dirty="0">
            <a:solidFill>
              <a:srgbClr val="C00000"/>
            </a:solidFill>
            <a:latin typeface="隶书" panose="02010509060101010101" pitchFamily="49" charset="-122"/>
            <a:ea typeface="隶书" panose="020105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16</TotalTime>
  <Words>1085</Words>
  <Application>Microsoft Office PowerPoint</Application>
  <PresentationFormat>宽屏</PresentationFormat>
  <Paragraphs>252</Paragraphs>
  <Slides>19</Slides>
  <Notes>10</Notes>
  <HiddenSlides>0</HiddenSlides>
  <MMClips>2</MMClips>
  <ScaleCrop>false</ScaleCrop>
  <HeadingPairs>
    <vt:vector size="8" baseType="variant">
      <vt:variant>
        <vt:lpstr>已用的字体</vt:lpstr>
      </vt:variant>
      <vt:variant>
        <vt:i4>9</vt:i4>
      </vt:variant>
      <vt:variant>
        <vt:lpstr>主题</vt:lpstr>
      </vt:variant>
      <vt:variant>
        <vt:i4>4</vt:i4>
      </vt:variant>
      <vt:variant>
        <vt:lpstr>嵌入 OLE 服务器</vt:lpstr>
      </vt:variant>
      <vt:variant>
        <vt:i4>2</vt:i4>
      </vt:variant>
      <vt:variant>
        <vt:lpstr>幻灯片标题</vt:lpstr>
      </vt:variant>
      <vt:variant>
        <vt:i4>19</vt:i4>
      </vt:variant>
    </vt:vector>
  </HeadingPairs>
  <TitlesOfParts>
    <vt:vector size="34" baseType="lpstr">
      <vt:lpstr>汉仪良品线粗简</vt:lpstr>
      <vt:lpstr>黑体</vt:lpstr>
      <vt:lpstr>楷体</vt:lpstr>
      <vt:lpstr>隶书</vt:lpstr>
      <vt:lpstr>微软雅黑</vt:lpstr>
      <vt:lpstr>Arial</vt:lpstr>
      <vt:lpstr>Calibri</vt:lpstr>
      <vt:lpstr>Cambria Math</vt:lpstr>
      <vt:lpstr>Times New Roman</vt:lpstr>
      <vt:lpstr>主题1</vt:lpstr>
      <vt:lpstr>Office 主题</vt:lpstr>
      <vt:lpstr>1_Office 主题</vt:lpstr>
      <vt:lpstr>1_主题1</vt:lpstr>
      <vt:lpstr>Equation</vt:lpstr>
      <vt:lpstr>Equation.KSEE3</vt:lpstr>
      <vt:lpstr>第七章 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张甜</dc:creator>
  <cp:lastModifiedBy>Administrator</cp:lastModifiedBy>
  <cp:revision>1018</cp:revision>
  <cp:lastPrinted>2021-03-01T08:24:00Z</cp:lastPrinted>
  <dcterms:created xsi:type="dcterms:W3CDTF">2018-12-13T05:08:00Z</dcterms:created>
  <dcterms:modified xsi:type="dcterms:W3CDTF">2024-01-26T03:18:44Z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SaveFontToCloudKey">
    <vt:lpwstr>326255218_btnclosed</vt:lpwstr>
  </property>
  <property fmtid="{D5CDD505-2E9C-101B-9397-08002B2CF9AE}" pid="3" name="ICV">
    <vt:lpwstr>0C7737F5E1314963BCAC8E12DCF1546C</vt:lpwstr>
  </property>
  <property fmtid="{D5CDD505-2E9C-101B-9397-08002B2CF9AE}" pid="4" name="KSOProductBuildVer">
    <vt:lpwstr>2052-11.1.0.10700</vt:lpwstr>
  </property>
</Properties>
</file>