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264" r:id="rId3"/>
    <p:sldId id="306" r:id="rId4"/>
    <p:sldId id="308" r:id="rId5"/>
    <p:sldId id="309" r:id="rId6"/>
    <p:sldId id="310" r:id="rId7"/>
    <p:sldId id="311" r:id="rId8"/>
    <p:sldId id="312" r:id="rId9"/>
    <p:sldId id="313" r:id="rId10"/>
    <p:sldId id="314" r:id="rId11"/>
    <p:sldId id="315" r:id="rId12"/>
    <p:sldId id="316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333" autoAdjust="0"/>
  </p:normalViewPr>
  <p:slideViewPr>
    <p:cSldViewPr snapToGrid="0">
      <p:cViewPr varScale="1">
        <p:scale>
          <a:sx n="86" d="100"/>
          <a:sy n="86" d="100"/>
        </p:scale>
        <p:origin x="-72" y="-156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2841960" y="469878"/>
            <a:ext cx="1404000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知识网络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>
            <a:hlinkClick r:id="" action="ppaction://noaction"/>
          </p:cNvPr>
          <p:cNvSpPr/>
          <p:nvPr userDrawn="1"/>
        </p:nvSpPr>
        <p:spPr>
          <a:xfrm>
            <a:off x="4417851" y="469877"/>
            <a:ext cx="1404000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重点突破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>
            <a:hlinkClick r:id="" action="ppaction://noaction"/>
          </p:cNvPr>
          <p:cNvSpPr/>
          <p:nvPr userDrawn="1"/>
        </p:nvSpPr>
        <p:spPr>
          <a:xfrm>
            <a:off x="6018051" y="469877"/>
            <a:ext cx="1404000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实验活动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>
            <a:hlinkClick r:id="" action="ppaction://noaction"/>
          </p:cNvPr>
          <p:cNvSpPr/>
          <p:nvPr userDrawn="1"/>
        </p:nvSpPr>
        <p:spPr>
          <a:xfrm>
            <a:off x="7561101" y="469877"/>
            <a:ext cx="1404000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初高衔接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>
            <a:hlinkClick r:id="" action="ppaction://noaction"/>
          </p:cNvPr>
          <p:cNvSpPr/>
          <p:nvPr userDrawn="1"/>
        </p:nvSpPr>
        <p:spPr>
          <a:xfrm>
            <a:off x="9172731" y="469877"/>
            <a:ext cx="1404000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直击中考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5987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kern="1200" dirty="0" smtClean="0">
                <a:solidFill>
                  <a:schemeClr val="lt1"/>
                </a:solidFill>
                <a:effectLst/>
                <a:latin typeface="Adobe 黑体 Std R" panose="020B0400000000000000" pitchFamily="34" charset="-122"/>
                <a:ea typeface="Adobe 黑体 Std R" panose="020B0400000000000000" pitchFamily="34" charset="-122"/>
                <a:cs typeface="+mn-cs"/>
              </a:rPr>
              <a:t>章末小结与提升</a:t>
            </a:r>
            <a:endParaRPr lang="zh-CN" altLang="zh-CN" sz="2000" kern="1200" dirty="0">
              <a:solidFill>
                <a:schemeClr val="lt1"/>
              </a:solidFill>
              <a:effectLst/>
              <a:latin typeface="Adobe 黑体 Std R" panose="020B0400000000000000" pitchFamily="34" charset="-122"/>
              <a:ea typeface="Adobe 黑体 Std R" panose="020B0400000000000000" pitchFamily="34" charset="-122"/>
              <a:cs typeface="+mn-cs"/>
            </a:endParaRPr>
          </a:p>
        </p:txBody>
      </p:sp>
      <p:sp>
        <p:nvSpPr>
          <p:cNvPr id="12" name="同侧圆角矩形 11">
            <a:hlinkClick r:id="rId13" action="ppaction://hlinksldjump" tooltip="点击进入"/>
          </p:cNvPr>
          <p:cNvSpPr/>
          <p:nvPr/>
        </p:nvSpPr>
        <p:spPr>
          <a:xfrm>
            <a:off x="2833307" y="485731"/>
            <a:ext cx="1404000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知识网络 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4" action="ppaction://hlinksldjump" tooltip="点击进入"/>
          </p:cNvPr>
          <p:cNvSpPr/>
          <p:nvPr/>
        </p:nvSpPr>
        <p:spPr>
          <a:xfrm>
            <a:off x="4417539" y="485730"/>
            <a:ext cx="1404000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重点突破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61" r:id="rId7"/>
    <p:sldLayoutId id="2147483657" r:id="rId8"/>
    <p:sldLayoutId id="2147483658" r:id="rId9"/>
    <p:sldLayoutId id="2147483659" r:id="rId10"/>
    <p:sldLayoutId id="2147483660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3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章末小结与提升</a:t>
            </a:r>
            <a:endParaRPr lang="zh-CN" altLang="zh-CN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411071"/>
            <a:ext cx="11430000" cy="22898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下列有关节约能源的做法或说法正确的是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白天总是用灯光代替自然光照明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用太阳能热水器代替燃气热水器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节约能源只要提高节能意识就行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与科技进步无关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因为能量在转化过程中是守恒的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所以能源是取之不尽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用之不竭的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85096" y="2457883"/>
            <a:ext cx="414183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829433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0658" y="978126"/>
            <a:ext cx="11430000" cy="96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早期的风光互补发电巧妙利用太阳光强时风速小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光弱时风速大的自然特点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使风能、光能互补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从而基本保证发电功率稳定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如图甲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9035954"/>
              </p:ext>
            </p:extLst>
          </p:nvPr>
        </p:nvGraphicFramePr>
        <p:xfrm>
          <a:off x="1443317" y="2132525"/>
          <a:ext cx="8826765" cy="37634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文档" r:id="rId3" imgW="3837724" imgH="1636286" progId="Word.Document.12">
                  <p:embed/>
                </p:oleObj>
              </mc:Choice>
              <mc:Fallback>
                <p:oleObj name="文档" r:id="rId3" imgW="3837724" imgH="163628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43317" y="2132525"/>
                        <a:ext cx="8826765" cy="37634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32631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03076"/>
            <a:ext cx="11430000" cy="45058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NEU-BZ-S92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风能和光能都来源于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太阳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一次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或可再生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能源。若太阳光弱的时候风速小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不能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实现风光互补发电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NEU-BZ-S92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风机功率和风速的三次方成正比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风速加倍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其功率增加到原来的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倍。光伏功率和光的辐射量有关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单位面积光能的功率叫光的辐射量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其单位是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W/m</a:t>
            </a:r>
            <a:r>
              <a:rPr lang="en-US" altLang="zh-CN" sz="2400" baseline="300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400" dirty="0">
                <a:solidFill>
                  <a:srgbClr val="000000"/>
                </a:solidFill>
                <a:latin typeface="宋体" panose="02010600030101010101" pitchFamily="2" charset="-122"/>
                <a:ea typeface="NEU-BZ-S92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用风光互补发的电对额定功率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的用电器供电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风机功率为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光伏功率为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+P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用电器正常工作。如图乙是某风光互补发电系统一段时间内功率变化的图线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“9”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“11”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点钟左右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光伏功率最大。对于额定功率为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kW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的用电器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13~16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点这段时间里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风光互补发的电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能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满足其工作。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92066" y="1378381"/>
            <a:ext cx="801210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/>
          <p:cNvCxnSpPr/>
          <p:nvPr/>
        </p:nvCxnSpPr>
        <p:spPr>
          <a:xfrm>
            <a:off x="4092066" y="1717073"/>
            <a:ext cx="80121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937340" y="1403095"/>
            <a:ext cx="2667001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5937341" y="1725311"/>
            <a:ext cx="26670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2502164" y="1831461"/>
            <a:ext cx="94125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/>
          <p:cNvCxnSpPr/>
          <p:nvPr/>
        </p:nvCxnSpPr>
        <p:spPr>
          <a:xfrm>
            <a:off x="2502164" y="2153677"/>
            <a:ext cx="94125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9710272" y="2301019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/>
          <p:cNvCxnSpPr/>
          <p:nvPr/>
        </p:nvCxnSpPr>
        <p:spPr>
          <a:xfrm>
            <a:off x="9710272" y="2623235"/>
            <a:ext cx="39088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9710271" y="2696435"/>
            <a:ext cx="891825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5" name="直接连接符 14"/>
          <p:cNvCxnSpPr/>
          <p:nvPr/>
        </p:nvCxnSpPr>
        <p:spPr>
          <a:xfrm>
            <a:off x="9710272" y="3018651"/>
            <a:ext cx="89182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1596002" y="3586121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8" name="直接连接符 17"/>
          <p:cNvCxnSpPr/>
          <p:nvPr/>
        </p:nvCxnSpPr>
        <p:spPr>
          <a:xfrm>
            <a:off x="1596002" y="3908337"/>
            <a:ext cx="39088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2111281" y="4039201"/>
            <a:ext cx="763723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0" name="直接连接符 19"/>
          <p:cNvCxnSpPr/>
          <p:nvPr/>
        </p:nvCxnSpPr>
        <p:spPr>
          <a:xfrm>
            <a:off x="2111282" y="4361417"/>
            <a:ext cx="76372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7041213" y="4484046"/>
            <a:ext cx="545836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23" name="直接连接符 22"/>
          <p:cNvCxnSpPr/>
          <p:nvPr/>
        </p:nvCxnSpPr>
        <p:spPr>
          <a:xfrm>
            <a:off x="7041213" y="4806262"/>
            <a:ext cx="54583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7158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  <p:bldP spid="14" grpId="0" animBg="1"/>
      <p:bldP spid="17" grpId="0" animBg="1"/>
      <p:bldP spid="19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19635" y="2615758"/>
            <a:ext cx="1723549" cy="9432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能源与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能量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守恒定律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400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6179576"/>
              </p:ext>
            </p:extLst>
          </p:nvPr>
        </p:nvGraphicFramePr>
        <p:xfrm>
          <a:off x="2075330" y="1179838"/>
          <a:ext cx="8826765" cy="52396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文档" r:id="rId3" imgW="3837724" imgH="2278108" progId="Word.Document.12">
                  <p:embed/>
                </p:oleObj>
              </mc:Choice>
              <mc:Fallback>
                <p:oleObj name="文档" r:id="rId3" imgW="3837724" imgH="227810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75330" y="1179838"/>
                        <a:ext cx="8826765" cy="52396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5681970" y="3228720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/>
          <p:cNvSpPr/>
          <p:nvPr/>
        </p:nvSpPr>
        <p:spPr>
          <a:xfrm>
            <a:off x="5681970" y="3830083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/>
          <p:cNvSpPr/>
          <p:nvPr/>
        </p:nvSpPr>
        <p:spPr>
          <a:xfrm>
            <a:off x="9240715" y="4363049"/>
            <a:ext cx="1287241" cy="4835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24675"/>
            <a:ext cx="11430000" cy="406265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类型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能源的分类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天然气在燃烧时把化学能转化为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内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而天然气与煤和石油一样都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属于</a:t>
            </a:r>
            <a:endParaRPr lang="en-US" altLang="zh-CN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不可再生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可再生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不可再生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能源。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以下各种形式的能源中不属于一次能源的是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太阳能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自然界中有些能源一旦消耗就很难再生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因此我们要节约能源。在下列能源中属于不可再生能源的是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地热能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风能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海洋能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铀矿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72368" y="2103310"/>
            <a:ext cx="603501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/>
          <p:cNvCxnSpPr/>
          <p:nvPr/>
        </p:nvCxnSpPr>
        <p:spPr>
          <a:xfrm>
            <a:off x="5072369" y="2425526"/>
            <a:ext cx="6035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632174" y="2506964"/>
            <a:ext cx="1476711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632175" y="2829180"/>
            <a:ext cx="14767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6637558" y="2984759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矩形 10"/>
          <p:cNvSpPr/>
          <p:nvPr/>
        </p:nvSpPr>
        <p:spPr>
          <a:xfrm>
            <a:off x="3078811" y="4236910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189472"/>
            <a:ext cx="11430000" cy="27330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类型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新能源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科学家在海南琼北成功完成了第一口干热岩钻井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干热岩是地热能中最具有开发潜力的一种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可再生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可再生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不可再生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清洁能源。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核能作为一种新能源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正在逐步被人们开发和利用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核电站是利用核能发电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其核燃料在反应堆内是通过核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裂变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裂变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聚变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把核能转化为电能输送到国家电网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供千家万户使用。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10186" y="3149516"/>
            <a:ext cx="1237814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/>
          <p:cNvCxnSpPr/>
          <p:nvPr/>
        </p:nvCxnSpPr>
        <p:spPr>
          <a:xfrm>
            <a:off x="1810186" y="3471732"/>
            <a:ext cx="123781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3408326" y="4047439"/>
            <a:ext cx="86711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3408326" y="4369655"/>
            <a:ext cx="86711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3561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81476"/>
            <a:ext cx="11430000" cy="49490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许多城市都在推广利用太阳能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城市交通指示灯及路灯照明系统已大量使用太阳能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下列关于太阳能的说法不正确的是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太阳是一个巨大的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核能火炉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太阳能为二次能源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太阳能属于可再生能源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太阳能清洁无污染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下列说法中错误的是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风能利用起来比较简单且不污染环境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利用潮汐可以在海水涨潮、落潮时发电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利用水能是利用水的动能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与水位高低无关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现代大型水轮机不但功率大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而且效率可高达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90%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71224" y="1633753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/>
          <p:cNvSpPr/>
          <p:nvPr/>
        </p:nvSpPr>
        <p:spPr>
          <a:xfrm>
            <a:off x="3548370" y="3874444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706084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524675"/>
            <a:ext cx="11430000" cy="406265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类型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能量的转化与转移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十九大报告中提出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绿水青山就是金山银山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倡导保护环境。光伏发电站的推广实现了将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太阳能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转化为电能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这种绿色能源具有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清洁无污染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的优点。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某智能百叶窗的叶片上贴有太阳能板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在光照时发电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给电动机供电以调节百叶窗的开合。该过程中发生的能量转换是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光能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电能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机械能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光能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46575" y="2506964"/>
            <a:ext cx="1122484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/>
          <p:cNvCxnSpPr/>
          <p:nvPr/>
        </p:nvCxnSpPr>
        <p:spPr>
          <a:xfrm>
            <a:off x="1546575" y="2829180"/>
            <a:ext cx="112248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7074164" y="2506964"/>
            <a:ext cx="1756797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7074165" y="2829180"/>
            <a:ext cx="175679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5195937" y="3396650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554184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81476"/>
            <a:ext cx="11430000" cy="49490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智轨列车融合了有轨电车和公共汽车的优势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零排放、无污染。智轨列车的动力系统在输出动力的过程中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电能转化为机械能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内能转化为机械能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机械能转化为电能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机械能转化为内能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下列关于能量转化的说法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发电机是把电能转化成机械能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电铃是把电能转化成机械能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电饭煲是把电能转化成机械能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电瓶车是把机械能转化成电能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67755" y="1598210"/>
            <a:ext cx="414183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/>
          <p:cNvSpPr/>
          <p:nvPr/>
        </p:nvSpPr>
        <p:spPr>
          <a:xfrm>
            <a:off x="5681817" y="3797713"/>
            <a:ext cx="414183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888890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967873"/>
            <a:ext cx="11430000" cy="31762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宜昌中考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前段时间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加水就能跑的神车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事件一度成为舆论热点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该汽车实际是利用车内水解制氢技术获得氢气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通过氢燃料电池给车提供动力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该技术成本很高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目前仍处在试验阶段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但被曲解为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加水就能跑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。下列对该事件的看法错误的是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氢燃料电池是将氢气的化学能转化为电能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水解技术制取氢气的过程一定要消耗其他能量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对于热点事件要遵从科学原理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不能盲从更不能以讹传讹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该车行驶的能量最终来源于水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水是一种能源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933528" y="2957453"/>
            <a:ext cx="414183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329343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0659" y="924339"/>
            <a:ext cx="11430000" cy="96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类型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能源、环境与可持续发展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保护环境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人人有责。如图所示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下列现象中更有利于对环境的保护的是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5520679"/>
              </p:ext>
            </p:extLst>
          </p:nvPr>
        </p:nvGraphicFramePr>
        <p:xfrm>
          <a:off x="1255059" y="1884602"/>
          <a:ext cx="8826765" cy="4609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" name="文档" r:id="rId3" imgW="3837724" imgH="2004071" progId="Word.Document.12">
                  <p:embed/>
                </p:oleObj>
              </mc:Choice>
              <mc:Fallback>
                <p:oleObj name="文档" r:id="rId3" imgW="3837724" imgH="200407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55059" y="1884602"/>
                        <a:ext cx="8826765" cy="46093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10258026" y="1404470"/>
            <a:ext cx="414183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70468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演示文稿1" id="{7C155E2F-8438-4A66-B358-F97AAC89D320}" vid="{C1BC2C2A-2BA3-4380-9783-7849E5DE9DE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章末小结与提升</Template>
  <TotalTime>25</TotalTime>
  <Words>435</Words>
  <Application>Microsoft Office PowerPoint</Application>
  <PresentationFormat>自定义</PresentationFormat>
  <Paragraphs>58</Paragraphs>
  <Slides>12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数学模板</vt:lpstr>
      <vt:lpstr>文档</vt:lpstr>
      <vt:lpstr>章末小结与提升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章末小结与提升</dc:title>
  <dc:creator>微软用户</dc:creator>
  <cp:lastModifiedBy>dreamsummit</cp:lastModifiedBy>
  <cp:revision>7</cp:revision>
  <dcterms:created xsi:type="dcterms:W3CDTF">2019-09-24T09:13:04Z</dcterms:created>
  <dcterms:modified xsi:type="dcterms:W3CDTF">2019-10-03T01:07:25Z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