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1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256" r:id="rId2"/>
    <p:sldId id="364" r:id="rId3"/>
    <p:sldId id="394" r:id="rId4"/>
    <p:sldId id="368" r:id="rId5"/>
    <p:sldId id="369" r:id="rId6"/>
    <p:sldId id="397" r:id="rId7"/>
    <p:sldId id="398" r:id="rId8"/>
    <p:sldId id="399" r:id="rId9"/>
    <p:sldId id="400" r:id="rId10"/>
    <p:sldId id="370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5" r:id="rId20"/>
    <p:sldId id="410" r:id="rId21"/>
    <p:sldId id="416" r:id="rId22"/>
    <p:sldId id="411" r:id="rId23"/>
    <p:sldId id="417" r:id="rId24"/>
    <p:sldId id="412" r:id="rId25"/>
    <p:sldId id="413" r:id="rId26"/>
    <p:sldId id="382" r:id="rId27"/>
    <p:sldId id="392" r:id="rId28"/>
    <p:sldId id="393" r:id="rId29"/>
    <p:sldId id="358" r:id="rId30"/>
    <p:sldId id="385" r:id="rId31"/>
    <p:sldId id="418" r:id="rId32"/>
    <p:sldId id="419" r:id="rId33"/>
    <p:sldId id="420" r:id="rId34"/>
    <p:sldId id="421" r:id="rId35"/>
    <p:sldId id="422" r:id="rId36"/>
    <p:sldId id="427" r:id="rId37"/>
    <p:sldId id="423" r:id="rId38"/>
    <p:sldId id="424" r:id="rId39"/>
    <p:sldId id="425" r:id="rId40"/>
    <p:sldId id="426" r:id="rId41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870" y="-96"/>
      </p:cViewPr>
      <p:guideLst>
        <p:guide orient="horz" pos="1622"/>
        <p:guide pos="29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FF2E6417-AC16-49F9-A94A-091C4BCA3C28}" type="slidenum">
              <a:rPr lang="zh-CN" altLang="en-US" sz="1200"/>
              <a:pPr algn="r"/>
              <a:t>15</a:t>
            </a:fld>
            <a:endParaRPr lang="zh-CN" altLang="en-US" sz="120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4340" name="灯片编号占位符 1"/>
          <p:cNvSpPr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FA279066-5ED9-4C1F-81BC-E4995D30E034}" type="slidenum">
              <a:rPr lang="zh-CN" altLang="en-US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AF7CFCD-B8B9-4496-A01C-1133EAC9685E}" type="slidenum">
              <a:rPr lang="zh-CN" altLang="en-US" sz="1200"/>
              <a:pPr algn="r"/>
              <a:t>18</a:t>
            </a:fld>
            <a:endParaRPr lang="zh-CN" altLang="en-US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</p:spPr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18436" name="灯片编号占位符 1"/>
          <p:cNvSpPr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97A97E50-0855-4D75-91D8-8C141CB7CC34}" type="slidenum">
              <a:rPr lang="zh-CN" altLang="en-US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AF7CFCD-B8B9-4496-A01C-1133EAC9685E}" type="slidenum">
              <a:rPr lang="zh-CN" altLang="en-US" sz="1200"/>
              <a:pPr algn="r"/>
              <a:t>19</a:t>
            </a:fld>
            <a:endParaRPr lang="zh-CN" altLang="en-US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</p:spPr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18436" name="灯片编号占位符 1"/>
          <p:cNvSpPr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97A97E50-0855-4D75-91D8-8C141CB7CC34}" type="slidenum">
              <a:rPr lang="zh-CN" altLang="en-US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自己大楼美观的同时也要照顾到他人的感受</a:t>
            </a:r>
          </a:p>
        </p:txBody>
      </p:sp>
      <p:sp>
        <p:nvSpPr>
          <p:cNvPr id="5120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7309198-2148-4B66-BDBF-F708875F7075}" type="slidenum">
              <a:rPr lang="en-US" altLang="zh-CN" sz="1200"/>
              <a:pPr algn="r"/>
              <a:t>23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41DF749-C6BC-45AE-B1F5-D2E72EB9572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hyperlink" Target="&#21487;&#36870;4.swf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audio" Target="../media/audio8.wav"/><Relationship Id="rId4" Type="http://schemas.openxmlformats.org/officeDocument/2006/relationships/audio" Target="../media/audio6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audio" Target="../media/audio8.wav"/><Relationship Id="rId5" Type="http://schemas.openxmlformats.org/officeDocument/2006/relationships/audio" Target="../media/audio6.wav"/><Relationship Id="rId4" Type="http://schemas.openxmlformats.org/officeDocument/2006/relationships/audio" Target="../media/audio5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76.TI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C100A.TIF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5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C100.TIF" TargetMode="Externa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X71A.TIF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5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X71.TIF" TargetMode="Externa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P39.TIF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5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Y20.TIF" TargetMode="External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91.TIF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A19.TIF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917790" y="2396059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第四章 光现象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346770" y="3352111"/>
            <a:ext cx="3819957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54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54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 光的反射</a:t>
            </a:r>
            <a:endParaRPr lang="zh-CN" altLang="zh-CN" sz="5400" baseline="-25000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54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3266543" y="2692828"/>
            <a:ext cx="3124200" cy="114018"/>
            <a:chOff x="0" y="0"/>
            <a:chExt cx="2256" cy="144"/>
          </a:xfrm>
        </p:grpSpPr>
        <p:sp>
          <p:nvSpPr>
            <p:cNvPr id="3" name="Line 4"/>
            <p:cNvSpPr>
              <a:spLocks noChangeShapeType="1"/>
            </p:cNvSpPr>
            <p:nvPr/>
          </p:nvSpPr>
          <p:spPr bwMode="auto">
            <a:xfrm>
              <a:off x="0" y="0"/>
              <a:ext cx="2256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4" name="Line 5"/>
            <p:cNvSpPr>
              <a:spLocks noChangeShapeType="1"/>
            </p:cNvSpPr>
            <p:nvPr/>
          </p:nvSpPr>
          <p:spPr bwMode="auto">
            <a:xfrm>
              <a:off x="96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92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>
              <a:off x="288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384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480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576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672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768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864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960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1056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1152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1248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1344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>
              <a:off x="1824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1920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2016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>
              <a:off x="2112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1728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>
              <a:off x="1632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24" name="Line 25"/>
            <p:cNvSpPr>
              <a:spLocks noChangeShapeType="1"/>
            </p:cNvSpPr>
            <p:nvPr/>
          </p:nvSpPr>
          <p:spPr bwMode="auto">
            <a:xfrm>
              <a:off x="1536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>
              <a:off x="1440" y="0"/>
              <a:ext cx="96" cy="144"/>
            </a:xfrm>
            <a:prstGeom prst="line">
              <a:avLst/>
            </a:prstGeom>
            <a:noFill/>
            <a:ln w="41275">
              <a:solidFill>
                <a:schemeClr val="folHlink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</p:grpSp>
      <p:sp>
        <p:nvSpPr>
          <p:cNvPr id="26" name="Line 27"/>
          <p:cNvSpPr>
            <a:spLocks noChangeShapeType="1"/>
          </p:cNvSpPr>
          <p:nvPr/>
        </p:nvSpPr>
        <p:spPr bwMode="auto">
          <a:xfrm flipV="1">
            <a:off x="4866743" y="1210597"/>
            <a:ext cx="0" cy="1482231"/>
          </a:xfrm>
          <a:prstGeom prst="line">
            <a:avLst/>
          </a:prstGeom>
          <a:noFill/>
          <a:ln w="38100">
            <a:solidFill>
              <a:srgbClr val="800080"/>
            </a:solidFill>
            <a:prstDash val="dash"/>
            <a:rou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4714343" y="2692828"/>
            <a:ext cx="304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2400" b="1"/>
              <a:t>O</a:t>
            </a: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4714343" y="925553"/>
            <a:ext cx="304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2400"/>
              <a:t>N</a:t>
            </a:r>
          </a:p>
        </p:txBody>
      </p:sp>
      <p:grpSp>
        <p:nvGrpSpPr>
          <p:cNvPr id="29" name="Group 106"/>
          <p:cNvGrpSpPr/>
          <p:nvPr/>
        </p:nvGrpSpPr>
        <p:grpSpPr bwMode="auto">
          <a:xfrm>
            <a:off x="4309531" y="1096579"/>
            <a:ext cx="1177925" cy="1596249"/>
            <a:chOff x="2426" y="576"/>
            <a:chExt cx="742" cy="1344"/>
          </a:xfrm>
        </p:grpSpPr>
        <p:sp>
          <p:nvSpPr>
            <p:cNvPr id="30" name="Line 37"/>
            <p:cNvSpPr>
              <a:spLocks noChangeShapeType="1"/>
            </p:cNvSpPr>
            <p:nvPr/>
          </p:nvSpPr>
          <p:spPr bwMode="auto">
            <a:xfrm rot="16200000">
              <a:off x="2520" y="1502"/>
              <a:ext cx="661" cy="1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lg" len="lg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31" name="Group 100"/>
            <p:cNvGrpSpPr/>
            <p:nvPr/>
          </p:nvGrpSpPr>
          <p:grpSpPr bwMode="auto">
            <a:xfrm>
              <a:off x="2426" y="576"/>
              <a:ext cx="742" cy="1344"/>
              <a:chOff x="2426" y="576"/>
              <a:chExt cx="742" cy="1344"/>
            </a:xfrm>
          </p:grpSpPr>
          <p:sp>
            <p:nvSpPr>
              <p:cNvPr id="32" name="Text Box 31"/>
              <p:cNvSpPr txBox="1">
                <a:spLocks noChangeArrowheads="1"/>
              </p:cNvSpPr>
              <p:nvPr/>
            </p:nvSpPr>
            <p:spPr bwMode="auto">
              <a:xfrm>
                <a:off x="2426" y="576"/>
                <a:ext cx="262" cy="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fontAlgn="ctr">
                  <a:spcBef>
                    <a:spcPct val="50000"/>
                  </a:spcBef>
                </a:pPr>
                <a:r>
                  <a:rPr lang="en-US" altLang="zh-CN" sz="2400"/>
                  <a:t>A</a:t>
                </a:r>
              </a:p>
            </p:txBody>
          </p:sp>
          <p:sp>
            <p:nvSpPr>
              <p:cNvPr id="33" name="Text Box 32"/>
              <p:cNvSpPr txBox="1">
                <a:spLocks noChangeArrowheads="1"/>
              </p:cNvSpPr>
              <p:nvPr/>
            </p:nvSpPr>
            <p:spPr bwMode="auto">
              <a:xfrm>
                <a:off x="2880" y="576"/>
                <a:ext cx="288" cy="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l" fontAlgn="ctr">
                  <a:spcBef>
                    <a:spcPct val="50000"/>
                  </a:spcBef>
                </a:pPr>
                <a:r>
                  <a:rPr lang="en-US" altLang="zh-CN" sz="2400"/>
                  <a:t>B</a:t>
                </a:r>
              </a:p>
            </p:txBody>
          </p:sp>
          <p:grpSp>
            <p:nvGrpSpPr>
              <p:cNvPr id="34" name="Group 34"/>
              <p:cNvGrpSpPr/>
              <p:nvPr/>
            </p:nvGrpSpPr>
            <p:grpSpPr bwMode="auto">
              <a:xfrm>
                <a:off x="2520" y="881"/>
                <a:ext cx="256" cy="1039"/>
                <a:chOff x="0" y="0"/>
                <a:chExt cx="672" cy="672"/>
              </a:xfrm>
            </p:grpSpPr>
            <p:sp>
              <p:nvSpPr>
                <p:cNvPr id="36" name="Line 35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32" cy="43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tailEnd type="triangle" w="lg" len="lg"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7" name="Line 36"/>
                <p:cNvSpPr>
                  <a:spLocks noChangeShapeType="1"/>
                </p:cNvSpPr>
                <p:nvPr/>
              </p:nvSpPr>
              <p:spPr bwMode="auto">
                <a:xfrm>
                  <a:off x="384" y="384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35" name="Line 38"/>
              <p:cNvSpPr>
                <a:spLocks noChangeShapeType="1"/>
              </p:cNvSpPr>
              <p:nvPr/>
            </p:nvSpPr>
            <p:spPr bwMode="auto">
              <a:xfrm rot="5460000">
                <a:off x="2756" y="1051"/>
                <a:ext cx="446" cy="10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101"/>
          <p:cNvGrpSpPr/>
          <p:nvPr/>
        </p:nvGrpSpPr>
        <p:grpSpPr bwMode="auto">
          <a:xfrm>
            <a:off x="4003143" y="1153588"/>
            <a:ext cx="1789112" cy="1539240"/>
            <a:chOff x="2233" y="624"/>
            <a:chExt cx="1127" cy="1296"/>
          </a:xfrm>
        </p:grpSpPr>
        <p:sp>
          <p:nvSpPr>
            <p:cNvPr id="39" name="Text Box 40"/>
            <p:cNvSpPr txBox="1">
              <a:spLocks noChangeArrowheads="1"/>
            </p:cNvSpPr>
            <p:nvPr/>
          </p:nvSpPr>
          <p:spPr bwMode="auto">
            <a:xfrm>
              <a:off x="2233" y="624"/>
              <a:ext cx="311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40" name="Text Box 41"/>
            <p:cNvSpPr txBox="1">
              <a:spLocks noChangeArrowheads="1"/>
            </p:cNvSpPr>
            <p:nvPr/>
          </p:nvSpPr>
          <p:spPr bwMode="auto">
            <a:xfrm>
              <a:off x="3024" y="672"/>
              <a:ext cx="336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grpSp>
          <p:nvGrpSpPr>
            <p:cNvPr id="41" name="Group 42"/>
            <p:cNvGrpSpPr/>
            <p:nvPr/>
          </p:nvGrpSpPr>
          <p:grpSpPr bwMode="auto">
            <a:xfrm>
              <a:off x="2356" y="919"/>
              <a:ext cx="834" cy="1001"/>
              <a:chOff x="0" y="0"/>
              <a:chExt cx="1632" cy="816"/>
            </a:xfrm>
          </p:grpSpPr>
          <p:grpSp>
            <p:nvGrpSpPr>
              <p:cNvPr id="42" name="Group 43"/>
              <p:cNvGrpSpPr/>
              <p:nvPr/>
            </p:nvGrpSpPr>
            <p:grpSpPr bwMode="auto">
              <a:xfrm>
                <a:off x="0" y="0"/>
                <a:ext cx="816" cy="816"/>
                <a:chOff x="0" y="0"/>
                <a:chExt cx="672" cy="672"/>
              </a:xfrm>
            </p:grpSpPr>
            <p:sp>
              <p:nvSpPr>
                <p:cNvPr id="45" name="Line 4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32" cy="432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tailEnd type="triangle" w="lg" len="lg"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46" name="Line 45"/>
                <p:cNvSpPr>
                  <a:spLocks noChangeShapeType="1"/>
                </p:cNvSpPr>
                <p:nvPr/>
              </p:nvSpPr>
              <p:spPr bwMode="auto">
                <a:xfrm>
                  <a:off x="384" y="384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43" name="Line 46"/>
              <p:cNvSpPr>
                <a:spLocks noChangeShapeType="1"/>
              </p:cNvSpPr>
              <p:nvPr/>
            </p:nvSpPr>
            <p:spPr bwMode="auto">
              <a:xfrm rot="16200000">
                <a:off x="810" y="282"/>
                <a:ext cx="525" cy="525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tailEnd type="triangle" w="lg" len="lg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" name="Line 47"/>
              <p:cNvSpPr>
                <a:spLocks noChangeShapeType="1"/>
              </p:cNvSpPr>
              <p:nvPr/>
            </p:nvSpPr>
            <p:spPr bwMode="auto">
              <a:xfrm rot="5460000">
                <a:off x="1289" y="7"/>
                <a:ext cx="350" cy="33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Group 102"/>
          <p:cNvGrpSpPr/>
          <p:nvPr/>
        </p:nvGrpSpPr>
        <p:grpSpPr bwMode="auto">
          <a:xfrm>
            <a:off x="3625319" y="1324615"/>
            <a:ext cx="2547937" cy="1342084"/>
            <a:chOff x="1995" y="768"/>
            <a:chExt cx="1605" cy="1130"/>
          </a:xfrm>
        </p:grpSpPr>
        <p:sp>
          <p:nvSpPr>
            <p:cNvPr id="48" name="Text Box 49"/>
            <p:cNvSpPr txBox="1">
              <a:spLocks noChangeArrowheads="1"/>
            </p:cNvSpPr>
            <p:nvPr/>
          </p:nvSpPr>
          <p:spPr bwMode="auto">
            <a:xfrm>
              <a:off x="1995" y="768"/>
              <a:ext cx="405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49" name="Text Box 50"/>
            <p:cNvSpPr txBox="1">
              <a:spLocks noChangeArrowheads="1"/>
            </p:cNvSpPr>
            <p:nvPr/>
          </p:nvSpPr>
          <p:spPr bwMode="auto">
            <a:xfrm>
              <a:off x="3168" y="816"/>
              <a:ext cx="432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grpSp>
          <p:nvGrpSpPr>
            <p:cNvPr id="50" name="Group 51"/>
            <p:cNvGrpSpPr/>
            <p:nvPr/>
          </p:nvGrpSpPr>
          <p:grpSpPr bwMode="auto">
            <a:xfrm>
              <a:off x="2160" y="1008"/>
              <a:ext cx="1197" cy="890"/>
              <a:chOff x="0" y="0"/>
              <a:chExt cx="1632" cy="816"/>
            </a:xfrm>
          </p:grpSpPr>
          <p:grpSp>
            <p:nvGrpSpPr>
              <p:cNvPr id="51" name="Group 52"/>
              <p:cNvGrpSpPr/>
              <p:nvPr/>
            </p:nvGrpSpPr>
            <p:grpSpPr bwMode="auto">
              <a:xfrm>
                <a:off x="0" y="0"/>
                <a:ext cx="816" cy="816"/>
                <a:chOff x="0" y="0"/>
                <a:chExt cx="672" cy="672"/>
              </a:xfrm>
            </p:grpSpPr>
            <p:sp>
              <p:nvSpPr>
                <p:cNvPr id="54" name="Line 53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32" cy="432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tailEnd type="triangle" w="lg" len="lg"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55" name="Line 54"/>
                <p:cNvSpPr>
                  <a:spLocks noChangeShapeType="1"/>
                </p:cNvSpPr>
                <p:nvPr/>
              </p:nvSpPr>
              <p:spPr bwMode="auto">
                <a:xfrm>
                  <a:off x="384" y="384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52" name="Line 55"/>
              <p:cNvSpPr>
                <a:spLocks noChangeShapeType="1"/>
              </p:cNvSpPr>
              <p:nvPr/>
            </p:nvSpPr>
            <p:spPr bwMode="auto">
              <a:xfrm rot="16200000">
                <a:off x="810" y="282"/>
                <a:ext cx="525" cy="525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lg" len="lg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53" name="Line 56"/>
              <p:cNvSpPr>
                <a:spLocks noChangeShapeType="1"/>
              </p:cNvSpPr>
              <p:nvPr/>
            </p:nvSpPr>
            <p:spPr bwMode="auto">
              <a:xfrm rot="5460000">
                <a:off x="1289" y="7"/>
                <a:ext cx="350" cy="33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Group 103"/>
          <p:cNvGrpSpPr/>
          <p:nvPr/>
        </p:nvGrpSpPr>
        <p:grpSpPr bwMode="auto">
          <a:xfrm>
            <a:off x="3201455" y="1495641"/>
            <a:ext cx="3276600" cy="1197187"/>
            <a:chOff x="1728" y="912"/>
            <a:chExt cx="2064" cy="1008"/>
          </a:xfrm>
        </p:grpSpPr>
        <p:sp>
          <p:nvSpPr>
            <p:cNvPr id="57" name="Text Box 58"/>
            <p:cNvSpPr txBox="1">
              <a:spLocks noChangeArrowheads="1"/>
            </p:cNvSpPr>
            <p:nvPr/>
          </p:nvSpPr>
          <p:spPr bwMode="auto">
            <a:xfrm>
              <a:off x="1728" y="912"/>
              <a:ext cx="432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58" name="Text Box 59"/>
            <p:cNvSpPr txBox="1">
              <a:spLocks noChangeArrowheads="1"/>
            </p:cNvSpPr>
            <p:nvPr/>
          </p:nvSpPr>
          <p:spPr bwMode="auto">
            <a:xfrm>
              <a:off x="3456" y="960"/>
              <a:ext cx="336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grpSp>
          <p:nvGrpSpPr>
            <p:cNvPr id="59" name="Group 60"/>
            <p:cNvGrpSpPr/>
            <p:nvPr/>
          </p:nvGrpSpPr>
          <p:grpSpPr bwMode="auto">
            <a:xfrm>
              <a:off x="1963" y="1141"/>
              <a:ext cx="1595" cy="779"/>
              <a:chOff x="0" y="0"/>
              <a:chExt cx="1632" cy="816"/>
            </a:xfrm>
          </p:grpSpPr>
          <p:grpSp>
            <p:nvGrpSpPr>
              <p:cNvPr id="60" name="Group 61"/>
              <p:cNvGrpSpPr/>
              <p:nvPr/>
            </p:nvGrpSpPr>
            <p:grpSpPr bwMode="auto">
              <a:xfrm>
                <a:off x="0" y="0"/>
                <a:ext cx="816" cy="816"/>
                <a:chOff x="0" y="0"/>
                <a:chExt cx="672" cy="672"/>
              </a:xfrm>
            </p:grpSpPr>
            <p:sp>
              <p:nvSpPr>
                <p:cNvPr id="63" name="Line 62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32" cy="432"/>
                </a:xfrm>
                <a:prstGeom prst="line">
                  <a:avLst/>
                </a:prstGeom>
                <a:noFill/>
                <a:ln w="38100">
                  <a:solidFill>
                    <a:srgbClr val="CC0099"/>
                  </a:solidFill>
                  <a:round/>
                  <a:tailEnd type="triangle" w="lg" len="lg"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64" name="Line 63"/>
                <p:cNvSpPr>
                  <a:spLocks noChangeShapeType="1"/>
                </p:cNvSpPr>
                <p:nvPr/>
              </p:nvSpPr>
              <p:spPr bwMode="auto">
                <a:xfrm>
                  <a:off x="384" y="384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rgbClr val="CC0099"/>
                  </a:solidFill>
                  <a:rou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61" name="Line 64"/>
              <p:cNvSpPr>
                <a:spLocks noChangeShapeType="1"/>
              </p:cNvSpPr>
              <p:nvPr/>
            </p:nvSpPr>
            <p:spPr bwMode="auto">
              <a:xfrm rot="16200000">
                <a:off x="810" y="282"/>
                <a:ext cx="525" cy="525"/>
              </a:xfrm>
              <a:prstGeom prst="line">
                <a:avLst/>
              </a:prstGeom>
              <a:noFill/>
              <a:ln w="38100">
                <a:solidFill>
                  <a:srgbClr val="CC0099"/>
                </a:solidFill>
                <a:round/>
                <a:tailEnd type="triangle" w="lg" len="lg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62" name="Line 65"/>
              <p:cNvSpPr>
                <a:spLocks noChangeShapeType="1"/>
              </p:cNvSpPr>
              <p:nvPr/>
            </p:nvSpPr>
            <p:spPr bwMode="auto">
              <a:xfrm rot="5460000">
                <a:off x="1289" y="7"/>
                <a:ext cx="350" cy="336"/>
              </a:xfrm>
              <a:prstGeom prst="line">
                <a:avLst/>
              </a:prstGeom>
              <a:noFill/>
              <a:ln w="38100">
                <a:solidFill>
                  <a:srgbClr val="CC0099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Group 104"/>
          <p:cNvGrpSpPr/>
          <p:nvPr/>
        </p:nvGrpSpPr>
        <p:grpSpPr bwMode="auto">
          <a:xfrm>
            <a:off x="3020480" y="1723677"/>
            <a:ext cx="3671888" cy="969151"/>
            <a:chOff x="1614" y="1104"/>
            <a:chExt cx="2313" cy="816"/>
          </a:xfrm>
        </p:grpSpPr>
        <p:sp>
          <p:nvSpPr>
            <p:cNvPr id="66" name="Text Box 67"/>
            <p:cNvSpPr txBox="1">
              <a:spLocks noChangeArrowheads="1"/>
            </p:cNvSpPr>
            <p:nvPr/>
          </p:nvSpPr>
          <p:spPr bwMode="auto">
            <a:xfrm>
              <a:off x="1614" y="1104"/>
              <a:ext cx="314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67" name="Text Box 68"/>
            <p:cNvSpPr txBox="1">
              <a:spLocks noChangeArrowheads="1"/>
            </p:cNvSpPr>
            <p:nvPr/>
          </p:nvSpPr>
          <p:spPr bwMode="auto">
            <a:xfrm>
              <a:off x="3552" y="1152"/>
              <a:ext cx="375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grpSp>
          <p:nvGrpSpPr>
            <p:cNvPr id="68" name="Group 69"/>
            <p:cNvGrpSpPr/>
            <p:nvPr/>
          </p:nvGrpSpPr>
          <p:grpSpPr bwMode="auto">
            <a:xfrm>
              <a:off x="1875" y="1289"/>
              <a:ext cx="1777" cy="631"/>
              <a:chOff x="0" y="0"/>
              <a:chExt cx="1632" cy="816"/>
            </a:xfrm>
          </p:grpSpPr>
          <p:grpSp>
            <p:nvGrpSpPr>
              <p:cNvPr id="69" name="Group 70"/>
              <p:cNvGrpSpPr/>
              <p:nvPr/>
            </p:nvGrpSpPr>
            <p:grpSpPr bwMode="auto">
              <a:xfrm>
                <a:off x="0" y="0"/>
                <a:ext cx="816" cy="816"/>
                <a:chOff x="0" y="0"/>
                <a:chExt cx="672" cy="672"/>
              </a:xfrm>
            </p:grpSpPr>
            <p:sp>
              <p:nvSpPr>
                <p:cNvPr id="72" name="Line 71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32" cy="432"/>
                </a:xfrm>
                <a:prstGeom prst="line">
                  <a:avLst/>
                </a:prstGeom>
                <a:noFill/>
                <a:ln w="38100">
                  <a:solidFill>
                    <a:srgbClr val="008000"/>
                  </a:solidFill>
                  <a:round/>
                  <a:tailEnd type="triangle" w="lg" len="lg"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73" name="Line 72"/>
                <p:cNvSpPr>
                  <a:spLocks noChangeShapeType="1"/>
                </p:cNvSpPr>
                <p:nvPr/>
              </p:nvSpPr>
              <p:spPr bwMode="auto">
                <a:xfrm>
                  <a:off x="384" y="384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rgbClr val="008000"/>
                  </a:solidFill>
                  <a:rou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70" name="Line 73"/>
              <p:cNvSpPr>
                <a:spLocks noChangeShapeType="1"/>
              </p:cNvSpPr>
              <p:nvPr/>
            </p:nvSpPr>
            <p:spPr bwMode="auto">
              <a:xfrm rot="16200000">
                <a:off x="810" y="282"/>
                <a:ext cx="525" cy="525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tailEnd type="triangle" w="lg" len="lg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1" name="Line 74"/>
              <p:cNvSpPr>
                <a:spLocks noChangeShapeType="1"/>
              </p:cNvSpPr>
              <p:nvPr/>
            </p:nvSpPr>
            <p:spPr bwMode="auto">
              <a:xfrm rot="5460000">
                <a:off x="1289" y="7"/>
                <a:ext cx="350" cy="336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Group 105"/>
          <p:cNvGrpSpPr/>
          <p:nvPr/>
        </p:nvGrpSpPr>
        <p:grpSpPr bwMode="auto">
          <a:xfrm>
            <a:off x="2823631" y="2122739"/>
            <a:ext cx="4111625" cy="570089"/>
            <a:chOff x="1490" y="1440"/>
            <a:chExt cx="2590" cy="480"/>
          </a:xfrm>
        </p:grpSpPr>
        <p:sp>
          <p:nvSpPr>
            <p:cNvPr id="75" name="Text Box 76"/>
            <p:cNvSpPr txBox="1">
              <a:spLocks noChangeArrowheads="1"/>
            </p:cNvSpPr>
            <p:nvPr/>
          </p:nvSpPr>
          <p:spPr bwMode="auto">
            <a:xfrm>
              <a:off x="1490" y="1488"/>
              <a:ext cx="346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A</a:t>
              </a:r>
            </a:p>
          </p:txBody>
        </p:sp>
        <p:sp>
          <p:nvSpPr>
            <p:cNvPr id="76" name="Text Box 77"/>
            <p:cNvSpPr txBox="1">
              <a:spLocks noChangeArrowheads="1"/>
            </p:cNvSpPr>
            <p:nvPr/>
          </p:nvSpPr>
          <p:spPr bwMode="auto">
            <a:xfrm>
              <a:off x="3696" y="1440"/>
              <a:ext cx="384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ctr">
                <a:spcBef>
                  <a:spcPct val="50000"/>
                </a:spcBef>
              </a:pPr>
              <a:r>
                <a:rPr lang="en-US" altLang="zh-CN" sz="2400"/>
                <a:t>B</a:t>
              </a:r>
            </a:p>
          </p:txBody>
        </p:sp>
        <p:grpSp>
          <p:nvGrpSpPr>
            <p:cNvPr id="77" name="Group 78"/>
            <p:cNvGrpSpPr/>
            <p:nvPr/>
          </p:nvGrpSpPr>
          <p:grpSpPr bwMode="auto">
            <a:xfrm>
              <a:off x="1778" y="1586"/>
              <a:ext cx="1958" cy="334"/>
              <a:chOff x="0" y="0"/>
              <a:chExt cx="1632" cy="816"/>
            </a:xfrm>
          </p:grpSpPr>
          <p:grpSp>
            <p:nvGrpSpPr>
              <p:cNvPr id="78" name="Group 79"/>
              <p:cNvGrpSpPr/>
              <p:nvPr/>
            </p:nvGrpSpPr>
            <p:grpSpPr bwMode="auto">
              <a:xfrm>
                <a:off x="0" y="0"/>
                <a:ext cx="816" cy="816"/>
                <a:chOff x="0" y="0"/>
                <a:chExt cx="672" cy="672"/>
              </a:xfrm>
            </p:grpSpPr>
            <p:sp>
              <p:nvSpPr>
                <p:cNvPr id="81" name="Line 8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32" cy="432"/>
                </a:xfrm>
                <a:prstGeom prst="line">
                  <a:avLst/>
                </a:prstGeom>
                <a:noFill/>
                <a:ln w="38100">
                  <a:solidFill>
                    <a:srgbClr val="CC00FF"/>
                  </a:solidFill>
                  <a:round/>
                  <a:tailEnd type="triangle" w="lg" len="lg"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2" name="Line 81"/>
                <p:cNvSpPr>
                  <a:spLocks noChangeShapeType="1"/>
                </p:cNvSpPr>
                <p:nvPr/>
              </p:nvSpPr>
              <p:spPr bwMode="auto">
                <a:xfrm>
                  <a:off x="384" y="384"/>
                  <a:ext cx="288" cy="288"/>
                </a:xfrm>
                <a:prstGeom prst="line">
                  <a:avLst/>
                </a:prstGeom>
                <a:noFill/>
                <a:ln w="38100">
                  <a:solidFill>
                    <a:srgbClr val="CC00FF"/>
                  </a:solidFill>
                  <a:rou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79" name="Line 82"/>
              <p:cNvSpPr>
                <a:spLocks noChangeShapeType="1"/>
              </p:cNvSpPr>
              <p:nvPr/>
            </p:nvSpPr>
            <p:spPr bwMode="auto">
              <a:xfrm rot="16200000">
                <a:off x="810" y="282"/>
                <a:ext cx="525" cy="525"/>
              </a:xfrm>
              <a:prstGeom prst="line">
                <a:avLst/>
              </a:prstGeom>
              <a:noFill/>
              <a:ln w="38100">
                <a:solidFill>
                  <a:srgbClr val="CC00FF"/>
                </a:solidFill>
                <a:round/>
                <a:tailEnd type="triangle" w="lg" len="lg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0" name="Line 83"/>
              <p:cNvSpPr>
                <a:spLocks noChangeShapeType="1"/>
              </p:cNvSpPr>
              <p:nvPr/>
            </p:nvSpPr>
            <p:spPr bwMode="auto">
              <a:xfrm rot="5460000">
                <a:off x="1289" y="7"/>
                <a:ext cx="350" cy="336"/>
              </a:xfrm>
              <a:prstGeom prst="line">
                <a:avLst/>
              </a:prstGeom>
              <a:noFill/>
              <a:ln w="38100">
                <a:solidFill>
                  <a:srgbClr val="CC00FF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83" name="Rectangle 86"/>
          <p:cNvSpPr>
            <a:spLocks noChangeArrowheads="1"/>
          </p:cNvSpPr>
          <p:nvPr/>
        </p:nvSpPr>
        <p:spPr bwMode="auto">
          <a:xfrm>
            <a:off x="625643" y="4020643"/>
            <a:ext cx="810584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射角随入射角的增大而增大，但始终保持相等。</a:t>
            </a:r>
          </a:p>
        </p:txBody>
      </p:sp>
      <p:sp>
        <p:nvSpPr>
          <p:cNvPr id="84" name="Text Box 91"/>
          <p:cNvSpPr txBox="1">
            <a:spLocks noChangeArrowheads="1"/>
          </p:cNvSpPr>
          <p:nvPr/>
        </p:nvSpPr>
        <p:spPr bwMode="auto">
          <a:xfrm>
            <a:off x="714930" y="3231402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800" b="1">
                <a:solidFill>
                  <a:srgbClr val="FF3300"/>
                </a:solidFill>
                <a:ea typeface="隶书" panose="02010509060101010101" pitchFamily="49" charset="-122"/>
              </a:rPr>
              <a:t>这说明什么？</a:t>
            </a:r>
          </a:p>
        </p:txBody>
      </p:sp>
      <p:sp>
        <p:nvSpPr>
          <p:cNvPr id="85" name="Text Box 99"/>
          <p:cNvSpPr txBox="1">
            <a:spLocks noChangeArrowheads="1"/>
          </p:cNvSpPr>
          <p:nvPr/>
        </p:nvSpPr>
        <p:spPr bwMode="auto">
          <a:xfrm>
            <a:off x="622285" y="421984"/>
            <a:ext cx="3200400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Clr>
                <a:srgbClr val="3333FF"/>
              </a:buClr>
            </a:pPr>
            <a:r>
              <a:rPr lang="en-US" altLang="zh-CN" sz="280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80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zh-CN" altLang="en-US" sz="2800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析和论证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30009" y="637649"/>
            <a:ext cx="309383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纸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CND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是用两块板连接起来的。把纸板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NOD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向前折或向后折，还能在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NOD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纸板上看到反射光线吗？</a:t>
            </a:r>
          </a:p>
        </p:txBody>
      </p:sp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5181600" y="3466866"/>
            <a:ext cx="2057400" cy="399062"/>
          </a:xfrm>
          <a:prstGeom prst="cube">
            <a:avLst>
              <a:gd name="adj" fmla="val 74106"/>
            </a:avLst>
          </a:prstGeom>
          <a:gradFill rotWithShape="1">
            <a:gsLst>
              <a:gs pos="0">
                <a:srgbClr val="CC99FF"/>
              </a:gs>
              <a:gs pos="100000">
                <a:srgbClr val="CC99FF">
                  <a:gamma/>
                  <a:shade val="46275"/>
                  <a:invGamma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733800" y="1756600"/>
            <a:ext cx="2590800" cy="1824284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 rot="19082765">
            <a:off x="5488940" y="1394297"/>
            <a:ext cx="2971800" cy="1368213"/>
          </a:xfrm>
          <a:prstGeom prst="parallelogram">
            <a:avLst>
              <a:gd name="adj" fmla="val 90135"/>
            </a:avLst>
          </a:prstGeom>
          <a:solidFill>
            <a:srgbClr val="CCFFCC"/>
          </a:solidFill>
          <a:ln w="9525" cap="rnd">
            <a:solidFill>
              <a:schemeClr val="tx1"/>
            </a:solidFill>
            <a:prstDash val="sysDot"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5867400" y="1699591"/>
            <a:ext cx="685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6248400" y="3466866"/>
            <a:ext cx="8382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3366FF"/>
                </a:solidFill>
              </a:rPr>
              <a:t>O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700696" y="3680298"/>
            <a:ext cx="2348720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800" b="1">
                <a:solidFill>
                  <a:srgbClr val="FF3300"/>
                </a:solidFill>
                <a:ea typeface="隶书" panose="02010509060101010101" pitchFamily="49" charset="-122"/>
              </a:rPr>
              <a:t>这说明什么？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630799" y="4319139"/>
            <a:ext cx="7447547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反射光线与入射光线、法线在同一个平面上。</a:t>
            </a:r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7086600" y="958475"/>
            <a:ext cx="762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3505200" y="1528564"/>
            <a:ext cx="762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3994786" y="2103310"/>
            <a:ext cx="2479675" cy="915706"/>
            <a:chOff x="2496" y="1632"/>
            <a:chExt cx="1562" cy="771"/>
          </a:xfrm>
        </p:grpSpPr>
        <p:sp>
          <p:nvSpPr>
            <p:cNvPr id="46089" name="Text Box 9"/>
            <p:cNvSpPr txBox="1">
              <a:spLocks noChangeArrowheads="1"/>
            </p:cNvSpPr>
            <p:nvPr/>
          </p:nvSpPr>
          <p:spPr bwMode="auto">
            <a:xfrm>
              <a:off x="2496" y="1632"/>
              <a:ext cx="480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/>
                <a:t>A</a:t>
              </a:r>
            </a:p>
          </p:txBody>
        </p:sp>
        <p:grpSp>
          <p:nvGrpSpPr>
            <p:cNvPr id="3" name="Group 25"/>
            <p:cNvGrpSpPr/>
            <p:nvPr/>
          </p:nvGrpSpPr>
          <p:grpSpPr bwMode="auto">
            <a:xfrm rot="1795379">
              <a:off x="2496" y="2352"/>
              <a:ext cx="1562" cy="51"/>
              <a:chOff x="0" y="0"/>
              <a:chExt cx="3168" cy="0"/>
            </a:xfrm>
          </p:grpSpPr>
          <p:sp>
            <p:nvSpPr>
              <p:cNvPr id="46106" name="Line 26"/>
              <p:cNvSpPr>
                <a:spLocks noChangeShapeType="1"/>
              </p:cNvSpPr>
              <p:nvPr/>
            </p:nvSpPr>
            <p:spPr bwMode="auto">
              <a:xfrm>
                <a:off x="0" y="0"/>
                <a:ext cx="1872" cy="0"/>
              </a:xfrm>
              <a:prstGeom prst="line">
                <a:avLst/>
              </a:prstGeom>
              <a:noFill/>
              <a:ln w="76200">
                <a:solidFill>
                  <a:srgbClr val="FF0066"/>
                </a:solidFill>
                <a:rou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6107" name="Line 27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1488" cy="0"/>
              </a:xfrm>
              <a:prstGeom prst="line">
                <a:avLst/>
              </a:prstGeom>
              <a:noFill/>
              <a:ln w="76200">
                <a:solidFill>
                  <a:srgbClr val="FF0066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</p:grpSp>
      </p:grpSp>
      <p:grpSp>
        <p:nvGrpSpPr>
          <p:cNvPr id="4" name="Group 31"/>
          <p:cNvGrpSpPr/>
          <p:nvPr/>
        </p:nvGrpSpPr>
        <p:grpSpPr bwMode="auto">
          <a:xfrm>
            <a:off x="6153785" y="2237507"/>
            <a:ext cx="2819400" cy="744679"/>
            <a:chOff x="3840" y="1776"/>
            <a:chExt cx="1776" cy="627"/>
          </a:xfrm>
        </p:grpSpPr>
        <p:sp>
          <p:nvSpPr>
            <p:cNvPr id="46093" name="Text Box 13"/>
            <p:cNvSpPr txBox="1">
              <a:spLocks noChangeArrowheads="1"/>
            </p:cNvSpPr>
            <p:nvPr/>
          </p:nvSpPr>
          <p:spPr bwMode="auto">
            <a:xfrm>
              <a:off x="5136" y="1776"/>
              <a:ext cx="480" cy="3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B</a:t>
              </a:r>
            </a:p>
          </p:txBody>
        </p:sp>
        <p:grpSp>
          <p:nvGrpSpPr>
            <p:cNvPr id="5" name="Group 28"/>
            <p:cNvGrpSpPr/>
            <p:nvPr/>
          </p:nvGrpSpPr>
          <p:grpSpPr bwMode="auto">
            <a:xfrm rot="-1911776">
              <a:off x="3840" y="2352"/>
              <a:ext cx="1562" cy="51"/>
              <a:chOff x="0" y="0"/>
              <a:chExt cx="3168" cy="0"/>
            </a:xfrm>
          </p:grpSpPr>
          <p:sp>
            <p:nvSpPr>
              <p:cNvPr id="46109" name="Line 29"/>
              <p:cNvSpPr>
                <a:spLocks noChangeShapeType="1"/>
              </p:cNvSpPr>
              <p:nvPr/>
            </p:nvSpPr>
            <p:spPr bwMode="auto">
              <a:xfrm>
                <a:off x="0" y="0"/>
                <a:ext cx="1872" cy="0"/>
              </a:xfrm>
              <a:prstGeom prst="line">
                <a:avLst/>
              </a:prstGeom>
              <a:noFill/>
              <a:ln w="76200">
                <a:solidFill>
                  <a:srgbClr val="FF0066"/>
                </a:solidFill>
                <a:rou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6110" name="Line 30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1488" cy="0"/>
              </a:xfrm>
              <a:prstGeom prst="line">
                <a:avLst/>
              </a:prstGeom>
              <a:noFill/>
              <a:ln w="76200">
                <a:solidFill>
                  <a:srgbClr val="FF0066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91" grpId="0"/>
      <p:bldP spid="460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/>
          <p:nvPr/>
        </p:nvGrpSpPr>
        <p:grpSpPr bwMode="auto">
          <a:xfrm>
            <a:off x="4648200" y="837332"/>
            <a:ext cx="0" cy="3135489"/>
            <a:chOff x="4648200" y="1119206"/>
            <a:chExt cx="0" cy="4191000"/>
          </a:xfrm>
        </p:grpSpPr>
        <p:sp>
          <p:nvSpPr>
            <p:cNvPr id="23563" name="Line 11"/>
            <p:cNvSpPr>
              <a:spLocks noChangeShapeType="1"/>
            </p:cNvSpPr>
            <p:nvPr/>
          </p:nvSpPr>
          <p:spPr bwMode="auto">
            <a:xfrm>
              <a:off x="0" y="0"/>
              <a:ext cx="0" cy="13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sysDot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Line 12"/>
            <p:cNvSpPr>
              <a:spLocks noChangeShapeType="1"/>
            </p:cNvSpPr>
            <p:nvPr/>
          </p:nvSpPr>
          <p:spPr bwMode="auto">
            <a:xfrm>
              <a:off x="0" y="1296"/>
              <a:ext cx="0" cy="1344"/>
            </a:xfrm>
            <a:prstGeom prst="line">
              <a:avLst/>
            </a:prstGeom>
            <a:noFill/>
            <a:ln w="9525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504754" y="1234187"/>
            <a:ext cx="8302362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）反射光线、入射光线、法线在同一平面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）反射光线、入射光线分居法线两侧</a:t>
            </a:r>
          </a:p>
          <a:p>
            <a:pPr algn="l">
              <a:spcBef>
                <a:spcPct val="50000"/>
              </a:spcBef>
            </a:pP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）反射角等于入射角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1031851" y="1907955"/>
            <a:ext cx="24384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CC3399"/>
                </a:solidFill>
                <a:latin typeface="微软雅黑" panose="020B0503020204020204" charset="-122"/>
                <a:ea typeface="微软雅黑" panose="020B0503020204020204" charset="-122"/>
              </a:rPr>
              <a:t> （三线共面）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1168782" y="3204807"/>
            <a:ext cx="25146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smtClean="0">
                <a:solidFill>
                  <a:srgbClr val="CC3399"/>
                </a:solidFill>
                <a:latin typeface="微软雅黑" panose="020B0503020204020204" charset="-122"/>
                <a:ea typeface="微软雅黑" panose="020B0503020204020204" charset="-122"/>
              </a:rPr>
              <a:t>（两线分居）</a:t>
            </a:r>
            <a:endParaRPr lang="zh-CN" altLang="en-US" sz="2800" b="1">
              <a:solidFill>
                <a:srgbClr val="CC33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4728984" y="3772889"/>
            <a:ext cx="26670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CC3399"/>
                </a:solidFill>
                <a:latin typeface="微软雅黑" panose="020B0503020204020204" charset="-122"/>
                <a:ea typeface="微软雅黑" panose="020B0503020204020204" charset="-122"/>
              </a:rPr>
              <a:t>（两角相等）</a:t>
            </a:r>
          </a:p>
        </p:txBody>
      </p:sp>
      <p:sp>
        <p:nvSpPr>
          <p:cNvPr id="23590" name="Text Box 38"/>
          <p:cNvSpPr txBox="1">
            <a:spLocks noChangeArrowheads="1"/>
          </p:cNvSpPr>
          <p:nvPr/>
        </p:nvSpPr>
        <p:spPr bwMode="auto">
          <a:xfrm>
            <a:off x="2720283" y="409717"/>
            <a:ext cx="39624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光的反射规律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23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2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"/>
                                        <p:tgtEl>
                                          <p:spTgt spid="23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5" grpId="0" autoUpdateAnimBg="0"/>
      <p:bldP spid="23568" grpId="0" build="p" autoUpdateAnimBg="0"/>
      <p:bldP spid="23569" grpId="0" build="p" autoUpdateAnimBg="0"/>
      <p:bldP spid="23570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"/>
          <p:cNvSpPr>
            <a:spLocks noChangeArrowheads="1"/>
          </p:cNvSpPr>
          <p:nvPr/>
        </p:nvSpPr>
        <p:spPr bwMode="auto">
          <a:xfrm>
            <a:off x="1724025" y="561775"/>
            <a:ext cx="6770688" cy="513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已知图中入射光线，请画出反射光线。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827089" y="2296984"/>
            <a:ext cx="8066087" cy="27287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步骤：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．先在反射面上标出入射点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．过入射点画出反射面的垂线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ON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，即法线；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．根据光的反射定律，反射角等于入射角画出反射光线。</a:t>
            </a:r>
          </a:p>
        </p:txBody>
      </p:sp>
      <p:sp>
        <p:nvSpPr>
          <p:cNvPr id="11267" name="Line 20"/>
          <p:cNvSpPr>
            <a:spLocks noChangeShapeType="1"/>
          </p:cNvSpPr>
          <p:nvPr/>
        </p:nvSpPr>
        <p:spPr bwMode="auto">
          <a:xfrm flipH="1">
            <a:off x="23272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8" name="Line 21"/>
          <p:cNvSpPr>
            <a:spLocks noChangeShapeType="1"/>
          </p:cNvSpPr>
          <p:nvPr/>
        </p:nvSpPr>
        <p:spPr bwMode="auto">
          <a:xfrm>
            <a:off x="2282825" y="2205532"/>
            <a:ext cx="36576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Line 22"/>
          <p:cNvSpPr>
            <a:spLocks noChangeShapeType="1"/>
          </p:cNvSpPr>
          <p:nvPr/>
        </p:nvSpPr>
        <p:spPr bwMode="auto">
          <a:xfrm flipH="1">
            <a:off x="25558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0" name="Line 23"/>
          <p:cNvSpPr>
            <a:spLocks noChangeShapeType="1"/>
          </p:cNvSpPr>
          <p:nvPr/>
        </p:nvSpPr>
        <p:spPr bwMode="auto">
          <a:xfrm flipH="1">
            <a:off x="51466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Line 24"/>
          <p:cNvSpPr>
            <a:spLocks noChangeShapeType="1"/>
          </p:cNvSpPr>
          <p:nvPr/>
        </p:nvSpPr>
        <p:spPr bwMode="auto">
          <a:xfrm flipH="1">
            <a:off x="48418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Line 25"/>
          <p:cNvSpPr>
            <a:spLocks noChangeShapeType="1"/>
          </p:cNvSpPr>
          <p:nvPr/>
        </p:nvSpPr>
        <p:spPr bwMode="auto">
          <a:xfrm flipH="1">
            <a:off x="46132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Line 26"/>
          <p:cNvSpPr>
            <a:spLocks noChangeShapeType="1"/>
          </p:cNvSpPr>
          <p:nvPr/>
        </p:nvSpPr>
        <p:spPr bwMode="auto">
          <a:xfrm flipH="1">
            <a:off x="43846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Line 27"/>
          <p:cNvSpPr>
            <a:spLocks noChangeShapeType="1"/>
          </p:cNvSpPr>
          <p:nvPr/>
        </p:nvSpPr>
        <p:spPr bwMode="auto">
          <a:xfrm flipH="1">
            <a:off x="41560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Line 28"/>
          <p:cNvSpPr>
            <a:spLocks noChangeShapeType="1"/>
          </p:cNvSpPr>
          <p:nvPr/>
        </p:nvSpPr>
        <p:spPr bwMode="auto">
          <a:xfrm flipH="1">
            <a:off x="39274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Line 29"/>
          <p:cNvSpPr>
            <a:spLocks noChangeShapeType="1"/>
          </p:cNvSpPr>
          <p:nvPr/>
        </p:nvSpPr>
        <p:spPr bwMode="auto">
          <a:xfrm flipH="1">
            <a:off x="36988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Line 30"/>
          <p:cNvSpPr>
            <a:spLocks noChangeShapeType="1"/>
          </p:cNvSpPr>
          <p:nvPr/>
        </p:nvSpPr>
        <p:spPr bwMode="auto">
          <a:xfrm flipH="1">
            <a:off x="34702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Line 31"/>
          <p:cNvSpPr>
            <a:spLocks noChangeShapeType="1"/>
          </p:cNvSpPr>
          <p:nvPr/>
        </p:nvSpPr>
        <p:spPr bwMode="auto">
          <a:xfrm flipH="1">
            <a:off x="32416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9" name="Line 32"/>
          <p:cNvSpPr>
            <a:spLocks noChangeShapeType="1"/>
          </p:cNvSpPr>
          <p:nvPr/>
        </p:nvSpPr>
        <p:spPr bwMode="auto">
          <a:xfrm flipH="1">
            <a:off x="30130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0" name="Line 33"/>
          <p:cNvSpPr>
            <a:spLocks noChangeShapeType="1"/>
          </p:cNvSpPr>
          <p:nvPr/>
        </p:nvSpPr>
        <p:spPr bwMode="auto">
          <a:xfrm flipH="1">
            <a:off x="2784475" y="2215033"/>
            <a:ext cx="152400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1" name="Line 34"/>
          <p:cNvSpPr>
            <a:spLocks noChangeShapeType="1"/>
          </p:cNvSpPr>
          <p:nvPr/>
        </p:nvSpPr>
        <p:spPr bwMode="auto">
          <a:xfrm flipH="1">
            <a:off x="4384675" y="1815971"/>
            <a:ext cx="685800" cy="399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1" name="Line 36"/>
          <p:cNvSpPr>
            <a:spLocks noChangeShapeType="1"/>
          </p:cNvSpPr>
          <p:nvPr/>
        </p:nvSpPr>
        <p:spPr bwMode="auto">
          <a:xfrm flipV="1">
            <a:off x="4384675" y="1359900"/>
            <a:ext cx="0" cy="855133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3" name="Line 53"/>
          <p:cNvSpPr>
            <a:spLocks noChangeShapeType="1"/>
          </p:cNvSpPr>
          <p:nvPr/>
        </p:nvSpPr>
        <p:spPr bwMode="auto">
          <a:xfrm flipH="1">
            <a:off x="5070475" y="1473918"/>
            <a:ext cx="609600" cy="34205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3" name="Line 55"/>
          <p:cNvSpPr>
            <a:spLocks noChangeShapeType="1"/>
          </p:cNvSpPr>
          <p:nvPr/>
        </p:nvSpPr>
        <p:spPr bwMode="auto">
          <a:xfrm flipH="1" flipV="1">
            <a:off x="3094038" y="1552305"/>
            <a:ext cx="609600" cy="28504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5" name="Rectangle 57"/>
          <p:cNvSpPr>
            <a:spLocks noChangeArrowheads="1"/>
          </p:cNvSpPr>
          <p:nvPr/>
        </p:nvSpPr>
        <p:spPr bwMode="auto">
          <a:xfrm flipH="1">
            <a:off x="4079875" y="2386060"/>
            <a:ext cx="457200" cy="3420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>
                <a:solidFill>
                  <a:schemeClr val="bg1"/>
                </a:solidFill>
                <a:latin typeface="T"/>
                <a:ea typeface="楷体_GB2312" pitchFamily="49" charset="-122"/>
              </a:rPr>
              <a:t>O</a:t>
            </a:r>
          </a:p>
        </p:txBody>
      </p:sp>
      <p:sp>
        <p:nvSpPr>
          <p:cNvPr id="11286" name="Rectangle 58"/>
          <p:cNvSpPr>
            <a:spLocks noChangeArrowheads="1"/>
          </p:cNvSpPr>
          <p:nvPr/>
        </p:nvSpPr>
        <p:spPr bwMode="auto">
          <a:xfrm flipH="1">
            <a:off x="4156075" y="1074856"/>
            <a:ext cx="457200" cy="3420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N</a:t>
            </a:r>
          </a:p>
        </p:txBody>
      </p:sp>
      <p:sp>
        <p:nvSpPr>
          <p:cNvPr id="30746" name="Line 60"/>
          <p:cNvSpPr>
            <a:spLocks noChangeShapeType="1"/>
          </p:cNvSpPr>
          <p:nvPr/>
        </p:nvSpPr>
        <p:spPr bwMode="auto">
          <a:xfrm flipH="1" flipV="1">
            <a:off x="3670300" y="1821909"/>
            <a:ext cx="719138" cy="37768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7" name="Text Box 16"/>
          <p:cNvSpPr txBox="1">
            <a:spLocks noChangeArrowheads="1"/>
          </p:cNvSpPr>
          <p:nvPr/>
        </p:nvSpPr>
        <p:spPr bwMode="auto">
          <a:xfrm>
            <a:off x="4151802" y="2162273"/>
            <a:ext cx="4318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O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317501" y="540397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charset="-122"/>
                <a:sym typeface="Times New Roman" panose="02020603050405020304" pitchFamily="18" charset="0"/>
              </a:rPr>
              <a:t>试一试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1" grpId="0" animBg="1"/>
      <p:bldP spid="30743" grpId="0" animBg="1"/>
      <p:bldP spid="30746" grpId="0" animBg="1"/>
      <p:bldP spid="30747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文本框 33795"/>
          <p:cNvSpPr txBox="1">
            <a:spLocks noChangeArrowheads="1"/>
          </p:cNvSpPr>
          <p:nvPr/>
        </p:nvSpPr>
        <p:spPr bwMode="auto">
          <a:xfrm>
            <a:off x="673101" y="1123551"/>
            <a:ext cx="5121915" cy="52322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latin typeface="Times New Roman" panose="02020603050405020304" pitchFamily="18" charset="0"/>
              </a:rPr>
              <a:t>1.</a:t>
            </a:r>
            <a:r>
              <a:rPr lang="zh-CN" altLang="en-US" sz="2800">
                <a:latin typeface="Times New Roman" panose="02020603050405020304" pitchFamily="18" charset="0"/>
              </a:rPr>
              <a:t>光线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垂直入射</a:t>
            </a:r>
            <a:r>
              <a:rPr lang="zh-CN" altLang="en-US" sz="2800">
                <a:latin typeface="Times New Roman" panose="02020603050405020304" pitchFamily="18" charset="0"/>
              </a:rPr>
              <a:t>时，情况怎样？</a:t>
            </a:r>
          </a:p>
        </p:txBody>
      </p:sp>
      <p:grpSp>
        <p:nvGrpSpPr>
          <p:cNvPr id="2" name="组合 33841"/>
          <p:cNvGrpSpPr/>
          <p:nvPr/>
        </p:nvGrpSpPr>
        <p:grpSpPr bwMode="auto">
          <a:xfrm>
            <a:off x="1174750" y="2080826"/>
            <a:ext cx="3257550" cy="523769"/>
            <a:chOff x="161" y="1690"/>
            <a:chExt cx="1845" cy="441"/>
          </a:xfrm>
        </p:grpSpPr>
        <p:sp>
          <p:nvSpPr>
            <p:cNvPr id="12291" name="文本框 33836"/>
            <p:cNvSpPr txBox="1">
              <a:spLocks noChangeArrowheads="1"/>
            </p:cNvSpPr>
            <p:nvPr/>
          </p:nvSpPr>
          <p:spPr bwMode="auto">
            <a:xfrm>
              <a:off x="161" y="1690"/>
              <a:ext cx="887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宋体" panose="02010600030101010101" pitchFamily="2" charset="-122"/>
                </a:rPr>
                <a:t>反射角</a:t>
              </a:r>
            </a:p>
          </p:txBody>
        </p:sp>
        <p:sp>
          <p:nvSpPr>
            <p:cNvPr id="12292" name="文本框 33838"/>
            <p:cNvSpPr txBox="1">
              <a:spLocks noChangeArrowheads="1"/>
            </p:cNvSpPr>
            <p:nvPr/>
          </p:nvSpPr>
          <p:spPr bwMode="auto">
            <a:xfrm>
              <a:off x="1188" y="1690"/>
              <a:ext cx="818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宋体" panose="02010600030101010101" pitchFamily="2" charset="-122"/>
                </a:rPr>
                <a:t>入射角</a:t>
              </a:r>
            </a:p>
          </p:txBody>
        </p:sp>
      </p:grpSp>
      <p:sp>
        <p:nvSpPr>
          <p:cNvPr id="33838" name="文本框 33837"/>
          <p:cNvSpPr txBox="1">
            <a:spLocks noChangeArrowheads="1"/>
          </p:cNvSpPr>
          <p:nvPr/>
        </p:nvSpPr>
        <p:spPr bwMode="auto">
          <a:xfrm>
            <a:off x="2574926" y="2034506"/>
            <a:ext cx="364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</a:p>
        </p:txBody>
      </p:sp>
      <p:grpSp>
        <p:nvGrpSpPr>
          <p:cNvPr id="3" name="组合 33843"/>
          <p:cNvGrpSpPr/>
          <p:nvPr/>
        </p:nvGrpSpPr>
        <p:grpSpPr bwMode="auto">
          <a:xfrm>
            <a:off x="3925889" y="2080826"/>
            <a:ext cx="1502697" cy="523769"/>
            <a:chOff x="1973" y="1705"/>
            <a:chExt cx="709" cy="441"/>
          </a:xfrm>
        </p:grpSpPr>
        <p:sp>
          <p:nvSpPr>
            <p:cNvPr id="12295" name="文本框 33839"/>
            <p:cNvSpPr txBox="1">
              <a:spLocks noChangeArrowheads="1"/>
            </p:cNvSpPr>
            <p:nvPr/>
          </p:nvSpPr>
          <p:spPr bwMode="auto">
            <a:xfrm>
              <a:off x="1973" y="1705"/>
              <a:ext cx="503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latin typeface="宋体" panose="02010600030101010101" pitchFamily="2" charset="-122"/>
                </a:rPr>
                <a:t>  =</a:t>
              </a:r>
            </a:p>
          </p:txBody>
        </p:sp>
        <p:sp>
          <p:nvSpPr>
            <p:cNvPr id="12296" name="文本框 33840"/>
            <p:cNvSpPr txBox="1">
              <a:spLocks noChangeArrowheads="1"/>
            </p:cNvSpPr>
            <p:nvPr/>
          </p:nvSpPr>
          <p:spPr bwMode="auto">
            <a:xfrm>
              <a:off x="2442" y="1705"/>
              <a:ext cx="240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latin typeface="宋体" panose="02010600030101010101" pitchFamily="2" charset="-122"/>
                </a:rPr>
                <a:t>0°</a:t>
              </a:r>
            </a:p>
          </p:txBody>
        </p:sp>
      </p:grpSp>
      <p:grpSp>
        <p:nvGrpSpPr>
          <p:cNvPr id="4" name="组合 33802"/>
          <p:cNvGrpSpPr/>
          <p:nvPr/>
        </p:nvGrpSpPr>
        <p:grpSpPr bwMode="auto">
          <a:xfrm rot="5400000">
            <a:off x="7217611" y="1776577"/>
            <a:ext cx="193593" cy="2887663"/>
            <a:chOff x="4694" y="2160"/>
            <a:chExt cx="136" cy="1361"/>
          </a:xfrm>
        </p:grpSpPr>
        <p:sp>
          <p:nvSpPr>
            <p:cNvPr id="12298" name="直接连接符 33803"/>
            <p:cNvSpPr>
              <a:spLocks noChangeShapeType="1"/>
            </p:cNvSpPr>
            <p:nvPr/>
          </p:nvSpPr>
          <p:spPr bwMode="auto">
            <a:xfrm>
              <a:off x="4694" y="2160"/>
              <a:ext cx="0" cy="136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直接连接符 33804"/>
            <p:cNvSpPr>
              <a:spLocks noChangeShapeType="1"/>
            </p:cNvSpPr>
            <p:nvPr/>
          </p:nvSpPr>
          <p:spPr bwMode="auto">
            <a:xfrm>
              <a:off x="4694" y="3430"/>
              <a:ext cx="136" cy="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直接连接符 33805"/>
            <p:cNvSpPr>
              <a:spLocks noChangeShapeType="1"/>
            </p:cNvSpPr>
            <p:nvPr/>
          </p:nvSpPr>
          <p:spPr bwMode="auto">
            <a:xfrm>
              <a:off x="4694" y="2251"/>
              <a:ext cx="136" cy="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直接连接符 33806"/>
            <p:cNvSpPr>
              <a:spLocks noChangeShapeType="1"/>
            </p:cNvSpPr>
            <p:nvPr/>
          </p:nvSpPr>
          <p:spPr bwMode="auto">
            <a:xfrm>
              <a:off x="4694" y="3249"/>
              <a:ext cx="136" cy="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直接连接符 33807"/>
            <p:cNvSpPr>
              <a:spLocks noChangeShapeType="1"/>
            </p:cNvSpPr>
            <p:nvPr/>
          </p:nvSpPr>
          <p:spPr bwMode="auto">
            <a:xfrm>
              <a:off x="4694" y="2432"/>
              <a:ext cx="136" cy="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3" name="直接连接符 33808"/>
            <p:cNvSpPr>
              <a:spLocks noChangeShapeType="1"/>
            </p:cNvSpPr>
            <p:nvPr/>
          </p:nvSpPr>
          <p:spPr bwMode="auto">
            <a:xfrm>
              <a:off x="4694" y="3067"/>
              <a:ext cx="136" cy="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直接连接符 33809"/>
            <p:cNvSpPr>
              <a:spLocks noChangeShapeType="1"/>
            </p:cNvSpPr>
            <p:nvPr/>
          </p:nvSpPr>
          <p:spPr bwMode="auto">
            <a:xfrm>
              <a:off x="4694" y="2931"/>
              <a:ext cx="136" cy="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直接连接符 33810"/>
            <p:cNvSpPr>
              <a:spLocks noChangeShapeType="1"/>
            </p:cNvSpPr>
            <p:nvPr/>
          </p:nvSpPr>
          <p:spPr bwMode="auto">
            <a:xfrm>
              <a:off x="4694" y="2750"/>
              <a:ext cx="136" cy="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直接连接符 33811"/>
            <p:cNvSpPr>
              <a:spLocks noChangeShapeType="1"/>
            </p:cNvSpPr>
            <p:nvPr/>
          </p:nvSpPr>
          <p:spPr bwMode="auto">
            <a:xfrm>
              <a:off x="4694" y="2614"/>
              <a:ext cx="136" cy="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33850"/>
          <p:cNvGrpSpPr/>
          <p:nvPr/>
        </p:nvGrpSpPr>
        <p:grpSpPr bwMode="auto">
          <a:xfrm>
            <a:off x="7008814" y="1301703"/>
            <a:ext cx="192087" cy="1811220"/>
            <a:chOff x="5104" y="1234"/>
            <a:chExt cx="121" cy="1525"/>
          </a:xfrm>
        </p:grpSpPr>
        <p:sp>
          <p:nvSpPr>
            <p:cNvPr id="12308" name="等腰三角形 33800"/>
            <p:cNvSpPr>
              <a:spLocks noChangeArrowheads="1"/>
            </p:cNvSpPr>
            <p:nvPr/>
          </p:nvSpPr>
          <p:spPr bwMode="auto">
            <a:xfrm rot="-10790669">
              <a:off x="5104" y="2137"/>
              <a:ext cx="121" cy="272"/>
            </a:xfrm>
            <a:prstGeom prst="triangle">
              <a:avLst>
                <a:gd name="adj" fmla="val 50000"/>
              </a:avLst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</a:endParaRPr>
            </a:p>
          </p:txBody>
        </p:sp>
        <p:sp>
          <p:nvSpPr>
            <p:cNvPr id="12309" name="直接连接符 33801"/>
            <p:cNvSpPr>
              <a:spLocks noChangeShapeType="1"/>
            </p:cNvSpPr>
            <p:nvPr/>
          </p:nvSpPr>
          <p:spPr bwMode="auto">
            <a:xfrm rot="-10790669">
              <a:off x="5164" y="1234"/>
              <a:ext cx="0" cy="1525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13" name="直接连接符 33812"/>
          <p:cNvSpPr>
            <a:spLocks noChangeShapeType="1"/>
          </p:cNvSpPr>
          <p:nvPr/>
        </p:nvSpPr>
        <p:spPr bwMode="auto">
          <a:xfrm>
            <a:off x="7089776" y="2899140"/>
            <a:ext cx="384175" cy="0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4" name="直接连接符 33813"/>
          <p:cNvSpPr>
            <a:spLocks noChangeShapeType="1"/>
          </p:cNvSpPr>
          <p:nvPr/>
        </p:nvSpPr>
        <p:spPr bwMode="auto">
          <a:xfrm>
            <a:off x="7461250" y="2914580"/>
            <a:ext cx="0" cy="193593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5" name="矩形 33814"/>
          <p:cNvSpPr>
            <a:spLocks noChangeArrowheads="1"/>
          </p:cNvSpPr>
          <p:nvPr/>
        </p:nvSpPr>
        <p:spPr bwMode="auto">
          <a:xfrm>
            <a:off x="5157789" y="2819565"/>
            <a:ext cx="6492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a</a:t>
            </a:r>
          </a:p>
        </p:txBody>
      </p:sp>
      <p:grpSp>
        <p:nvGrpSpPr>
          <p:cNvPr id="6" name="组合 33851"/>
          <p:cNvGrpSpPr/>
          <p:nvPr/>
        </p:nvGrpSpPr>
        <p:grpSpPr bwMode="auto">
          <a:xfrm>
            <a:off x="7000875" y="1244694"/>
            <a:ext cx="215900" cy="1884857"/>
            <a:chOff x="3424" y="1253"/>
            <a:chExt cx="136" cy="1587"/>
          </a:xfrm>
        </p:grpSpPr>
        <p:sp>
          <p:nvSpPr>
            <p:cNvPr id="12314" name="等腰三角形 33833"/>
            <p:cNvSpPr>
              <a:spLocks noChangeArrowheads="1"/>
            </p:cNvSpPr>
            <p:nvPr/>
          </p:nvSpPr>
          <p:spPr bwMode="auto">
            <a:xfrm rot="-117678">
              <a:off x="3424" y="1444"/>
              <a:ext cx="136" cy="317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/>
            <a:lstStyle/>
            <a:p>
              <a:endParaRPr lang="zh-CN" altLang="en-US" sz="2800">
                <a:latin typeface="宋体" panose="02010600030101010101" pitchFamily="2" charset="-122"/>
              </a:endParaRPr>
            </a:p>
          </p:txBody>
        </p:sp>
        <p:sp>
          <p:nvSpPr>
            <p:cNvPr id="12315" name="直接连接符 33834"/>
            <p:cNvSpPr>
              <a:spLocks noChangeShapeType="1"/>
            </p:cNvSpPr>
            <p:nvPr/>
          </p:nvSpPr>
          <p:spPr bwMode="auto">
            <a:xfrm>
              <a:off x="3494" y="1253"/>
              <a:ext cx="0" cy="158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50" name="直接连接符 33849"/>
          <p:cNvSpPr>
            <a:spLocks noChangeShapeType="1"/>
          </p:cNvSpPr>
          <p:nvPr/>
        </p:nvSpPr>
        <p:spPr bwMode="auto">
          <a:xfrm>
            <a:off x="7102475" y="1593874"/>
            <a:ext cx="0" cy="1508360"/>
          </a:xfrm>
          <a:prstGeom prst="line">
            <a:avLst/>
          </a:prstGeom>
          <a:noFill/>
          <a:ln w="22225">
            <a:solidFill>
              <a:schemeClr val="tx2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8" name="文本框 126979"/>
          <p:cNvSpPr txBox="1">
            <a:spLocks noChangeArrowheads="1"/>
          </p:cNvSpPr>
          <p:nvPr/>
        </p:nvSpPr>
        <p:spPr bwMode="auto">
          <a:xfrm>
            <a:off x="733187" y="396956"/>
            <a:ext cx="17859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规律延伸</a:t>
            </a:r>
          </a:p>
        </p:txBody>
      </p:sp>
      <p:sp>
        <p:nvSpPr>
          <p:cNvPr id="33" name="矩形 32"/>
          <p:cNvSpPr/>
          <p:nvPr/>
        </p:nvSpPr>
        <p:spPr>
          <a:xfrm>
            <a:off x="1142626" y="4037404"/>
            <a:ext cx="7037503" cy="556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rgbClr val="FF00FF"/>
              </a:buClr>
              <a:buFont typeface="Wingdings" panose="05000000000000000000" pitchFamily="2" charset="2"/>
              <a:buNone/>
            </a:pPr>
            <a:r>
              <a:rPr lang="zh-CN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当光线垂直入射时，它将</a:t>
            </a:r>
            <a:r>
              <a:rPr lang="zh-CN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被</a:t>
            </a:r>
            <a:r>
              <a:rPr lang="zh-CN" altLang="en-US" sz="2800" b="1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垂直反射</a:t>
            </a:r>
            <a:r>
              <a:rPr lang="zh-CN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出去。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838" grpId="0"/>
      <p:bldP spid="33813" grpId="0" animBg="1"/>
      <p:bldP spid="33814" grpId="0" animBg="1"/>
      <p:bldP spid="33815" grpId="0"/>
      <p:bldP spid="33850" grpId="0" animBg="1"/>
      <p:bldP spid="3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 flipV="1">
            <a:off x="2492375" y="3572557"/>
            <a:ext cx="4319588" cy="285044"/>
            <a:chOff x="1008" y="1056"/>
            <a:chExt cx="3792" cy="240"/>
          </a:xfrm>
        </p:grpSpPr>
        <p:sp>
          <p:nvSpPr>
            <p:cNvPr id="13314" name="Line 3"/>
            <p:cNvSpPr>
              <a:spLocks noChangeShapeType="1"/>
            </p:cNvSpPr>
            <p:nvPr/>
          </p:nvSpPr>
          <p:spPr bwMode="auto">
            <a:xfrm>
              <a:off x="1008" y="1296"/>
              <a:ext cx="37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5" name="Line 4"/>
            <p:cNvSpPr>
              <a:spLocks noChangeShapeType="1"/>
            </p:cNvSpPr>
            <p:nvPr/>
          </p:nvSpPr>
          <p:spPr bwMode="auto">
            <a:xfrm flipH="1">
              <a:off x="1248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6" name="Line 5"/>
            <p:cNvSpPr>
              <a:spLocks noChangeShapeType="1"/>
            </p:cNvSpPr>
            <p:nvPr/>
          </p:nvSpPr>
          <p:spPr bwMode="auto">
            <a:xfrm flipH="1">
              <a:off x="1632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7" name="Line 6"/>
            <p:cNvSpPr>
              <a:spLocks noChangeShapeType="1"/>
            </p:cNvSpPr>
            <p:nvPr/>
          </p:nvSpPr>
          <p:spPr bwMode="auto">
            <a:xfrm flipH="1">
              <a:off x="2016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8" name="Line 7"/>
            <p:cNvSpPr>
              <a:spLocks noChangeShapeType="1"/>
            </p:cNvSpPr>
            <p:nvPr/>
          </p:nvSpPr>
          <p:spPr bwMode="auto">
            <a:xfrm flipH="1">
              <a:off x="2400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9" name="Line 8"/>
            <p:cNvSpPr>
              <a:spLocks noChangeShapeType="1"/>
            </p:cNvSpPr>
            <p:nvPr/>
          </p:nvSpPr>
          <p:spPr bwMode="auto">
            <a:xfrm flipH="1">
              <a:off x="2784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0" name="Line 9"/>
            <p:cNvSpPr>
              <a:spLocks noChangeShapeType="1"/>
            </p:cNvSpPr>
            <p:nvPr/>
          </p:nvSpPr>
          <p:spPr bwMode="auto">
            <a:xfrm flipH="1">
              <a:off x="3168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1" name="Line 10"/>
            <p:cNvSpPr>
              <a:spLocks noChangeShapeType="1"/>
            </p:cNvSpPr>
            <p:nvPr/>
          </p:nvSpPr>
          <p:spPr bwMode="auto">
            <a:xfrm flipH="1">
              <a:off x="4320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2" name="Line 11"/>
            <p:cNvSpPr>
              <a:spLocks noChangeShapeType="1"/>
            </p:cNvSpPr>
            <p:nvPr/>
          </p:nvSpPr>
          <p:spPr bwMode="auto">
            <a:xfrm flipH="1">
              <a:off x="3936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Line 12"/>
            <p:cNvSpPr>
              <a:spLocks noChangeShapeType="1"/>
            </p:cNvSpPr>
            <p:nvPr/>
          </p:nvSpPr>
          <p:spPr bwMode="auto">
            <a:xfrm flipH="1">
              <a:off x="3552" y="1056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24" name="Line 13"/>
          <p:cNvSpPr>
            <a:spLocks noChangeShapeType="1"/>
          </p:cNvSpPr>
          <p:nvPr/>
        </p:nvSpPr>
        <p:spPr bwMode="auto">
          <a:xfrm flipV="1">
            <a:off x="4506913" y="1217378"/>
            <a:ext cx="0" cy="2337364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5" name="Text Box 20"/>
          <p:cNvSpPr txBox="1">
            <a:spLocks noChangeArrowheads="1"/>
          </p:cNvSpPr>
          <p:nvPr/>
        </p:nvSpPr>
        <p:spPr bwMode="auto">
          <a:xfrm>
            <a:off x="4265613" y="3565432"/>
            <a:ext cx="457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13326" name="Rectangle 21"/>
          <p:cNvSpPr>
            <a:spLocks noChangeArrowheads="1"/>
          </p:cNvSpPr>
          <p:nvPr/>
        </p:nvSpPr>
        <p:spPr bwMode="auto">
          <a:xfrm>
            <a:off x="2338389" y="1583185"/>
            <a:ext cx="444352" cy="52322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3327" name="Rectangle 22"/>
          <p:cNvSpPr>
            <a:spLocks noChangeArrowheads="1"/>
          </p:cNvSpPr>
          <p:nvPr/>
        </p:nvSpPr>
        <p:spPr bwMode="auto">
          <a:xfrm>
            <a:off x="4281489" y="883638"/>
            <a:ext cx="4443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13328" name="Rectangle 23"/>
          <p:cNvSpPr>
            <a:spLocks noChangeArrowheads="1"/>
          </p:cNvSpPr>
          <p:nvPr/>
        </p:nvSpPr>
        <p:spPr bwMode="auto">
          <a:xfrm>
            <a:off x="6318250" y="1580809"/>
            <a:ext cx="423514" cy="52322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13329" name="Freeform 24"/>
          <p:cNvSpPr>
            <a:spLocks noChangeArrowheads="1"/>
          </p:cNvSpPr>
          <p:nvPr/>
        </p:nvSpPr>
        <p:spPr bwMode="auto">
          <a:xfrm flipV="1">
            <a:off x="3833813" y="2944272"/>
            <a:ext cx="685800" cy="11401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672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0"/>
                </a:moveTo>
                <a:cubicBezTo>
                  <a:pt x="88" y="336"/>
                  <a:pt x="176" y="672"/>
                  <a:pt x="288" y="672"/>
                </a:cubicBezTo>
                <a:cubicBezTo>
                  <a:pt x="400" y="672"/>
                  <a:pt x="536" y="336"/>
                  <a:pt x="67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0" name="Text Box 26"/>
          <p:cNvSpPr txBox="1">
            <a:spLocks noChangeArrowheads="1"/>
          </p:cNvSpPr>
          <p:nvPr/>
        </p:nvSpPr>
        <p:spPr bwMode="auto">
          <a:xfrm>
            <a:off x="3892550" y="2235224"/>
            <a:ext cx="457200" cy="52322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i</a:t>
            </a:r>
          </a:p>
        </p:txBody>
      </p:sp>
      <p:sp>
        <p:nvSpPr>
          <p:cNvPr id="13331" name="Rectangle 27"/>
          <p:cNvSpPr>
            <a:spLocks noChangeArrowheads="1"/>
          </p:cNvSpPr>
          <p:nvPr/>
        </p:nvSpPr>
        <p:spPr bwMode="auto">
          <a:xfrm>
            <a:off x="4840288" y="2220972"/>
            <a:ext cx="343364" cy="52322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r</a:t>
            </a:r>
          </a:p>
        </p:txBody>
      </p:sp>
      <p:sp>
        <p:nvSpPr>
          <p:cNvPr id="13332" name="Freeform 25"/>
          <p:cNvSpPr>
            <a:spLocks noChangeArrowheads="1"/>
          </p:cNvSpPr>
          <p:nvPr/>
        </p:nvSpPr>
        <p:spPr bwMode="auto">
          <a:xfrm flipH="1" flipV="1">
            <a:off x="4516438" y="2934770"/>
            <a:ext cx="685800" cy="11401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672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0"/>
                </a:moveTo>
                <a:cubicBezTo>
                  <a:pt x="88" y="336"/>
                  <a:pt x="176" y="672"/>
                  <a:pt x="288" y="672"/>
                </a:cubicBezTo>
                <a:cubicBezTo>
                  <a:pt x="400" y="672"/>
                  <a:pt x="536" y="336"/>
                  <a:pt x="672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3" name="等腰三角形 35886"/>
          <p:cNvSpPr>
            <a:spLocks noChangeArrowheads="1"/>
          </p:cNvSpPr>
          <p:nvPr/>
        </p:nvSpPr>
        <p:spPr bwMode="auto">
          <a:xfrm rot="8204214">
            <a:off x="3135313" y="2348054"/>
            <a:ext cx="144462" cy="32423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4" name="等腰三角形 35887"/>
          <p:cNvSpPr>
            <a:spLocks noChangeArrowheads="1"/>
          </p:cNvSpPr>
          <p:nvPr/>
        </p:nvSpPr>
        <p:spPr bwMode="auto">
          <a:xfrm rot="2687896">
            <a:off x="5862638" y="2294608"/>
            <a:ext cx="144462" cy="324238"/>
          </a:xfrm>
          <a:prstGeom prst="triangle">
            <a:avLst>
              <a:gd name="adj" fmla="val 38463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3335" name="直接连接符 35890"/>
          <p:cNvSpPr>
            <a:spLocks noChangeShapeType="1"/>
          </p:cNvSpPr>
          <p:nvPr/>
        </p:nvSpPr>
        <p:spPr bwMode="auto">
          <a:xfrm>
            <a:off x="2635251" y="2026191"/>
            <a:ext cx="1871663" cy="15618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6" name="直接连接符 35891"/>
          <p:cNvSpPr>
            <a:spLocks noChangeShapeType="1"/>
          </p:cNvSpPr>
          <p:nvPr/>
        </p:nvSpPr>
        <p:spPr bwMode="auto">
          <a:xfrm rot="5109687">
            <a:off x="4779117" y="1760938"/>
            <a:ext cx="1400281" cy="20875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35895"/>
          <p:cNvGrpSpPr/>
          <p:nvPr/>
        </p:nvGrpSpPr>
        <p:grpSpPr bwMode="auto">
          <a:xfrm>
            <a:off x="2627313" y="2020253"/>
            <a:ext cx="1871662" cy="1561806"/>
            <a:chOff x="2018" y="2029"/>
            <a:chExt cx="1179" cy="1315"/>
          </a:xfrm>
        </p:grpSpPr>
        <p:sp>
          <p:nvSpPr>
            <p:cNvPr id="13338" name="等腰三角形 35881"/>
            <p:cNvSpPr>
              <a:spLocks noChangeArrowheads="1"/>
            </p:cNvSpPr>
            <p:nvPr/>
          </p:nvSpPr>
          <p:spPr bwMode="auto">
            <a:xfrm rot="-2470818">
              <a:off x="2698" y="2704"/>
              <a:ext cx="91" cy="273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9" name="直接连接符 35892"/>
            <p:cNvSpPr>
              <a:spLocks noChangeShapeType="1"/>
            </p:cNvSpPr>
            <p:nvPr/>
          </p:nvSpPr>
          <p:spPr bwMode="auto">
            <a:xfrm>
              <a:off x="2018" y="2029"/>
              <a:ext cx="1179" cy="131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5894"/>
          <p:cNvGrpSpPr/>
          <p:nvPr/>
        </p:nvGrpSpPr>
        <p:grpSpPr bwMode="auto">
          <a:xfrm rot="5116932">
            <a:off x="4768004" y="1769252"/>
            <a:ext cx="1400280" cy="2087562"/>
            <a:chOff x="1383" y="2387"/>
            <a:chExt cx="1179" cy="1315"/>
          </a:xfrm>
        </p:grpSpPr>
        <p:sp>
          <p:nvSpPr>
            <p:cNvPr id="13341" name="等腰三角形 35885"/>
            <p:cNvSpPr>
              <a:spLocks noChangeArrowheads="1"/>
            </p:cNvSpPr>
            <p:nvPr/>
          </p:nvSpPr>
          <p:spPr bwMode="auto">
            <a:xfrm rot="8054757">
              <a:off x="2088" y="3086"/>
              <a:ext cx="91" cy="273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直接连接符 35893"/>
            <p:cNvSpPr>
              <a:spLocks noChangeShapeType="1"/>
            </p:cNvSpPr>
            <p:nvPr/>
          </p:nvSpPr>
          <p:spPr bwMode="auto">
            <a:xfrm>
              <a:off x="1383" y="2387"/>
              <a:ext cx="1179" cy="131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3" name="文本框 35898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307976" y="453696"/>
            <a:ext cx="6469063" cy="954107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latin typeface="Times New Roman" panose="02020603050405020304" pitchFamily="18" charset="0"/>
              </a:rPr>
              <a:t>2.</a:t>
            </a:r>
            <a:r>
              <a:rPr lang="zh-CN" altLang="en-US" sz="2800">
                <a:latin typeface="Times New Roman" panose="02020603050405020304" pitchFamily="18" charset="0"/>
              </a:rPr>
              <a:t>光线沿反射光线入射，会怎样出射？</a:t>
            </a:r>
          </a:p>
          <a:p>
            <a:pPr eaLnBrk="0" hangingPunct="0"/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51948" y="425078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 smtClean="0">
                <a:solidFill>
                  <a:srgbClr val="2F2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在反射现象中，光路是</a:t>
            </a:r>
            <a:r>
              <a:rPr lang="zh-CN" altLang="en-US" sz="2800" b="1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可逆</a:t>
            </a:r>
            <a:r>
              <a:rPr lang="zh-CN" altLang="en-US" sz="2800" b="1" noProof="1" smtClean="0">
                <a:solidFill>
                  <a:srgbClr val="2F2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的。</a:t>
            </a:r>
            <a:endParaRPr lang="zh-CN" altLang="en-US" sz="2800" b="1" noProof="1">
              <a:solidFill>
                <a:srgbClr val="2F2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4966163" y="3219277"/>
            <a:ext cx="3111197" cy="1588716"/>
            <a:chOff x="0" y="-290"/>
            <a:chExt cx="5985" cy="4460"/>
          </a:xfrm>
        </p:grpSpPr>
        <p:sp>
          <p:nvSpPr>
            <p:cNvPr id="15362" name="Line 3"/>
            <p:cNvSpPr>
              <a:spLocks noChangeShapeType="1"/>
            </p:cNvSpPr>
            <p:nvPr/>
          </p:nvSpPr>
          <p:spPr bwMode="auto">
            <a:xfrm>
              <a:off x="0" y="2930"/>
              <a:ext cx="598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4"/>
            <p:cNvGrpSpPr/>
            <p:nvPr/>
          </p:nvGrpSpPr>
          <p:grpSpPr bwMode="auto">
            <a:xfrm>
              <a:off x="435" y="2930"/>
              <a:ext cx="4867" cy="172"/>
              <a:chOff x="0" y="0"/>
              <a:chExt cx="1872" cy="144"/>
            </a:xfrm>
          </p:grpSpPr>
          <p:sp>
            <p:nvSpPr>
              <p:cNvPr id="15364" name="Line 5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5" name="Line 6"/>
              <p:cNvSpPr>
                <a:spLocks noChangeShapeType="1"/>
              </p:cNvSpPr>
              <p:nvPr/>
            </p:nvSpPr>
            <p:spPr bwMode="auto">
              <a:xfrm flipH="1">
                <a:off x="144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6" name="Line 7"/>
              <p:cNvSpPr>
                <a:spLocks noChangeShapeType="1"/>
              </p:cNvSpPr>
              <p:nvPr/>
            </p:nvSpPr>
            <p:spPr bwMode="auto">
              <a:xfrm flipH="1">
                <a:off x="1776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7" name="Line 8"/>
              <p:cNvSpPr>
                <a:spLocks noChangeShapeType="1"/>
              </p:cNvSpPr>
              <p:nvPr/>
            </p:nvSpPr>
            <p:spPr bwMode="auto">
              <a:xfrm flipH="1">
                <a:off x="1584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8" name="Line 9"/>
              <p:cNvSpPr>
                <a:spLocks noChangeShapeType="1"/>
              </p:cNvSpPr>
              <p:nvPr/>
            </p:nvSpPr>
            <p:spPr bwMode="auto">
              <a:xfrm flipH="1">
                <a:off x="1440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9" name="Line 10"/>
              <p:cNvSpPr>
                <a:spLocks noChangeShapeType="1"/>
              </p:cNvSpPr>
              <p:nvPr/>
            </p:nvSpPr>
            <p:spPr bwMode="auto">
              <a:xfrm flipH="1">
                <a:off x="1296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0" name="Line 11"/>
              <p:cNvSpPr>
                <a:spLocks noChangeShapeType="1"/>
              </p:cNvSpPr>
              <p:nvPr/>
            </p:nvSpPr>
            <p:spPr bwMode="auto">
              <a:xfrm flipH="1">
                <a:off x="1152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1" name="Line 12"/>
              <p:cNvSpPr>
                <a:spLocks noChangeShapeType="1"/>
              </p:cNvSpPr>
              <p:nvPr/>
            </p:nvSpPr>
            <p:spPr bwMode="auto">
              <a:xfrm flipH="1">
                <a:off x="1008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2" name="Line 13"/>
              <p:cNvSpPr>
                <a:spLocks noChangeShapeType="1"/>
              </p:cNvSpPr>
              <p:nvPr/>
            </p:nvSpPr>
            <p:spPr bwMode="auto">
              <a:xfrm flipH="1">
                <a:off x="864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3" name="Line 14"/>
              <p:cNvSpPr>
                <a:spLocks noChangeShapeType="1"/>
              </p:cNvSpPr>
              <p:nvPr/>
            </p:nvSpPr>
            <p:spPr bwMode="auto">
              <a:xfrm flipH="1">
                <a:off x="720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4" name="Line 15"/>
              <p:cNvSpPr>
                <a:spLocks noChangeShapeType="1"/>
              </p:cNvSpPr>
              <p:nvPr/>
            </p:nvSpPr>
            <p:spPr bwMode="auto">
              <a:xfrm flipH="1">
                <a:off x="576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5" name="Line 16"/>
              <p:cNvSpPr>
                <a:spLocks noChangeShapeType="1"/>
              </p:cNvSpPr>
              <p:nvPr/>
            </p:nvSpPr>
            <p:spPr bwMode="auto">
              <a:xfrm flipH="1">
                <a:off x="432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6" name="Line 17"/>
              <p:cNvSpPr>
                <a:spLocks noChangeShapeType="1"/>
              </p:cNvSpPr>
              <p:nvPr/>
            </p:nvSpPr>
            <p:spPr bwMode="auto">
              <a:xfrm flipH="1">
                <a:off x="288" y="0"/>
                <a:ext cx="96" cy="1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77" name="Line 18"/>
            <p:cNvSpPr>
              <a:spLocks noChangeShapeType="1"/>
            </p:cNvSpPr>
            <p:nvPr/>
          </p:nvSpPr>
          <p:spPr bwMode="auto">
            <a:xfrm flipH="1">
              <a:off x="3244" y="1979"/>
              <a:ext cx="1496" cy="95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Line 19"/>
            <p:cNvSpPr>
              <a:spLocks noChangeShapeType="1"/>
            </p:cNvSpPr>
            <p:nvPr/>
          </p:nvSpPr>
          <p:spPr bwMode="auto">
            <a:xfrm flipH="1">
              <a:off x="4179" y="1347"/>
              <a:ext cx="1497" cy="95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Line 20"/>
            <p:cNvSpPr>
              <a:spLocks noChangeShapeType="1"/>
            </p:cNvSpPr>
            <p:nvPr/>
          </p:nvSpPr>
          <p:spPr bwMode="auto">
            <a:xfrm flipV="1">
              <a:off x="3204" y="673"/>
              <a:ext cx="0" cy="23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Text Box 21"/>
            <p:cNvSpPr txBox="1">
              <a:spLocks noChangeArrowheads="1"/>
            </p:cNvSpPr>
            <p:nvPr/>
          </p:nvSpPr>
          <p:spPr bwMode="auto">
            <a:xfrm>
              <a:off x="1278" y="-290"/>
              <a:ext cx="320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</a:rPr>
                <a:t>法线</a:t>
              </a:r>
              <a:r>
                <a:rPr lang="zh-CN" altLang="en-US" b="1"/>
                <a:t>  N</a:t>
              </a:r>
            </a:p>
          </p:txBody>
        </p:sp>
        <p:sp>
          <p:nvSpPr>
            <p:cNvPr id="15381" name="Text Box 22"/>
            <p:cNvSpPr txBox="1">
              <a:spLocks noChangeArrowheads="1"/>
            </p:cNvSpPr>
            <p:nvPr/>
          </p:nvSpPr>
          <p:spPr bwMode="auto">
            <a:xfrm>
              <a:off x="2494" y="3133"/>
              <a:ext cx="142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/>
                <a:t>O</a:t>
              </a:r>
            </a:p>
          </p:txBody>
        </p:sp>
        <p:grpSp>
          <p:nvGrpSpPr>
            <p:cNvPr id="4" name="Group 23"/>
            <p:cNvGrpSpPr/>
            <p:nvPr/>
          </p:nvGrpSpPr>
          <p:grpSpPr bwMode="auto">
            <a:xfrm rot="-420000">
              <a:off x="1216" y="1265"/>
              <a:ext cx="1815" cy="2109"/>
              <a:chOff x="162" y="135"/>
              <a:chExt cx="462" cy="541"/>
            </a:xfrm>
          </p:grpSpPr>
          <p:sp>
            <p:nvSpPr>
              <p:cNvPr id="15383" name="Line 24"/>
              <p:cNvSpPr>
                <a:spLocks noChangeShapeType="1"/>
              </p:cNvSpPr>
              <p:nvPr/>
            </p:nvSpPr>
            <p:spPr bwMode="auto">
              <a:xfrm rot="15022665" flipH="1">
                <a:off x="93" y="203"/>
                <a:ext cx="381" cy="2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Line 25"/>
              <p:cNvSpPr>
                <a:spLocks noChangeShapeType="1"/>
              </p:cNvSpPr>
              <p:nvPr/>
            </p:nvSpPr>
            <p:spPr bwMode="auto">
              <a:xfrm rot="15022665" flipH="1">
                <a:off x="311" y="363"/>
                <a:ext cx="381" cy="2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stealth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85" name="未知"/>
            <p:cNvSpPr>
              <a:spLocks noChangeArrowheads="1"/>
            </p:cNvSpPr>
            <p:nvPr/>
          </p:nvSpPr>
          <p:spPr bwMode="auto">
            <a:xfrm rot="-660000">
              <a:off x="1874" y="2396"/>
              <a:ext cx="373" cy="511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34" y="34"/>
                </a:cxn>
                <a:cxn ang="0">
                  <a:pos x="0" y="95"/>
                </a:cxn>
                <a:cxn ang="0">
                  <a:pos x="7" y="115"/>
                </a:cxn>
              </a:cxnLst>
              <a:rect l="0" t="0" r="r" b="b"/>
              <a:pathLst>
                <a:path w="95" h="131">
                  <a:moveTo>
                    <a:pt x="95" y="0"/>
                  </a:moveTo>
                  <a:cubicBezTo>
                    <a:pt x="74" y="13"/>
                    <a:pt x="54" y="20"/>
                    <a:pt x="34" y="34"/>
                  </a:cubicBezTo>
                  <a:cubicBezTo>
                    <a:pt x="3" y="80"/>
                    <a:pt x="12" y="59"/>
                    <a:pt x="0" y="95"/>
                  </a:cubicBezTo>
                  <a:cubicBezTo>
                    <a:pt x="8" y="124"/>
                    <a:pt x="7" y="131"/>
                    <a:pt x="7" y="115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未知"/>
            <p:cNvSpPr>
              <a:spLocks noChangeArrowheads="1"/>
            </p:cNvSpPr>
            <p:nvPr/>
          </p:nvSpPr>
          <p:spPr bwMode="auto">
            <a:xfrm>
              <a:off x="4012" y="2466"/>
              <a:ext cx="267" cy="448"/>
            </a:xfrm>
            <a:custGeom>
              <a:avLst/>
              <a:gdLst/>
              <a:ahLst/>
              <a:cxnLst>
                <a:cxn ang="0">
                  <a:pos x="22" y="26"/>
                </a:cxn>
                <a:cxn ang="0">
                  <a:pos x="7" y="5"/>
                </a:cxn>
                <a:cxn ang="0">
                  <a:pos x="34" y="19"/>
                </a:cxn>
                <a:cxn ang="0">
                  <a:pos x="81" y="32"/>
                </a:cxn>
                <a:cxn ang="0">
                  <a:pos x="81" y="141"/>
                </a:cxn>
              </a:cxnLst>
              <a:rect l="0" t="0" r="r" b="b"/>
              <a:pathLst>
                <a:path w="87" h="141">
                  <a:moveTo>
                    <a:pt x="22" y="26"/>
                  </a:moveTo>
                  <a:cubicBezTo>
                    <a:pt x="17" y="19"/>
                    <a:pt x="0" y="9"/>
                    <a:pt x="7" y="5"/>
                  </a:cubicBezTo>
                  <a:cubicBezTo>
                    <a:pt x="16" y="0"/>
                    <a:pt x="25" y="15"/>
                    <a:pt x="34" y="19"/>
                  </a:cubicBezTo>
                  <a:cubicBezTo>
                    <a:pt x="49" y="25"/>
                    <a:pt x="80" y="29"/>
                    <a:pt x="81" y="32"/>
                  </a:cubicBezTo>
                  <a:cubicBezTo>
                    <a:pt x="87" y="68"/>
                    <a:pt x="81" y="105"/>
                    <a:pt x="81" y="14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Text Box 28"/>
            <p:cNvSpPr txBox="1">
              <a:spLocks noChangeArrowheads="1"/>
            </p:cNvSpPr>
            <p:nvPr/>
          </p:nvSpPr>
          <p:spPr bwMode="auto">
            <a:xfrm>
              <a:off x="1133" y="2268"/>
              <a:ext cx="1068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</a:rPr>
                <a:t>1</a:t>
              </a:r>
              <a:endParaRPr lang="zh-CN" altLang="en-US" b="1"/>
            </a:p>
          </p:txBody>
        </p:sp>
        <p:sp>
          <p:nvSpPr>
            <p:cNvPr id="15388" name="Text Box 29"/>
            <p:cNvSpPr txBox="1">
              <a:spLocks noChangeArrowheads="1"/>
            </p:cNvSpPr>
            <p:nvPr/>
          </p:nvSpPr>
          <p:spPr bwMode="auto">
            <a:xfrm>
              <a:off x="2380" y="1701"/>
              <a:ext cx="892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</a:rPr>
                <a:t>2</a:t>
              </a:r>
              <a:endParaRPr lang="zh-CN" altLang="en-US" b="1"/>
            </a:p>
          </p:txBody>
        </p:sp>
        <p:sp>
          <p:nvSpPr>
            <p:cNvPr id="15389" name="未知"/>
            <p:cNvSpPr>
              <a:spLocks noChangeArrowheads="1"/>
            </p:cNvSpPr>
            <p:nvPr/>
          </p:nvSpPr>
          <p:spPr bwMode="auto">
            <a:xfrm rot="-1320000">
              <a:off x="2593" y="2278"/>
              <a:ext cx="620" cy="210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34" y="14"/>
                </a:cxn>
                <a:cxn ang="0">
                  <a:pos x="75" y="0"/>
                </a:cxn>
                <a:cxn ang="0">
                  <a:pos x="136" y="7"/>
                </a:cxn>
                <a:cxn ang="0">
                  <a:pos x="156" y="20"/>
                </a:cxn>
              </a:cxnLst>
              <a:rect l="0" t="0" r="r" b="b"/>
              <a:pathLst>
                <a:path w="158" h="54">
                  <a:moveTo>
                    <a:pt x="0" y="54"/>
                  </a:moveTo>
                  <a:cubicBezTo>
                    <a:pt x="12" y="42"/>
                    <a:pt x="19" y="23"/>
                    <a:pt x="34" y="14"/>
                  </a:cubicBezTo>
                  <a:cubicBezTo>
                    <a:pt x="46" y="6"/>
                    <a:pt x="75" y="0"/>
                    <a:pt x="75" y="0"/>
                  </a:cubicBezTo>
                  <a:cubicBezTo>
                    <a:pt x="95" y="2"/>
                    <a:pt x="116" y="4"/>
                    <a:pt x="136" y="7"/>
                  </a:cubicBezTo>
                  <a:cubicBezTo>
                    <a:pt x="158" y="11"/>
                    <a:pt x="156" y="8"/>
                    <a:pt x="156" y="2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0" name="未知"/>
            <p:cNvSpPr>
              <a:spLocks noChangeArrowheads="1"/>
            </p:cNvSpPr>
            <p:nvPr/>
          </p:nvSpPr>
          <p:spPr bwMode="auto">
            <a:xfrm>
              <a:off x="3191" y="1910"/>
              <a:ext cx="966" cy="409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188" y="28"/>
                </a:cxn>
                <a:cxn ang="0">
                  <a:pos x="220" y="51"/>
                </a:cxn>
                <a:cxn ang="0">
                  <a:pos x="228" y="71"/>
                </a:cxn>
                <a:cxn ang="0">
                  <a:pos x="236" y="105"/>
                </a:cxn>
              </a:cxnLst>
              <a:rect l="0" t="0" r="r" b="b"/>
              <a:pathLst>
                <a:path w="247" h="105">
                  <a:moveTo>
                    <a:pt x="0" y="42"/>
                  </a:moveTo>
                  <a:cubicBezTo>
                    <a:pt x="61" y="0"/>
                    <a:pt x="88" y="23"/>
                    <a:pt x="188" y="28"/>
                  </a:cubicBezTo>
                  <a:cubicBezTo>
                    <a:pt x="247" y="48"/>
                    <a:pt x="212" y="39"/>
                    <a:pt x="220" y="51"/>
                  </a:cubicBezTo>
                  <a:cubicBezTo>
                    <a:pt x="228" y="64"/>
                    <a:pt x="226" y="62"/>
                    <a:pt x="228" y="71"/>
                  </a:cubicBezTo>
                  <a:cubicBezTo>
                    <a:pt x="231" y="80"/>
                    <a:pt x="236" y="37"/>
                    <a:pt x="236" y="105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1" name="Text Box 32"/>
            <p:cNvSpPr txBox="1">
              <a:spLocks noChangeArrowheads="1"/>
            </p:cNvSpPr>
            <p:nvPr/>
          </p:nvSpPr>
          <p:spPr bwMode="auto">
            <a:xfrm>
              <a:off x="3401" y="1474"/>
              <a:ext cx="1068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</a:rPr>
                <a:t>3</a:t>
              </a:r>
              <a:endParaRPr lang="zh-CN" altLang="en-US" b="1"/>
            </a:p>
          </p:txBody>
        </p:sp>
        <p:sp>
          <p:nvSpPr>
            <p:cNvPr id="15392" name="Text Box 33"/>
            <p:cNvSpPr txBox="1">
              <a:spLocks noChangeArrowheads="1"/>
            </p:cNvSpPr>
            <p:nvPr/>
          </p:nvSpPr>
          <p:spPr bwMode="auto">
            <a:xfrm>
              <a:off x="4195" y="2268"/>
              <a:ext cx="1068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</a:rPr>
                <a:t>4</a:t>
              </a:r>
              <a:endParaRPr lang="zh-CN" altLang="en-US" b="1"/>
            </a:p>
          </p:txBody>
        </p:sp>
      </p:grpSp>
      <p:sp>
        <p:nvSpPr>
          <p:cNvPr id="15393" name="Text Box 34"/>
          <p:cNvSpPr txBox="1">
            <a:spLocks noChangeArrowheads="1"/>
          </p:cNvSpPr>
          <p:nvPr/>
        </p:nvSpPr>
        <p:spPr bwMode="auto">
          <a:xfrm>
            <a:off x="342692" y="916181"/>
            <a:ext cx="8387730" cy="32588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（1）指出光路图中的入射角与反射角</a:t>
            </a:r>
          </a:p>
          <a:p>
            <a:pPr eaLnBrk="0" hangingPunct="0">
              <a:lnSpc>
                <a:spcPct val="120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（2）假如∠2＝60</a:t>
            </a:r>
            <a:r>
              <a:rPr lang="zh-CN" altLang="en-US" sz="2800" baseline="30000" dirty="0">
                <a:latin typeface="Times New Roman" panose="02020603050405020304" pitchFamily="18" charset="0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</a:rPr>
              <a:t>，入射角等于 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</a:rPr>
              <a:t>，反射角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等</a:t>
            </a:r>
            <a:endParaRPr lang="en-US" altLang="zh-CN" sz="2800" dirty="0" smtClean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  <a:spcBef>
                <a:spcPts val="5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</a:rPr>
              <a:t>于</a:t>
            </a:r>
            <a:r>
              <a:rPr lang="zh-CN" altLang="en-US" sz="2800" u="sng" dirty="0" smtClean="0">
                <a:latin typeface="Times New Roman" panose="02020603050405020304" pitchFamily="18" charset="0"/>
              </a:rPr>
              <a:t>       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</a:rPr>
              <a:t>入射光线与反射光线的夹角等于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</a:rPr>
              <a:t>。　　　</a:t>
            </a:r>
          </a:p>
          <a:p>
            <a:pPr eaLnBrk="0" hangingPunct="0">
              <a:lnSpc>
                <a:spcPct val="120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anose="02020603050405020304" pitchFamily="18" charset="0"/>
                <a:sym typeface="Arial" panose="020B0604020202020204" pitchFamily="34" charset="0"/>
              </a:rPr>
              <a:t>（３）假如∠１＝60°，入射角等于</a:t>
            </a:r>
            <a:r>
              <a:rPr lang="zh-CN" altLang="en-US" sz="2800" u="sng" dirty="0">
                <a:latin typeface="Times New Roman" panose="02020603050405020304" pitchFamily="18" charset="0"/>
                <a:sym typeface="Arial" panose="020B0604020202020204" pitchFamily="34" charset="0"/>
              </a:rPr>
              <a:t>   </a:t>
            </a:r>
            <a:r>
              <a:rPr lang="zh-CN" altLang="en-US" sz="2800" u="sng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  <a:sym typeface="Arial" panose="020B0604020202020204" pitchFamily="34" charset="0"/>
              </a:rPr>
              <a:t>，反射角</a:t>
            </a:r>
            <a:r>
              <a:rPr lang="zh-CN" altLang="en-US" sz="2800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等</a:t>
            </a:r>
            <a:endParaRPr lang="en-US" altLang="zh-CN" sz="2800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eaLnBrk="0" hangingPunct="0">
              <a:lnSpc>
                <a:spcPct val="120000"/>
              </a:lnSpc>
              <a:spcBef>
                <a:spcPts val="5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于</a:t>
            </a:r>
            <a:r>
              <a:rPr lang="zh-CN" altLang="en-US" sz="2800" u="sng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  <a:sym typeface="Arial" panose="020B0604020202020204" pitchFamily="34" charset="0"/>
              </a:rPr>
              <a:t>,入射光线与反射光</a:t>
            </a:r>
            <a:r>
              <a:rPr lang="zh-CN" altLang="en-US" sz="2800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线</a:t>
            </a:r>
            <a:endParaRPr lang="en-US" altLang="zh-CN" sz="2800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eaLnBrk="0" hangingPunct="0">
              <a:lnSpc>
                <a:spcPct val="120000"/>
              </a:lnSpc>
              <a:spcBef>
                <a:spcPts val="5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的</a:t>
            </a:r>
            <a:r>
              <a:rPr lang="zh-CN" altLang="en-US" sz="2800" dirty="0">
                <a:latin typeface="Times New Roman" panose="02020603050405020304" pitchFamily="18" charset="0"/>
                <a:sym typeface="Arial" panose="020B0604020202020204" pitchFamily="34" charset="0"/>
              </a:rPr>
              <a:t>夹角等于</a:t>
            </a:r>
            <a:r>
              <a:rPr lang="zh-CN" altLang="en-US" sz="2800" u="sng" dirty="0">
                <a:latin typeface="Times New Roman" panose="02020603050405020304" pitchFamily="18" charset="0"/>
                <a:sym typeface="Arial" panose="020B0604020202020204" pitchFamily="34" charset="0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sym typeface="Arial" panose="020B0604020202020204" pitchFamily="34" charset="0"/>
              </a:rPr>
              <a:t>。　</a:t>
            </a:r>
            <a:r>
              <a:rPr lang="zh-CN" altLang="en-US" sz="2800" dirty="0">
                <a:latin typeface="Times New Roman" panose="02020603050405020304" pitchFamily="18" charset="0"/>
              </a:rPr>
              <a:t>　　</a:t>
            </a:r>
          </a:p>
        </p:txBody>
      </p:sp>
      <p:sp>
        <p:nvSpPr>
          <p:cNvPr id="10275" name="Rectangle 35"/>
          <p:cNvSpPr>
            <a:spLocks noChangeArrowheads="1"/>
          </p:cNvSpPr>
          <p:nvPr/>
        </p:nvSpPr>
        <p:spPr bwMode="auto">
          <a:xfrm>
            <a:off x="5189634" y="1547068"/>
            <a:ext cx="15716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60°</a:t>
            </a:r>
          </a:p>
        </p:txBody>
      </p:sp>
      <p:sp>
        <p:nvSpPr>
          <p:cNvPr id="10276" name="Rectangle 36"/>
          <p:cNvSpPr>
            <a:spLocks noChangeArrowheads="1"/>
          </p:cNvSpPr>
          <p:nvPr/>
        </p:nvSpPr>
        <p:spPr bwMode="auto">
          <a:xfrm>
            <a:off x="599144" y="2084388"/>
            <a:ext cx="10747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60°</a:t>
            </a:r>
          </a:p>
        </p:txBody>
      </p:sp>
      <p:sp>
        <p:nvSpPr>
          <p:cNvPr id="10277" name="Rectangle 37"/>
          <p:cNvSpPr>
            <a:spLocks noChangeArrowheads="1"/>
          </p:cNvSpPr>
          <p:nvPr/>
        </p:nvSpPr>
        <p:spPr bwMode="auto">
          <a:xfrm>
            <a:off x="6660185" y="2098138"/>
            <a:ext cx="9493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120°</a:t>
            </a:r>
          </a:p>
        </p:txBody>
      </p:sp>
      <p:sp>
        <p:nvSpPr>
          <p:cNvPr id="10278" name="Rectangle 38"/>
          <p:cNvSpPr>
            <a:spLocks noChangeArrowheads="1"/>
          </p:cNvSpPr>
          <p:nvPr/>
        </p:nvSpPr>
        <p:spPr bwMode="auto">
          <a:xfrm>
            <a:off x="5624502" y="2575840"/>
            <a:ext cx="15716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30°</a:t>
            </a:r>
          </a:p>
        </p:txBody>
      </p:sp>
      <p:sp>
        <p:nvSpPr>
          <p:cNvPr id="10279" name="Rectangle 39"/>
          <p:cNvSpPr>
            <a:spLocks noChangeArrowheads="1"/>
          </p:cNvSpPr>
          <p:nvPr/>
        </p:nvSpPr>
        <p:spPr bwMode="auto">
          <a:xfrm>
            <a:off x="291385" y="3102536"/>
            <a:ext cx="15716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30°</a:t>
            </a:r>
          </a:p>
        </p:txBody>
      </p:sp>
      <p:sp>
        <p:nvSpPr>
          <p:cNvPr id="10280" name="Rectangle 40"/>
          <p:cNvSpPr>
            <a:spLocks noChangeArrowheads="1"/>
          </p:cNvSpPr>
          <p:nvPr/>
        </p:nvSpPr>
        <p:spPr bwMode="auto">
          <a:xfrm>
            <a:off x="1880211" y="3618173"/>
            <a:ext cx="14065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60°</a:t>
            </a:r>
          </a:p>
        </p:txBody>
      </p:sp>
      <p:sp>
        <p:nvSpPr>
          <p:cNvPr id="15400" name="Text Box 41"/>
          <p:cNvSpPr txBox="1">
            <a:spLocks noChangeArrowheads="1"/>
          </p:cNvSpPr>
          <p:nvPr/>
        </p:nvSpPr>
        <p:spPr bwMode="auto">
          <a:xfrm>
            <a:off x="1539483" y="388592"/>
            <a:ext cx="49180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根据下图回答下列问题</a:t>
            </a:r>
          </a:p>
        </p:txBody>
      </p:sp>
      <p:sp>
        <p:nvSpPr>
          <p:cNvPr id="10282" name="Rectangle 42"/>
          <p:cNvSpPr>
            <a:spLocks noChangeArrowheads="1"/>
          </p:cNvSpPr>
          <p:nvPr/>
        </p:nvSpPr>
        <p:spPr bwMode="auto">
          <a:xfrm rot="1500000">
            <a:off x="6589067" y="3709632"/>
            <a:ext cx="1074937" cy="379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aseline="30000">
                <a:solidFill>
                  <a:srgbClr val="0000FF"/>
                </a:solidFill>
              </a:rPr>
              <a:t>入射角</a:t>
            </a:r>
          </a:p>
        </p:txBody>
      </p:sp>
      <p:sp>
        <p:nvSpPr>
          <p:cNvPr id="10283" name="Rectangle 43"/>
          <p:cNvSpPr>
            <a:spLocks noChangeArrowheads="1"/>
          </p:cNvSpPr>
          <p:nvPr/>
        </p:nvSpPr>
        <p:spPr bwMode="auto">
          <a:xfrm rot="-1560000">
            <a:off x="5598208" y="3732381"/>
            <a:ext cx="1317625" cy="379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aseline="30000">
                <a:solidFill>
                  <a:srgbClr val="0000FF"/>
                </a:solidFill>
              </a:rPr>
              <a:t>反射角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198546" y="106206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charset="-122"/>
                <a:sym typeface="Times New Roman" panose="02020603050405020304" pitchFamily="18" charset="0"/>
              </a:rPr>
              <a:t>练一练</a:t>
            </a:r>
          </a:p>
        </p:txBody>
      </p:sp>
    </p:spTree>
  </p:cSld>
  <p:clrMapOvr>
    <a:masterClrMapping/>
  </p:clrMapOvr>
  <p:transition>
    <p:cut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5" grpId="0"/>
      <p:bldP spid="10276" grpId="0"/>
      <p:bldP spid="10277" grpId="0"/>
      <p:bldP spid="10278" grpId="0"/>
      <p:bldP spid="10279" grpId="0"/>
      <p:bldP spid="10280" grpId="0"/>
      <p:bldP spid="10282" grpId="0"/>
      <p:bldP spid="102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800630" y="2488460"/>
            <a:ext cx="2520950" cy="80763"/>
            <a:chOff x="0" y="0"/>
            <a:chExt cx="1588" cy="91"/>
          </a:xfrm>
        </p:grpSpPr>
        <p:sp>
          <p:nvSpPr>
            <p:cNvPr id="16386" name="Line 7"/>
            <p:cNvSpPr>
              <a:spLocks noChangeShapeType="1"/>
            </p:cNvSpPr>
            <p:nvPr/>
          </p:nvSpPr>
          <p:spPr bwMode="auto">
            <a:xfrm>
              <a:off x="0" y="0"/>
              <a:ext cx="15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7" name="Line 8"/>
            <p:cNvSpPr>
              <a:spLocks noChangeShapeType="1"/>
            </p:cNvSpPr>
            <p:nvPr/>
          </p:nvSpPr>
          <p:spPr bwMode="auto">
            <a:xfrm flipH="1">
              <a:off x="408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8" name="Line 9"/>
            <p:cNvSpPr>
              <a:spLocks noChangeShapeType="1"/>
            </p:cNvSpPr>
            <p:nvPr/>
          </p:nvSpPr>
          <p:spPr bwMode="auto">
            <a:xfrm flipH="1">
              <a:off x="499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Line 10"/>
            <p:cNvSpPr>
              <a:spLocks noChangeShapeType="1"/>
            </p:cNvSpPr>
            <p:nvPr/>
          </p:nvSpPr>
          <p:spPr bwMode="auto">
            <a:xfrm flipH="1">
              <a:off x="590" y="1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Line 11"/>
            <p:cNvSpPr>
              <a:spLocks noChangeShapeType="1"/>
            </p:cNvSpPr>
            <p:nvPr/>
          </p:nvSpPr>
          <p:spPr bwMode="auto">
            <a:xfrm flipH="1">
              <a:off x="681" y="1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1" name="Line 12"/>
            <p:cNvSpPr>
              <a:spLocks noChangeShapeType="1"/>
            </p:cNvSpPr>
            <p:nvPr/>
          </p:nvSpPr>
          <p:spPr bwMode="auto">
            <a:xfrm flipH="1">
              <a:off x="771" y="1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Line 13"/>
            <p:cNvSpPr>
              <a:spLocks noChangeShapeType="1"/>
            </p:cNvSpPr>
            <p:nvPr/>
          </p:nvSpPr>
          <p:spPr bwMode="auto">
            <a:xfrm flipH="1">
              <a:off x="862" y="1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Line 14"/>
            <p:cNvSpPr>
              <a:spLocks noChangeShapeType="1"/>
            </p:cNvSpPr>
            <p:nvPr/>
          </p:nvSpPr>
          <p:spPr bwMode="auto">
            <a:xfrm flipH="1">
              <a:off x="953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Line 15"/>
            <p:cNvSpPr>
              <a:spLocks noChangeShapeType="1"/>
            </p:cNvSpPr>
            <p:nvPr/>
          </p:nvSpPr>
          <p:spPr bwMode="auto">
            <a:xfrm flipH="1">
              <a:off x="1044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Line 16"/>
            <p:cNvSpPr>
              <a:spLocks noChangeShapeType="1"/>
            </p:cNvSpPr>
            <p:nvPr/>
          </p:nvSpPr>
          <p:spPr bwMode="auto">
            <a:xfrm flipH="1">
              <a:off x="1134" y="1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Line 17"/>
            <p:cNvSpPr>
              <a:spLocks noChangeShapeType="1"/>
            </p:cNvSpPr>
            <p:nvPr/>
          </p:nvSpPr>
          <p:spPr bwMode="auto">
            <a:xfrm flipH="1">
              <a:off x="1225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Line 18"/>
            <p:cNvSpPr>
              <a:spLocks noChangeShapeType="1"/>
            </p:cNvSpPr>
            <p:nvPr/>
          </p:nvSpPr>
          <p:spPr bwMode="auto">
            <a:xfrm flipH="1">
              <a:off x="1316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Line 19"/>
            <p:cNvSpPr>
              <a:spLocks noChangeShapeType="1"/>
            </p:cNvSpPr>
            <p:nvPr/>
          </p:nvSpPr>
          <p:spPr bwMode="auto">
            <a:xfrm flipH="1">
              <a:off x="1406" y="1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Line 20"/>
            <p:cNvSpPr>
              <a:spLocks noChangeShapeType="1"/>
            </p:cNvSpPr>
            <p:nvPr/>
          </p:nvSpPr>
          <p:spPr bwMode="auto">
            <a:xfrm flipH="1">
              <a:off x="227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Line 21"/>
            <p:cNvSpPr>
              <a:spLocks noChangeShapeType="1"/>
            </p:cNvSpPr>
            <p:nvPr/>
          </p:nvSpPr>
          <p:spPr bwMode="auto">
            <a:xfrm flipH="1">
              <a:off x="136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Line 22"/>
            <p:cNvSpPr>
              <a:spLocks noChangeShapeType="1"/>
            </p:cNvSpPr>
            <p:nvPr/>
          </p:nvSpPr>
          <p:spPr bwMode="auto">
            <a:xfrm flipH="1">
              <a:off x="46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Line 23"/>
            <p:cNvSpPr>
              <a:spLocks noChangeShapeType="1"/>
            </p:cNvSpPr>
            <p:nvPr/>
          </p:nvSpPr>
          <p:spPr bwMode="auto">
            <a:xfrm flipH="1">
              <a:off x="318" y="0"/>
              <a:ext cx="91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3537480" y="2488460"/>
            <a:ext cx="2520950" cy="80763"/>
            <a:chOff x="0" y="0"/>
            <a:chExt cx="1588" cy="91"/>
          </a:xfrm>
        </p:grpSpPr>
        <p:sp>
          <p:nvSpPr>
            <p:cNvPr id="16404" name="Line 25"/>
            <p:cNvSpPr>
              <a:spLocks noChangeShapeType="1"/>
            </p:cNvSpPr>
            <p:nvPr/>
          </p:nvSpPr>
          <p:spPr bwMode="auto">
            <a:xfrm>
              <a:off x="0" y="0"/>
              <a:ext cx="15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Line 26"/>
            <p:cNvSpPr>
              <a:spLocks noChangeShapeType="1"/>
            </p:cNvSpPr>
            <p:nvPr/>
          </p:nvSpPr>
          <p:spPr bwMode="auto">
            <a:xfrm flipH="1">
              <a:off x="408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Line 27"/>
            <p:cNvSpPr>
              <a:spLocks noChangeShapeType="1"/>
            </p:cNvSpPr>
            <p:nvPr/>
          </p:nvSpPr>
          <p:spPr bwMode="auto">
            <a:xfrm flipH="1">
              <a:off x="499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Line 28"/>
            <p:cNvSpPr>
              <a:spLocks noChangeShapeType="1"/>
            </p:cNvSpPr>
            <p:nvPr/>
          </p:nvSpPr>
          <p:spPr bwMode="auto">
            <a:xfrm flipH="1">
              <a:off x="590" y="1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Line 29"/>
            <p:cNvSpPr>
              <a:spLocks noChangeShapeType="1"/>
            </p:cNvSpPr>
            <p:nvPr/>
          </p:nvSpPr>
          <p:spPr bwMode="auto">
            <a:xfrm flipH="1">
              <a:off x="681" y="1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Line 30"/>
            <p:cNvSpPr>
              <a:spLocks noChangeShapeType="1"/>
            </p:cNvSpPr>
            <p:nvPr/>
          </p:nvSpPr>
          <p:spPr bwMode="auto">
            <a:xfrm flipH="1">
              <a:off x="771" y="1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Line 31"/>
            <p:cNvSpPr>
              <a:spLocks noChangeShapeType="1"/>
            </p:cNvSpPr>
            <p:nvPr/>
          </p:nvSpPr>
          <p:spPr bwMode="auto">
            <a:xfrm flipH="1">
              <a:off x="862" y="1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Line 32"/>
            <p:cNvSpPr>
              <a:spLocks noChangeShapeType="1"/>
            </p:cNvSpPr>
            <p:nvPr/>
          </p:nvSpPr>
          <p:spPr bwMode="auto">
            <a:xfrm flipH="1">
              <a:off x="953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Line 33"/>
            <p:cNvSpPr>
              <a:spLocks noChangeShapeType="1"/>
            </p:cNvSpPr>
            <p:nvPr/>
          </p:nvSpPr>
          <p:spPr bwMode="auto">
            <a:xfrm flipH="1">
              <a:off x="1044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Line 34"/>
            <p:cNvSpPr>
              <a:spLocks noChangeShapeType="1"/>
            </p:cNvSpPr>
            <p:nvPr/>
          </p:nvSpPr>
          <p:spPr bwMode="auto">
            <a:xfrm flipH="1">
              <a:off x="1134" y="1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Line 35"/>
            <p:cNvSpPr>
              <a:spLocks noChangeShapeType="1"/>
            </p:cNvSpPr>
            <p:nvPr/>
          </p:nvSpPr>
          <p:spPr bwMode="auto">
            <a:xfrm flipH="1">
              <a:off x="1225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Line 36"/>
            <p:cNvSpPr>
              <a:spLocks noChangeShapeType="1"/>
            </p:cNvSpPr>
            <p:nvPr/>
          </p:nvSpPr>
          <p:spPr bwMode="auto">
            <a:xfrm flipH="1">
              <a:off x="1316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Line 37"/>
            <p:cNvSpPr>
              <a:spLocks noChangeShapeType="1"/>
            </p:cNvSpPr>
            <p:nvPr/>
          </p:nvSpPr>
          <p:spPr bwMode="auto">
            <a:xfrm flipH="1">
              <a:off x="1406" y="1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Line 38"/>
            <p:cNvSpPr>
              <a:spLocks noChangeShapeType="1"/>
            </p:cNvSpPr>
            <p:nvPr/>
          </p:nvSpPr>
          <p:spPr bwMode="auto">
            <a:xfrm flipH="1">
              <a:off x="227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Line 39"/>
            <p:cNvSpPr>
              <a:spLocks noChangeShapeType="1"/>
            </p:cNvSpPr>
            <p:nvPr/>
          </p:nvSpPr>
          <p:spPr bwMode="auto">
            <a:xfrm flipH="1">
              <a:off x="136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Line 40"/>
            <p:cNvSpPr>
              <a:spLocks noChangeShapeType="1"/>
            </p:cNvSpPr>
            <p:nvPr/>
          </p:nvSpPr>
          <p:spPr bwMode="auto">
            <a:xfrm flipH="1">
              <a:off x="46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Line 41"/>
            <p:cNvSpPr>
              <a:spLocks noChangeShapeType="1"/>
            </p:cNvSpPr>
            <p:nvPr/>
          </p:nvSpPr>
          <p:spPr bwMode="auto">
            <a:xfrm flipH="1">
              <a:off x="318" y="0"/>
              <a:ext cx="91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729192" y="2044266"/>
            <a:ext cx="1079500" cy="444194"/>
            <a:chOff x="0" y="0"/>
            <a:chExt cx="680" cy="499"/>
          </a:xfrm>
        </p:grpSpPr>
        <p:sp>
          <p:nvSpPr>
            <p:cNvPr id="16422" name="Line 43"/>
            <p:cNvSpPr>
              <a:spLocks noChangeShapeType="1"/>
            </p:cNvSpPr>
            <p:nvPr/>
          </p:nvSpPr>
          <p:spPr bwMode="auto">
            <a:xfrm>
              <a:off x="0" y="0"/>
              <a:ext cx="680" cy="49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Line 44"/>
            <p:cNvSpPr>
              <a:spLocks noChangeShapeType="1"/>
            </p:cNvSpPr>
            <p:nvPr/>
          </p:nvSpPr>
          <p:spPr bwMode="auto">
            <a:xfrm>
              <a:off x="226" y="272"/>
              <a:ext cx="13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Line 45"/>
            <p:cNvSpPr>
              <a:spLocks noChangeShapeType="1"/>
            </p:cNvSpPr>
            <p:nvPr/>
          </p:nvSpPr>
          <p:spPr bwMode="auto">
            <a:xfrm>
              <a:off x="362" y="182"/>
              <a:ext cx="0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4690006" y="1923122"/>
            <a:ext cx="865187" cy="565338"/>
            <a:chOff x="0" y="0"/>
            <a:chExt cx="545" cy="635"/>
          </a:xfrm>
        </p:grpSpPr>
        <p:sp>
          <p:nvSpPr>
            <p:cNvPr id="16426" name="Line 47"/>
            <p:cNvSpPr>
              <a:spLocks noChangeShapeType="1"/>
            </p:cNvSpPr>
            <p:nvPr/>
          </p:nvSpPr>
          <p:spPr bwMode="auto">
            <a:xfrm flipV="1">
              <a:off x="0" y="0"/>
              <a:ext cx="545" cy="63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7" name="Line 48"/>
            <p:cNvSpPr>
              <a:spLocks noChangeShapeType="1"/>
            </p:cNvSpPr>
            <p:nvPr/>
          </p:nvSpPr>
          <p:spPr bwMode="auto">
            <a:xfrm flipH="1">
              <a:off x="227" y="272"/>
              <a:ext cx="91" cy="4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8" name="Line 49"/>
            <p:cNvSpPr>
              <a:spLocks noChangeShapeType="1"/>
            </p:cNvSpPr>
            <p:nvPr/>
          </p:nvSpPr>
          <p:spPr bwMode="auto">
            <a:xfrm>
              <a:off x="318" y="273"/>
              <a:ext cx="0" cy="9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6993467" y="1855423"/>
            <a:ext cx="1296988" cy="647289"/>
            <a:chOff x="0" y="0"/>
            <a:chExt cx="817" cy="726"/>
          </a:xfrm>
        </p:grpSpPr>
        <p:sp>
          <p:nvSpPr>
            <p:cNvPr id="16430" name="Line 51"/>
            <p:cNvSpPr>
              <a:spLocks noChangeShapeType="1"/>
            </p:cNvSpPr>
            <p:nvPr/>
          </p:nvSpPr>
          <p:spPr bwMode="auto">
            <a:xfrm flipH="1">
              <a:off x="0" y="0"/>
              <a:ext cx="318" cy="72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1" name="Line 52"/>
            <p:cNvSpPr>
              <a:spLocks noChangeShapeType="1"/>
            </p:cNvSpPr>
            <p:nvPr/>
          </p:nvSpPr>
          <p:spPr bwMode="auto">
            <a:xfrm flipV="1">
              <a:off x="0" y="408"/>
              <a:ext cx="817" cy="31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2" name="Line 53"/>
            <p:cNvSpPr>
              <a:spLocks noChangeShapeType="1"/>
            </p:cNvSpPr>
            <p:nvPr/>
          </p:nvSpPr>
          <p:spPr bwMode="auto">
            <a:xfrm flipH="1">
              <a:off x="136" y="227"/>
              <a:ext cx="91" cy="9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Line 54"/>
            <p:cNvSpPr>
              <a:spLocks noChangeShapeType="1"/>
            </p:cNvSpPr>
            <p:nvPr/>
          </p:nvSpPr>
          <p:spPr bwMode="auto">
            <a:xfrm>
              <a:off x="227" y="227"/>
              <a:ext cx="0" cy="9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Line 55"/>
            <p:cNvSpPr>
              <a:spLocks noChangeShapeType="1"/>
            </p:cNvSpPr>
            <p:nvPr/>
          </p:nvSpPr>
          <p:spPr bwMode="auto">
            <a:xfrm flipV="1">
              <a:off x="454" y="454"/>
              <a:ext cx="90" cy="9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Line 56"/>
            <p:cNvSpPr>
              <a:spLocks noChangeShapeType="1"/>
            </p:cNvSpPr>
            <p:nvPr/>
          </p:nvSpPr>
          <p:spPr bwMode="auto">
            <a:xfrm>
              <a:off x="454" y="544"/>
              <a:ext cx="136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36" name="Text Box 57"/>
          <p:cNvSpPr txBox="1">
            <a:spLocks noChangeArrowheads="1"/>
          </p:cNvSpPr>
          <p:nvPr/>
        </p:nvSpPr>
        <p:spPr bwMode="auto">
          <a:xfrm>
            <a:off x="654580" y="3158314"/>
            <a:ext cx="218521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latin typeface="宋体" pitchFamily="2" charset="-122"/>
              </a:rPr>
              <a:t>画出反射光线</a:t>
            </a:r>
          </a:p>
        </p:txBody>
      </p:sp>
      <p:sp>
        <p:nvSpPr>
          <p:cNvPr id="16437" name="Text Box 58"/>
          <p:cNvSpPr txBox="1">
            <a:spLocks noChangeArrowheads="1"/>
          </p:cNvSpPr>
          <p:nvPr/>
        </p:nvSpPr>
        <p:spPr bwMode="auto">
          <a:xfrm>
            <a:off x="3607330" y="3158314"/>
            <a:ext cx="218521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dirty="0">
                <a:latin typeface="宋体" pitchFamily="2" charset="-122"/>
              </a:rPr>
              <a:t>画出入射光线</a:t>
            </a:r>
          </a:p>
        </p:txBody>
      </p:sp>
      <p:sp>
        <p:nvSpPr>
          <p:cNvPr id="16438" name="Text Box 59"/>
          <p:cNvSpPr txBox="1">
            <a:spLocks noChangeArrowheads="1"/>
          </p:cNvSpPr>
          <p:nvPr/>
        </p:nvSpPr>
        <p:spPr bwMode="auto">
          <a:xfrm>
            <a:off x="6645805" y="3158314"/>
            <a:ext cx="151836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latin typeface="宋体" pitchFamily="2" charset="-122"/>
              </a:rPr>
              <a:t>画出镜面</a:t>
            </a:r>
          </a:p>
        </p:txBody>
      </p:sp>
      <p:sp>
        <p:nvSpPr>
          <p:cNvPr id="17470" name="Line 62"/>
          <p:cNvSpPr>
            <a:spLocks noChangeShapeType="1"/>
          </p:cNvSpPr>
          <p:nvPr/>
        </p:nvSpPr>
        <p:spPr bwMode="auto">
          <a:xfrm>
            <a:off x="1808692" y="1761597"/>
            <a:ext cx="0" cy="726863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63"/>
          <p:cNvGrpSpPr>
            <a:grpSpLocks/>
          </p:cNvGrpSpPr>
          <p:nvPr/>
        </p:nvGrpSpPr>
        <p:grpSpPr bwMode="auto">
          <a:xfrm rot="-4506028">
            <a:off x="1982900" y="1895682"/>
            <a:ext cx="624722" cy="741362"/>
            <a:chOff x="0" y="0"/>
            <a:chExt cx="680" cy="499"/>
          </a:xfrm>
        </p:grpSpPr>
        <p:sp>
          <p:nvSpPr>
            <p:cNvPr id="16441" name="Line 64"/>
            <p:cNvSpPr>
              <a:spLocks noChangeShapeType="1"/>
            </p:cNvSpPr>
            <p:nvPr/>
          </p:nvSpPr>
          <p:spPr bwMode="auto">
            <a:xfrm>
              <a:off x="0" y="0"/>
              <a:ext cx="680" cy="49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Line 65"/>
            <p:cNvSpPr>
              <a:spLocks noChangeShapeType="1"/>
            </p:cNvSpPr>
            <p:nvPr/>
          </p:nvSpPr>
          <p:spPr bwMode="auto">
            <a:xfrm>
              <a:off x="226" y="272"/>
              <a:ext cx="13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Line 66"/>
            <p:cNvSpPr>
              <a:spLocks noChangeShapeType="1"/>
            </p:cNvSpPr>
            <p:nvPr/>
          </p:nvSpPr>
          <p:spPr bwMode="auto">
            <a:xfrm>
              <a:off x="362" y="182"/>
              <a:ext cx="0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75" name="Line 67"/>
          <p:cNvSpPr>
            <a:spLocks noChangeShapeType="1"/>
          </p:cNvSpPr>
          <p:nvPr/>
        </p:nvSpPr>
        <p:spPr bwMode="auto">
          <a:xfrm>
            <a:off x="4690005" y="1761597"/>
            <a:ext cx="0" cy="726863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 rot="1356731">
            <a:off x="3736446" y="1887304"/>
            <a:ext cx="1079500" cy="444194"/>
            <a:chOff x="0" y="0"/>
            <a:chExt cx="680" cy="499"/>
          </a:xfrm>
        </p:grpSpPr>
        <p:sp>
          <p:nvSpPr>
            <p:cNvPr id="16446" name="Line 69"/>
            <p:cNvSpPr>
              <a:spLocks noChangeShapeType="1"/>
            </p:cNvSpPr>
            <p:nvPr/>
          </p:nvSpPr>
          <p:spPr bwMode="auto">
            <a:xfrm>
              <a:off x="0" y="0"/>
              <a:ext cx="680" cy="49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Line 70"/>
            <p:cNvSpPr>
              <a:spLocks noChangeShapeType="1"/>
            </p:cNvSpPr>
            <p:nvPr/>
          </p:nvSpPr>
          <p:spPr bwMode="auto">
            <a:xfrm>
              <a:off x="226" y="272"/>
              <a:ext cx="13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Line 71"/>
            <p:cNvSpPr>
              <a:spLocks noChangeShapeType="1"/>
            </p:cNvSpPr>
            <p:nvPr/>
          </p:nvSpPr>
          <p:spPr bwMode="auto">
            <a:xfrm>
              <a:off x="362" y="182"/>
              <a:ext cx="0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0" name="Line 72"/>
          <p:cNvSpPr>
            <a:spLocks noChangeShapeType="1"/>
          </p:cNvSpPr>
          <p:nvPr/>
        </p:nvSpPr>
        <p:spPr bwMode="auto">
          <a:xfrm flipV="1">
            <a:off x="7066492" y="1896993"/>
            <a:ext cx="1079500" cy="565338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" name="Group 73"/>
          <p:cNvGrpSpPr>
            <a:grpSpLocks/>
          </p:cNvGrpSpPr>
          <p:nvPr/>
        </p:nvGrpSpPr>
        <p:grpSpPr bwMode="auto">
          <a:xfrm rot="3579898">
            <a:off x="6019927" y="2204392"/>
            <a:ext cx="1642263" cy="111661"/>
            <a:chOff x="0" y="0"/>
            <a:chExt cx="1588" cy="91"/>
          </a:xfrm>
        </p:grpSpPr>
        <p:sp>
          <p:nvSpPr>
            <p:cNvPr id="16451" name="Line 74"/>
            <p:cNvSpPr>
              <a:spLocks noChangeShapeType="1"/>
            </p:cNvSpPr>
            <p:nvPr/>
          </p:nvSpPr>
          <p:spPr bwMode="auto">
            <a:xfrm>
              <a:off x="0" y="0"/>
              <a:ext cx="1588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Line 75"/>
            <p:cNvSpPr>
              <a:spLocks noChangeShapeType="1"/>
            </p:cNvSpPr>
            <p:nvPr/>
          </p:nvSpPr>
          <p:spPr bwMode="auto">
            <a:xfrm flipH="1">
              <a:off x="408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Line 76"/>
            <p:cNvSpPr>
              <a:spLocks noChangeShapeType="1"/>
            </p:cNvSpPr>
            <p:nvPr/>
          </p:nvSpPr>
          <p:spPr bwMode="auto">
            <a:xfrm flipH="1">
              <a:off x="499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Line 77"/>
            <p:cNvSpPr>
              <a:spLocks noChangeShapeType="1"/>
            </p:cNvSpPr>
            <p:nvPr/>
          </p:nvSpPr>
          <p:spPr bwMode="auto">
            <a:xfrm flipH="1">
              <a:off x="590" y="1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Line 78"/>
            <p:cNvSpPr>
              <a:spLocks noChangeShapeType="1"/>
            </p:cNvSpPr>
            <p:nvPr/>
          </p:nvSpPr>
          <p:spPr bwMode="auto">
            <a:xfrm flipH="1">
              <a:off x="681" y="1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6" name="Line 79"/>
            <p:cNvSpPr>
              <a:spLocks noChangeShapeType="1"/>
            </p:cNvSpPr>
            <p:nvPr/>
          </p:nvSpPr>
          <p:spPr bwMode="auto">
            <a:xfrm flipH="1">
              <a:off x="771" y="1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Line 80"/>
            <p:cNvSpPr>
              <a:spLocks noChangeShapeType="1"/>
            </p:cNvSpPr>
            <p:nvPr/>
          </p:nvSpPr>
          <p:spPr bwMode="auto">
            <a:xfrm flipH="1">
              <a:off x="862" y="1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8" name="Line 81"/>
            <p:cNvSpPr>
              <a:spLocks noChangeShapeType="1"/>
            </p:cNvSpPr>
            <p:nvPr/>
          </p:nvSpPr>
          <p:spPr bwMode="auto">
            <a:xfrm flipH="1">
              <a:off x="953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9" name="Line 82"/>
            <p:cNvSpPr>
              <a:spLocks noChangeShapeType="1"/>
            </p:cNvSpPr>
            <p:nvPr/>
          </p:nvSpPr>
          <p:spPr bwMode="auto">
            <a:xfrm flipH="1">
              <a:off x="1044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0" name="Line 83"/>
            <p:cNvSpPr>
              <a:spLocks noChangeShapeType="1"/>
            </p:cNvSpPr>
            <p:nvPr/>
          </p:nvSpPr>
          <p:spPr bwMode="auto">
            <a:xfrm flipH="1">
              <a:off x="1134" y="1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1" name="Line 84"/>
            <p:cNvSpPr>
              <a:spLocks noChangeShapeType="1"/>
            </p:cNvSpPr>
            <p:nvPr/>
          </p:nvSpPr>
          <p:spPr bwMode="auto">
            <a:xfrm flipH="1">
              <a:off x="1225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2" name="Line 85"/>
            <p:cNvSpPr>
              <a:spLocks noChangeShapeType="1"/>
            </p:cNvSpPr>
            <p:nvPr/>
          </p:nvSpPr>
          <p:spPr bwMode="auto">
            <a:xfrm flipH="1">
              <a:off x="1316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Line 86"/>
            <p:cNvSpPr>
              <a:spLocks noChangeShapeType="1"/>
            </p:cNvSpPr>
            <p:nvPr/>
          </p:nvSpPr>
          <p:spPr bwMode="auto">
            <a:xfrm flipH="1">
              <a:off x="1406" y="1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4" name="Line 87"/>
            <p:cNvSpPr>
              <a:spLocks noChangeShapeType="1"/>
            </p:cNvSpPr>
            <p:nvPr/>
          </p:nvSpPr>
          <p:spPr bwMode="auto">
            <a:xfrm flipH="1">
              <a:off x="227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5" name="Line 88"/>
            <p:cNvSpPr>
              <a:spLocks noChangeShapeType="1"/>
            </p:cNvSpPr>
            <p:nvPr/>
          </p:nvSpPr>
          <p:spPr bwMode="auto">
            <a:xfrm flipH="1">
              <a:off x="136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6" name="Line 89"/>
            <p:cNvSpPr>
              <a:spLocks noChangeShapeType="1"/>
            </p:cNvSpPr>
            <p:nvPr/>
          </p:nvSpPr>
          <p:spPr bwMode="auto">
            <a:xfrm flipH="1">
              <a:off x="46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7" name="Line 90"/>
            <p:cNvSpPr>
              <a:spLocks noChangeShapeType="1"/>
            </p:cNvSpPr>
            <p:nvPr/>
          </p:nvSpPr>
          <p:spPr bwMode="auto">
            <a:xfrm flipH="1">
              <a:off x="318" y="0"/>
              <a:ext cx="91" cy="9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91"/>
          <p:cNvGrpSpPr>
            <a:grpSpLocks/>
          </p:cNvGrpSpPr>
          <p:nvPr/>
        </p:nvGrpSpPr>
        <p:grpSpPr bwMode="auto">
          <a:xfrm>
            <a:off x="1837267" y="1877990"/>
            <a:ext cx="431800" cy="605719"/>
            <a:chOff x="0" y="0"/>
            <a:chExt cx="272" cy="680"/>
          </a:xfrm>
        </p:grpSpPr>
        <p:sp>
          <p:nvSpPr>
            <p:cNvPr id="16469" name="AutoShape 92"/>
            <p:cNvSpPr>
              <a:spLocks noChangeArrowheads="1"/>
            </p:cNvSpPr>
            <p:nvPr/>
          </p:nvSpPr>
          <p:spPr bwMode="auto">
            <a:xfrm>
              <a:off x="0" y="0"/>
              <a:ext cx="272" cy="680"/>
            </a:xfrm>
            <a:prstGeom prst="rtTriangle">
              <a:avLst/>
            </a:prstGeom>
            <a:solidFill>
              <a:schemeClr val="accent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3399"/>
                </a:solidFill>
              </a:endParaRPr>
            </a:p>
          </p:txBody>
        </p:sp>
        <p:sp>
          <p:nvSpPr>
            <p:cNvPr id="16470" name="AutoShape 93"/>
            <p:cNvSpPr>
              <a:spLocks noChangeArrowheads="1"/>
            </p:cNvSpPr>
            <p:nvPr/>
          </p:nvSpPr>
          <p:spPr bwMode="auto">
            <a:xfrm>
              <a:off x="46" y="363"/>
              <a:ext cx="91" cy="227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94"/>
          <p:cNvGrpSpPr>
            <a:grpSpLocks/>
          </p:cNvGrpSpPr>
          <p:nvPr/>
        </p:nvGrpSpPr>
        <p:grpSpPr bwMode="auto">
          <a:xfrm rot="3433260">
            <a:off x="2112836" y="2001969"/>
            <a:ext cx="323050" cy="809625"/>
            <a:chOff x="0" y="0"/>
            <a:chExt cx="272" cy="680"/>
          </a:xfrm>
        </p:grpSpPr>
        <p:sp>
          <p:nvSpPr>
            <p:cNvPr id="16472" name="AutoShape 95"/>
            <p:cNvSpPr>
              <a:spLocks noChangeArrowheads="1"/>
            </p:cNvSpPr>
            <p:nvPr/>
          </p:nvSpPr>
          <p:spPr bwMode="auto">
            <a:xfrm>
              <a:off x="0" y="0"/>
              <a:ext cx="272" cy="680"/>
            </a:xfrm>
            <a:prstGeom prst="rtTriangle">
              <a:avLst/>
            </a:prstGeom>
            <a:solidFill>
              <a:schemeClr val="accent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altLang="en-US">
                <a:solidFill>
                  <a:srgbClr val="FF3399"/>
                </a:solidFill>
              </a:endParaRPr>
            </a:p>
          </p:txBody>
        </p:sp>
        <p:sp>
          <p:nvSpPr>
            <p:cNvPr id="16473" name="AutoShape 96"/>
            <p:cNvSpPr>
              <a:spLocks noChangeArrowheads="1"/>
            </p:cNvSpPr>
            <p:nvPr/>
          </p:nvSpPr>
          <p:spPr bwMode="auto">
            <a:xfrm>
              <a:off x="46" y="363"/>
              <a:ext cx="91" cy="227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" name="Group 97"/>
          <p:cNvGrpSpPr>
            <a:grpSpLocks/>
          </p:cNvGrpSpPr>
          <p:nvPr/>
        </p:nvGrpSpPr>
        <p:grpSpPr bwMode="auto">
          <a:xfrm flipH="1">
            <a:off x="4231217" y="1882741"/>
            <a:ext cx="431800" cy="605719"/>
            <a:chOff x="0" y="0"/>
            <a:chExt cx="272" cy="680"/>
          </a:xfrm>
        </p:grpSpPr>
        <p:sp>
          <p:nvSpPr>
            <p:cNvPr id="16475" name="AutoShape 98"/>
            <p:cNvSpPr>
              <a:spLocks noChangeArrowheads="1"/>
            </p:cNvSpPr>
            <p:nvPr/>
          </p:nvSpPr>
          <p:spPr bwMode="auto">
            <a:xfrm>
              <a:off x="0" y="0"/>
              <a:ext cx="272" cy="680"/>
            </a:xfrm>
            <a:prstGeom prst="rtTriangle">
              <a:avLst/>
            </a:prstGeom>
            <a:solidFill>
              <a:schemeClr val="accent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3399"/>
                </a:solidFill>
              </a:endParaRPr>
            </a:p>
          </p:txBody>
        </p:sp>
        <p:sp>
          <p:nvSpPr>
            <p:cNvPr id="16476" name="AutoShape 99"/>
            <p:cNvSpPr>
              <a:spLocks noChangeArrowheads="1"/>
            </p:cNvSpPr>
            <p:nvPr/>
          </p:nvSpPr>
          <p:spPr bwMode="auto">
            <a:xfrm>
              <a:off x="46" y="363"/>
              <a:ext cx="91" cy="227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" name="Group 100"/>
          <p:cNvGrpSpPr>
            <a:grpSpLocks/>
          </p:cNvGrpSpPr>
          <p:nvPr/>
        </p:nvGrpSpPr>
        <p:grpSpPr bwMode="auto">
          <a:xfrm rot="18826740" flipH="1">
            <a:off x="4109910" y="1928027"/>
            <a:ext cx="323050" cy="809625"/>
            <a:chOff x="0" y="0"/>
            <a:chExt cx="272" cy="680"/>
          </a:xfrm>
        </p:grpSpPr>
        <p:sp>
          <p:nvSpPr>
            <p:cNvPr id="16478" name="AutoShape 101"/>
            <p:cNvSpPr>
              <a:spLocks noChangeArrowheads="1"/>
            </p:cNvSpPr>
            <p:nvPr/>
          </p:nvSpPr>
          <p:spPr bwMode="auto">
            <a:xfrm>
              <a:off x="0" y="0"/>
              <a:ext cx="272" cy="680"/>
            </a:xfrm>
            <a:prstGeom prst="rtTriangle">
              <a:avLst/>
            </a:prstGeom>
            <a:solidFill>
              <a:schemeClr val="accent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altLang="en-US">
                <a:solidFill>
                  <a:srgbClr val="FF3399"/>
                </a:solidFill>
              </a:endParaRPr>
            </a:p>
          </p:txBody>
        </p:sp>
        <p:sp>
          <p:nvSpPr>
            <p:cNvPr id="16479" name="AutoShape 102"/>
            <p:cNvSpPr>
              <a:spLocks noChangeArrowheads="1"/>
            </p:cNvSpPr>
            <p:nvPr/>
          </p:nvSpPr>
          <p:spPr bwMode="auto">
            <a:xfrm>
              <a:off x="46" y="363"/>
              <a:ext cx="91" cy="227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03"/>
          <p:cNvGrpSpPr>
            <a:grpSpLocks/>
          </p:cNvGrpSpPr>
          <p:nvPr/>
        </p:nvGrpSpPr>
        <p:grpSpPr bwMode="auto">
          <a:xfrm rot="9125958" flipH="1" flipV="1">
            <a:off x="6764868" y="1422343"/>
            <a:ext cx="854075" cy="921644"/>
            <a:chOff x="0" y="0"/>
            <a:chExt cx="272" cy="680"/>
          </a:xfrm>
        </p:grpSpPr>
        <p:sp>
          <p:nvSpPr>
            <p:cNvPr id="16481" name="AutoShape 104"/>
            <p:cNvSpPr>
              <a:spLocks noChangeArrowheads="1"/>
            </p:cNvSpPr>
            <p:nvPr/>
          </p:nvSpPr>
          <p:spPr bwMode="auto">
            <a:xfrm>
              <a:off x="0" y="0"/>
              <a:ext cx="272" cy="680"/>
            </a:xfrm>
            <a:prstGeom prst="rtTriangle">
              <a:avLst/>
            </a:prstGeom>
            <a:solidFill>
              <a:schemeClr val="accent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altLang="en-US">
                <a:solidFill>
                  <a:srgbClr val="FF3399"/>
                </a:solidFill>
              </a:endParaRPr>
            </a:p>
          </p:txBody>
        </p:sp>
        <p:sp>
          <p:nvSpPr>
            <p:cNvPr id="16482" name="AutoShape 105"/>
            <p:cNvSpPr>
              <a:spLocks noChangeArrowheads="1"/>
            </p:cNvSpPr>
            <p:nvPr/>
          </p:nvSpPr>
          <p:spPr bwMode="auto">
            <a:xfrm>
              <a:off x="46" y="363"/>
              <a:ext cx="91" cy="227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514" name="Line 106"/>
          <p:cNvSpPr>
            <a:spLocks noChangeShapeType="1"/>
          </p:cNvSpPr>
          <p:nvPr/>
        </p:nvSpPr>
        <p:spPr bwMode="auto">
          <a:xfrm rot="1080000">
            <a:off x="6226590" y="1601944"/>
            <a:ext cx="1305153" cy="1249577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84" name="Text Box 41"/>
          <p:cNvSpPr txBox="1">
            <a:spLocks noChangeArrowheads="1"/>
          </p:cNvSpPr>
          <p:nvPr/>
        </p:nvSpPr>
        <p:spPr bwMode="auto">
          <a:xfrm>
            <a:off x="568325" y="622348"/>
            <a:ext cx="42751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按要求画图</a:t>
            </a:r>
            <a:endParaRPr lang="zh-CN" altLang="en-US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cut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0"/>
                                        <p:tgtEl>
                                          <p:spTgt spid="17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0"/>
                                        <p:tgtEl>
                                          <p:spTgt spid="17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000"/>
                                        <p:tgtEl>
                                          <p:spTgt spid="17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70" grpId="0" animBg="1"/>
      <p:bldP spid="17475" grpId="0" animBg="1"/>
      <p:bldP spid="17480" grpId="0" animBg="1"/>
      <p:bldP spid="175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330"/>
          <p:cNvGrpSpPr>
            <a:grpSpLocks/>
          </p:cNvGrpSpPr>
          <p:nvPr/>
        </p:nvGrpSpPr>
        <p:grpSpPr bwMode="auto">
          <a:xfrm>
            <a:off x="971854" y="3082021"/>
            <a:ext cx="2697917" cy="1210354"/>
            <a:chOff x="121" y="902"/>
            <a:chExt cx="1956" cy="1386"/>
          </a:xfrm>
        </p:grpSpPr>
        <p:pic>
          <p:nvPicPr>
            <p:cNvPr id="17410" name="Picture 7" descr="mj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71" y="981"/>
              <a:ext cx="1406" cy="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1" name="文本框 45206"/>
            <p:cNvSpPr txBox="1">
              <a:spLocks noChangeArrowheads="1"/>
            </p:cNvSpPr>
            <p:nvPr/>
          </p:nvSpPr>
          <p:spPr bwMode="auto">
            <a:xfrm>
              <a:off x="121" y="902"/>
              <a:ext cx="424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600" dirty="0"/>
                <a:t>平面镜</a:t>
              </a:r>
            </a:p>
          </p:txBody>
        </p:sp>
      </p:grpSp>
      <p:sp>
        <p:nvSpPr>
          <p:cNvPr id="38013" name="Rectangle 125"/>
          <p:cNvSpPr>
            <a:spLocks noChangeArrowheads="1"/>
          </p:cNvSpPr>
          <p:nvPr/>
        </p:nvSpPr>
        <p:spPr bwMode="auto">
          <a:xfrm>
            <a:off x="488422" y="1349070"/>
            <a:ext cx="8221662" cy="130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平行光线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射到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光滑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表面上，反射光会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平行射出</a:t>
            </a:r>
            <a:r>
              <a:rPr lang="zh-CN" altLang="en-US" sz="28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这种反射叫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镜面反射。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8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786843" y="4012130"/>
            <a:ext cx="3457575" cy="161525"/>
            <a:chOff x="2925" y="3748"/>
            <a:chExt cx="2178" cy="136"/>
          </a:xfrm>
        </p:grpSpPr>
        <p:sp>
          <p:nvSpPr>
            <p:cNvPr id="17415" name="Line 9"/>
            <p:cNvSpPr>
              <a:spLocks noChangeShapeType="1"/>
            </p:cNvSpPr>
            <p:nvPr/>
          </p:nvSpPr>
          <p:spPr bwMode="auto">
            <a:xfrm flipV="1">
              <a:off x="2925" y="3748"/>
              <a:ext cx="2178" cy="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971" y="3793"/>
              <a:ext cx="770" cy="91"/>
              <a:chOff x="2971" y="3793"/>
              <a:chExt cx="770" cy="91"/>
            </a:xfrm>
          </p:grpSpPr>
          <p:sp>
            <p:nvSpPr>
              <p:cNvPr id="17417" name="Line 11"/>
              <p:cNvSpPr>
                <a:spLocks noChangeShapeType="1"/>
              </p:cNvSpPr>
              <p:nvPr/>
            </p:nvSpPr>
            <p:spPr bwMode="auto">
              <a:xfrm flipH="1">
                <a:off x="2971" y="3793"/>
                <a:ext cx="90" cy="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8" name="Line 12"/>
              <p:cNvSpPr>
                <a:spLocks noChangeShapeType="1"/>
              </p:cNvSpPr>
              <p:nvPr/>
            </p:nvSpPr>
            <p:spPr bwMode="auto">
              <a:xfrm flipH="1">
                <a:off x="3198" y="3793"/>
                <a:ext cx="90" cy="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9" name="Line 13"/>
              <p:cNvSpPr>
                <a:spLocks noChangeShapeType="1"/>
              </p:cNvSpPr>
              <p:nvPr/>
            </p:nvSpPr>
            <p:spPr bwMode="auto">
              <a:xfrm flipH="1">
                <a:off x="3424" y="3793"/>
                <a:ext cx="90" cy="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0" name="Line 14"/>
              <p:cNvSpPr>
                <a:spLocks noChangeShapeType="1"/>
              </p:cNvSpPr>
              <p:nvPr/>
            </p:nvSpPr>
            <p:spPr bwMode="auto">
              <a:xfrm flipH="1">
                <a:off x="3651" y="3794"/>
                <a:ext cx="90" cy="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15"/>
            <p:cNvGrpSpPr>
              <a:grpSpLocks/>
            </p:cNvGrpSpPr>
            <p:nvPr/>
          </p:nvGrpSpPr>
          <p:grpSpPr bwMode="auto">
            <a:xfrm rot="-149373">
              <a:off x="3833" y="3793"/>
              <a:ext cx="770" cy="91"/>
              <a:chOff x="2971" y="3793"/>
              <a:chExt cx="770" cy="91"/>
            </a:xfrm>
          </p:grpSpPr>
          <p:sp>
            <p:nvSpPr>
              <p:cNvPr id="17422" name="Line 16"/>
              <p:cNvSpPr>
                <a:spLocks noChangeShapeType="1"/>
              </p:cNvSpPr>
              <p:nvPr/>
            </p:nvSpPr>
            <p:spPr bwMode="auto">
              <a:xfrm flipH="1">
                <a:off x="2971" y="3793"/>
                <a:ext cx="90" cy="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3" name="Line 17"/>
              <p:cNvSpPr>
                <a:spLocks noChangeShapeType="1"/>
              </p:cNvSpPr>
              <p:nvPr/>
            </p:nvSpPr>
            <p:spPr bwMode="auto">
              <a:xfrm flipH="1">
                <a:off x="3198" y="3793"/>
                <a:ext cx="90" cy="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4" name="Line 18"/>
              <p:cNvSpPr>
                <a:spLocks noChangeShapeType="1"/>
              </p:cNvSpPr>
              <p:nvPr/>
            </p:nvSpPr>
            <p:spPr bwMode="auto">
              <a:xfrm flipH="1">
                <a:off x="3424" y="3793"/>
                <a:ext cx="90" cy="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5" name="Line 19"/>
              <p:cNvSpPr>
                <a:spLocks noChangeShapeType="1"/>
              </p:cNvSpPr>
              <p:nvPr/>
            </p:nvSpPr>
            <p:spPr bwMode="auto">
              <a:xfrm flipH="1">
                <a:off x="3651" y="3794"/>
                <a:ext cx="90" cy="9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26" name="Line 20"/>
            <p:cNvSpPr>
              <a:spLocks noChangeShapeType="1"/>
            </p:cNvSpPr>
            <p:nvPr/>
          </p:nvSpPr>
          <p:spPr bwMode="auto">
            <a:xfrm flipH="1">
              <a:off x="4740" y="3748"/>
              <a:ext cx="90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Line 21"/>
            <p:cNvSpPr>
              <a:spLocks noChangeShapeType="1"/>
            </p:cNvSpPr>
            <p:nvPr/>
          </p:nvSpPr>
          <p:spPr bwMode="auto">
            <a:xfrm flipH="1">
              <a:off x="4967" y="3748"/>
              <a:ext cx="90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4460876" y="2861721"/>
            <a:ext cx="2879725" cy="1401469"/>
            <a:chOff x="2835" y="2341"/>
            <a:chExt cx="1814" cy="1180"/>
          </a:xfrm>
        </p:grpSpPr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3851" y="2341"/>
              <a:ext cx="798" cy="1134"/>
              <a:chOff x="3107" y="2750"/>
              <a:chExt cx="798" cy="1134"/>
            </a:xfrm>
          </p:grpSpPr>
          <p:sp>
            <p:nvSpPr>
              <p:cNvPr id="17430" name="Line 23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1" name="AutoShape 24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3515" y="2341"/>
              <a:ext cx="798" cy="1134"/>
              <a:chOff x="3107" y="2750"/>
              <a:chExt cx="798" cy="1134"/>
            </a:xfrm>
          </p:grpSpPr>
          <p:sp>
            <p:nvSpPr>
              <p:cNvPr id="17433" name="Line 30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AutoShape 31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9" name="Group 32"/>
            <p:cNvGrpSpPr>
              <a:grpSpLocks/>
            </p:cNvGrpSpPr>
            <p:nvPr/>
          </p:nvGrpSpPr>
          <p:grpSpPr bwMode="auto">
            <a:xfrm>
              <a:off x="3198" y="2387"/>
              <a:ext cx="798" cy="1134"/>
              <a:chOff x="3107" y="2750"/>
              <a:chExt cx="798" cy="1134"/>
            </a:xfrm>
          </p:grpSpPr>
          <p:sp>
            <p:nvSpPr>
              <p:cNvPr id="17436" name="Line 33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7" name="AutoShape 34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10" name="Group 35"/>
            <p:cNvGrpSpPr>
              <a:grpSpLocks/>
            </p:cNvGrpSpPr>
            <p:nvPr/>
          </p:nvGrpSpPr>
          <p:grpSpPr bwMode="auto">
            <a:xfrm>
              <a:off x="2835" y="2387"/>
              <a:ext cx="798" cy="1134"/>
              <a:chOff x="3107" y="2750"/>
              <a:chExt cx="798" cy="1134"/>
            </a:xfrm>
          </p:grpSpPr>
          <p:sp>
            <p:nvSpPr>
              <p:cNvPr id="17439" name="Line 36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0" name="AutoShape 37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</p:grpSp>
      <p:grpSp>
        <p:nvGrpSpPr>
          <p:cNvPr id="11" name="Group 49"/>
          <p:cNvGrpSpPr>
            <a:grpSpLocks/>
          </p:cNvGrpSpPr>
          <p:nvPr/>
        </p:nvGrpSpPr>
        <p:grpSpPr bwMode="auto">
          <a:xfrm>
            <a:off x="5559425" y="2844600"/>
            <a:ext cx="3457575" cy="1002406"/>
            <a:chOff x="3560" y="2405"/>
            <a:chExt cx="2178" cy="844"/>
          </a:xfrm>
        </p:grpSpPr>
        <p:grpSp>
          <p:nvGrpSpPr>
            <p:cNvPr id="12" name="Group 25"/>
            <p:cNvGrpSpPr>
              <a:grpSpLocks/>
            </p:cNvGrpSpPr>
            <p:nvPr/>
          </p:nvGrpSpPr>
          <p:grpSpPr bwMode="auto">
            <a:xfrm rot="-5175591">
              <a:off x="3728" y="2283"/>
              <a:ext cx="798" cy="1134"/>
              <a:chOff x="3107" y="2750"/>
              <a:chExt cx="798" cy="1134"/>
            </a:xfrm>
          </p:grpSpPr>
          <p:sp>
            <p:nvSpPr>
              <p:cNvPr id="17443" name="Line 26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4" name="AutoShape 27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13" name="Group 39"/>
            <p:cNvGrpSpPr>
              <a:grpSpLocks/>
            </p:cNvGrpSpPr>
            <p:nvPr/>
          </p:nvGrpSpPr>
          <p:grpSpPr bwMode="auto">
            <a:xfrm rot="-5175591">
              <a:off x="4091" y="2283"/>
              <a:ext cx="798" cy="1134"/>
              <a:chOff x="3107" y="2750"/>
              <a:chExt cx="798" cy="1134"/>
            </a:xfrm>
          </p:grpSpPr>
          <p:sp>
            <p:nvSpPr>
              <p:cNvPr id="17446" name="Line 40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7" name="AutoShape 41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14" name="Group 42"/>
            <p:cNvGrpSpPr>
              <a:grpSpLocks/>
            </p:cNvGrpSpPr>
            <p:nvPr/>
          </p:nvGrpSpPr>
          <p:grpSpPr bwMode="auto">
            <a:xfrm rot="-5175591">
              <a:off x="4409" y="2264"/>
              <a:ext cx="798" cy="1134"/>
              <a:chOff x="3107" y="2750"/>
              <a:chExt cx="798" cy="1134"/>
            </a:xfrm>
          </p:grpSpPr>
          <p:sp>
            <p:nvSpPr>
              <p:cNvPr id="17449" name="Line 43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0" name="AutoShape 44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15" name="Group 45"/>
            <p:cNvGrpSpPr>
              <a:grpSpLocks/>
            </p:cNvGrpSpPr>
            <p:nvPr/>
          </p:nvGrpSpPr>
          <p:grpSpPr bwMode="auto">
            <a:xfrm rot="-5175591">
              <a:off x="4772" y="2237"/>
              <a:ext cx="798" cy="1134"/>
              <a:chOff x="3107" y="2750"/>
              <a:chExt cx="798" cy="1134"/>
            </a:xfrm>
          </p:grpSpPr>
          <p:sp>
            <p:nvSpPr>
              <p:cNvPr id="17452" name="Line 46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3" name="AutoShape 47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</p:grpSp>
      <p:grpSp>
        <p:nvGrpSpPr>
          <p:cNvPr id="16" name="组合 45317"/>
          <p:cNvGrpSpPr>
            <a:grpSpLocks/>
          </p:cNvGrpSpPr>
          <p:nvPr/>
        </p:nvGrpSpPr>
        <p:grpSpPr bwMode="auto">
          <a:xfrm>
            <a:off x="5650442" y="2633227"/>
            <a:ext cx="1693863" cy="1453727"/>
            <a:chOff x="3339" y="858"/>
            <a:chExt cx="1067" cy="1224"/>
          </a:xfrm>
        </p:grpSpPr>
        <p:sp>
          <p:nvSpPr>
            <p:cNvPr id="17455" name="Line 52"/>
            <p:cNvSpPr>
              <a:spLocks noChangeShapeType="1"/>
            </p:cNvSpPr>
            <p:nvPr/>
          </p:nvSpPr>
          <p:spPr bwMode="auto">
            <a:xfrm flipH="1" flipV="1">
              <a:off x="3339" y="858"/>
              <a:ext cx="45" cy="122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6" name="Line 53"/>
            <p:cNvSpPr>
              <a:spLocks noChangeShapeType="1"/>
            </p:cNvSpPr>
            <p:nvPr/>
          </p:nvSpPr>
          <p:spPr bwMode="auto">
            <a:xfrm flipH="1" flipV="1">
              <a:off x="3702" y="858"/>
              <a:ext cx="45" cy="117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7" name="Line 54"/>
            <p:cNvSpPr>
              <a:spLocks noChangeShapeType="1"/>
            </p:cNvSpPr>
            <p:nvPr/>
          </p:nvSpPr>
          <p:spPr bwMode="auto">
            <a:xfrm flipH="1" flipV="1">
              <a:off x="4065" y="858"/>
              <a:ext cx="0" cy="117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Line 55"/>
            <p:cNvSpPr>
              <a:spLocks noChangeShapeType="1"/>
            </p:cNvSpPr>
            <p:nvPr/>
          </p:nvSpPr>
          <p:spPr bwMode="auto">
            <a:xfrm flipV="1">
              <a:off x="4406" y="858"/>
              <a:ext cx="0" cy="113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8" name="文本框 6151"/>
          <p:cNvSpPr txBox="1">
            <a:spLocks noChangeArrowheads="1"/>
          </p:cNvSpPr>
          <p:nvPr/>
        </p:nvSpPr>
        <p:spPr bwMode="auto">
          <a:xfrm>
            <a:off x="751968" y="619835"/>
            <a:ext cx="37753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</a:t>
            </a:r>
            <a:r>
              <a:rPr lang="zh-CN" altLang="zh-CN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镜面反射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和漫反射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8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8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8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13" grpId="0"/>
      <p:bldP spid="3801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482599" y="794150"/>
            <a:ext cx="8185150" cy="130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平行光线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射到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粗糙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表面上，反射光线会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射向不同方向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，这种反射叫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漫反射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17" name="Group 35"/>
          <p:cNvGrpSpPr>
            <a:grpSpLocks/>
          </p:cNvGrpSpPr>
          <p:nvPr/>
        </p:nvGrpSpPr>
        <p:grpSpPr bwMode="auto">
          <a:xfrm>
            <a:off x="4829704" y="4036236"/>
            <a:ext cx="3816350" cy="365807"/>
            <a:chOff x="2608" y="2160"/>
            <a:chExt cx="2404" cy="362"/>
          </a:xfrm>
        </p:grpSpPr>
        <p:sp>
          <p:nvSpPr>
            <p:cNvPr id="17460" name="Freeform 7"/>
            <p:cNvSpPr>
              <a:spLocks noChangeArrowheads="1"/>
            </p:cNvSpPr>
            <p:nvPr/>
          </p:nvSpPr>
          <p:spPr bwMode="auto">
            <a:xfrm>
              <a:off x="2608" y="2160"/>
              <a:ext cx="2404" cy="234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317" y="98"/>
                </a:cxn>
                <a:cxn ang="0">
                  <a:pos x="590" y="188"/>
                </a:cxn>
                <a:cxn ang="0">
                  <a:pos x="907" y="98"/>
                </a:cxn>
                <a:cxn ang="0">
                  <a:pos x="1406" y="143"/>
                </a:cxn>
                <a:cxn ang="0">
                  <a:pos x="1905" y="7"/>
                </a:cxn>
                <a:cxn ang="0">
                  <a:pos x="2222" y="188"/>
                </a:cxn>
                <a:cxn ang="0">
                  <a:pos x="2359" y="234"/>
                </a:cxn>
                <a:cxn ang="0">
                  <a:pos x="2404" y="188"/>
                </a:cxn>
              </a:cxnLst>
              <a:rect l="0" t="0" r="r" b="b"/>
              <a:pathLst>
                <a:path w="2404" h="234">
                  <a:moveTo>
                    <a:pt x="0" y="188"/>
                  </a:moveTo>
                  <a:cubicBezTo>
                    <a:pt x="109" y="143"/>
                    <a:pt x="219" y="98"/>
                    <a:pt x="317" y="98"/>
                  </a:cubicBezTo>
                  <a:cubicBezTo>
                    <a:pt x="415" y="98"/>
                    <a:pt x="492" y="188"/>
                    <a:pt x="590" y="188"/>
                  </a:cubicBezTo>
                  <a:cubicBezTo>
                    <a:pt x="688" y="188"/>
                    <a:pt x="771" y="105"/>
                    <a:pt x="907" y="98"/>
                  </a:cubicBezTo>
                  <a:cubicBezTo>
                    <a:pt x="1043" y="91"/>
                    <a:pt x="1240" y="158"/>
                    <a:pt x="1406" y="143"/>
                  </a:cubicBezTo>
                  <a:cubicBezTo>
                    <a:pt x="1572" y="128"/>
                    <a:pt x="1769" y="0"/>
                    <a:pt x="1905" y="7"/>
                  </a:cubicBezTo>
                  <a:cubicBezTo>
                    <a:pt x="2041" y="14"/>
                    <a:pt x="2147" y="150"/>
                    <a:pt x="2222" y="188"/>
                  </a:cubicBezTo>
                  <a:cubicBezTo>
                    <a:pt x="2297" y="226"/>
                    <a:pt x="2329" y="234"/>
                    <a:pt x="2359" y="234"/>
                  </a:cubicBezTo>
                  <a:cubicBezTo>
                    <a:pt x="2389" y="234"/>
                    <a:pt x="2396" y="211"/>
                    <a:pt x="2404" y="18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1" name="Line 8"/>
            <p:cNvSpPr>
              <a:spLocks noChangeShapeType="1"/>
            </p:cNvSpPr>
            <p:nvPr/>
          </p:nvSpPr>
          <p:spPr bwMode="auto">
            <a:xfrm flipH="1">
              <a:off x="2699" y="2251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Line 9"/>
            <p:cNvSpPr>
              <a:spLocks noChangeShapeType="1"/>
            </p:cNvSpPr>
            <p:nvPr/>
          </p:nvSpPr>
          <p:spPr bwMode="auto">
            <a:xfrm flipH="1">
              <a:off x="2835" y="2251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3" name="Line 10"/>
            <p:cNvSpPr>
              <a:spLocks noChangeShapeType="1"/>
            </p:cNvSpPr>
            <p:nvPr/>
          </p:nvSpPr>
          <p:spPr bwMode="auto">
            <a:xfrm flipH="1">
              <a:off x="2971" y="2296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Line 11"/>
            <p:cNvSpPr>
              <a:spLocks noChangeShapeType="1"/>
            </p:cNvSpPr>
            <p:nvPr/>
          </p:nvSpPr>
          <p:spPr bwMode="auto">
            <a:xfrm flipH="1">
              <a:off x="3107" y="2341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Line 12"/>
            <p:cNvSpPr>
              <a:spLocks noChangeShapeType="1"/>
            </p:cNvSpPr>
            <p:nvPr/>
          </p:nvSpPr>
          <p:spPr bwMode="auto">
            <a:xfrm flipH="1">
              <a:off x="3288" y="2296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Line 13"/>
            <p:cNvSpPr>
              <a:spLocks noChangeShapeType="1"/>
            </p:cNvSpPr>
            <p:nvPr/>
          </p:nvSpPr>
          <p:spPr bwMode="auto">
            <a:xfrm flipH="1">
              <a:off x="3470" y="2251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Line 14"/>
            <p:cNvSpPr>
              <a:spLocks noChangeShapeType="1"/>
            </p:cNvSpPr>
            <p:nvPr/>
          </p:nvSpPr>
          <p:spPr bwMode="auto">
            <a:xfrm flipH="1">
              <a:off x="3606" y="2296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8" name="Line 15"/>
            <p:cNvSpPr>
              <a:spLocks noChangeShapeType="1"/>
            </p:cNvSpPr>
            <p:nvPr/>
          </p:nvSpPr>
          <p:spPr bwMode="auto">
            <a:xfrm flipH="1">
              <a:off x="4604" y="2297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9" name="Line 16"/>
            <p:cNvSpPr>
              <a:spLocks noChangeShapeType="1"/>
            </p:cNvSpPr>
            <p:nvPr/>
          </p:nvSpPr>
          <p:spPr bwMode="auto">
            <a:xfrm flipH="1">
              <a:off x="3787" y="2296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Line 17"/>
            <p:cNvSpPr>
              <a:spLocks noChangeShapeType="1"/>
            </p:cNvSpPr>
            <p:nvPr/>
          </p:nvSpPr>
          <p:spPr bwMode="auto">
            <a:xfrm flipH="1">
              <a:off x="3969" y="2296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Line 18"/>
            <p:cNvSpPr>
              <a:spLocks noChangeShapeType="1"/>
            </p:cNvSpPr>
            <p:nvPr/>
          </p:nvSpPr>
          <p:spPr bwMode="auto">
            <a:xfrm flipH="1">
              <a:off x="4196" y="2205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Line 19"/>
            <p:cNvSpPr>
              <a:spLocks noChangeShapeType="1"/>
            </p:cNvSpPr>
            <p:nvPr/>
          </p:nvSpPr>
          <p:spPr bwMode="auto">
            <a:xfrm flipH="1">
              <a:off x="4377" y="2160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Line 20"/>
            <p:cNvSpPr>
              <a:spLocks noChangeShapeType="1"/>
            </p:cNvSpPr>
            <p:nvPr/>
          </p:nvSpPr>
          <p:spPr bwMode="auto">
            <a:xfrm flipH="1">
              <a:off x="4513" y="2205"/>
              <a:ext cx="136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34"/>
          <p:cNvGrpSpPr>
            <a:grpSpLocks/>
          </p:cNvGrpSpPr>
          <p:nvPr/>
        </p:nvGrpSpPr>
        <p:grpSpPr bwMode="auto">
          <a:xfrm>
            <a:off x="4113742" y="3178610"/>
            <a:ext cx="3095625" cy="1191248"/>
            <a:chOff x="2109" y="1253"/>
            <a:chExt cx="1950" cy="1179"/>
          </a:xfrm>
        </p:grpSpPr>
        <p:grpSp>
          <p:nvGrpSpPr>
            <p:cNvPr id="19" name="Group 22"/>
            <p:cNvGrpSpPr>
              <a:grpSpLocks/>
            </p:cNvGrpSpPr>
            <p:nvPr/>
          </p:nvGrpSpPr>
          <p:grpSpPr bwMode="auto">
            <a:xfrm>
              <a:off x="3261" y="1298"/>
              <a:ext cx="798" cy="1134"/>
              <a:chOff x="3107" y="2750"/>
              <a:chExt cx="798" cy="1134"/>
            </a:xfrm>
          </p:grpSpPr>
          <p:sp>
            <p:nvSpPr>
              <p:cNvPr id="17476" name="Line 23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7" name="AutoShape 24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20" name="Group 25"/>
            <p:cNvGrpSpPr>
              <a:grpSpLocks/>
            </p:cNvGrpSpPr>
            <p:nvPr/>
          </p:nvGrpSpPr>
          <p:grpSpPr bwMode="auto">
            <a:xfrm>
              <a:off x="2853" y="1253"/>
              <a:ext cx="798" cy="1134"/>
              <a:chOff x="3107" y="2750"/>
              <a:chExt cx="798" cy="1134"/>
            </a:xfrm>
          </p:grpSpPr>
          <p:sp>
            <p:nvSpPr>
              <p:cNvPr id="17479" name="Line 26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0" name="AutoShape 27"/>
              <p:cNvSpPr>
                <a:spLocks noChangeArrowheads="1"/>
              </p:cNvSpPr>
              <p:nvPr/>
            </p:nvSpPr>
            <p:spPr bwMode="auto">
              <a:xfrm rot="-3110441">
                <a:off x="3711" y="3420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21" name="Group 28"/>
            <p:cNvGrpSpPr>
              <a:grpSpLocks/>
            </p:cNvGrpSpPr>
            <p:nvPr/>
          </p:nvGrpSpPr>
          <p:grpSpPr bwMode="auto">
            <a:xfrm>
              <a:off x="2477" y="1298"/>
              <a:ext cx="759" cy="1134"/>
              <a:chOff x="3048" y="2750"/>
              <a:chExt cx="759" cy="1134"/>
            </a:xfrm>
          </p:grpSpPr>
          <p:sp>
            <p:nvSpPr>
              <p:cNvPr id="17482" name="Line 29"/>
              <p:cNvSpPr>
                <a:spLocks noChangeShapeType="1"/>
              </p:cNvSpPr>
              <p:nvPr/>
            </p:nvSpPr>
            <p:spPr bwMode="auto">
              <a:xfrm rot="20528394">
                <a:off x="3048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3" name="AutoShape 30"/>
              <p:cNvSpPr>
                <a:spLocks noChangeArrowheads="1"/>
              </p:cNvSpPr>
              <p:nvPr/>
            </p:nvSpPr>
            <p:spPr bwMode="auto">
              <a:xfrm rot="18489559">
                <a:off x="3633" y="3407"/>
                <a:ext cx="45" cy="303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22" name="Group 31"/>
            <p:cNvGrpSpPr>
              <a:grpSpLocks/>
            </p:cNvGrpSpPr>
            <p:nvPr/>
          </p:nvGrpSpPr>
          <p:grpSpPr bwMode="auto">
            <a:xfrm>
              <a:off x="2109" y="1253"/>
              <a:ext cx="763" cy="1134"/>
              <a:chOff x="3107" y="2750"/>
              <a:chExt cx="763" cy="1134"/>
            </a:xfrm>
          </p:grpSpPr>
          <p:sp>
            <p:nvSpPr>
              <p:cNvPr id="17485" name="Line 32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6" name="AutoShape 33"/>
              <p:cNvSpPr>
                <a:spLocks noChangeArrowheads="1"/>
              </p:cNvSpPr>
              <p:nvPr/>
            </p:nvSpPr>
            <p:spPr bwMode="auto">
              <a:xfrm rot="18489559">
                <a:off x="3680" y="3397"/>
                <a:ext cx="82" cy="298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</p:grpSp>
      <p:grpSp>
        <p:nvGrpSpPr>
          <p:cNvPr id="23" name="组合 45319"/>
          <p:cNvGrpSpPr>
            <a:grpSpLocks/>
          </p:cNvGrpSpPr>
          <p:nvPr/>
        </p:nvGrpSpPr>
        <p:grpSpPr bwMode="auto">
          <a:xfrm>
            <a:off x="5197475" y="2861505"/>
            <a:ext cx="3238500" cy="1228557"/>
            <a:chOff x="3296" y="3145"/>
            <a:chExt cx="2040" cy="1071"/>
          </a:xfrm>
        </p:grpSpPr>
        <p:grpSp>
          <p:nvGrpSpPr>
            <p:cNvPr id="24" name="Group 37"/>
            <p:cNvGrpSpPr>
              <a:grpSpLocks/>
            </p:cNvGrpSpPr>
            <p:nvPr/>
          </p:nvGrpSpPr>
          <p:grpSpPr bwMode="auto">
            <a:xfrm rot="-5175591">
              <a:off x="3517" y="3148"/>
              <a:ext cx="692" cy="1134"/>
              <a:chOff x="3047" y="2758"/>
              <a:chExt cx="814" cy="1134"/>
            </a:xfrm>
          </p:grpSpPr>
          <p:sp>
            <p:nvSpPr>
              <p:cNvPr id="17489" name="Line 38"/>
              <p:cNvSpPr>
                <a:spLocks noChangeShapeType="1"/>
              </p:cNvSpPr>
              <p:nvPr/>
            </p:nvSpPr>
            <p:spPr bwMode="auto">
              <a:xfrm rot="20528394">
                <a:off x="3047" y="2758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0" name="AutoShape 39"/>
              <p:cNvSpPr>
                <a:spLocks noChangeArrowheads="1"/>
              </p:cNvSpPr>
              <p:nvPr/>
            </p:nvSpPr>
            <p:spPr bwMode="auto">
              <a:xfrm rot="18849558">
                <a:off x="3685" y="3438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25" name="Group 49"/>
            <p:cNvGrpSpPr>
              <a:grpSpLocks/>
            </p:cNvGrpSpPr>
            <p:nvPr/>
          </p:nvGrpSpPr>
          <p:grpSpPr bwMode="auto">
            <a:xfrm rot="-7836965">
              <a:off x="3548" y="2893"/>
              <a:ext cx="630" cy="1134"/>
              <a:chOff x="3132" y="2806"/>
              <a:chExt cx="741" cy="1134"/>
            </a:xfrm>
          </p:grpSpPr>
          <p:sp>
            <p:nvSpPr>
              <p:cNvPr id="17492" name="Line 50"/>
              <p:cNvSpPr>
                <a:spLocks noChangeShapeType="1"/>
              </p:cNvSpPr>
              <p:nvPr/>
            </p:nvSpPr>
            <p:spPr bwMode="auto">
              <a:xfrm rot="20528394">
                <a:off x="3132" y="2806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3" name="AutoShape 51"/>
              <p:cNvSpPr>
                <a:spLocks noChangeArrowheads="1"/>
              </p:cNvSpPr>
              <p:nvPr/>
            </p:nvSpPr>
            <p:spPr bwMode="auto">
              <a:xfrm rot="18789558">
                <a:off x="3697" y="3447"/>
                <a:ext cx="58" cy="295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26" name="Group 52"/>
            <p:cNvGrpSpPr>
              <a:grpSpLocks/>
            </p:cNvGrpSpPr>
            <p:nvPr/>
          </p:nvGrpSpPr>
          <p:grpSpPr bwMode="auto">
            <a:xfrm rot="-4468506">
              <a:off x="4379" y="3307"/>
              <a:ext cx="684" cy="1134"/>
              <a:chOff x="3009" y="2811"/>
              <a:chExt cx="804" cy="1134"/>
            </a:xfrm>
          </p:grpSpPr>
          <p:sp>
            <p:nvSpPr>
              <p:cNvPr id="17495" name="Line 53"/>
              <p:cNvSpPr>
                <a:spLocks noChangeShapeType="1"/>
              </p:cNvSpPr>
              <p:nvPr/>
            </p:nvSpPr>
            <p:spPr bwMode="auto">
              <a:xfrm rot="20528394">
                <a:off x="3009" y="2811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6" name="AutoShape 54"/>
              <p:cNvSpPr>
                <a:spLocks noChangeArrowheads="1"/>
              </p:cNvSpPr>
              <p:nvPr/>
            </p:nvSpPr>
            <p:spPr bwMode="auto">
              <a:xfrm rot="18729559">
                <a:off x="3635" y="3461"/>
                <a:ext cx="29" cy="326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  <p:grpSp>
          <p:nvGrpSpPr>
            <p:cNvPr id="27" name="Group 55"/>
            <p:cNvGrpSpPr>
              <a:grpSpLocks/>
            </p:cNvGrpSpPr>
            <p:nvPr/>
          </p:nvGrpSpPr>
          <p:grpSpPr bwMode="auto">
            <a:xfrm rot="-6791166">
              <a:off x="4480" y="3018"/>
              <a:ext cx="578" cy="1134"/>
              <a:chOff x="3107" y="2750"/>
              <a:chExt cx="680" cy="1134"/>
            </a:xfrm>
          </p:grpSpPr>
          <p:sp>
            <p:nvSpPr>
              <p:cNvPr id="17498" name="Line 56"/>
              <p:cNvSpPr>
                <a:spLocks noChangeShapeType="1"/>
              </p:cNvSpPr>
              <p:nvPr/>
            </p:nvSpPr>
            <p:spPr bwMode="auto">
              <a:xfrm rot="-1071606">
                <a:off x="3107" y="2750"/>
                <a:ext cx="68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9" name="AutoShape 57"/>
              <p:cNvSpPr>
                <a:spLocks noChangeArrowheads="1"/>
              </p:cNvSpPr>
              <p:nvPr/>
            </p:nvSpPr>
            <p:spPr bwMode="auto">
              <a:xfrm rot="-2390441">
                <a:off x="3714" y="3456"/>
                <a:ext cx="71" cy="242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en-US" sz="2800">
                  <a:latin typeface="Tahoma" pitchFamily="34" charset="0"/>
                </a:endParaRPr>
              </a:p>
            </p:txBody>
          </p:sp>
        </p:grpSp>
      </p:grpSp>
      <p:grpSp>
        <p:nvGrpSpPr>
          <p:cNvPr id="28" name="组合 45320"/>
          <p:cNvGrpSpPr>
            <a:grpSpLocks/>
          </p:cNvGrpSpPr>
          <p:nvPr/>
        </p:nvGrpSpPr>
        <p:grpSpPr bwMode="auto">
          <a:xfrm>
            <a:off x="5266266" y="2955443"/>
            <a:ext cx="1714500" cy="1288638"/>
            <a:chOff x="3315" y="3165"/>
            <a:chExt cx="1080" cy="1085"/>
          </a:xfrm>
        </p:grpSpPr>
        <p:sp>
          <p:nvSpPr>
            <p:cNvPr id="17501" name="Line 60"/>
            <p:cNvSpPr>
              <a:spLocks noChangeShapeType="1"/>
            </p:cNvSpPr>
            <p:nvPr/>
          </p:nvSpPr>
          <p:spPr bwMode="auto">
            <a:xfrm flipH="1" flipV="1">
              <a:off x="3315" y="3248"/>
              <a:ext cx="43" cy="90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2" name="Line 61"/>
            <p:cNvSpPr>
              <a:spLocks noChangeShapeType="1"/>
            </p:cNvSpPr>
            <p:nvPr/>
          </p:nvSpPr>
          <p:spPr bwMode="auto">
            <a:xfrm rot="20166796" flipV="1">
              <a:off x="3563" y="3192"/>
              <a:ext cx="46" cy="105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3" name="Line 62"/>
            <p:cNvSpPr>
              <a:spLocks noChangeShapeType="1"/>
            </p:cNvSpPr>
            <p:nvPr/>
          </p:nvSpPr>
          <p:spPr bwMode="auto">
            <a:xfrm rot="66943" flipV="1">
              <a:off x="4133" y="3188"/>
              <a:ext cx="82" cy="9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Line 63"/>
            <p:cNvSpPr>
              <a:spLocks noChangeShapeType="1"/>
            </p:cNvSpPr>
            <p:nvPr/>
          </p:nvSpPr>
          <p:spPr bwMode="auto">
            <a:xfrm rot="20737888" flipV="1">
              <a:off x="4369" y="3165"/>
              <a:ext cx="26" cy="103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45329"/>
          <p:cNvGrpSpPr>
            <a:grpSpLocks/>
          </p:cNvGrpSpPr>
          <p:nvPr/>
        </p:nvGrpSpPr>
        <p:grpSpPr bwMode="auto">
          <a:xfrm>
            <a:off x="700039" y="3012687"/>
            <a:ext cx="2526291" cy="1212626"/>
            <a:chOff x="78" y="3017"/>
            <a:chExt cx="1892" cy="1250"/>
          </a:xfrm>
        </p:grpSpPr>
        <p:pic>
          <p:nvPicPr>
            <p:cNvPr id="17506" name="Picture 155" descr="C:\Users\Administrator\Desktop\timg.jpgtim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57" y="3017"/>
              <a:ext cx="1213" cy="12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17507" name="文本框 45204"/>
            <p:cNvSpPr txBox="1">
              <a:spLocks noChangeArrowheads="1"/>
            </p:cNvSpPr>
            <p:nvPr/>
          </p:nvSpPr>
          <p:spPr bwMode="auto">
            <a:xfrm>
              <a:off x="78" y="3114"/>
              <a:ext cx="438" cy="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600" dirty="0"/>
                <a:t>白纸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2" name="Picture 24" descr="上海夜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6" y="1057040"/>
            <a:ext cx="2455863" cy="2532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95289" y="3965681"/>
            <a:ext cx="85693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我们能看到这些东西是因为光源发出的光射入眼睛。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8" name="Picture 2" descr="https://timgsa.baidu.com/timg?image&amp;quality=80&amp;size=b9999_10000&amp;sec=1571137358980&amp;di=be5e03a4a23dd5f445aa19bbf9fa0125&amp;imgtype=0&amp;src=http%3A%2F%2Fpic19.nipic.com%2F20120308%2F2786001_132252723000_2.jpg"/>
          <p:cNvPicPr>
            <a:picLocks noChangeAspect="1" noChangeArrowheads="1"/>
          </p:cNvPicPr>
          <p:nvPr/>
        </p:nvPicPr>
        <p:blipFill>
          <a:blip r:embed="rId3" cstate="print"/>
          <a:srcRect l="14405" b="4746"/>
          <a:stretch>
            <a:fillRect/>
          </a:stretch>
        </p:blipFill>
        <p:spPr bwMode="auto">
          <a:xfrm>
            <a:off x="323134" y="1047230"/>
            <a:ext cx="2847822" cy="2534741"/>
          </a:xfrm>
          <a:prstGeom prst="rect">
            <a:avLst/>
          </a:prstGeom>
          <a:noFill/>
        </p:spPr>
      </p:pic>
      <p:pic>
        <p:nvPicPr>
          <p:cNvPr id="19460" name="Picture 4" descr="https://timgsa.baidu.com/timg?image&amp;quality=80&amp;size=b9999_10000&amp;sec=1571137437753&amp;di=c95e9d5d81cf51e53f4757f4397d5414&amp;imgtype=0&amp;src=http%3A%2F%2Fwww.gxbstv.com%2FArticle%2FUploadFiles%2F200908%2F2009081716190682.jpg"/>
          <p:cNvPicPr>
            <a:picLocks noChangeAspect="1" noChangeArrowheads="1"/>
          </p:cNvPicPr>
          <p:nvPr/>
        </p:nvPicPr>
        <p:blipFill>
          <a:blip r:embed="rId4" cstate="print"/>
          <a:srcRect l="17522" r="5246" b="8200"/>
          <a:stretch>
            <a:fillRect/>
          </a:stretch>
        </p:blipFill>
        <p:spPr bwMode="auto">
          <a:xfrm>
            <a:off x="3210713" y="1054652"/>
            <a:ext cx="3114461" cy="253419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45215"/>
          <p:cNvSpPr txBox="1">
            <a:spLocks noChangeArrowheads="1"/>
          </p:cNvSpPr>
          <p:nvPr/>
        </p:nvSpPr>
        <p:spPr bwMode="auto">
          <a:xfrm>
            <a:off x="436563" y="627439"/>
            <a:ext cx="7753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latin typeface="宋体" pitchFamily="2" charset="-122"/>
              </a:rPr>
              <a:t>观察漫反射的形成过程，你发现了什么？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2018" y="3622970"/>
            <a:ext cx="7751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镜面反射和漫反射都遵循光的反射规律</a:t>
            </a:r>
          </a:p>
        </p:txBody>
      </p:sp>
      <p:sp>
        <p:nvSpPr>
          <p:cNvPr id="19579" name="文本框 19578"/>
          <p:cNvSpPr txBox="1">
            <a:spLocks noChangeArrowheads="1"/>
          </p:cNvSpPr>
          <p:nvPr/>
        </p:nvSpPr>
        <p:spPr bwMode="auto">
          <a:xfrm>
            <a:off x="488952" y="4181065"/>
            <a:ext cx="8061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宋体" pitchFamily="2" charset="-122"/>
              </a:rPr>
              <a:t>漫反射使我们能在不同方向看到本身不发光的物体。</a:t>
            </a:r>
          </a:p>
        </p:txBody>
      </p:sp>
    </p:spTree>
    <p:controls>
      <p:control spid="2050" name="ShockwaveFlash1" r:id="rId2" imgW="7630590" imgH="2953162"/>
    </p:controls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5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406400" y="869244"/>
            <a:ext cx="8432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现在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，我知道了，当我们感到不发光的物体</a:t>
            </a:r>
            <a:r>
              <a:rPr lang="zh-CN" altLang="en-US" sz="28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非常亮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时，是因为光线在物体上发生了</a:t>
            </a:r>
            <a:r>
              <a:rPr lang="zh-CN" altLang="en-US" sz="28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镜面反射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，反射光线</a:t>
            </a:r>
            <a:r>
              <a:rPr lang="zh-CN" altLang="en-US" sz="28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都进入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我们的眼睛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当我们感到物体</a:t>
            </a:r>
            <a:r>
              <a:rPr lang="zh-CN" altLang="en-US" sz="2800" dirty="0" smtClean="0">
                <a:solidFill>
                  <a:srgbClr val="CC3300"/>
                </a:solidFill>
                <a:latin typeface="微软雅黑" pitchFamily="34" charset="-122"/>
                <a:ea typeface="微软雅黑" pitchFamily="34" charset="-122"/>
              </a:rPr>
              <a:t>比较暗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时，是因为光线在物体上发生了</a:t>
            </a:r>
            <a:r>
              <a:rPr lang="zh-CN" altLang="en-US" sz="2800" dirty="0" smtClean="0">
                <a:solidFill>
                  <a:srgbClr val="CC3300"/>
                </a:solidFill>
                <a:latin typeface="微软雅黑" pitchFamily="34" charset="-122"/>
                <a:ea typeface="微软雅黑" pitchFamily="34" charset="-122"/>
              </a:rPr>
              <a:t>漫反射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，反射光线</a:t>
            </a:r>
            <a:r>
              <a:rPr lang="zh-CN" altLang="en-US" sz="2800" dirty="0" smtClean="0">
                <a:solidFill>
                  <a:srgbClr val="CC3300"/>
                </a:solidFill>
                <a:latin typeface="微软雅黑" pitchFamily="34" charset="-122"/>
                <a:ea typeface="微软雅黑" pitchFamily="34" charset="-122"/>
              </a:rPr>
              <a:t>有一部分进入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我们的眼睛。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762000" y="3021472"/>
            <a:ext cx="7239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ea typeface="楷体_GB2312" pitchFamily="49" charset="-122"/>
              </a:rPr>
              <a:t>        </a:t>
            </a:r>
            <a:endParaRPr lang="zh-CN" altLang="en-US" sz="3200" dirty="0">
              <a:ea typeface="楷体_GB2312" pitchFamily="49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91" name="图片 118790" descr="C:\Users\Administrator\Desktop\rd_or_aea2231c1239a38e58b2470ddf4a4166.jpgrd_or_aea2231c1239a38e58b2470ddf4a41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4100" y="733990"/>
            <a:ext cx="2865438" cy="160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2" name="图片 118791" descr="fyou%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963" y="2943084"/>
            <a:ext cx="4868862" cy="188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3" name="图片 118792" descr="e1757a0070167ee4a75e3549ad_5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6" y="2601031"/>
            <a:ext cx="3922713" cy="21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8796" name="Object 5"/>
          <p:cNvGraphicFramePr>
            <a:graphicFrameLocks noChangeAspect="1"/>
          </p:cNvGraphicFramePr>
          <p:nvPr/>
        </p:nvGraphicFramePr>
        <p:xfrm>
          <a:off x="3059114" y="466761"/>
          <a:ext cx="3095625" cy="2476323"/>
        </p:xfrm>
        <a:graphic>
          <a:graphicData uri="http://schemas.openxmlformats.org/presentationml/2006/ole">
            <p:oleObj spid="_x0000_s3074" r:id="rId6" imgW="4482540" imgH="3644444" progId="">
              <p:embed/>
            </p:oleObj>
          </a:graphicData>
        </a:graphic>
      </p:graphicFrame>
      <p:pic>
        <p:nvPicPr>
          <p:cNvPr id="118797" name="图片 118796" descr="2008982125529_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9551" y="466761"/>
            <a:ext cx="2849563" cy="247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288925" y="1596249"/>
            <a:ext cx="86042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　生活中哪些现象是镜面反射？哪些是漫反射？你能举出例子吗？</a:t>
            </a:r>
          </a:p>
        </p:txBody>
      </p:sp>
      <p:sp>
        <p:nvSpPr>
          <p:cNvPr id="44038" name="文本框 44037"/>
          <p:cNvSpPr txBox="1">
            <a:spLocks noChangeArrowheads="1"/>
          </p:cNvSpPr>
          <p:nvPr/>
        </p:nvSpPr>
        <p:spPr bwMode="auto">
          <a:xfrm>
            <a:off x="1187450" y="572465"/>
            <a:ext cx="3384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</a:rPr>
              <a:t>生活现象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8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8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5" grpId="1"/>
      <p:bldP spid="44038" grpId="0"/>
      <p:bldP spid="4403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399189" y="3434570"/>
            <a:ext cx="1785937" cy="523220"/>
          </a:xfrm>
          <a:prstGeom prst="rect">
            <a:avLst/>
          </a:prstGeom>
          <a:solidFill>
            <a:srgbClr val="B2B2FF">
              <a:alpha val="14117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华文新魏"/>
              </a:rPr>
              <a:t>玻璃幕墙</a:t>
            </a:r>
          </a:p>
        </p:txBody>
      </p:sp>
      <p:pic>
        <p:nvPicPr>
          <p:cNvPr id="50179" name="Picture 4" descr="7b36cb0c684eed1f6e73eac096ed67e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8451" y="959128"/>
            <a:ext cx="2868613" cy="304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Box 5"/>
          <p:cNvSpPr txBox="1">
            <a:spLocks noChangeArrowheads="1"/>
          </p:cNvSpPr>
          <p:nvPr/>
        </p:nvSpPr>
        <p:spPr bwMode="auto">
          <a:xfrm>
            <a:off x="827688" y="4343148"/>
            <a:ext cx="75866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光污染实质上是一种</a:t>
            </a:r>
            <a:r>
              <a:rPr lang="zh-CN" altLang="en-US" sz="32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       </a:t>
            </a:r>
            <a:r>
              <a:rPr lang="zh-CN" altLang="en-US" sz="3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反射现象</a:t>
            </a:r>
          </a:p>
        </p:txBody>
      </p:sp>
      <p:sp>
        <p:nvSpPr>
          <p:cNvPr id="90118" name="Text Box 3"/>
          <p:cNvSpPr txBox="1">
            <a:spLocks noChangeArrowheads="1"/>
          </p:cNvSpPr>
          <p:nvPr/>
        </p:nvSpPr>
        <p:spPr bwMode="auto">
          <a:xfrm>
            <a:off x="628446" y="237402"/>
            <a:ext cx="2243138" cy="584775"/>
          </a:xfrm>
          <a:prstGeom prst="rect">
            <a:avLst/>
          </a:prstGeom>
          <a:gradFill rotWithShape="1">
            <a:gsLst>
              <a:gs pos="0">
                <a:srgbClr val="B9DCF9"/>
              </a:gs>
              <a:gs pos="50000">
                <a:schemeClr val="bg1"/>
              </a:gs>
              <a:gs pos="100000">
                <a:srgbClr val="B9DC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你知道吗？</a:t>
            </a: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4667321" y="4310622"/>
            <a:ext cx="122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a typeface="黑体" pitchFamily="2" charset="-122"/>
              </a:rPr>
              <a:t>镜面</a:t>
            </a:r>
          </a:p>
        </p:txBody>
      </p:sp>
      <p:pic>
        <p:nvPicPr>
          <p:cNvPr id="50183" name="Picture 2" descr="https://timgsa.baidu.com/timg?image&amp;quality=80&amp;size=b9999_10000&amp;sec=1506705655322&amp;di=17044e90c588348b32feeada0720cc0e&amp;imgtype=0&amp;src=http%3A%2F%2Fwww.xywww.cn%2Fuploadfile%2F2015%2F1230%2F20151230095217121.jpg"/>
          <p:cNvPicPr>
            <a:picLocks noChangeAspect="1" noChangeArrowheads="1"/>
          </p:cNvPicPr>
          <p:nvPr/>
        </p:nvPicPr>
        <p:blipFill>
          <a:blip r:embed="rId4" cstate="print"/>
          <a:srcRect l="8416" r="4037"/>
          <a:stretch>
            <a:fillRect/>
          </a:stretch>
        </p:blipFill>
        <p:spPr bwMode="auto">
          <a:xfrm>
            <a:off x="736600" y="972498"/>
            <a:ext cx="4419600" cy="237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build="allAtOnce" autoUpdateAnimBg="0"/>
      <p:bldP spid="9012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6" name="Picture 21"/>
          <p:cNvPicPr>
            <a:picLocks noGrp="1" noChangeAspect="1"/>
          </p:cNvPicPr>
          <p:nvPr>
            <p:ph type="title" idx="4294967295"/>
          </p:nvPr>
        </p:nvPicPr>
        <p:blipFill>
          <a:blip r:embed="rId2" cstate="print">
            <a:clrChange>
              <a:clrFrom>
                <a:srgbClr val="8E8268"/>
              </a:clrFrom>
              <a:clrTo>
                <a:srgbClr val="8E826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6133" y="821755"/>
            <a:ext cx="7045114" cy="3511400"/>
          </a:xfrm>
          <a:prstGeom prst="rect">
            <a:avLst/>
          </a:prstGeom>
          <a:ln cap="flat" algn="ctr"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矩形 106499"/>
          <p:cNvSpPr>
            <a:spLocks noChangeArrowheads="1"/>
          </p:cNvSpPr>
          <p:nvPr/>
        </p:nvSpPr>
        <p:spPr bwMode="auto">
          <a:xfrm>
            <a:off x="685801" y="3633129"/>
            <a:ext cx="82851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D0D0D"/>
                </a:solidFill>
                <a:latin typeface="宋体" pitchFamily="2" charset="-122"/>
              </a:rPr>
              <a:t>    </a:t>
            </a:r>
            <a:r>
              <a:rPr lang="zh-CN" altLang="en-US" sz="2800">
                <a:solidFill>
                  <a:srgbClr val="0D0D0D"/>
                </a:solidFill>
                <a:latin typeface="宋体" pitchFamily="2" charset="-122"/>
              </a:rPr>
              <a:t>当有光线从任意角度射向尾灯时，它都能把光线“反向射回”。</a:t>
            </a:r>
          </a:p>
        </p:txBody>
      </p:sp>
      <p:grpSp>
        <p:nvGrpSpPr>
          <p:cNvPr id="2" name="组合 106501"/>
          <p:cNvGrpSpPr>
            <a:grpSpLocks/>
          </p:cNvGrpSpPr>
          <p:nvPr/>
        </p:nvGrpSpPr>
        <p:grpSpPr bwMode="auto">
          <a:xfrm rot="8496961">
            <a:off x="1955801" y="1205501"/>
            <a:ext cx="2398713" cy="171027"/>
            <a:chOff x="432" y="4128"/>
            <a:chExt cx="1680" cy="192"/>
          </a:xfrm>
        </p:grpSpPr>
        <p:grpSp>
          <p:nvGrpSpPr>
            <p:cNvPr id="3" name="组合 106502"/>
            <p:cNvGrpSpPr>
              <a:grpSpLocks/>
            </p:cNvGrpSpPr>
            <p:nvPr/>
          </p:nvGrpSpPr>
          <p:grpSpPr bwMode="auto">
            <a:xfrm>
              <a:off x="528" y="4176"/>
              <a:ext cx="1488" cy="144"/>
              <a:chOff x="3792" y="2256"/>
              <a:chExt cx="1488" cy="144"/>
            </a:xfrm>
          </p:grpSpPr>
          <p:sp>
            <p:nvSpPr>
              <p:cNvPr id="22532" name="直接连接符 106503"/>
              <p:cNvSpPr>
                <a:spLocks noChangeShapeType="1"/>
              </p:cNvSpPr>
              <p:nvPr/>
            </p:nvSpPr>
            <p:spPr bwMode="auto">
              <a:xfrm>
                <a:off x="3792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3" name="直接连接符 106504"/>
              <p:cNvSpPr>
                <a:spLocks noChangeShapeType="1"/>
              </p:cNvSpPr>
              <p:nvPr/>
            </p:nvSpPr>
            <p:spPr bwMode="auto">
              <a:xfrm>
                <a:off x="3936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4" name="直接连接符 106505"/>
              <p:cNvSpPr>
                <a:spLocks noChangeShapeType="1"/>
              </p:cNvSpPr>
              <p:nvPr/>
            </p:nvSpPr>
            <p:spPr bwMode="auto">
              <a:xfrm>
                <a:off x="4080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5" name="直接连接符 106506"/>
              <p:cNvSpPr>
                <a:spLocks noChangeShapeType="1"/>
              </p:cNvSpPr>
              <p:nvPr/>
            </p:nvSpPr>
            <p:spPr bwMode="auto">
              <a:xfrm>
                <a:off x="4224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6" name="直接连接符 106507"/>
              <p:cNvSpPr>
                <a:spLocks noChangeShapeType="1"/>
              </p:cNvSpPr>
              <p:nvPr/>
            </p:nvSpPr>
            <p:spPr bwMode="auto">
              <a:xfrm>
                <a:off x="4368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7" name="直接连接符 106508"/>
              <p:cNvSpPr>
                <a:spLocks noChangeShapeType="1"/>
              </p:cNvSpPr>
              <p:nvPr/>
            </p:nvSpPr>
            <p:spPr bwMode="auto">
              <a:xfrm>
                <a:off x="4512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8" name="直接连接符 106509"/>
              <p:cNvSpPr>
                <a:spLocks noChangeShapeType="1"/>
              </p:cNvSpPr>
              <p:nvPr/>
            </p:nvSpPr>
            <p:spPr bwMode="auto">
              <a:xfrm>
                <a:off x="4656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9" name="直接连接符 106510"/>
              <p:cNvSpPr>
                <a:spLocks noChangeShapeType="1"/>
              </p:cNvSpPr>
              <p:nvPr/>
            </p:nvSpPr>
            <p:spPr bwMode="auto">
              <a:xfrm>
                <a:off x="4800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0" name="直接连接符 106511"/>
              <p:cNvSpPr>
                <a:spLocks noChangeShapeType="1"/>
              </p:cNvSpPr>
              <p:nvPr/>
            </p:nvSpPr>
            <p:spPr bwMode="auto">
              <a:xfrm>
                <a:off x="4944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1" name="直接连接符 106512"/>
              <p:cNvSpPr>
                <a:spLocks noChangeShapeType="1"/>
              </p:cNvSpPr>
              <p:nvPr/>
            </p:nvSpPr>
            <p:spPr bwMode="auto">
              <a:xfrm>
                <a:off x="5088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542" name="直接连接符 106513"/>
            <p:cNvSpPr>
              <a:spLocks noChangeShapeType="1"/>
            </p:cNvSpPr>
            <p:nvPr/>
          </p:nvSpPr>
          <p:spPr bwMode="auto">
            <a:xfrm>
              <a:off x="432" y="4128"/>
              <a:ext cx="1680" cy="0"/>
            </a:xfrm>
            <a:prstGeom prst="line">
              <a:avLst/>
            </a:prstGeom>
            <a:noFill/>
            <a:ln w="57150" cap="sq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106514"/>
          <p:cNvGrpSpPr>
            <a:grpSpLocks/>
          </p:cNvGrpSpPr>
          <p:nvPr/>
        </p:nvGrpSpPr>
        <p:grpSpPr bwMode="auto">
          <a:xfrm rot="2955634">
            <a:off x="2062928" y="2485967"/>
            <a:ext cx="1579621" cy="206375"/>
            <a:chOff x="432" y="4128"/>
            <a:chExt cx="1680" cy="192"/>
          </a:xfrm>
        </p:grpSpPr>
        <p:grpSp>
          <p:nvGrpSpPr>
            <p:cNvPr id="5" name="组合 106515"/>
            <p:cNvGrpSpPr>
              <a:grpSpLocks/>
            </p:cNvGrpSpPr>
            <p:nvPr/>
          </p:nvGrpSpPr>
          <p:grpSpPr bwMode="auto">
            <a:xfrm>
              <a:off x="528" y="4176"/>
              <a:ext cx="1488" cy="144"/>
              <a:chOff x="3792" y="2256"/>
              <a:chExt cx="1488" cy="144"/>
            </a:xfrm>
          </p:grpSpPr>
          <p:sp>
            <p:nvSpPr>
              <p:cNvPr id="22545" name="直接连接符 106516"/>
              <p:cNvSpPr>
                <a:spLocks noChangeShapeType="1"/>
              </p:cNvSpPr>
              <p:nvPr/>
            </p:nvSpPr>
            <p:spPr bwMode="auto">
              <a:xfrm>
                <a:off x="3792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6" name="直接连接符 106517"/>
              <p:cNvSpPr>
                <a:spLocks noChangeShapeType="1"/>
              </p:cNvSpPr>
              <p:nvPr/>
            </p:nvSpPr>
            <p:spPr bwMode="auto">
              <a:xfrm>
                <a:off x="3936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7" name="直接连接符 106518"/>
              <p:cNvSpPr>
                <a:spLocks noChangeShapeType="1"/>
              </p:cNvSpPr>
              <p:nvPr/>
            </p:nvSpPr>
            <p:spPr bwMode="auto">
              <a:xfrm>
                <a:off x="4080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8" name="直接连接符 106519"/>
              <p:cNvSpPr>
                <a:spLocks noChangeShapeType="1"/>
              </p:cNvSpPr>
              <p:nvPr/>
            </p:nvSpPr>
            <p:spPr bwMode="auto">
              <a:xfrm>
                <a:off x="4224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9" name="直接连接符 106520"/>
              <p:cNvSpPr>
                <a:spLocks noChangeShapeType="1"/>
              </p:cNvSpPr>
              <p:nvPr/>
            </p:nvSpPr>
            <p:spPr bwMode="auto">
              <a:xfrm>
                <a:off x="4368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0" name="直接连接符 106521"/>
              <p:cNvSpPr>
                <a:spLocks noChangeShapeType="1"/>
              </p:cNvSpPr>
              <p:nvPr/>
            </p:nvSpPr>
            <p:spPr bwMode="auto">
              <a:xfrm>
                <a:off x="4512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1" name="直接连接符 106522"/>
              <p:cNvSpPr>
                <a:spLocks noChangeShapeType="1"/>
              </p:cNvSpPr>
              <p:nvPr/>
            </p:nvSpPr>
            <p:spPr bwMode="auto">
              <a:xfrm>
                <a:off x="4656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2" name="直接连接符 106523"/>
              <p:cNvSpPr>
                <a:spLocks noChangeShapeType="1"/>
              </p:cNvSpPr>
              <p:nvPr/>
            </p:nvSpPr>
            <p:spPr bwMode="auto">
              <a:xfrm>
                <a:off x="4800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3" name="直接连接符 106524"/>
              <p:cNvSpPr>
                <a:spLocks noChangeShapeType="1"/>
              </p:cNvSpPr>
              <p:nvPr/>
            </p:nvSpPr>
            <p:spPr bwMode="auto">
              <a:xfrm>
                <a:off x="4944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4" name="直接连接符 106525"/>
              <p:cNvSpPr>
                <a:spLocks noChangeShapeType="1"/>
              </p:cNvSpPr>
              <p:nvPr/>
            </p:nvSpPr>
            <p:spPr bwMode="auto">
              <a:xfrm>
                <a:off x="5088" y="2256"/>
                <a:ext cx="192" cy="144"/>
              </a:xfrm>
              <a:prstGeom prst="line">
                <a:avLst/>
              </a:prstGeom>
              <a:noFill/>
              <a:ln w="57150" cap="sq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555" name="直接连接符 106526"/>
            <p:cNvSpPr>
              <a:spLocks noChangeShapeType="1"/>
            </p:cNvSpPr>
            <p:nvPr/>
          </p:nvSpPr>
          <p:spPr bwMode="auto">
            <a:xfrm>
              <a:off x="432" y="4128"/>
              <a:ext cx="1680" cy="0"/>
            </a:xfrm>
            <a:prstGeom prst="line">
              <a:avLst/>
            </a:prstGeom>
            <a:noFill/>
            <a:ln w="57150" cap="sq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6531" name="直接连接符 106530"/>
          <p:cNvSpPr>
            <a:spLocks noChangeShapeType="1"/>
          </p:cNvSpPr>
          <p:nvPr/>
        </p:nvSpPr>
        <p:spPr bwMode="auto">
          <a:xfrm rot="904492">
            <a:off x="3406775" y="1300516"/>
            <a:ext cx="935038" cy="431129"/>
          </a:xfrm>
          <a:prstGeom prst="line">
            <a:avLst/>
          </a:prstGeom>
          <a:noFill/>
          <a:ln w="38100">
            <a:solidFill>
              <a:schemeClr val="tx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35" name="直接连接符 106534"/>
          <p:cNvSpPr>
            <a:spLocks noChangeShapeType="1"/>
          </p:cNvSpPr>
          <p:nvPr/>
        </p:nvSpPr>
        <p:spPr bwMode="auto">
          <a:xfrm flipH="1">
            <a:off x="3163889" y="2264916"/>
            <a:ext cx="720725" cy="429942"/>
          </a:xfrm>
          <a:prstGeom prst="line">
            <a:avLst/>
          </a:prstGeom>
          <a:noFill/>
          <a:ln w="28575">
            <a:solidFill>
              <a:schemeClr val="tx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106540"/>
          <p:cNvGrpSpPr>
            <a:grpSpLocks/>
          </p:cNvGrpSpPr>
          <p:nvPr/>
        </p:nvGrpSpPr>
        <p:grpSpPr bwMode="auto">
          <a:xfrm>
            <a:off x="3490914" y="1137803"/>
            <a:ext cx="4319587" cy="108080"/>
            <a:chOff x="1973" y="379"/>
            <a:chExt cx="2721" cy="91"/>
          </a:xfrm>
        </p:grpSpPr>
        <p:sp>
          <p:nvSpPr>
            <p:cNvPr id="22559" name="直接连接符 106527"/>
            <p:cNvSpPr>
              <a:spLocks noChangeShapeType="1"/>
            </p:cNvSpPr>
            <p:nvPr/>
          </p:nvSpPr>
          <p:spPr bwMode="auto">
            <a:xfrm>
              <a:off x="1973" y="436"/>
              <a:ext cx="272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等腰三角形 106536"/>
            <p:cNvSpPr>
              <a:spLocks noChangeArrowheads="1"/>
            </p:cNvSpPr>
            <p:nvPr/>
          </p:nvSpPr>
          <p:spPr bwMode="auto">
            <a:xfrm rot="-5400000">
              <a:off x="3707" y="262"/>
              <a:ext cx="91" cy="318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106542"/>
          <p:cNvGrpSpPr>
            <a:grpSpLocks/>
          </p:cNvGrpSpPr>
          <p:nvPr/>
        </p:nvGrpSpPr>
        <p:grpSpPr bwMode="auto">
          <a:xfrm>
            <a:off x="3130551" y="2661603"/>
            <a:ext cx="4608513" cy="108079"/>
            <a:chOff x="1746" y="1662"/>
            <a:chExt cx="2903" cy="91"/>
          </a:xfrm>
        </p:grpSpPr>
        <p:sp>
          <p:nvSpPr>
            <p:cNvPr id="22562" name="直接连接符 106535"/>
            <p:cNvSpPr>
              <a:spLocks noChangeShapeType="1"/>
            </p:cNvSpPr>
            <p:nvPr/>
          </p:nvSpPr>
          <p:spPr bwMode="auto">
            <a:xfrm>
              <a:off x="1746" y="1706"/>
              <a:ext cx="290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等腰三角形 106537"/>
            <p:cNvSpPr>
              <a:spLocks noChangeArrowheads="1"/>
            </p:cNvSpPr>
            <p:nvPr/>
          </p:nvSpPr>
          <p:spPr bwMode="auto">
            <a:xfrm rot="5400000">
              <a:off x="3724" y="1531"/>
              <a:ext cx="91" cy="318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106541"/>
          <p:cNvGrpSpPr>
            <a:grpSpLocks/>
          </p:cNvGrpSpPr>
          <p:nvPr/>
        </p:nvGrpSpPr>
        <p:grpSpPr bwMode="auto">
          <a:xfrm>
            <a:off x="3130551" y="1205501"/>
            <a:ext cx="360363" cy="1508360"/>
            <a:chOff x="1746" y="436"/>
            <a:chExt cx="227" cy="1270"/>
          </a:xfrm>
        </p:grpSpPr>
        <p:sp>
          <p:nvSpPr>
            <p:cNvPr id="22565" name="直接连接符 106533"/>
            <p:cNvSpPr>
              <a:spLocks noChangeShapeType="1"/>
            </p:cNvSpPr>
            <p:nvPr/>
          </p:nvSpPr>
          <p:spPr bwMode="auto">
            <a:xfrm flipH="1">
              <a:off x="1746" y="436"/>
              <a:ext cx="227" cy="127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等腰三角形 106538"/>
            <p:cNvSpPr>
              <a:spLocks noChangeArrowheads="1"/>
            </p:cNvSpPr>
            <p:nvPr/>
          </p:nvSpPr>
          <p:spPr bwMode="auto">
            <a:xfrm rot="-10269682">
              <a:off x="1823" y="845"/>
              <a:ext cx="91" cy="318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67" name="直接连接符 106543"/>
          <p:cNvSpPr>
            <a:spLocks noChangeShapeType="1"/>
          </p:cNvSpPr>
          <p:nvPr/>
        </p:nvSpPr>
        <p:spPr bwMode="auto">
          <a:xfrm rot="676312">
            <a:off x="2508251" y="1817158"/>
            <a:ext cx="288925" cy="161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8" name="直接连接符 106544"/>
          <p:cNvSpPr>
            <a:spLocks noChangeShapeType="1"/>
          </p:cNvSpPr>
          <p:nvPr/>
        </p:nvSpPr>
        <p:spPr bwMode="auto">
          <a:xfrm rot="6315047">
            <a:off x="2554159" y="1959810"/>
            <a:ext cx="216159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9" name="文本框 106545"/>
          <p:cNvSpPr txBox="1">
            <a:spLocks noChangeArrowheads="1"/>
          </p:cNvSpPr>
          <p:nvPr/>
        </p:nvSpPr>
        <p:spPr bwMode="auto">
          <a:xfrm>
            <a:off x="1083431" y="1149679"/>
            <a:ext cx="677108" cy="1723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/>
              <a:t>角反射器</a:t>
            </a:r>
          </a:p>
        </p:txBody>
      </p:sp>
      <p:sp>
        <p:nvSpPr>
          <p:cNvPr id="106551" name="直接连接符 106550"/>
          <p:cNvSpPr>
            <a:spLocks noChangeShapeType="1"/>
          </p:cNvSpPr>
          <p:nvPr/>
        </p:nvSpPr>
        <p:spPr bwMode="auto">
          <a:xfrm flipV="1">
            <a:off x="2914651" y="2067760"/>
            <a:ext cx="720725" cy="484576"/>
          </a:xfrm>
          <a:prstGeom prst="line">
            <a:avLst/>
          </a:prstGeom>
          <a:noFill/>
          <a:ln w="28575">
            <a:solidFill>
              <a:schemeClr val="tx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" name="组合 106554"/>
          <p:cNvGrpSpPr>
            <a:grpSpLocks/>
          </p:cNvGrpSpPr>
          <p:nvPr/>
        </p:nvGrpSpPr>
        <p:grpSpPr bwMode="auto">
          <a:xfrm>
            <a:off x="3498850" y="748241"/>
            <a:ext cx="3816350" cy="485764"/>
            <a:chOff x="1978" y="51"/>
            <a:chExt cx="2404" cy="409"/>
          </a:xfrm>
        </p:grpSpPr>
        <p:sp>
          <p:nvSpPr>
            <p:cNvPr id="22572" name="直接连接符 106547"/>
            <p:cNvSpPr>
              <a:spLocks noChangeShapeType="1"/>
            </p:cNvSpPr>
            <p:nvPr/>
          </p:nvSpPr>
          <p:spPr bwMode="auto">
            <a:xfrm rot="-1075405">
              <a:off x="1978" y="51"/>
              <a:ext cx="2404" cy="40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等腰三角形 106551"/>
            <p:cNvSpPr>
              <a:spLocks noChangeArrowheads="1"/>
            </p:cNvSpPr>
            <p:nvPr/>
          </p:nvSpPr>
          <p:spPr bwMode="auto">
            <a:xfrm rot="-5749584">
              <a:off x="3339" y="24"/>
              <a:ext cx="136" cy="363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106555"/>
          <p:cNvGrpSpPr>
            <a:grpSpLocks/>
          </p:cNvGrpSpPr>
          <p:nvPr/>
        </p:nvGrpSpPr>
        <p:grpSpPr bwMode="auto">
          <a:xfrm>
            <a:off x="3011489" y="1182935"/>
            <a:ext cx="192087" cy="1386029"/>
            <a:chOff x="1671" y="417"/>
            <a:chExt cx="121" cy="1167"/>
          </a:xfrm>
        </p:grpSpPr>
        <p:sp>
          <p:nvSpPr>
            <p:cNvPr id="22575" name="直接连接符 106548"/>
            <p:cNvSpPr>
              <a:spLocks noChangeShapeType="1"/>
            </p:cNvSpPr>
            <p:nvPr/>
          </p:nvSpPr>
          <p:spPr bwMode="auto">
            <a:xfrm rot="1010057" flipH="1">
              <a:off x="1774" y="417"/>
              <a:ext cx="18" cy="116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等腰三角形 106552"/>
            <p:cNvSpPr>
              <a:spLocks noChangeArrowheads="1"/>
            </p:cNvSpPr>
            <p:nvPr/>
          </p:nvSpPr>
          <p:spPr bwMode="auto">
            <a:xfrm rot="-9625658">
              <a:off x="1671" y="1026"/>
              <a:ext cx="91" cy="318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6556"/>
          <p:cNvGrpSpPr>
            <a:grpSpLocks/>
          </p:cNvGrpSpPr>
          <p:nvPr/>
        </p:nvGrpSpPr>
        <p:grpSpPr bwMode="auto">
          <a:xfrm>
            <a:off x="2914650" y="2067760"/>
            <a:ext cx="4103688" cy="484576"/>
            <a:chOff x="1610" y="1162"/>
            <a:chExt cx="2585" cy="408"/>
          </a:xfrm>
        </p:grpSpPr>
        <p:sp>
          <p:nvSpPr>
            <p:cNvPr id="22578" name="直接连接符 106549"/>
            <p:cNvSpPr>
              <a:spLocks noChangeShapeType="1"/>
            </p:cNvSpPr>
            <p:nvPr/>
          </p:nvSpPr>
          <p:spPr bwMode="auto">
            <a:xfrm flipV="1">
              <a:off x="1610" y="1162"/>
              <a:ext cx="2585" cy="4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等腰三角形 106553"/>
            <p:cNvSpPr>
              <a:spLocks noChangeArrowheads="1"/>
            </p:cNvSpPr>
            <p:nvPr/>
          </p:nvSpPr>
          <p:spPr bwMode="auto">
            <a:xfrm rot="5052706">
              <a:off x="2964" y="1168"/>
              <a:ext cx="136" cy="363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6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06531" grpId="0" animBg="1"/>
      <p:bldP spid="106535" grpId="0" animBg="1"/>
      <p:bldP spid="10655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6" name="组合 135199"/>
          <p:cNvGrpSpPr>
            <a:grpSpLocks/>
          </p:cNvGrpSpPr>
          <p:nvPr/>
        </p:nvGrpSpPr>
        <p:grpSpPr bwMode="auto">
          <a:xfrm>
            <a:off x="180951" y="1060521"/>
            <a:ext cx="1001737" cy="3091545"/>
            <a:chOff x="137" y="1026"/>
            <a:chExt cx="837" cy="2449"/>
          </a:xfrm>
        </p:grpSpPr>
        <p:sp>
          <p:nvSpPr>
            <p:cNvPr id="7" name="文本框 135173"/>
            <p:cNvSpPr txBox="1">
              <a:spLocks noChangeArrowheads="1"/>
            </p:cNvSpPr>
            <p:nvPr/>
          </p:nvSpPr>
          <p:spPr bwMode="auto">
            <a:xfrm>
              <a:off x="137" y="1452"/>
              <a:ext cx="463" cy="14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光的反射</a:t>
              </a:r>
            </a:p>
          </p:txBody>
        </p:sp>
        <p:sp>
          <p:nvSpPr>
            <p:cNvPr id="8" name="左大括号 135174"/>
            <p:cNvSpPr>
              <a:spLocks/>
            </p:cNvSpPr>
            <p:nvPr/>
          </p:nvSpPr>
          <p:spPr bwMode="auto">
            <a:xfrm>
              <a:off x="657" y="1026"/>
              <a:ext cx="317" cy="2449"/>
            </a:xfrm>
            <a:prstGeom prst="leftBrace">
              <a:avLst>
                <a:gd name="adj1" fmla="val 63736"/>
                <a:gd name="adj2" fmla="val 50000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9" name="文本框 135175"/>
          <p:cNvSpPr txBox="1">
            <a:spLocks noChangeArrowheads="1"/>
          </p:cNvSpPr>
          <p:nvPr/>
        </p:nvSpPr>
        <p:spPr bwMode="auto">
          <a:xfrm>
            <a:off x="1339850" y="825359"/>
            <a:ext cx="136842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概念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946401" y="756473"/>
            <a:ext cx="6029325" cy="646331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光在传播过程中被介质表面反射回去的现象</a:t>
            </a:r>
          </a:p>
        </p:txBody>
      </p:sp>
      <p:grpSp>
        <p:nvGrpSpPr>
          <p:cNvPr id="11" name="组合 135200"/>
          <p:cNvGrpSpPr>
            <a:grpSpLocks/>
          </p:cNvGrpSpPr>
          <p:nvPr/>
        </p:nvGrpSpPr>
        <p:grpSpPr bwMode="auto">
          <a:xfrm>
            <a:off x="1339850" y="1995230"/>
            <a:ext cx="1924050" cy="861071"/>
            <a:chOff x="930" y="1836"/>
            <a:chExt cx="1212" cy="725"/>
          </a:xfrm>
        </p:grpSpPr>
        <p:sp>
          <p:nvSpPr>
            <p:cNvPr id="12" name="文本框 135177"/>
            <p:cNvSpPr txBox="1">
              <a:spLocks noChangeArrowheads="1"/>
            </p:cNvSpPr>
            <p:nvPr/>
          </p:nvSpPr>
          <p:spPr bwMode="auto">
            <a:xfrm>
              <a:off x="930" y="2024"/>
              <a:ext cx="1011" cy="389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solidFill>
                    <a:srgbClr val="0000FF"/>
                  </a:solidFill>
                  <a:latin typeface="宋体" pitchFamily="2" charset="-122"/>
                  <a:ea typeface="宋体" pitchFamily="2" charset="-122"/>
                </a:rPr>
                <a:t>反射定律</a:t>
              </a:r>
            </a:p>
          </p:txBody>
        </p:sp>
        <p:sp>
          <p:nvSpPr>
            <p:cNvPr id="13" name="左大括号 135178"/>
            <p:cNvSpPr/>
            <p:nvPr/>
          </p:nvSpPr>
          <p:spPr>
            <a:xfrm>
              <a:off x="2006" y="1836"/>
              <a:ext cx="136" cy="725"/>
            </a:xfrm>
            <a:prstGeom prst="leftBrace">
              <a:avLst>
                <a:gd name="adj1" fmla="val 44226"/>
                <a:gd name="adj2" fmla="val 50000"/>
              </a:avLst>
            </a:pr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sz="2400" noProof="1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14" name="组合 135201"/>
          <p:cNvGrpSpPr>
            <a:grpSpLocks/>
          </p:cNvGrpSpPr>
          <p:nvPr/>
        </p:nvGrpSpPr>
        <p:grpSpPr bwMode="auto">
          <a:xfrm>
            <a:off x="3354388" y="1787384"/>
            <a:ext cx="1873250" cy="1324269"/>
            <a:chOff x="2244" y="1661"/>
            <a:chExt cx="1180" cy="1115"/>
          </a:xfrm>
        </p:grpSpPr>
        <p:sp>
          <p:nvSpPr>
            <p:cNvPr id="15" name="文本框 135179"/>
            <p:cNvSpPr txBox="1">
              <a:spLocks noChangeArrowheads="1"/>
            </p:cNvSpPr>
            <p:nvPr/>
          </p:nvSpPr>
          <p:spPr bwMode="auto">
            <a:xfrm>
              <a:off x="2245" y="1661"/>
              <a:ext cx="1163" cy="38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三线共面</a:t>
              </a:r>
            </a:p>
          </p:txBody>
        </p:sp>
        <p:sp>
          <p:nvSpPr>
            <p:cNvPr id="16" name="文本框 135180"/>
            <p:cNvSpPr txBox="1">
              <a:spLocks noChangeArrowheads="1"/>
            </p:cNvSpPr>
            <p:nvPr/>
          </p:nvSpPr>
          <p:spPr bwMode="auto">
            <a:xfrm>
              <a:off x="2244" y="2024"/>
              <a:ext cx="1163" cy="38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两线分居</a:t>
              </a:r>
            </a:p>
          </p:txBody>
        </p:sp>
        <p:sp>
          <p:nvSpPr>
            <p:cNvPr id="17" name="文本框 135181"/>
            <p:cNvSpPr txBox="1">
              <a:spLocks noChangeArrowheads="1"/>
            </p:cNvSpPr>
            <p:nvPr/>
          </p:nvSpPr>
          <p:spPr bwMode="auto">
            <a:xfrm>
              <a:off x="2245" y="2387"/>
              <a:ext cx="1179" cy="38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两角相等</a:t>
              </a:r>
            </a:p>
          </p:txBody>
        </p:sp>
      </p:grpSp>
      <p:sp>
        <p:nvSpPr>
          <p:cNvPr id="19" name="文本框 135182"/>
          <p:cNvSpPr txBox="1">
            <a:spLocks noChangeArrowheads="1"/>
          </p:cNvSpPr>
          <p:nvPr/>
        </p:nvSpPr>
        <p:spPr bwMode="auto">
          <a:xfrm>
            <a:off x="1387476" y="3117591"/>
            <a:ext cx="464502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在反射现象当中，光路是可逆的       </a:t>
            </a:r>
          </a:p>
        </p:txBody>
      </p:sp>
      <p:sp>
        <p:nvSpPr>
          <p:cNvPr id="20" name="文本框 135186"/>
          <p:cNvSpPr txBox="1">
            <a:spLocks noChangeArrowheads="1"/>
          </p:cNvSpPr>
          <p:nvPr/>
        </p:nvSpPr>
        <p:spPr bwMode="auto">
          <a:xfrm>
            <a:off x="1411288" y="3978664"/>
            <a:ext cx="1636712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两种反射</a:t>
            </a:r>
          </a:p>
        </p:txBody>
      </p:sp>
      <p:grpSp>
        <p:nvGrpSpPr>
          <p:cNvPr id="24" name="组合 135192"/>
          <p:cNvGrpSpPr>
            <a:grpSpLocks/>
          </p:cNvGrpSpPr>
          <p:nvPr/>
        </p:nvGrpSpPr>
        <p:grpSpPr bwMode="auto">
          <a:xfrm>
            <a:off x="3211513" y="3636612"/>
            <a:ext cx="1924050" cy="1236380"/>
            <a:chOff x="2784" y="3279"/>
            <a:chExt cx="1034" cy="1041"/>
          </a:xfrm>
        </p:grpSpPr>
        <p:sp>
          <p:nvSpPr>
            <p:cNvPr id="25" name="左大括号 135193"/>
            <p:cNvSpPr>
              <a:spLocks/>
            </p:cNvSpPr>
            <p:nvPr/>
          </p:nvSpPr>
          <p:spPr bwMode="auto">
            <a:xfrm>
              <a:off x="2784" y="3312"/>
              <a:ext cx="96" cy="912"/>
            </a:xfrm>
            <a:prstGeom prst="leftBrace">
              <a:avLst>
                <a:gd name="adj1" fmla="val 78375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6" name="文本框 135194">
              <a:hlinkClick r:id="" action="ppaction://noaction">
                <a:snd r:embed="rId2" name="CLICK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918" y="3279"/>
              <a:ext cx="900" cy="38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镜面反射</a:t>
              </a:r>
            </a:p>
          </p:txBody>
        </p:sp>
        <p:sp>
          <p:nvSpPr>
            <p:cNvPr id="27" name="文本框 135195">
              <a:hlinkClick r:id="" action="ppaction://noaction">
                <a:snd r:embed="rId2" name="CLICK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918" y="3931"/>
              <a:ext cx="710" cy="38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漫反射</a:t>
              </a:r>
            </a:p>
          </p:txBody>
        </p:sp>
      </p:grpSp>
      <p:grpSp>
        <p:nvGrpSpPr>
          <p:cNvPr id="28" name="组合 135196"/>
          <p:cNvGrpSpPr>
            <a:grpSpLocks/>
          </p:cNvGrpSpPr>
          <p:nvPr/>
        </p:nvGrpSpPr>
        <p:grpSpPr bwMode="auto">
          <a:xfrm>
            <a:off x="5227638" y="3675804"/>
            <a:ext cx="3497262" cy="1077231"/>
            <a:chOff x="3328" y="3376"/>
            <a:chExt cx="2203" cy="907"/>
          </a:xfrm>
        </p:grpSpPr>
        <p:sp>
          <p:nvSpPr>
            <p:cNvPr id="29" name="右大括号 135197"/>
            <p:cNvSpPr>
              <a:spLocks/>
            </p:cNvSpPr>
            <p:nvPr/>
          </p:nvSpPr>
          <p:spPr bwMode="auto">
            <a:xfrm>
              <a:off x="3328" y="3376"/>
              <a:ext cx="131" cy="907"/>
            </a:xfrm>
            <a:prstGeom prst="rightBrace">
              <a:avLst>
                <a:gd name="adj1" fmla="val 69108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0" name="文本框 135198"/>
            <p:cNvSpPr txBox="1">
              <a:spLocks noChangeArrowheads="1"/>
            </p:cNvSpPr>
            <p:nvPr/>
          </p:nvSpPr>
          <p:spPr bwMode="auto">
            <a:xfrm>
              <a:off x="3493" y="3688"/>
              <a:ext cx="2038" cy="38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都遵循光的反射规律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9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矩形: 圆角 3"/>
          <p:cNvSpPr/>
          <p:nvPr/>
        </p:nvSpPr>
        <p:spPr>
          <a:xfrm>
            <a:off x="588599" y="1202112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648506" y="713332"/>
            <a:ext cx="255454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考点一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：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光的反射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601133" y="1792287"/>
            <a:ext cx="80010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 eaLnBrk="0" hangingPunct="0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下列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属于光的反射现象的是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坐井观天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所见甚小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日食、月食的形成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白天能看见本身不发光的物体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人在阳光下的影子早晚长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中午短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748867" y="1879600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/>
          <p:cNvSpPr/>
          <p:nvPr/>
        </p:nvSpPr>
        <p:spPr>
          <a:xfrm>
            <a:off x="545540" y="424275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440266" y="947738"/>
            <a:ext cx="8177213" cy="1693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图所示的光路图中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M′N′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为平面镜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ON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是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AO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是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反射光线是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入射角是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反射角的大小为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63600" y="1524000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法线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921000" y="1524000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入射光线</a:t>
            </a: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7078134" y="1481667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OB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091267" y="2040466"/>
            <a:ext cx="10823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∠AON</a:t>
            </a: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6570133" y="2006600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30°</a:t>
            </a:r>
          </a:p>
        </p:txBody>
      </p:sp>
      <p:pic>
        <p:nvPicPr>
          <p:cNvPr id="10" name="Picture 21" descr="C:\Users\Administrator\Desktop\八上物理（人教）四清 教师用书２０１５邹梨花√\S76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98800" y="2836334"/>
            <a:ext cx="262731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3"/>
          <p:cNvSpPr/>
          <p:nvPr/>
        </p:nvSpPr>
        <p:spPr>
          <a:xfrm>
            <a:off x="651559" y="10619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128" y="403948"/>
            <a:ext cx="317009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点二：光的反射定律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606425" y="1629305"/>
            <a:ext cx="8277225" cy="290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一束光线射到平面镜上，当入射光线与镜面的夹角逐渐增大时，则（      ）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A．入射角逐渐增大，反射角也逐渐增大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B．入射角逐渐减小，反射角逐渐增大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C．入射角逐渐减小，反射角也逐渐减小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D．入射角逐渐增大，反射角逐渐减小</a:t>
            </a:r>
          </a:p>
        </p:txBody>
      </p:sp>
      <p:sp>
        <p:nvSpPr>
          <p:cNvPr id="5" name="文本框 24578"/>
          <p:cNvSpPr txBox="1">
            <a:spLocks noChangeArrowheads="1"/>
          </p:cNvSpPr>
          <p:nvPr/>
        </p:nvSpPr>
        <p:spPr bwMode="auto">
          <a:xfrm>
            <a:off x="2347913" y="2127780"/>
            <a:ext cx="511175" cy="50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8314" y="657950"/>
            <a:ext cx="2485956" cy="267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5" descr="黑板2"/>
          <p:cNvPicPr>
            <a:picLocks noChangeAspect="1" noChangeArrowheads="1"/>
          </p:cNvPicPr>
          <p:nvPr/>
        </p:nvPicPr>
        <p:blipFill>
          <a:blip r:embed="rId3" cstate="print"/>
          <a:srcRect l="23999"/>
          <a:stretch>
            <a:fillRect/>
          </a:stretch>
        </p:blipFill>
        <p:spPr bwMode="auto">
          <a:xfrm>
            <a:off x="3483047" y="657732"/>
            <a:ext cx="2271486" cy="269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09383" y="3536473"/>
            <a:ext cx="8477107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们为什么能看到本身不发光的东西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</a:t>
            </a:r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8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我们能看到不发光的物体，是因为物体反射的光进入了我们的眼中。</a:t>
            </a:r>
          </a:p>
        </p:txBody>
      </p:sp>
      <p:pic>
        <p:nvPicPr>
          <p:cNvPr id="18434" name="Picture 2" descr="https://timgsa.baidu.com/timg?image&amp;quality=80&amp;size=b9999_10000&amp;sec=1571137521292&amp;di=9653a75a05f1897c76873ba6b18c27e7&amp;imgtype=0&amp;src=http%3A%2F%2Fwww.kfzimg.com%2FG05%2FM00%2FB7%2F2C%2Fp4YBAFfrJ3-ABB3_AAEdNjkqzC0137_b.jpg"/>
          <p:cNvPicPr>
            <a:picLocks noChangeAspect="1" noChangeArrowheads="1"/>
          </p:cNvPicPr>
          <p:nvPr/>
        </p:nvPicPr>
        <p:blipFill>
          <a:blip r:embed="rId4" cstate="print"/>
          <a:srcRect l="7683" t="6324" r="25892" b="9848"/>
          <a:stretch>
            <a:fillRect/>
          </a:stretch>
        </p:blipFill>
        <p:spPr bwMode="auto">
          <a:xfrm>
            <a:off x="735645" y="653143"/>
            <a:ext cx="2151934" cy="27157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6"/>
          <p:cNvSpPr/>
          <p:nvPr/>
        </p:nvSpPr>
        <p:spPr>
          <a:xfrm>
            <a:off x="524915" y="362399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314326" y="942622"/>
            <a:ext cx="8666163" cy="3590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Bef>
                <a:spcPts val="50"/>
              </a:spcBef>
            </a:pPr>
            <a:r>
              <a:rPr lang="en-US" altLang="zh-CN" sz="2800" dirty="0">
                <a:latin typeface="Times New Roman" pitchFamily="18" charset="0"/>
              </a:rPr>
              <a:t>4.</a:t>
            </a:r>
            <a:r>
              <a:rPr lang="zh-CN" altLang="en-US" sz="2800" dirty="0">
                <a:latin typeface="Times New Roman" pitchFamily="18" charset="0"/>
              </a:rPr>
              <a:t> 关于光的反射，下列说法正确的是</a:t>
            </a:r>
            <a:r>
              <a:rPr lang="en-US" altLang="zh-CN" sz="2800" dirty="0">
                <a:latin typeface="Times New Roman" pitchFamily="18" charset="0"/>
              </a:rPr>
              <a:t>(     )</a:t>
            </a:r>
          </a:p>
          <a:p>
            <a:pPr algn="just">
              <a:lnSpc>
                <a:spcPct val="150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A</a:t>
            </a:r>
            <a:r>
              <a:rPr lang="en-US" altLang="zh-CN" sz="2800" dirty="0">
                <a:latin typeface="Times New Roman" pitchFamily="18" charset="0"/>
              </a:rPr>
              <a:t>.</a:t>
            </a:r>
            <a:r>
              <a:rPr lang="zh-CN" altLang="en-US" sz="2800" dirty="0">
                <a:latin typeface="Times New Roman" pitchFamily="18" charset="0"/>
              </a:rPr>
              <a:t>当入射光线与平面镜成20°角时，反射角也是20°</a:t>
            </a:r>
            <a:endParaRPr lang="en-US" altLang="zh-CN" sz="2400" baseline="30000" dirty="0">
              <a:latin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B</a:t>
            </a:r>
            <a:r>
              <a:rPr lang="en-US" altLang="zh-CN" sz="2800" dirty="0">
                <a:latin typeface="Times New Roman" pitchFamily="18" charset="0"/>
              </a:rPr>
              <a:t>.</a:t>
            </a:r>
            <a:r>
              <a:rPr lang="zh-CN" altLang="en-US" sz="2800" dirty="0">
                <a:latin typeface="Times New Roman" pitchFamily="18" charset="0"/>
              </a:rPr>
              <a:t>入射光线靠近法线时，反射光线也靠近法线</a:t>
            </a:r>
          </a:p>
          <a:p>
            <a:pPr algn="just">
              <a:lnSpc>
                <a:spcPct val="150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C</a:t>
            </a:r>
            <a:r>
              <a:rPr lang="en-US" altLang="zh-CN" sz="2800" dirty="0">
                <a:latin typeface="Times New Roman" pitchFamily="18" charset="0"/>
              </a:rPr>
              <a:t>.</a:t>
            </a:r>
            <a:r>
              <a:rPr lang="zh-CN" altLang="en-US" sz="2800" dirty="0">
                <a:latin typeface="Times New Roman" pitchFamily="18" charset="0"/>
              </a:rPr>
              <a:t>入射角增大5°，反射光线与入射光线的夹角也增大5°</a:t>
            </a:r>
            <a:endParaRPr lang="en-US" altLang="zh-CN" sz="2800" baseline="30000" dirty="0">
              <a:latin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D</a:t>
            </a:r>
            <a:r>
              <a:rPr lang="en-US" altLang="zh-CN" sz="2800" dirty="0">
                <a:latin typeface="Times New Roman" pitchFamily="18" charset="0"/>
              </a:rPr>
              <a:t>.</a:t>
            </a:r>
            <a:r>
              <a:rPr lang="zh-CN" altLang="en-US" sz="2800" dirty="0">
                <a:latin typeface="Times New Roman" pitchFamily="18" charset="0"/>
              </a:rPr>
              <a:t>镜面反射遵守反射定律，漫反射不遵守反射定律</a:t>
            </a:r>
          </a:p>
        </p:txBody>
      </p:sp>
      <p:sp>
        <p:nvSpPr>
          <p:cNvPr id="4" name="文本框 24578"/>
          <p:cNvSpPr txBox="1">
            <a:spLocks noChangeArrowheads="1"/>
          </p:cNvSpPr>
          <p:nvPr/>
        </p:nvSpPr>
        <p:spPr bwMode="auto">
          <a:xfrm>
            <a:off x="6184901" y="1221729"/>
            <a:ext cx="511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40266" y="651934"/>
            <a:ext cx="8475133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dirty="0" smtClean="0">
                <a:latin typeface="宋体" pitchFamily="2" charset="-122"/>
                <a:ea typeface="宋体" pitchFamily="2" charset="-122"/>
              </a:rPr>
              <a:t>5.</a:t>
            </a:r>
            <a:r>
              <a:rPr kumimoji="1" lang="zh-CN" altLang="en-US" sz="2800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图所示，入射光线以某一角度射到一镜面上。要使反射光和入射光夹角增大</a:t>
            </a: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20</a:t>
            </a:r>
            <a:r>
              <a:rPr kumimoji="1" lang="en-US" altLang="zh-CN" sz="2800" baseline="30000" dirty="0">
                <a:latin typeface="宋体" pitchFamily="2" charset="-122"/>
                <a:ea typeface="宋体" pitchFamily="2" charset="-122"/>
              </a:rPr>
              <a:t>o</a:t>
            </a: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，则平面镜应（　  ）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09600" y="2099734"/>
            <a:ext cx="4267200" cy="2462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A. </a:t>
            </a: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沿顺时针方向转</a:t>
            </a: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10</a:t>
            </a:r>
            <a:r>
              <a:rPr kumimoji="1" lang="en-US" altLang="zh-CN" sz="2800" baseline="30000" dirty="0">
                <a:latin typeface="宋体" pitchFamily="2" charset="-122"/>
                <a:ea typeface="宋体" pitchFamily="2" charset="-122"/>
              </a:rPr>
              <a:t>o</a:t>
            </a:r>
            <a:endParaRPr kumimoji="1" lang="en-US" altLang="zh-CN" sz="2800" dirty="0">
              <a:latin typeface="宋体" pitchFamily="2" charset="-122"/>
              <a:ea typeface="宋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B. </a:t>
            </a: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沿顺时针方向转</a:t>
            </a: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20</a:t>
            </a:r>
            <a:r>
              <a:rPr kumimoji="1" lang="en-US" altLang="zh-CN" sz="2800" baseline="30000" dirty="0">
                <a:latin typeface="宋体" pitchFamily="2" charset="-122"/>
                <a:ea typeface="宋体" pitchFamily="2" charset="-122"/>
              </a:rPr>
              <a:t>o</a:t>
            </a:r>
          </a:p>
          <a:p>
            <a:pPr algn="just">
              <a:spcBef>
                <a:spcPct val="50000"/>
              </a:spcBef>
            </a:pP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C. </a:t>
            </a: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沿逆时针方向转</a:t>
            </a: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10</a:t>
            </a:r>
            <a:r>
              <a:rPr kumimoji="1" lang="en-US" altLang="zh-CN" sz="2800" baseline="30000" dirty="0">
                <a:latin typeface="宋体" pitchFamily="2" charset="-122"/>
                <a:ea typeface="宋体" pitchFamily="2" charset="-122"/>
              </a:rPr>
              <a:t>o</a:t>
            </a:r>
            <a:endParaRPr kumimoji="1" lang="en-US" altLang="zh-CN" sz="2800" dirty="0">
              <a:latin typeface="宋体" pitchFamily="2" charset="-122"/>
              <a:ea typeface="宋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D. </a:t>
            </a: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沿逆时针方向转</a:t>
            </a: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20</a:t>
            </a:r>
            <a:r>
              <a:rPr kumimoji="1" lang="en-US" altLang="zh-CN" sz="2800" baseline="30000" dirty="0">
                <a:latin typeface="宋体" pitchFamily="2" charset="-122"/>
                <a:ea typeface="宋体" pitchFamily="2" charset="-122"/>
              </a:rPr>
              <a:t>o</a:t>
            </a:r>
            <a:endParaRPr kumimoji="1" lang="zh-CN" altLang="en-US" sz="2800" baseline="30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5418667" y="3776134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5342467" y="4157134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H="1">
            <a:off x="5494867" y="4157134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H="1">
            <a:off x="5952067" y="4157134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>
            <a:off x="7018867" y="4157134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H="1">
            <a:off x="7476067" y="4157134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H="1">
            <a:off x="8161867" y="4157134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>
            <a:off x="6561667" y="4157134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>
            <a:off x="7857067" y="4157134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>
            <a:off x="8466667" y="4157134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 flipH="1">
            <a:off x="6256867" y="4157134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5571067" y="3471334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" name="Line 27"/>
          <p:cNvSpPr>
            <a:spLocks noChangeShapeType="1"/>
          </p:cNvSpPr>
          <p:nvPr/>
        </p:nvSpPr>
        <p:spPr bwMode="auto">
          <a:xfrm>
            <a:off x="5418667" y="2556934"/>
            <a:ext cx="838200" cy="12192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0" name="Line 28"/>
          <p:cNvSpPr>
            <a:spLocks noChangeShapeType="1"/>
          </p:cNvSpPr>
          <p:nvPr/>
        </p:nvSpPr>
        <p:spPr bwMode="auto">
          <a:xfrm>
            <a:off x="6180667" y="3699934"/>
            <a:ext cx="304800" cy="4572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1" name="Line 29"/>
          <p:cNvSpPr>
            <a:spLocks noChangeShapeType="1"/>
          </p:cNvSpPr>
          <p:nvPr/>
        </p:nvSpPr>
        <p:spPr bwMode="auto">
          <a:xfrm flipV="1">
            <a:off x="6485467" y="3547534"/>
            <a:ext cx="457200" cy="6096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2" name="Line 30"/>
          <p:cNvSpPr>
            <a:spLocks noChangeShapeType="1"/>
          </p:cNvSpPr>
          <p:nvPr/>
        </p:nvSpPr>
        <p:spPr bwMode="auto">
          <a:xfrm flipV="1">
            <a:off x="6942667" y="2709334"/>
            <a:ext cx="609600" cy="8382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7874157" y="1379202"/>
            <a:ext cx="56624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kumimoji="1" lang="en-US" altLang="zh-CN" sz="2800" dirty="0">
                <a:solidFill>
                  <a:srgbClr val="FF0000"/>
                </a:solidFill>
              </a:rPr>
              <a:t>A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24577"/>
          <p:cNvSpPr txBox="1">
            <a:spLocks noChangeArrowheads="1"/>
          </p:cNvSpPr>
          <p:nvPr/>
        </p:nvSpPr>
        <p:spPr bwMode="auto">
          <a:xfrm>
            <a:off x="558800" y="616631"/>
            <a:ext cx="8255000" cy="3222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一束激光自左边与水平面成40°角的方向射来，现要利用平面镜把这束激光沿水平方向向右反射出去，则平面镜与水平面间的夹角应为（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A．10° 　　B．20° 　　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C．40°　　 D．80°</a:t>
            </a:r>
          </a:p>
        </p:txBody>
      </p:sp>
      <p:sp>
        <p:nvSpPr>
          <p:cNvPr id="24579" name="文本框 24578"/>
          <p:cNvSpPr txBox="1">
            <a:spLocks noChangeArrowheads="1"/>
          </p:cNvSpPr>
          <p:nvPr/>
        </p:nvSpPr>
        <p:spPr bwMode="auto">
          <a:xfrm>
            <a:off x="6801909" y="1976532"/>
            <a:ext cx="511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pic>
        <p:nvPicPr>
          <p:cNvPr id="26628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4021" y="2950374"/>
            <a:ext cx="4068762" cy="1469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5"/>
          <p:cNvSpPr>
            <a:spLocks noChangeArrowheads="1"/>
          </p:cNvSpPr>
          <p:nvPr/>
        </p:nvSpPr>
        <p:spPr bwMode="auto">
          <a:xfrm>
            <a:off x="990600" y="855134"/>
            <a:ext cx="5929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7.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完成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光路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并标出反射角的度数。</a:t>
            </a:r>
          </a:p>
        </p:txBody>
      </p:sp>
      <p:pic>
        <p:nvPicPr>
          <p:cNvPr id="8195" name="Picture 16" descr="C:\Users\Administrator\Desktop\八上物理（人教）四清 教师用书２０１５邹梨花√\C100A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599" y="2203679"/>
            <a:ext cx="2201333" cy="1907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2401" name="Picture 17" descr="C:\Users\Administrator\Desktop\八上物理（人教）四清 教师用书２０１５邹梨花√\C100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52535" y="2158874"/>
            <a:ext cx="2167465" cy="1873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2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2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2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19"/>
          <p:cNvSpPr>
            <a:spLocks noChangeArrowheads="1"/>
          </p:cNvSpPr>
          <p:nvPr/>
        </p:nvSpPr>
        <p:spPr bwMode="auto">
          <a:xfrm>
            <a:off x="414867" y="732649"/>
            <a:ext cx="8390466" cy="177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8.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一束光斜射到两个互相垂直的平面镜上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光线与平面镜</a:t>
            </a:r>
            <a:r>
              <a:rPr lang="en-US" altLang="zh-CN" sz="28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的夹角为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60°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。请在图中完成光路图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并标明由平面镜</a:t>
            </a:r>
            <a:r>
              <a:rPr lang="en-US" altLang="zh-CN" sz="28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反射后的光线与镜面的夹角大小。</a:t>
            </a:r>
          </a:p>
        </p:txBody>
      </p:sp>
      <p:pic>
        <p:nvPicPr>
          <p:cNvPr id="8198" name="Picture 20" descr="C:\Users\Administrator\Desktop\八上物理（人教）四清 教师用书２０１５邹梨花√\X71A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799" y="3064934"/>
            <a:ext cx="2418377" cy="152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2405" name="Picture 21" descr="C:\Users\Administrator\Desktop\八上物理（人教）四清 教师用书２０１５邹梨花√\X71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2997200"/>
            <a:ext cx="2629132" cy="152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2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2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448734" y="570864"/>
            <a:ext cx="8356599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9.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小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宇的妈妈喜欢在家中养花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为了使客厅里花盆中的花能茁壮成长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小宇想让室外太阳光照射到盆中花上的</a:t>
            </a:r>
            <a:r>
              <a:rPr lang="en-US" altLang="zh-CN" sz="28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处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如图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请你在图中把光路补充完整并过</a:t>
            </a:r>
            <a:r>
              <a:rPr lang="en-US" altLang="zh-CN" sz="28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点画出放置的平面镜。</a:t>
            </a:r>
          </a:p>
        </p:txBody>
      </p:sp>
      <p:pic>
        <p:nvPicPr>
          <p:cNvPr id="22531" name="Picture 6" descr="C:\Users\Administrator\Desktop\八上物理（人教）四清 教师用书２０１５邹梨花√\P39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599" y="3054773"/>
            <a:ext cx="3073247" cy="166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9799" name="Picture 7" descr="C:\Users\Administrator\Desktop\八上物理（人教）四清 教师用书２０１５邹梨花√\Y20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199" y="2973462"/>
            <a:ext cx="2235200" cy="165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9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915862" y="3211854"/>
            <a:ext cx="3657600" cy="102616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06400" y="743742"/>
            <a:ext cx="8466667" cy="1317143"/>
          </a:xfrm>
          <a:ln/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 smtClean="0">
                <a:latin typeface="宋体" pitchFamily="2" charset="-122"/>
              </a:rPr>
              <a:t>10.</a:t>
            </a:r>
            <a:r>
              <a:rPr lang="zh-CN" altLang="en-US" sz="2800" dirty="0" smtClean="0">
                <a:latin typeface="宋体" pitchFamily="2" charset="-122"/>
              </a:rPr>
              <a:t>与</a:t>
            </a:r>
            <a:r>
              <a:rPr lang="zh-CN" altLang="en-US" sz="2800" dirty="0">
                <a:latin typeface="宋体" pitchFamily="2" charset="-122"/>
              </a:rPr>
              <a:t>水平面夹角为</a:t>
            </a:r>
            <a:r>
              <a:rPr lang="en-US" altLang="zh-CN" sz="2800" dirty="0">
                <a:latin typeface="宋体" pitchFamily="2" charset="-122"/>
              </a:rPr>
              <a:t>30</a:t>
            </a:r>
            <a:r>
              <a:rPr lang="zh-CN" altLang="en-US" sz="2800" dirty="0">
                <a:latin typeface="宋体" pitchFamily="2" charset="-122"/>
              </a:rPr>
              <a:t>度的光线经平面镜反射后竖直射入水中，该如何放置该平面镜？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4479925" y="1497672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charset="0"/>
            </a:endParaRPr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>
            <a:off x="2915862" y="3211854"/>
            <a:ext cx="365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2992062" y="2413730"/>
            <a:ext cx="1676400" cy="798124"/>
          </a:xfrm>
          <a:prstGeom prst="line">
            <a:avLst/>
          </a:prstGeom>
          <a:noFill/>
          <a:ln w="9525">
            <a:solidFill>
              <a:srgbClr val="D0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3373062" y="2584756"/>
            <a:ext cx="457200" cy="228036"/>
          </a:xfrm>
          <a:prstGeom prst="line">
            <a:avLst/>
          </a:prstGeom>
          <a:noFill/>
          <a:ln w="9525">
            <a:solidFill>
              <a:srgbClr val="D0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4668462" y="3211854"/>
            <a:ext cx="0" cy="969151"/>
          </a:xfrm>
          <a:prstGeom prst="line">
            <a:avLst/>
          </a:prstGeom>
          <a:noFill/>
          <a:ln w="9525">
            <a:solidFill>
              <a:srgbClr val="D0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4668462" y="3439890"/>
            <a:ext cx="0" cy="285044"/>
          </a:xfrm>
          <a:prstGeom prst="line">
            <a:avLst/>
          </a:prstGeom>
          <a:noFill/>
          <a:ln w="9525">
            <a:solidFill>
              <a:srgbClr val="D0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 rot="-1671679">
            <a:off x="2677330" y="3266066"/>
            <a:ext cx="21852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400">
                <a:latin typeface="Times New Roman" charset="0"/>
              </a:rPr>
              <a:t>………………..</a:t>
            </a: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 rot="-1645448">
            <a:off x="4668462" y="2527747"/>
            <a:ext cx="76200" cy="13682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zh-CN" altLang="zh-CN" sz="240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animBg="1"/>
      <p:bldP spid="25610" grpId="0" animBg="1"/>
      <p:bldP spid="25611" grpId="0" autoUpdateAnimBg="0"/>
      <p:bldP spid="25612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31799" y="1424705"/>
            <a:ext cx="8382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11.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由于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光的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现象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教室里不同位置上的同学都能看到黑板上的粉笔字。黑板因“反光”而使某个角度的同学看不清黑板上的字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这是光的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现象。从不同方向能看到电影院银幕上的图像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这是光的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现象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以上三空均填“漫反射”或“镜面反射”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这两种现象都遵循光的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定律。</a:t>
            </a:r>
          </a:p>
        </p:txBody>
      </p:sp>
      <p:sp>
        <p:nvSpPr>
          <p:cNvPr id="283654" name="Rectangle 6"/>
          <p:cNvSpPr>
            <a:spLocks noChangeArrowheads="1"/>
          </p:cNvSpPr>
          <p:nvPr/>
        </p:nvSpPr>
        <p:spPr bwMode="auto">
          <a:xfrm>
            <a:off x="2421466" y="1508760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漫反射</a:t>
            </a:r>
          </a:p>
        </p:txBody>
      </p:sp>
      <p:sp>
        <p:nvSpPr>
          <p:cNvPr id="283655" name="Rectangle 7"/>
          <p:cNvSpPr>
            <a:spLocks noChangeArrowheads="1"/>
          </p:cNvSpPr>
          <p:nvPr/>
        </p:nvSpPr>
        <p:spPr bwMode="auto">
          <a:xfrm>
            <a:off x="4741333" y="2597010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镜面反射</a:t>
            </a:r>
          </a:p>
        </p:txBody>
      </p:sp>
      <p:sp>
        <p:nvSpPr>
          <p:cNvPr id="283656" name="Rectangle 8"/>
          <p:cNvSpPr>
            <a:spLocks noChangeArrowheads="1"/>
          </p:cNvSpPr>
          <p:nvPr/>
        </p:nvSpPr>
        <p:spPr bwMode="auto">
          <a:xfrm>
            <a:off x="6163733" y="3167663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漫反射</a:t>
            </a:r>
          </a:p>
        </p:txBody>
      </p:sp>
      <p:sp>
        <p:nvSpPr>
          <p:cNvPr id="283657" name="Rectangle 9"/>
          <p:cNvSpPr>
            <a:spLocks noChangeArrowheads="1"/>
          </p:cNvSpPr>
          <p:nvPr/>
        </p:nvSpPr>
        <p:spPr bwMode="auto">
          <a:xfrm>
            <a:off x="1236133" y="4272845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反射</a:t>
            </a:r>
          </a:p>
        </p:txBody>
      </p:sp>
      <p:sp>
        <p:nvSpPr>
          <p:cNvPr id="7" name="矩形: 圆角 3"/>
          <p:cNvSpPr/>
          <p:nvPr/>
        </p:nvSpPr>
        <p:spPr>
          <a:xfrm>
            <a:off x="609226" y="9603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559128" y="403948"/>
            <a:ext cx="378565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考点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：镜面反射和漫反射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3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3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3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3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3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4" grpId="0"/>
      <p:bldP spid="283655" grpId="0"/>
      <p:bldP spid="283656" grpId="0"/>
      <p:bldP spid="28365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414867" y="671359"/>
            <a:ext cx="836506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dirty="0" smtClean="0">
                <a:latin typeface="宋体" pitchFamily="2" charset="-122"/>
                <a:ea typeface="宋体" pitchFamily="2" charset="-122"/>
              </a:rPr>
              <a:t>12.</a:t>
            </a: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雨后天晴的夜晚，行走时为了不踩到地上的积水，下列判断中正确的是（      ）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431800" y="2198263"/>
            <a:ext cx="8565985" cy="21236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400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kumimoji="1" lang="en-US" altLang="zh-CN" sz="2400" dirty="0">
                <a:latin typeface="宋体" pitchFamily="2" charset="-122"/>
                <a:ea typeface="宋体" pitchFamily="2" charset="-122"/>
              </a:rPr>
              <a:t>. </a:t>
            </a:r>
            <a:r>
              <a:rPr kumimoji="1" lang="zh-CN" altLang="en-US" sz="2400" dirty="0">
                <a:latin typeface="宋体" pitchFamily="2" charset="-122"/>
                <a:ea typeface="宋体" pitchFamily="2" charset="-122"/>
              </a:rPr>
              <a:t>迎着月光走，地上暗处是水；背着月光走，地上发亮处是</a:t>
            </a:r>
            <a:r>
              <a:rPr kumimoji="1" lang="zh-CN" altLang="en-US" sz="2400" dirty="0" smtClean="0">
                <a:latin typeface="宋体" pitchFamily="2" charset="-122"/>
                <a:ea typeface="宋体" pitchFamily="2" charset="-122"/>
              </a:rPr>
              <a:t>水</a:t>
            </a:r>
            <a:endParaRPr kumimoji="1"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algn="l">
              <a:spcBef>
                <a:spcPct val="50000"/>
              </a:spcBef>
            </a:pPr>
            <a:r>
              <a:rPr kumimoji="1" lang="en-US" altLang="zh-CN" sz="2400" dirty="0" smtClean="0">
                <a:latin typeface="宋体" pitchFamily="2" charset="-122"/>
                <a:ea typeface="宋体" pitchFamily="2" charset="-122"/>
              </a:rPr>
              <a:t>B. </a:t>
            </a:r>
            <a:r>
              <a:rPr kumimoji="1" lang="zh-CN" altLang="en-US" sz="2400" dirty="0" smtClean="0">
                <a:latin typeface="宋体" pitchFamily="2" charset="-122"/>
                <a:ea typeface="宋体" pitchFamily="2" charset="-122"/>
              </a:rPr>
              <a:t>迎着月光走，地上发亮的是水；背着月光走，地上暗处是水</a:t>
            </a:r>
          </a:p>
          <a:p>
            <a:pPr algn="l">
              <a:spcBef>
                <a:spcPct val="50000"/>
              </a:spcBef>
            </a:pPr>
            <a:r>
              <a:rPr kumimoji="1" lang="en-US" altLang="zh-CN" sz="2400" dirty="0" smtClean="0">
                <a:latin typeface="宋体" pitchFamily="2" charset="-122"/>
                <a:ea typeface="宋体" pitchFamily="2" charset="-122"/>
              </a:rPr>
              <a:t>C. </a:t>
            </a:r>
            <a:r>
              <a:rPr kumimoji="1" lang="zh-CN" altLang="en-US" sz="2400" dirty="0" smtClean="0">
                <a:latin typeface="宋体" pitchFamily="2" charset="-122"/>
                <a:ea typeface="宋体" pitchFamily="2" charset="-122"/>
              </a:rPr>
              <a:t>迎着月光走和背着月光走，都应是地上发亮处是水 </a:t>
            </a:r>
          </a:p>
          <a:p>
            <a:pPr algn="l">
              <a:spcBef>
                <a:spcPct val="50000"/>
              </a:spcBef>
            </a:pPr>
            <a:r>
              <a:rPr kumimoji="1" lang="en-US" altLang="zh-CN" sz="2400" dirty="0" smtClean="0">
                <a:latin typeface="宋体" pitchFamily="2" charset="-122"/>
                <a:ea typeface="宋体" pitchFamily="2" charset="-122"/>
              </a:rPr>
              <a:t>D. </a:t>
            </a:r>
            <a:r>
              <a:rPr kumimoji="1" lang="zh-CN" altLang="en-US" sz="2400" dirty="0" smtClean="0">
                <a:latin typeface="宋体" pitchFamily="2" charset="-122"/>
                <a:ea typeface="宋体" pitchFamily="2" charset="-122"/>
              </a:rPr>
              <a:t>迎着月光走和背着月光走，都应是地上暗处是水</a:t>
            </a:r>
            <a:endParaRPr kumimoji="1"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4371421" y="1462578"/>
            <a:ext cx="39009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kumimoji="1"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</a:p>
        </p:txBody>
      </p:sp>
      <p:sp>
        <p:nvSpPr>
          <p:cNvPr id="5" name="矩形: 圆角 6"/>
          <p:cNvSpPr/>
          <p:nvPr/>
        </p:nvSpPr>
        <p:spPr>
          <a:xfrm>
            <a:off x="524915" y="362399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448733" y="707214"/>
            <a:ext cx="8432800" cy="345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13.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光学实验课时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小叶用激光灯对着光滑的大理石地面照射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无意中发现对面粗糙的墙壁上出现一个明亮的光斑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而光滑地面上的光斑很暗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对此现象解释较合理的是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地面吸收了所有的光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墙壁对光发生漫反射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地面对光发生漫反射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墙壁对光发生镜面反射</a:t>
            </a:r>
          </a:p>
        </p:txBody>
      </p:sp>
      <p:sp>
        <p:nvSpPr>
          <p:cNvPr id="286727" name="Rectangle 7"/>
          <p:cNvSpPr>
            <a:spLocks noChangeArrowheads="1"/>
          </p:cNvSpPr>
          <p:nvPr/>
        </p:nvSpPr>
        <p:spPr bwMode="auto">
          <a:xfrm>
            <a:off x="7848600" y="1714781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  <p:pic>
        <p:nvPicPr>
          <p:cNvPr id="19460" name="Picture 8" descr="C:\Users\Administrator\Desktop\八上物理（人教）四清 教师用书２０１５邹梨花√\S91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3201" y="2738120"/>
            <a:ext cx="2015066" cy="169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6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1255713" y="1615252"/>
            <a:ext cx="5472112" cy="2462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1.</a:t>
            </a:r>
            <a:r>
              <a:rPr lang="zh-CN" altLang="en-US" sz="2800">
                <a:latin typeface="Times New Roman" panose="02020603050405020304" pitchFamily="18" charset="0"/>
              </a:rPr>
              <a:t>知道光的反射现象。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2.</a:t>
            </a:r>
            <a:r>
              <a:rPr lang="zh-CN" altLang="en-US" sz="2800">
                <a:latin typeface="Times New Roman" panose="02020603050405020304" pitchFamily="18" charset="0"/>
              </a:rPr>
              <a:t>认识光的反射规律。</a:t>
            </a:r>
            <a:r>
              <a:rPr lang="en-US" altLang="zh-CN" sz="2800">
                <a:latin typeface="宋体" panose="02010600030101010101" pitchFamily="2" charset="-122"/>
              </a:rPr>
              <a:t>(</a:t>
            </a:r>
            <a:r>
              <a:rPr lang="zh-CN" altLang="zh-CN" sz="2800">
                <a:latin typeface="宋体" panose="02010600030101010101" pitchFamily="2" charset="-122"/>
              </a:rPr>
              <a:t>重难点</a:t>
            </a:r>
            <a:r>
              <a:rPr lang="en-US" altLang="zh-CN" sz="2800">
                <a:latin typeface="宋体" panose="02010600030101010101" pitchFamily="2" charset="-122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3.</a:t>
            </a:r>
            <a:r>
              <a:rPr lang="zh-CN" altLang="en-US" sz="2800">
                <a:latin typeface="Times New Roman" panose="02020603050405020304" pitchFamily="18" charset="0"/>
              </a:rPr>
              <a:t>理解反射现象中光路可逆。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4.</a:t>
            </a:r>
            <a:r>
              <a:rPr lang="zh-CN" altLang="en-US" sz="2800">
                <a:latin typeface="Times New Roman" panose="02020603050405020304" pitchFamily="18" charset="0"/>
              </a:rPr>
              <a:t>了解镜面反射和漫反射。</a:t>
            </a: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3152776" y="967964"/>
            <a:ext cx="40179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学习目标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381001" y="782261"/>
            <a:ext cx="8509000" cy="345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14.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图所示，相邻两室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一明一暗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在两室相邻的墙壁上有一平面镜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且∠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AOC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＝∠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BOC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甲、乙两人分别站在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两点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面向平面镜张望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则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甲可看到乙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乙看不到甲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甲、乙相互都可以看到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甲看不到乙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乙看不到甲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甲看不到乙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乙可看到甲</a:t>
            </a:r>
          </a:p>
        </p:txBody>
      </p:sp>
      <p:sp>
        <p:nvSpPr>
          <p:cNvPr id="287751" name="Rectangle 7"/>
          <p:cNvSpPr>
            <a:spLocks noChangeArrowheads="1"/>
          </p:cNvSpPr>
          <p:nvPr/>
        </p:nvSpPr>
        <p:spPr bwMode="auto">
          <a:xfrm>
            <a:off x="3564468" y="1852506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</a:p>
        </p:txBody>
      </p:sp>
      <p:pic>
        <p:nvPicPr>
          <p:cNvPr id="20484" name="Picture 8" descr="C:\Users\Administrator\Desktop\八上物理（人教）四清 教师用书２０１５邹梨花√\A19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199" y="2592492"/>
            <a:ext cx="3062647" cy="1268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7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7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7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文本框 6151"/>
          <p:cNvSpPr txBox="1">
            <a:spLocks noChangeArrowheads="1"/>
          </p:cNvSpPr>
          <p:nvPr/>
        </p:nvSpPr>
        <p:spPr bwMode="auto">
          <a:xfrm>
            <a:off x="890257" y="674335"/>
            <a:ext cx="23391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光</a:t>
            </a:r>
            <a:r>
              <a:rPr lang="zh-CN" altLang="zh-CN" sz="2800" b="1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的反射</a:t>
            </a:r>
          </a:p>
        </p:txBody>
      </p:sp>
      <p:sp>
        <p:nvSpPr>
          <p:cNvPr id="10" name="矩形 9"/>
          <p:cNvSpPr/>
          <p:nvPr/>
        </p:nvSpPr>
        <p:spPr>
          <a:xfrm>
            <a:off x="718457" y="1155955"/>
            <a:ext cx="79099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光射向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物体表面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时，有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一部分光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会被物体表面反射回来，这种现象叫做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光的反射。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AutoShape 25"/>
          <p:cNvSpPr>
            <a:spLocks noChangeArrowheads="1"/>
          </p:cNvSpPr>
          <p:nvPr/>
        </p:nvSpPr>
        <p:spPr bwMode="auto">
          <a:xfrm>
            <a:off x="5240038" y="2708823"/>
            <a:ext cx="2989561" cy="1081815"/>
          </a:xfrm>
          <a:prstGeom prst="wedgeEllipseCallout">
            <a:avLst>
              <a:gd name="adj1" fmla="val -55044"/>
              <a:gd name="adj2" fmla="val 114948"/>
            </a:avLst>
          </a:prstGeom>
          <a:solidFill>
            <a:srgbClr val="CCFFCC"/>
          </a:solidFill>
          <a:ln w="25400">
            <a:solidFill>
              <a:srgbClr val="FF99CC"/>
            </a:solidFill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40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光的反射</a:t>
            </a:r>
          </a:p>
          <a:p>
            <a:pPr>
              <a:spcBef>
                <a:spcPct val="20000"/>
              </a:spcBef>
            </a:pPr>
            <a:r>
              <a:rPr lang="zh-CN" altLang="en-US" sz="240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有规律吗？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2" descr="C:\Users\Administrator\Desktop\07304001.jpg07304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4415" y="2654254"/>
            <a:ext cx="3554472" cy="22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2857" y="3888109"/>
            <a:ext cx="1306466" cy="576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953904" y="1280401"/>
            <a:ext cx="202331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3333FF"/>
              </a:buClr>
            </a:pPr>
            <a:r>
              <a:rPr lang="en-US" altLang="zh-CN" sz="2800" dirty="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dirty="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提</a:t>
            </a:r>
            <a:r>
              <a:rPr lang="zh-CN" altLang="en-US" sz="2800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出问题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107960" y="2083236"/>
            <a:ext cx="5638800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99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光反射时遵循什么规律？</a:t>
            </a:r>
          </a:p>
          <a:p>
            <a:pPr algn="l"/>
            <a:endParaRPr lang="zh-CN" altLang="en-US" sz="3200" dirty="0">
              <a:solidFill>
                <a:srgbClr val="99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algn="l"/>
            <a:r>
              <a:rPr lang="zh-CN" altLang="en-US" sz="3200" dirty="0">
                <a:solidFill>
                  <a:srgbClr val="99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反射光沿什么方向射出？</a:t>
            </a:r>
          </a:p>
          <a:p>
            <a:pPr algn="l"/>
            <a:endParaRPr lang="zh-CN" altLang="en-US" sz="3200" dirty="0">
              <a:solidFill>
                <a:srgbClr val="99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algn="l"/>
            <a:r>
              <a:rPr lang="en-US" altLang="zh-CN" sz="3200" dirty="0">
                <a:solidFill>
                  <a:srgbClr val="99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endParaRPr lang="en-US" altLang="zh-CN" sz="3200" dirty="0">
              <a:solidFill>
                <a:srgbClr val="99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" name="文本框 6151"/>
          <p:cNvSpPr txBox="1"/>
          <p:nvPr/>
        </p:nvSpPr>
        <p:spPr>
          <a:xfrm>
            <a:off x="886775" y="487881"/>
            <a:ext cx="305724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</a:t>
            </a:r>
            <a:r>
              <a:rPr lang="zh-CN" altLang="zh-CN" sz="2800" b="1" dirty="0" smtClean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光</a:t>
            </a:r>
            <a:r>
              <a:rPr lang="zh-CN" altLang="zh-CN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的反射定律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-115888" y="3722205"/>
            <a:ext cx="9134476" cy="912142"/>
          </a:xfrm>
          <a:prstGeom prst="parallelogram">
            <a:avLst>
              <a:gd name="adj" fmla="val 187305"/>
            </a:avLst>
          </a:prstGeom>
          <a:gradFill rotWithShape="1">
            <a:gsLst>
              <a:gs pos="0">
                <a:srgbClr val="CC99FF"/>
              </a:gs>
              <a:gs pos="100000">
                <a:srgbClr val="CC99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99FF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280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790700" y="1744710"/>
            <a:ext cx="5562600" cy="239437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4572000" y="1744710"/>
            <a:ext cx="0" cy="2394373"/>
          </a:xfrm>
          <a:prstGeom prst="line">
            <a:avLst/>
          </a:prstGeom>
          <a:noFill/>
          <a:ln w="76200">
            <a:solidFill>
              <a:srgbClr val="FF3300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8437" name="Arc 5"/>
          <p:cNvSpPr/>
          <p:nvPr/>
        </p:nvSpPr>
        <p:spPr bwMode="auto">
          <a:xfrm rot="10217121" flipV="1">
            <a:off x="3543936" y="3422168"/>
            <a:ext cx="1058863" cy="798124"/>
          </a:xfrm>
          <a:custGeom>
            <a:avLst/>
            <a:gdLst>
              <a:gd name="G0" fmla="+- 1867 0 0"/>
              <a:gd name="G1" fmla="+- 21600 0 0"/>
              <a:gd name="G2" fmla="+- 21600 0 0"/>
              <a:gd name="T0" fmla="*/ 0 w 19958"/>
              <a:gd name="T1" fmla="*/ 81 h 21600"/>
              <a:gd name="T2" fmla="*/ 19958 w 19958"/>
              <a:gd name="T3" fmla="*/ 9799 h 21600"/>
              <a:gd name="T4" fmla="*/ 1867 w 19958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58" h="21600" fill="none" extrusionOk="0">
                <a:moveTo>
                  <a:pt x="-1" y="80"/>
                </a:moveTo>
                <a:cubicBezTo>
                  <a:pt x="620" y="26"/>
                  <a:pt x="1243" y="-1"/>
                  <a:pt x="1867" y="0"/>
                </a:cubicBezTo>
                <a:cubicBezTo>
                  <a:pt x="9165" y="0"/>
                  <a:pt x="15970" y="3685"/>
                  <a:pt x="19958" y="9798"/>
                </a:cubicBezTo>
              </a:path>
              <a:path w="19958" h="21600" stroke="0" extrusionOk="0">
                <a:moveTo>
                  <a:pt x="-1" y="80"/>
                </a:moveTo>
                <a:cubicBezTo>
                  <a:pt x="620" y="26"/>
                  <a:pt x="1243" y="-1"/>
                  <a:pt x="1867" y="0"/>
                </a:cubicBezTo>
                <a:cubicBezTo>
                  <a:pt x="9165" y="0"/>
                  <a:pt x="15970" y="3685"/>
                  <a:pt x="19958" y="9798"/>
                </a:cubicBezTo>
                <a:lnTo>
                  <a:pt x="1867" y="21600"/>
                </a:lnTo>
                <a:close/>
              </a:path>
            </a:pathLst>
          </a:custGeom>
          <a:solidFill>
            <a:srgbClr val="FF00FF"/>
          </a:solidFill>
          <a:ln w="76200">
            <a:solidFill>
              <a:srgbClr val="FF99CC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 rot="20035745">
            <a:off x="3103002" y="2763483"/>
            <a:ext cx="153511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>
                <a:ea typeface="楷体_GB2312" pitchFamily="49" charset="-122"/>
              </a:rPr>
              <a:t>入射角</a:t>
            </a:r>
          </a:p>
        </p:txBody>
      </p:sp>
      <p:sp>
        <p:nvSpPr>
          <p:cNvPr id="18439" name="Arc 7"/>
          <p:cNvSpPr/>
          <p:nvPr/>
        </p:nvSpPr>
        <p:spPr bwMode="auto">
          <a:xfrm>
            <a:off x="4596131" y="3339042"/>
            <a:ext cx="944563" cy="798124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0684"/>
              <a:gd name="T1" fmla="*/ 0 h 21600"/>
              <a:gd name="T2" fmla="*/ 20684 w 20684"/>
              <a:gd name="T3" fmla="*/ 15375 h 21600"/>
              <a:gd name="T4" fmla="*/ 0 w 2068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84" h="21600" fill="none" extrusionOk="0">
                <a:moveTo>
                  <a:pt x="-1" y="0"/>
                </a:moveTo>
                <a:cubicBezTo>
                  <a:pt x="9531" y="0"/>
                  <a:pt x="17936" y="6247"/>
                  <a:pt x="20683" y="15375"/>
                </a:cubicBezTo>
              </a:path>
              <a:path w="20684" h="21600" stroke="0" extrusionOk="0">
                <a:moveTo>
                  <a:pt x="-1" y="0"/>
                </a:moveTo>
                <a:cubicBezTo>
                  <a:pt x="9531" y="0"/>
                  <a:pt x="17936" y="6247"/>
                  <a:pt x="20683" y="15375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FFFF99"/>
          </a:solidFill>
          <a:ln w="76200">
            <a:solidFill>
              <a:srgbClr val="00800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400" b="0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 rot="1650742">
            <a:off x="4711966" y="2897484"/>
            <a:ext cx="127034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>
                <a:ea typeface="楷体_GB2312" pitchFamily="49" charset="-122"/>
              </a:rPr>
              <a:t>反射角</a:t>
            </a:r>
          </a:p>
        </p:txBody>
      </p:sp>
      <p:grpSp>
        <p:nvGrpSpPr>
          <p:cNvPr id="2" name="Group 9"/>
          <p:cNvGrpSpPr/>
          <p:nvPr/>
        </p:nvGrpSpPr>
        <p:grpSpPr bwMode="auto">
          <a:xfrm rot="1923742">
            <a:off x="-65405" y="2807442"/>
            <a:ext cx="5019675" cy="1187"/>
            <a:chOff x="0" y="0"/>
            <a:chExt cx="3168" cy="0"/>
          </a:xfrm>
        </p:grpSpPr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>
              <a:off x="0" y="0"/>
              <a:ext cx="187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Line 11"/>
            <p:cNvSpPr>
              <a:spLocks noChangeShapeType="1"/>
            </p:cNvSpPr>
            <p:nvPr/>
          </p:nvSpPr>
          <p:spPr bwMode="auto">
            <a:xfrm>
              <a:off x="1680" y="0"/>
              <a:ext cx="148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2"/>
          <p:cNvGrpSpPr/>
          <p:nvPr/>
        </p:nvGrpSpPr>
        <p:grpSpPr bwMode="auto">
          <a:xfrm rot="-1823015">
            <a:off x="4251008" y="2952339"/>
            <a:ext cx="4724400" cy="142522"/>
            <a:chOff x="0" y="0"/>
            <a:chExt cx="2976" cy="0"/>
          </a:xfrm>
        </p:grpSpPr>
        <p:sp>
          <p:nvSpPr>
            <p:cNvPr id="18445" name="Line 13"/>
            <p:cNvSpPr>
              <a:spLocks noChangeShapeType="1"/>
            </p:cNvSpPr>
            <p:nvPr/>
          </p:nvSpPr>
          <p:spPr bwMode="auto">
            <a:xfrm>
              <a:off x="0" y="0"/>
              <a:ext cx="1440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Line 14"/>
            <p:cNvSpPr>
              <a:spLocks noChangeShapeType="1"/>
            </p:cNvSpPr>
            <p:nvPr/>
          </p:nvSpPr>
          <p:spPr bwMode="auto">
            <a:xfrm>
              <a:off x="1248" y="0"/>
              <a:ext cx="172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7" name="Text Box 15"/>
          <p:cNvSpPr txBox="1">
            <a:spLocks noChangeArrowheads="1"/>
          </p:cNvSpPr>
          <p:nvPr/>
        </p:nvSpPr>
        <p:spPr bwMode="auto">
          <a:xfrm flipH="1">
            <a:off x="4191000" y="1368214"/>
            <a:ext cx="6810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N</a:t>
            </a:r>
            <a:endParaRPr lang="zh-CN" altLang="en-US" sz="3200"/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448733" y="1165566"/>
            <a:ext cx="167067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996600"/>
                </a:solidFill>
                <a:ea typeface="楷体_GB2312" pitchFamily="49" charset="-122"/>
              </a:rPr>
              <a:t>入射光线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7034155" y="1224267"/>
            <a:ext cx="166276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996600"/>
                </a:solidFill>
                <a:ea typeface="楷体_GB2312" pitchFamily="49" charset="-122"/>
              </a:rPr>
              <a:t>反射光线</a:t>
            </a: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7411167" y="4409164"/>
            <a:ext cx="14097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</a:rPr>
              <a:t>平面镜</a:t>
            </a: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4030580" y="916089"/>
            <a:ext cx="1263315" cy="520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>
                <a:solidFill>
                  <a:srgbClr val="996600"/>
                </a:solidFill>
                <a:ea typeface="楷体_GB2312" pitchFamily="49" charset="-122"/>
              </a:rPr>
              <a:t>法线</a:t>
            </a: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6248401" y="1767276"/>
            <a:ext cx="10636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chemeClr val="tx2"/>
                </a:solidFill>
                <a:ea typeface="楷体_GB2312" pitchFamily="49" charset="-122"/>
              </a:rPr>
              <a:t>光屏</a:t>
            </a:r>
          </a:p>
        </p:txBody>
      </p:sp>
      <p:sp>
        <p:nvSpPr>
          <p:cNvPr id="18453" name="WordArt 21"/>
          <p:cNvSpPr>
            <a:spLocks noChangeArrowheads="1" noChangeShapeType="1"/>
          </p:cNvSpPr>
          <p:nvPr/>
        </p:nvSpPr>
        <p:spPr bwMode="auto">
          <a:xfrm>
            <a:off x="3128964" y="4283981"/>
            <a:ext cx="1165225" cy="39787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r>
              <a:rPr lang="zh-CN" altLang="en-US" sz="3600">
                <a:ln w="9525">
                  <a:solidFill>
                    <a:srgbClr val="FFFF99"/>
                  </a:solidFill>
                  <a:round/>
                </a:ln>
                <a:solidFill>
                  <a:srgbClr val="FFFF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入射点</a:t>
            </a: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4459605" y="4156510"/>
            <a:ext cx="41275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rgbClr val="F4F44A"/>
                </a:solidFill>
              </a:rPr>
              <a:t>O</a:t>
            </a: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512601" y="416664"/>
            <a:ext cx="2258100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buClr>
                <a:srgbClr val="3333FF"/>
              </a:buClr>
            </a:pPr>
            <a:r>
              <a:rPr lang="en-US" altLang="zh-CN" sz="280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设</a:t>
            </a:r>
            <a:r>
              <a:rPr lang="zh-CN" altLang="en-US" sz="2800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计实验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5" grpId="0" animBg="1"/>
      <p:bldP spid="18436" grpId="0" animBg="1"/>
      <p:bldP spid="18437" grpId="0" bldLvl="0" animBg="1"/>
      <p:bldP spid="18438" grpId="0" autoUpdateAnimBg="0"/>
      <p:bldP spid="18439" grpId="0" bldLvl="0" animBg="1" autoUpdateAnimBg="0"/>
      <p:bldP spid="18440" grpId="0" autoUpdateAnimBg="0"/>
      <p:bldP spid="18447" grpId="0" autoUpdateAnimBg="0"/>
      <p:bldP spid="18448" grpId="0" autoUpdateAnimBg="0"/>
      <p:bldP spid="18449" grpId="0" autoUpdateAnimBg="0"/>
      <p:bldP spid="18450" grpId="0" autoUpdateAnimBg="0"/>
      <p:bldP spid="18451" grpId="0" autoUpdateAnimBg="0"/>
      <p:bldP spid="18452" grpId="0" autoUpdateAnimBg="0"/>
      <p:bldP spid="18453" grpId="0" animBg="1"/>
      <p:bldP spid="18454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7"/>
          <p:cNvGrpSpPr/>
          <p:nvPr/>
        </p:nvGrpSpPr>
        <p:grpSpPr bwMode="auto">
          <a:xfrm>
            <a:off x="4724400" y="1254195"/>
            <a:ext cx="4343400" cy="2223347"/>
            <a:chOff x="2976" y="1056"/>
            <a:chExt cx="2736" cy="1872"/>
          </a:xfrm>
        </p:grpSpPr>
        <p:sp>
          <p:nvSpPr>
            <p:cNvPr id="19458" name="AutoShape 2"/>
            <p:cNvSpPr>
              <a:spLocks noChangeArrowheads="1"/>
            </p:cNvSpPr>
            <p:nvPr/>
          </p:nvSpPr>
          <p:spPr bwMode="auto">
            <a:xfrm>
              <a:off x="3648" y="2544"/>
              <a:ext cx="1536" cy="384"/>
            </a:xfrm>
            <a:prstGeom prst="cube">
              <a:avLst>
                <a:gd name="adj" fmla="val 82176"/>
              </a:avLst>
            </a:prstGeom>
            <a:gradFill rotWithShape="1">
              <a:gsLst>
                <a:gs pos="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59" name="Rectangle 3"/>
            <p:cNvSpPr>
              <a:spLocks noChangeArrowheads="1"/>
            </p:cNvSpPr>
            <p:nvPr/>
          </p:nvSpPr>
          <p:spPr bwMode="auto">
            <a:xfrm>
              <a:off x="2976" y="1056"/>
              <a:ext cx="2736" cy="158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47"/>
          <p:cNvGrpSpPr/>
          <p:nvPr/>
        </p:nvGrpSpPr>
        <p:grpSpPr bwMode="auto">
          <a:xfrm>
            <a:off x="152400" y="1254195"/>
            <a:ext cx="4191000" cy="2280356"/>
            <a:chOff x="96" y="1056"/>
            <a:chExt cx="2640" cy="1920"/>
          </a:xfrm>
        </p:grpSpPr>
        <p:sp>
          <p:nvSpPr>
            <p:cNvPr id="19465" name="AutoShape 9"/>
            <p:cNvSpPr>
              <a:spLocks noChangeArrowheads="1"/>
            </p:cNvSpPr>
            <p:nvPr/>
          </p:nvSpPr>
          <p:spPr bwMode="auto">
            <a:xfrm>
              <a:off x="576" y="2592"/>
              <a:ext cx="1536" cy="384"/>
            </a:xfrm>
            <a:prstGeom prst="cube">
              <a:avLst>
                <a:gd name="adj" fmla="val 82176"/>
              </a:avLst>
            </a:prstGeom>
            <a:gradFill rotWithShape="1">
              <a:gsLst>
                <a:gs pos="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6" name="Rectangle 10"/>
            <p:cNvSpPr>
              <a:spLocks noChangeArrowheads="1"/>
            </p:cNvSpPr>
            <p:nvPr/>
          </p:nvSpPr>
          <p:spPr bwMode="auto">
            <a:xfrm>
              <a:off x="96" y="1056"/>
              <a:ext cx="2640" cy="158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19536" name="Group 80"/>
          <p:cNvGraphicFramePr>
            <a:graphicFrameLocks noGrp="1"/>
          </p:cNvGraphicFramePr>
          <p:nvPr/>
        </p:nvGraphicFramePr>
        <p:xfrm>
          <a:off x="1371600" y="3584675"/>
          <a:ext cx="7010400" cy="1300592"/>
        </p:xfrm>
        <a:graphic>
          <a:graphicData uri="http://schemas.openxmlformats.org/drawingml/2006/table">
            <a:tbl>
              <a:tblPr/>
              <a:tblGrid>
                <a:gridCol w="1524000"/>
                <a:gridCol w="2784475"/>
                <a:gridCol w="2701925"/>
              </a:tblGrid>
              <a:tr h="456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角</a:t>
                      </a: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（入射角）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角</a:t>
                      </a: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（反射角）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456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第一次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498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第二次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19494" name="Text Box 38"/>
          <p:cNvSpPr txBox="1">
            <a:spLocks noChangeArrowheads="1"/>
          </p:cNvSpPr>
          <p:nvPr/>
        </p:nvSpPr>
        <p:spPr bwMode="auto">
          <a:xfrm>
            <a:off x="3589867" y="4104641"/>
            <a:ext cx="9906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dirty="0"/>
              <a:t>15</a:t>
            </a:r>
            <a:r>
              <a:rPr lang="en-US" altLang="zh-CN" sz="2000" baseline="30000" dirty="0"/>
              <a:t>o</a:t>
            </a: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6697134" y="4087706"/>
            <a:ext cx="83820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en-US" altLang="zh-CN" dirty="0"/>
              <a:t>15</a:t>
            </a:r>
            <a:r>
              <a:rPr lang="en-US" altLang="zh-CN" sz="2000" baseline="30000" dirty="0"/>
              <a:t>o</a:t>
            </a:r>
            <a:endParaRPr lang="en-US" altLang="zh-CN" sz="2000" b="0" dirty="0"/>
          </a:p>
        </p:txBody>
      </p:sp>
      <p:sp>
        <p:nvSpPr>
          <p:cNvPr id="19496" name="Text Box 40"/>
          <p:cNvSpPr txBox="1">
            <a:spLocks noChangeArrowheads="1"/>
          </p:cNvSpPr>
          <p:nvPr/>
        </p:nvSpPr>
        <p:spPr bwMode="auto">
          <a:xfrm>
            <a:off x="3581400" y="4503703"/>
            <a:ext cx="8382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dirty="0"/>
              <a:t>30</a:t>
            </a:r>
            <a:r>
              <a:rPr lang="en-US" altLang="zh-CN" sz="2000" baseline="30000" dirty="0"/>
              <a:t>o</a:t>
            </a: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6739467" y="4546036"/>
            <a:ext cx="8382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en-US" altLang="zh-CN" dirty="0"/>
              <a:t>30</a:t>
            </a:r>
            <a:r>
              <a:rPr lang="en-US" altLang="zh-CN" sz="2000" baseline="30000" dirty="0"/>
              <a:t>o</a:t>
            </a: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674599" y="368538"/>
            <a:ext cx="3657600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buClr>
                <a:srgbClr val="3333FF"/>
              </a:buClr>
            </a:pPr>
            <a:r>
              <a:rPr lang="en-US" altLang="zh-CN" sz="280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80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进行实验</a:t>
            </a:r>
          </a:p>
        </p:txBody>
      </p:sp>
      <p:grpSp>
        <p:nvGrpSpPr>
          <p:cNvPr id="4" name="Group 54"/>
          <p:cNvGrpSpPr/>
          <p:nvPr/>
        </p:nvGrpSpPr>
        <p:grpSpPr bwMode="auto">
          <a:xfrm rot="4143701">
            <a:off x="852794" y="2270172"/>
            <a:ext cx="1658009" cy="304800"/>
            <a:chOff x="0" y="0"/>
            <a:chExt cx="3168" cy="0"/>
          </a:xfrm>
        </p:grpSpPr>
        <p:sp>
          <p:nvSpPr>
            <p:cNvPr id="19511" name="Line 55"/>
            <p:cNvSpPr>
              <a:spLocks noChangeShapeType="1"/>
            </p:cNvSpPr>
            <p:nvPr/>
          </p:nvSpPr>
          <p:spPr bwMode="auto">
            <a:xfrm>
              <a:off x="0" y="0"/>
              <a:ext cx="187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Line 56"/>
            <p:cNvSpPr>
              <a:spLocks noChangeShapeType="1"/>
            </p:cNvSpPr>
            <p:nvPr/>
          </p:nvSpPr>
          <p:spPr bwMode="auto">
            <a:xfrm>
              <a:off x="1680" y="0"/>
              <a:ext cx="148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78"/>
          <p:cNvGrpSpPr/>
          <p:nvPr/>
        </p:nvGrpSpPr>
        <p:grpSpPr bwMode="auto">
          <a:xfrm>
            <a:off x="1617663" y="1710267"/>
            <a:ext cx="762000" cy="1368213"/>
            <a:chOff x="1019" y="1440"/>
            <a:chExt cx="480" cy="1152"/>
          </a:xfrm>
        </p:grpSpPr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>
              <a:off x="1344" y="1440"/>
              <a:ext cx="0" cy="1152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prstDash val="dashDot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8" name="Arc 12"/>
            <p:cNvSpPr/>
            <p:nvPr/>
          </p:nvSpPr>
          <p:spPr bwMode="auto">
            <a:xfrm rot="950387" flipH="1">
              <a:off x="1200" y="2160"/>
              <a:ext cx="150" cy="234"/>
            </a:xfrm>
            <a:custGeom>
              <a:avLst/>
              <a:gdLst>
                <a:gd name="G0" fmla="+- 0 0 0"/>
                <a:gd name="G1" fmla="+- 21083 0 0"/>
                <a:gd name="G2" fmla="+- 21600 0 0"/>
                <a:gd name="T0" fmla="*/ 4700 w 16924"/>
                <a:gd name="T1" fmla="*/ 0 h 21083"/>
                <a:gd name="T2" fmla="*/ 16924 w 16924"/>
                <a:gd name="T3" fmla="*/ 7661 h 21083"/>
                <a:gd name="T4" fmla="*/ 0 w 16924"/>
                <a:gd name="T5" fmla="*/ 21083 h 2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924" h="21083" fill="none" extrusionOk="0">
                  <a:moveTo>
                    <a:pt x="4699" y="0"/>
                  </a:moveTo>
                  <a:cubicBezTo>
                    <a:pt x="9532" y="1077"/>
                    <a:pt x="13847" y="3782"/>
                    <a:pt x="16923" y="7661"/>
                  </a:cubicBezTo>
                </a:path>
                <a:path w="16924" h="21083" stroke="0" extrusionOk="0">
                  <a:moveTo>
                    <a:pt x="4699" y="0"/>
                  </a:moveTo>
                  <a:cubicBezTo>
                    <a:pt x="9532" y="1077"/>
                    <a:pt x="13847" y="3782"/>
                    <a:pt x="16923" y="7661"/>
                  </a:cubicBezTo>
                  <a:lnTo>
                    <a:pt x="0" y="2108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2" name="Rectangle 16"/>
            <p:cNvSpPr>
              <a:spLocks noChangeArrowheads="1"/>
            </p:cNvSpPr>
            <p:nvPr/>
          </p:nvSpPr>
          <p:spPr bwMode="auto">
            <a:xfrm>
              <a:off x="1019" y="1614"/>
              <a:ext cx="480" cy="31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n-US" altLang="zh-CN" dirty="0"/>
                <a:t>15</a:t>
              </a:r>
              <a:r>
                <a:rPr lang="en-US" altLang="zh-CN" sz="2000" baseline="30000" dirty="0"/>
                <a:t>o</a:t>
              </a:r>
              <a:endParaRPr lang="zh-CN" altLang="en-US" sz="2000" baseline="30000" dirty="0"/>
            </a:p>
          </p:txBody>
        </p:sp>
      </p:grpSp>
      <p:sp>
        <p:nvSpPr>
          <p:cNvPr id="19469" name="Arc 13"/>
          <p:cNvSpPr/>
          <p:nvPr/>
        </p:nvSpPr>
        <p:spPr bwMode="auto">
          <a:xfrm rot="5133221" flipH="1">
            <a:off x="2152932" y="2603077"/>
            <a:ext cx="228036" cy="266700"/>
          </a:xfrm>
          <a:custGeom>
            <a:avLst/>
            <a:gdLst>
              <a:gd name="G0" fmla="+- 0 0 0"/>
              <a:gd name="G1" fmla="+- 15104 0 0"/>
              <a:gd name="G2" fmla="+- 21600 0 0"/>
              <a:gd name="T0" fmla="*/ 15441 w 21600"/>
              <a:gd name="T1" fmla="*/ 0 h 15104"/>
              <a:gd name="T2" fmla="*/ 21600 w 21600"/>
              <a:gd name="T3" fmla="*/ 15104 h 15104"/>
              <a:gd name="T4" fmla="*/ 0 w 21600"/>
              <a:gd name="T5" fmla="*/ 15104 h 15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5104" fill="none" extrusionOk="0">
                <a:moveTo>
                  <a:pt x="15441" y="-1"/>
                </a:moveTo>
                <a:cubicBezTo>
                  <a:pt x="19389" y="4036"/>
                  <a:pt x="21600" y="9457"/>
                  <a:pt x="21600" y="15104"/>
                </a:cubicBezTo>
              </a:path>
              <a:path w="21600" h="15104" stroke="0" extrusionOk="0">
                <a:moveTo>
                  <a:pt x="15441" y="-1"/>
                </a:moveTo>
                <a:cubicBezTo>
                  <a:pt x="19389" y="4036"/>
                  <a:pt x="21600" y="9457"/>
                  <a:pt x="21600" y="15104"/>
                </a:cubicBezTo>
                <a:lnTo>
                  <a:pt x="0" y="15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" name="Group 57"/>
          <p:cNvGrpSpPr/>
          <p:nvPr/>
        </p:nvGrpSpPr>
        <p:grpSpPr bwMode="auto">
          <a:xfrm rot="-25805530">
            <a:off x="1787902" y="2178944"/>
            <a:ext cx="1715017" cy="425450"/>
            <a:chOff x="0" y="0"/>
            <a:chExt cx="3168" cy="0"/>
          </a:xfrm>
        </p:grpSpPr>
        <p:sp>
          <p:nvSpPr>
            <p:cNvPr id="19514" name="Line 58"/>
            <p:cNvSpPr>
              <a:spLocks noChangeShapeType="1"/>
            </p:cNvSpPr>
            <p:nvPr/>
          </p:nvSpPr>
          <p:spPr bwMode="auto">
            <a:xfrm>
              <a:off x="0" y="0"/>
              <a:ext cx="187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Line 59"/>
            <p:cNvSpPr>
              <a:spLocks noChangeShapeType="1"/>
            </p:cNvSpPr>
            <p:nvPr/>
          </p:nvSpPr>
          <p:spPr bwMode="auto">
            <a:xfrm>
              <a:off x="1680" y="0"/>
              <a:ext cx="148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2048933" y="1988538"/>
            <a:ext cx="6858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en-US" altLang="zh-CN" dirty="0"/>
              <a:t>15</a:t>
            </a:r>
            <a:r>
              <a:rPr lang="en-US" altLang="zh-CN" sz="2000" baseline="30000" dirty="0"/>
              <a:t>o</a:t>
            </a:r>
          </a:p>
        </p:txBody>
      </p:sp>
      <p:sp>
        <p:nvSpPr>
          <p:cNvPr id="19462" name="Arc 6"/>
          <p:cNvSpPr/>
          <p:nvPr/>
        </p:nvSpPr>
        <p:spPr bwMode="auto">
          <a:xfrm rot="5133221" flipH="1">
            <a:off x="7051158" y="2339175"/>
            <a:ext cx="223285" cy="457200"/>
          </a:xfrm>
          <a:custGeom>
            <a:avLst/>
            <a:gdLst>
              <a:gd name="G0" fmla="+- 0 0 0"/>
              <a:gd name="G1" fmla="+- 21083 0 0"/>
              <a:gd name="G2" fmla="+- 21600 0 0"/>
              <a:gd name="T0" fmla="*/ 4700 w 21109"/>
              <a:gd name="T1" fmla="*/ 0 h 21083"/>
              <a:gd name="T2" fmla="*/ 21109 w 21109"/>
              <a:gd name="T3" fmla="*/ 16504 h 21083"/>
              <a:gd name="T4" fmla="*/ 0 w 21109"/>
              <a:gd name="T5" fmla="*/ 21083 h 2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109" h="21083" fill="none" extrusionOk="0">
                <a:moveTo>
                  <a:pt x="4699" y="0"/>
                </a:moveTo>
                <a:cubicBezTo>
                  <a:pt x="12918" y="1832"/>
                  <a:pt x="19323" y="8274"/>
                  <a:pt x="21109" y="16503"/>
                </a:cubicBezTo>
              </a:path>
              <a:path w="21109" h="21083" stroke="0" extrusionOk="0">
                <a:moveTo>
                  <a:pt x="4699" y="0"/>
                </a:moveTo>
                <a:cubicBezTo>
                  <a:pt x="12918" y="1832"/>
                  <a:pt x="19323" y="8274"/>
                  <a:pt x="21109" y="16503"/>
                </a:cubicBezTo>
                <a:lnTo>
                  <a:pt x="0" y="2108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6934200" y="2052321"/>
            <a:ext cx="838200" cy="36933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en-US" altLang="zh-CN" dirty="0"/>
              <a:t>30</a:t>
            </a:r>
            <a:r>
              <a:rPr lang="en-US" altLang="zh-CN" sz="2000" baseline="30000" dirty="0"/>
              <a:t>o</a:t>
            </a:r>
          </a:p>
        </p:txBody>
      </p:sp>
      <p:grpSp>
        <p:nvGrpSpPr>
          <p:cNvPr id="7" name="Group 67"/>
          <p:cNvGrpSpPr/>
          <p:nvPr/>
        </p:nvGrpSpPr>
        <p:grpSpPr bwMode="auto">
          <a:xfrm rot="17856094" flipV="1">
            <a:off x="6520622" y="2340804"/>
            <a:ext cx="1703141" cy="74613"/>
            <a:chOff x="0" y="0"/>
            <a:chExt cx="3168" cy="0"/>
          </a:xfrm>
        </p:grpSpPr>
        <p:sp>
          <p:nvSpPr>
            <p:cNvPr id="19524" name="Line 68"/>
            <p:cNvSpPr>
              <a:spLocks noChangeShapeType="1"/>
            </p:cNvSpPr>
            <p:nvPr/>
          </p:nvSpPr>
          <p:spPr bwMode="auto">
            <a:xfrm>
              <a:off x="0" y="0"/>
              <a:ext cx="187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5" name="Line 69"/>
            <p:cNvSpPr>
              <a:spLocks noChangeShapeType="1"/>
            </p:cNvSpPr>
            <p:nvPr/>
          </p:nvSpPr>
          <p:spPr bwMode="auto">
            <a:xfrm>
              <a:off x="1680" y="0"/>
              <a:ext cx="148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62"/>
          <p:cNvGrpSpPr/>
          <p:nvPr/>
        </p:nvGrpSpPr>
        <p:grpSpPr bwMode="auto">
          <a:xfrm rot="3752443" flipV="1">
            <a:off x="5787197" y="2323024"/>
            <a:ext cx="1703141" cy="74613"/>
            <a:chOff x="0" y="0"/>
            <a:chExt cx="3168" cy="0"/>
          </a:xfrm>
        </p:grpSpPr>
        <p:sp>
          <p:nvSpPr>
            <p:cNvPr id="19519" name="Line 63"/>
            <p:cNvSpPr>
              <a:spLocks noChangeShapeType="1"/>
            </p:cNvSpPr>
            <p:nvPr/>
          </p:nvSpPr>
          <p:spPr bwMode="auto">
            <a:xfrm>
              <a:off x="0" y="0"/>
              <a:ext cx="187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Line 64"/>
            <p:cNvSpPr>
              <a:spLocks noChangeShapeType="1"/>
            </p:cNvSpPr>
            <p:nvPr/>
          </p:nvSpPr>
          <p:spPr bwMode="auto">
            <a:xfrm>
              <a:off x="1680" y="0"/>
              <a:ext cx="148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79"/>
          <p:cNvGrpSpPr/>
          <p:nvPr/>
        </p:nvGrpSpPr>
        <p:grpSpPr bwMode="auto">
          <a:xfrm>
            <a:off x="6484938" y="1710267"/>
            <a:ext cx="838200" cy="1425222"/>
            <a:chOff x="4085" y="1440"/>
            <a:chExt cx="528" cy="1200"/>
          </a:xfrm>
        </p:grpSpPr>
        <p:sp>
          <p:nvSpPr>
            <p:cNvPr id="19460" name="Line 4"/>
            <p:cNvSpPr>
              <a:spLocks noChangeShapeType="1"/>
            </p:cNvSpPr>
            <p:nvPr/>
          </p:nvSpPr>
          <p:spPr bwMode="auto">
            <a:xfrm>
              <a:off x="4416" y="1440"/>
              <a:ext cx="0" cy="1200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prstDash val="dashDot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1" name="Arc 5"/>
            <p:cNvSpPr/>
            <p:nvPr/>
          </p:nvSpPr>
          <p:spPr bwMode="auto">
            <a:xfrm rot="950387" flipH="1">
              <a:off x="4272" y="2064"/>
              <a:ext cx="192" cy="234"/>
            </a:xfrm>
            <a:custGeom>
              <a:avLst/>
              <a:gdLst>
                <a:gd name="G0" fmla="+- 0 0 0"/>
                <a:gd name="G1" fmla="+- 21083 0 0"/>
                <a:gd name="G2" fmla="+- 21600 0 0"/>
                <a:gd name="T0" fmla="*/ 4700 w 21600"/>
                <a:gd name="T1" fmla="*/ 0 h 21083"/>
                <a:gd name="T2" fmla="*/ 21600 w 21600"/>
                <a:gd name="T3" fmla="*/ 21083 h 21083"/>
                <a:gd name="T4" fmla="*/ 0 w 21600"/>
                <a:gd name="T5" fmla="*/ 21083 h 2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083" fill="none" extrusionOk="0">
                  <a:moveTo>
                    <a:pt x="4699" y="0"/>
                  </a:moveTo>
                  <a:cubicBezTo>
                    <a:pt x="14575" y="2202"/>
                    <a:pt x="21600" y="10964"/>
                    <a:pt x="21600" y="21083"/>
                  </a:cubicBezTo>
                </a:path>
                <a:path w="21600" h="21083" stroke="0" extrusionOk="0">
                  <a:moveTo>
                    <a:pt x="4699" y="0"/>
                  </a:moveTo>
                  <a:cubicBezTo>
                    <a:pt x="14575" y="2202"/>
                    <a:pt x="21600" y="10964"/>
                    <a:pt x="21600" y="21083"/>
                  </a:cubicBezTo>
                  <a:lnTo>
                    <a:pt x="0" y="2108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3" name="Text Box 7"/>
            <p:cNvSpPr txBox="1">
              <a:spLocks noChangeArrowheads="1"/>
            </p:cNvSpPr>
            <p:nvPr/>
          </p:nvSpPr>
          <p:spPr bwMode="auto">
            <a:xfrm>
              <a:off x="4085" y="1698"/>
              <a:ext cx="528" cy="31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n-US" altLang="zh-CN" dirty="0"/>
                <a:t>30</a:t>
              </a:r>
              <a:r>
                <a:rPr lang="en-US" altLang="zh-CN" sz="2000" baseline="30000" dirty="0"/>
                <a:t>o</a:t>
              </a:r>
            </a:p>
          </p:txBody>
        </p:sp>
      </p:grpSp>
    </p:spTree>
  </p:cSld>
  <p:clrMapOvr>
    <a:masterClrMapping/>
  </p:clrMapOvr>
  <p:transition advClick="0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4" grpId="0"/>
      <p:bldP spid="19495" grpId="0"/>
      <p:bldP spid="19496" grpId="0"/>
      <p:bldP spid="19497" grpId="0"/>
      <p:bldP spid="19498" grpId="0"/>
      <p:bldP spid="19469" grpId="0" animBg="1"/>
      <p:bldP spid="19473" grpId="0"/>
      <p:bldP spid="19462" grpId="0" animBg="1"/>
      <p:bldP spid="194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/>
          <p:nvPr/>
        </p:nvGrpSpPr>
        <p:grpSpPr bwMode="auto">
          <a:xfrm>
            <a:off x="4724400" y="1197187"/>
            <a:ext cx="4343400" cy="2223347"/>
            <a:chOff x="2976" y="720"/>
            <a:chExt cx="2736" cy="1872"/>
          </a:xfrm>
        </p:grpSpPr>
        <p:sp>
          <p:nvSpPr>
            <p:cNvPr id="20483" name="AutoShape 3"/>
            <p:cNvSpPr>
              <a:spLocks noChangeArrowheads="1"/>
            </p:cNvSpPr>
            <p:nvPr/>
          </p:nvSpPr>
          <p:spPr bwMode="auto">
            <a:xfrm>
              <a:off x="3648" y="2208"/>
              <a:ext cx="1536" cy="384"/>
            </a:xfrm>
            <a:prstGeom prst="cube">
              <a:avLst>
                <a:gd name="adj" fmla="val 82176"/>
              </a:avLst>
            </a:prstGeom>
            <a:gradFill rotWithShape="1">
              <a:gsLst>
                <a:gs pos="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4" name="Rectangle 4"/>
            <p:cNvSpPr>
              <a:spLocks noChangeArrowheads="1"/>
            </p:cNvSpPr>
            <p:nvPr/>
          </p:nvSpPr>
          <p:spPr bwMode="auto">
            <a:xfrm>
              <a:off x="2976" y="720"/>
              <a:ext cx="2736" cy="158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47"/>
          <p:cNvGrpSpPr/>
          <p:nvPr/>
        </p:nvGrpSpPr>
        <p:grpSpPr bwMode="auto">
          <a:xfrm>
            <a:off x="76200" y="1197187"/>
            <a:ext cx="4191000" cy="2223347"/>
            <a:chOff x="48" y="720"/>
            <a:chExt cx="2640" cy="1872"/>
          </a:xfrm>
        </p:grpSpPr>
        <p:sp>
          <p:nvSpPr>
            <p:cNvPr id="20488" name="AutoShape 8"/>
            <p:cNvSpPr>
              <a:spLocks noChangeArrowheads="1"/>
            </p:cNvSpPr>
            <p:nvPr/>
          </p:nvSpPr>
          <p:spPr bwMode="auto">
            <a:xfrm>
              <a:off x="576" y="2208"/>
              <a:ext cx="1536" cy="384"/>
            </a:xfrm>
            <a:prstGeom prst="cube">
              <a:avLst>
                <a:gd name="adj" fmla="val 82176"/>
              </a:avLst>
            </a:prstGeom>
            <a:gradFill rotWithShape="1">
              <a:gsLst>
                <a:gs pos="0">
                  <a:srgbClr val="CC99FF"/>
                </a:gs>
                <a:gs pos="100000">
                  <a:srgbClr val="CC99FF">
                    <a:gamma/>
                    <a:shade val="4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48" y="720"/>
              <a:ext cx="2640" cy="158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65"/>
          <p:cNvGrpSpPr/>
          <p:nvPr/>
        </p:nvGrpSpPr>
        <p:grpSpPr bwMode="auto">
          <a:xfrm>
            <a:off x="1524000" y="1368213"/>
            <a:ext cx="838200" cy="1710267"/>
            <a:chOff x="960" y="864"/>
            <a:chExt cx="528" cy="1440"/>
          </a:xfrm>
        </p:grpSpPr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1344" y="864"/>
              <a:ext cx="0" cy="1440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prstDash val="dashDot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Rectangle 15"/>
            <p:cNvSpPr>
              <a:spLocks noChangeArrowheads="1"/>
            </p:cNvSpPr>
            <p:nvPr/>
          </p:nvSpPr>
          <p:spPr bwMode="auto">
            <a:xfrm>
              <a:off x="960" y="1593"/>
              <a:ext cx="528" cy="3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n-US" altLang="zh-CN" dirty="0"/>
                <a:t>45</a:t>
              </a:r>
              <a:r>
                <a:rPr lang="en-US" altLang="zh-CN" sz="2000" baseline="30000" dirty="0"/>
                <a:t>o</a:t>
              </a:r>
            </a:p>
          </p:txBody>
        </p:sp>
        <p:sp>
          <p:nvSpPr>
            <p:cNvPr id="20496" name="Arc 16"/>
            <p:cNvSpPr/>
            <p:nvPr/>
          </p:nvSpPr>
          <p:spPr bwMode="auto">
            <a:xfrm rot="950387" flipH="1">
              <a:off x="1152" y="1872"/>
              <a:ext cx="192" cy="234"/>
            </a:xfrm>
            <a:custGeom>
              <a:avLst/>
              <a:gdLst>
                <a:gd name="G0" fmla="+- 0 0 0"/>
                <a:gd name="G1" fmla="+- 21083 0 0"/>
                <a:gd name="G2" fmla="+- 21600 0 0"/>
                <a:gd name="T0" fmla="*/ 4700 w 21600"/>
                <a:gd name="T1" fmla="*/ 0 h 21083"/>
                <a:gd name="T2" fmla="*/ 21600 w 21600"/>
                <a:gd name="T3" fmla="*/ 21083 h 21083"/>
                <a:gd name="T4" fmla="*/ 0 w 21600"/>
                <a:gd name="T5" fmla="*/ 21083 h 2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083" fill="none" extrusionOk="0">
                  <a:moveTo>
                    <a:pt x="4699" y="0"/>
                  </a:moveTo>
                  <a:cubicBezTo>
                    <a:pt x="14575" y="2202"/>
                    <a:pt x="21600" y="10964"/>
                    <a:pt x="21600" y="21083"/>
                  </a:cubicBezTo>
                </a:path>
                <a:path w="21600" h="21083" stroke="0" extrusionOk="0">
                  <a:moveTo>
                    <a:pt x="4699" y="0"/>
                  </a:moveTo>
                  <a:cubicBezTo>
                    <a:pt x="14575" y="2202"/>
                    <a:pt x="21600" y="10964"/>
                    <a:pt x="21600" y="21083"/>
                  </a:cubicBezTo>
                  <a:lnTo>
                    <a:pt x="0" y="2108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497" name="Arc 17"/>
          <p:cNvSpPr/>
          <p:nvPr/>
        </p:nvSpPr>
        <p:spPr bwMode="auto">
          <a:xfrm rot="5133221" flipH="1">
            <a:off x="2214845" y="2550689"/>
            <a:ext cx="228036" cy="371475"/>
          </a:xfrm>
          <a:custGeom>
            <a:avLst/>
            <a:gdLst>
              <a:gd name="G0" fmla="+- 0 0 0"/>
              <a:gd name="G1" fmla="+- 21083 0 0"/>
              <a:gd name="G2" fmla="+- 21600 0 0"/>
              <a:gd name="T0" fmla="*/ 4700 w 21600"/>
              <a:gd name="T1" fmla="*/ 0 h 21083"/>
              <a:gd name="T2" fmla="*/ 21600 w 21600"/>
              <a:gd name="T3" fmla="*/ 21083 h 21083"/>
              <a:gd name="T4" fmla="*/ 0 w 21600"/>
              <a:gd name="T5" fmla="*/ 21083 h 2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083" fill="none" extrusionOk="0">
                <a:moveTo>
                  <a:pt x="4699" y="0"/>
                </a:moveTo>
                <a:cubicBezTo>
                  <a:pt x="14575" y="2202"/>
                  <a:pt x="21600" y="10964"/>
                  <a:pt x="21600" y="21083"/>
                </a:cubicBezTo>
              </a:path>
              <a:path w="21600" h="21083" stroke="0" extrusionOk="0">
                <a:moveTo>
                  <a:pt x="4699" y="0"/>
                </a:moveTo>
                <a:cubicBezTo>
                  <a:pt x="14575" y="2202"/>
                  <a:pt x="21600" y="10964"/>
                  <a:pt x="21600" y="21083"/>
                </a:cubicBezTo>
                <a:lnTo>
                  <a:pt x="0" y="2108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2209800" y="2223347"/>
            <a:ext cx="83820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en-US" altLang="zh-CN" dirty="0"/>
              <a:t>45</a:t>
            </a:r>
            <a:r>
              <a:rPr lang="en-US" altLang="zh-CN" sz="2000" baseline="30000" dirty="0"/>
              <a:t>o</a:t>
            </a:r>
            <a:endParaRPr lang="en-US" altLang="zh-CN" sz="2000" b="0" dirty="0"/>
          </a:p>
        </p:txBody>
      </p:sp>
      <p:sp>
        <p:nvSpPr>
          <p:cNvPr id="20487" name="Arc 7"/>
          <p:cNvSpPr/>
          <p:nvPr/>
        </p:nvSpPr>
        <p:spPr bwMode="auto">
          <a:xfrm rot="5133221" flipH="1">
            <a:off x="7082120" y="2721716"/>
            <a:ext cx="228036" cy="371475"/>
          </a:xfrm>
          <a:custGeom>
            <a:avLst/>
            <a:gdLst>
              <a:gd name="G0" fmla="+- 0 0 0"/>
              <a:gd name="G1" fmla="+- 21083 0 0"/>
              <a:gd name="G2" fmla="+- 21600 0 0"/>
              <a:gd name="T0" fmla="*/ 4700 w 21600"/>
              <a:gd name="T1" fmla="*/ 0 h 21083"/>
              <a:gd name="T2" fmla="*/ 21600 w 21600"/>
              <a:gd name="T3" fmla="*/ 21083 h 21083"/>
              <a:gd name="T4" fmla="*/ 0 w 21600"/>
              <a:gd name="T5" fmla="*/ 21083 h 2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083" fill="none" extrusionOk="0">
                <a:moveTo>
                  <a:pt x="4699" y="0"/>
                </a:moveTo>
                <a:cubicBezTo>
                  <a:pt x="14575" y="2202"/>
                  <a:pt x="21600" y="10964"/>
                  <a:pt x="21600" y="21083"/>
                </a:cubicBezTo>
              </a:path>
              <a:path w="21600" h="21083" stroke="0" extrusionOk="0">
                <a:moveTo>
                  <a:pt x="4699" y="0"/>
                </a:moveTo>
                <a:cubicBezTo>
                  <a:pt x="14575" y="2202"/>
                  <a:pt x="21600" y="10964"/>
                  <a:pt x="21600" y="21083"/>
                </a:cubicBezTo>
                <a:lnTo>
                  <a:pt x="0" y="2108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9" name="Rectangle 19"/>
          <p:cNvSpPr>
            <a:spLocks noChangeArrowheads="1"/>
          </p:cNvSpPr>
          <p:nvPr/>
        </p:nvSpPr>
        <p:spPr bwMode="auto">
          <a:xfrm>
            <a:off x="7239000" y="2394374"/>
            <a:ext cx="6858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en-US" altLang="zh-CN" dirty="0"/>
              <a:t>60</a:t>
            </a:r>
            <a:r>
              <a:rPr lang="en-US" altLang="zh-CN" sz="2000" baseline="30000" dirty="0"/>
              <a:t>o</a:t>
            </a:r>
          </a:p>
        </p:txBody>
      </p:sp>
      <p:grpSp>
        <p:nvGrpSpPr>
          <p:cNvPr id="5" name="Group 66"/>
          <p:cNvGrpSpPr/>
          <p:nvPr/>
        </p:nvGrpSpPr>
        <p:grpSpPr bwMode="auto">
          <a:xfrm>
            <a:off x="6324600" y="1368213"/>
            <a:ext cx="685800" cy="1710267"/>
            <a:chOff x="3984" y="864"/>
            <a:chExt cx="432" cy="1440"/>
          </a:xfrm>
        </p:grpSpPr>
        <p:sp>
          <p:nvSpPr>
            <p:cNvPr id="20485" name="Line 5"/>
            <p:cNvSpPr>
              <a:spLocks noChangeShapeType="1"/>
            </p:cNvSpPr>
            <p:nvPr/>
          </p:nvSpPr>
          <p:spPr bwMode="auto">
            <a:xfrm>
              <a:off x="4416" y="864"/>
              <a:ext cx="0" cy="1440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prstDash val="dashDot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6" name="Arc 6"/>
            <p:cNvSpPr/>
            <p:nvPr/>
          </p:nvSpPr>
          <p:spPr bwMode="auto">
            <a:xfrm rot="950387" flipH="1">
              <a:off x="4224" y="1974"/>
              <a:ext cx="192" cy="234"/>
            </a:xfrm>
            <a:custGeom>
              <a:avLst/>
              <a:gdLst>
                <a:gd name="G0" fmla="+- 0 0 0"/>
                <a:gd name="G1" fmla="+- 21083 0 0"/>
                <a:gd name="G2" fmla="+- 21600 0 0"/>
                <a:gd name="T0" fmla="*/ 4700 w 21600"/>
                <a:gd name="T1" fmla="*/ 0 h 21083"/>
                <a:gd name="T2" fmla="*/ 21600 w 21600"/>
                <a:gd name="T3" fmla="*/ 21083 h 21083"/>
                <a:gd name="T4" fmla="*/ 0 w 21600"/>
                <a:gd name="T5" fmla="*/ 21083 h 2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083" fill="none" extrusionOk="0">
                  <a:moveTo>
                    <a:pt x="4699" y="0"/>
                  </a:moveTo>
                  <a:cubicBezTo>
                    <a:pt x="14575" y="2202"/>
                    <a:pt x="21600" y="10964"/>
                    <a:pt x="21600" y="21083"/>
                  </a:cubicBezTo>
                </a:path>
                <a:path w="21600" h="21083" stroke="0" extrusionOk="0">
                  <a:moveTo>
                    <a:pt x="4699" y="0"/>
                  </a:moveTo>
                  <a:cubicBezTo>
                    <a:pt x="14575" y="2202"/>
                    <a:pt x="21600" y="10964"/>
                    <a:pt x="21600" y="21083"/>
                  </a:cubicBezTo>
                  <a:lnTo>
                    <a:pt x="0" y="2108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0" name="Rectangle 20"/>
            <p:cNvSpPr>
              <a:spLocks noChangeArrowheads="1"/>
            </p:cNvSpPr>
            <p:nvPr/>
          </p:nvSpPr>
          <p:spPr bwMode="auto">
            <a:xfrm>
              <a:off x="3984" y="1680"/>
              <a:ext cx="432" cy="3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n-US" altLang="zh-CN" dirty="0"/>
                <a:t>60</a:t>
              </a:r>
              <a:r>
                <a:rPr lang="en-US" altLang="zh-CN" sz="2000" baseline="30000" dirty="0"/>
                <a:t>o</a:t>
              </a:r>
            </a:p>
          </p:txBody>
        </p:sp>
      </p:grpSp>
      <p:graphicFrame>
        <p:nvGraphicFramePr>
          <p:cNvPr id="20535" name="Group 55"/>
          <p:cNvGraphicFramePr>
            <a:graphicFrameLocks noGrp="1"/>
          </p:cNvGraphicFramePr>
          <p:nvPr/>
        </p:nvGraphicFramePr>
        <p:xfrm>
          <a:off x="1219200" y="3591560"/>
          <a:ext cx="7239000" cy="1368213"/>
        </p:xfrm>
        <a:graphic>
          <a:graphicData uri="http://schemas.openxmlformats.org/drawingml/2006/table">
            <a:tbl>
              <a:tblPr/>
              <a:tblGrid>
                <a:gridCol w="1550988"/>
                <a:gridCol w="2868612"/>
                <a:gridCol w="2819400"/>
              </a:tblGrid>
              <a:tr h="4917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角</a:t>
                      </a: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（入射角）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角</a:t>
                      </a: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（反射角）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4774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第三次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99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第四次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zh-CN" sz="24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zh-CN" sz="24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grpSp>
        <p:nvGrpSpPr>
          <p:cNvPr id="6" name="Group 52"/>
          <p:cNvGrpSpPr/>
          <p:nvPr/>
        </p:nvGrpSpPr>
        <p:grpSpPr bwMode="auto">
          <a:xfrm rot="2448511">
            <a:off x="-97154" y="2267868"/>
            <a:ext cx="2479675" cy="60572"/>
            <a:chOff x="0" y="0"/>
            <a:chExt cx="3168" cy="0"/>
          </a:xfrm>
        </p:grpSpPr>
        <p:sp>
          <p:nvSpPr>
            <p:cNvPr id="20533" name="Line 53"/>
            <p:cNvSpPr>
              <a:spLocks noChangeShapeType="1"/>
            </p:cNvSpPr>
            <p:nvPr/>
          </p:nvSpPr>
          <p:spPr bwMode="auto">
            <a:xfrm>
              <a:off x="0" y="0"/>
              <a:ext cx="187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Line 54"/>
            <p:cNvSpPr>
              <a:spLocks noChangeShapeType="1"/>
            </p:cNvSpPr>
            <p:nvPr/>
          </p:nvSpPr>
          <p:spPr bwMode="auto">
            <a:xfrm>
              <a:off x="1680" y="0"/>
              <a:ext cx="148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56"/>
          <p:cNvGrpSpPr/>
          <p:nvPr/>
        </p:nvGrpSpPr>
        <p:grpSpPr bwMode="auto">
          <a:xfrm rot="-2135457">
            <a:off x="1947546" y="2359167"/>
            <a:ext cx="2479675" cy="60572"/>
            <a:chOff x="0" y="0"/>
            <a:chExt cx="3168" cy="0"/>
          </a:xfrm>
        </p:grpSpPr>
        <p:sp>
          <p:nvSpPr>
            <p:cNvPr id="20537" name="Line 57"/>
            <p:cNvSpPr>
              <a:spLocks noChangeShapeType="1"/>
            </p:cNvSpPr>
            <p:nvPr/>
          </p:nvSpPr>
          <p:spPr bwMode="auto">
            <a:xfrm>
              <a:off x="0" y="0"/>
              <a:ext cx="187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Line 58"/>
            <p:cNvSpPr>
              <a:spLocks noChangeShapeType="1"/>
            </p:cNvSpPr>
            <p:nvPr/>
          </p:nvSpPr>
          <p:spPr bwMode="auto">
            <a:xfrm>
              <a:off x="1680" y="0"/>
              <a:ext cx="148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59"/>
          <p:cNvGrpSpPr/>
          <p:nvPr/>
        </p:nvGrpSpPr>
        <p:grpSpPr bwMode="auto">
          <a:xfrm rot="1555614">
            <a:off x="4633596" y="2541764"/>
            <a:ext cx="2479675" cy="60572"/>
            <a:chOff x="0" y="0"/>
            <a:chExt cx="3168" cy="0"/>
          </a:xfrm>
        </p:grpSpPr>
        <p:sp>
          <p:nvSpPr>
            <p:cNvPr id="20540" name="Line 60"/>
            <p:cNvSpPr>
              <a:spLocks noChangeShapeType="1"/>
            </p:cNvSpPr>
            <p:nvPr/>
          </p:nvSpPr>
          <p:spPr bwMode="auto">
            <a:xfrm>
              <a:off x="0" y="0"/>
              <a:ext cx="187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1" name="Line 61"/>
            <p:cNvSpPr>
              <a:spLocks noChangeShapeType="1"/>
            </p:cNvSpPr>
            <p:nvPr/>
          </p:nvSpPr>
          <p:spPr bwMode="auto">
            <a:xfrm>
              <a:off x="1680" y="0"/>
              <a:ext cx="148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62"/>
          <p:cNvGrpSpPr/>
          <p:nvPr/>
        </p:nvGrpSpPr>
        <p:grpSpPr bwMode="auto">
          <a:xfrm rot="-1482325">
            <a:off x="6923406" y="2633769"/>
            <a:ext cx="2208213" cy="66510"/>
            <a:chOff x="0" y="0"/>
            <a:chExt cx="3168" cy="0"/>
          </a:xfrm>
        </p:grpSpPr>
        <p:sp>
          <p:nvSpPr>
            <p:cNvPr id="20543" name="Line 63"/>
            <p:cNvSpPr>
              <a:spLocks noChangeShapeType="1"/>
            </p:cNvSpPr>
            <p:nvPr/>
          </p:nvSpPr>
          <p:spPr bwMode="auto">
            <a:xfrm>
              <a:off x="0" y="0"/>
              <a:ext cx="187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Line 64"/>
            <p:cNvSpPr>
              <a:spLocks noChangeShapeType="1"/>
            </p:cNvSpPr>
            <p:nvPr/>
          </p:nvSpPr>
          <p:spPr bwMode="auto">
            <a:xfrm>
              <a:off x="1680" y="0"/>
              <a:ext cx="1488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47" name="Rectangle 67"/>
          <p:cNvSpPr>
            <a:spLocks noChangeArrowheads="1"/>
          </p:cNvSpPr>
          <p:nvPr/>
        </p:nvSpPr>
        <p:spPr bwMode="auto">
          <a:xfrm>
            <a:off x="3733800" y="4172338"/>
            <a:ext cx="53572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dirty="0"/>
              <a:t>45</a:t>
            </a:r>
            <a:r>
              <a:rPr lang="en-US" altLang="zh-CN" sz="2000" baseline="30000" dirty="0"/>
              <a:t>o</a:t>
            </a:r>
            <a:endParaRPr lang="zh-CN" altLang="en-US" sz="2000" baseline="30000" dirty="0"/>
          </a:p>
        </p:txBody>
      </p:sp>
      <p:sp>
        <p:nvSpPr>
          <p:cNvPr id="20549" name="Rectangle 69"/>
          <p:cNvSpPr>
            <a:spLocks noChangeArrowheads="1"/>
          </p:cNvSpPr>
          <p:nvPr/>
        </p:nvSpPr>
        <p:spPr bwMode="auto">
          <a:xfrm>
            <a:off x="6705600" y="4172338"/>
            <a:ext cx="53572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dirty="0"/>
              <a:t>45</a:t>
            </a:r>
            <a:r>
              <a:rPr lang="en-US" altLang="zh-CN" sz="2000" baseline="30000" dirty="0"/>
              <a:t>o</a:t>
            </a:r>
            <a:endParaRPr lang="zh-CN" altLang="en-US" sz="2000" baseline="30000" dirty="0"/>
          </a:p>
        </p:txBody>
      </p:sp>
      <p:sp>
        <p:nvSpPr>
          <p:cNvPr id="20551" name="Rectangle 71"/>
          <p:cNvSpPr>
            <a:spLocks noChangeArrowheads="1"/>
          </p:cNvSpPr>
          <p:nvPr/>
        </p:nvSpPr>
        <p:spPr bwMode="auto">
          <a:xfrm>
            <a:off x="3733800" y="4571400"/>
            <a:ext cx="53572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dirty="0"/>
              <a:t>60</a:t>
            </a:r>
            <a:r>
              <a:rPr lang="en-US" altLang="zh-CN" sz="2000" baseline="30000" dirty="0"/>
              <a:t>o</a:t>
            </a:r>
          </a:p>
        </p:txBody>
      </p:sp>
      <p:sp>
        <p:nvSpPr>
          <p:cNvPr id="20553" name="Rectangle 73"/>
          <p:cNvSpPr>
            <a:spLocks noChangeArrowheads="1"/>
          </p:cNvSpPr>
          <p:nvPr/>
        </p:nvSpPr>
        <p:spPr bwMode="auto">
          <a:xfrm>
            <a:off x="6705600" y="4571400"/>
            <a:ext cx="53572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dirty="0"/>
              <a:t>60</a:t>
            </a:r>
            <a:r>
              <a:rPr lang="en-US" altLang="zh-CN" sz="2000" baseline="30000" dirty="0"/>
              <a:t>o</a:t>
            </a: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0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20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20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7" grpId="0" animBg="1"/>
      <p:bldP spid="20498" grpId="0"/>
      <p:bldP spid="20487" grpId="0" animBg="1"/>
      <p:bldP spid="20499" grpId="0"/>
      <p:bldP spid="20547" grpId="0"/>
      <p:bldP spid="20549" grpId="0"/>
      <p:bldP spid="20551" grpId="0"/>
      <p:bldP spid="20553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1707</Words>
  <Application>Microsoft Office PowerPoint</Application>
  <PresentationFormat>自定义</PresentationFormat>
  <Paragraphs>270</Paragraphs>
  <Slides>40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127</cp:revision>
  <dcterms:created xsi:type="dcterms:W3CDTF">2019-04-02T02:49:00Z</dcterms:created>
  <dcterms:modified xsi:type="dcterms:W3CDTF">2019-11-23T09:21:40Z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