
<file path=[Content_Types].xml><?xml version="1.0" encoding="utf-8"?>
<Types xmlns="http://schemas.openxmlformats.org/package/2006/content-types">
  <Default Extension="jpeg" ContentType="image/jpeg"/>
  <Default Extension="vml" ContentType="application/vnd.openxmlformats-officedocument.vmlDrawing"/>
  <Default Extension="bin" ContentType="application/vnd.openxmlformats-officedocument.oleObject"/>
  <Default Extension="wav" ContentType="audio/x-wav"/>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3"/>
    <p:sldId id="346" r:id="rId5"/>
    <p:sldId id="340" r:id="rId6"/>
    <p:sldId id="320" r:id="rId7"/>
    <p:sldId id="321" r:id="rId8"/>
    <p:sldId id="322" r:id="rId9"/>
    <p:sldId id="348" r:id="rId10"/>
    <p:sldId id="341" r:id="rId11"/>
    <p:sldId id="314" r:id="rId12"/>
    <p:sldId id="326" r:id="rId13"/>
    <p:sldId id="315" r:id="rId14"/>
    <p:sldId id="345" r:id="rId15"/>
    <p:sldId id="351" r:id="rId16"/>
    <p:sldId id="328" r:id="rId17"/>
    <p:sldId id="331" r:id="rId18"/>
    <p:sldId id="332" r:id="rId19"/>
    <p:sldId id="349" r:id="rId20"/>
    <p:sldId id="352" r:id="rId21"/>
    <p:sldId id="264" r:id="rId22"/>
    <p:sldId id="350" r:id="rId2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B9BD5"/>
    <a:srgbClr val="660066"/>
    <a:srgbClr val="000000"/>
    <a:srgbClr val="00B050"/>
    <a:srgbClr val="B928C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0532" autoAdjust="0"/>
    <p:restoredTop sz="94660"/>
  </p:normalViewPr>
  <p:slideViewPr>
    <p:cSldViewPr snapToGrid="0">
      <p:cViewPr>
        <p:scale>
          <a:sx n="50" d="100"/>
          <a:sy n="50" d="100"/>
        </p:scale>
        <p:origin x="-614" y="-5"/>
      </p:cViewPr>
      <p:guideLst>
        <p:guide orient="horz" pos="2168"/>
        <p:guide orient="horz" pos="801"/>
        <p:guide orient="horz" pos="974"/>
        <p:guide pos="3802"/>
        <p:guide pos="281"/>
        <p:guide pos="116"/>
        <p:guide pos="7423"/>
        <p:guide pos="7492"/>
        <p:guide pos="3608"/>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6" Type="http://schemas.openxmlformats.org/officeDocument/2006/relationships/tableStyles" Target="tableStyles.xml"/><Relationship Id="rId25" Type="http://schemas.openxmlformats.org/officeDocument/2006/relationships/viewProps" Target="viewProps.xml"/><Relationship Id="rId24" Type="http://schemas.openxmlformats.org/officeDocument/2006/relationships/presProps" Target="presProps.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1.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447EB75-C30E-4007-B46A-24ABC3ECD860}"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DEC6B14-B0F7-4DBD-991B-E5D42A1415F3}"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背景格式蓝色渐变（</a:t>
            </a:r>
            <a:r>
              <a:rPr lang="en-US" altLang="zh-CN" dirty="0" smtClean="0"/>
              <a:t>5×5</a:t>
            </a:r>
            <a:r>
              <a:rPr lang="zh-CN" altLang="en-US" dirty="0" smtClean="0"/>
              <a:t>）标题阴影 黑体白字 </a:t>
            </a:r>
            <a:r>
              <a:rPr lang="en-US" altLang="zh-CN" dirty="0" smtClean="0"/>
              <a:t>54</a:t>
            </a:r>
            <a:r>
              <a:rPr lang="zh-CN" altLang="en-US" dirty="0" smtClean="0"/>
              <a:t>号 行距固定值</a:t>
            </a:r>
            <a:r>
              <a:rPr lang="en-US" altLang="zh-CN" dirty="0" smtClean="0"/>
              <a:t>100</a:t>
            </a:r>
            <a:r>
              <a:rPr lang="zh-CN" altLang="en-US" dirty="0" smtClean="0"/>
              <a:t>磅</a:t>
            </a:r>
            <a:endParaRPr lang="zh-CN" altLang="en-US" dirty="0"/>
          </a:p>
        </p:txBody>
      </p:sp>
      <p:sp>
        <p:nvSpPr>
          <p:cNvPr id="4" name="灯片编号占位符 3"/>
          <p:cNvSpPr>
            <a:spLocks noGrp="1"/>
          </p:cNvSpPr>
          <p:nvPr>
            <p:ph type="sldNum" sz="quarter" idx="10"/>
          </p:nvPr>
        </p:nvSpPr>
        <p:spPr/>
        <p:txBody>
          <a:bodyPr/>
          <a:lstStyle/>
          <a:p>
            <a:fld id="{0DEC6B14-B0F7-4DBD-991B-E5D42A1415F3}"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课内完成，布置作业不要忘记</a:t>
            </a:r>
            <a:endParaRPr lang="zh-CN" altLang="en-US" dirty="0"/>
          </a:p>
        </p:txBody>
      </p:sp>
      <p:sp>
        <p:nvSpPr>
          <p:cNvPr id="4" name="灯片编号占位符 3"/>
          <p:cNvSpPr>
            <a:spLocks noGrp="1"/>
          </p:cNvSpPr>
          <p:nvPr>
            <p:ph type="sldNum" sz="quarter" idx="10"/>
          </p:nvPr>
        </p:nvSpPr>
        <p:spPr/>
        <p:txBody>
          <a:bodyPr/>
          <a:lstStyle/>
          <a:p>
            <a:fld id="{0DEC6B14-B0F7-4DBD-991B-E5D42A1415F3}"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6"/>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98CFCBEE-9199-47FC-B29C-9B686F99BEF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66F468-3149-4C71-8EC6-93AA1947C297}"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8CFCBEE-9199-47FC-B29C-9B686F99BEF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66F468-3149-4C71-8EC6-93AA1947C297}"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8CFCBEE-9199-47FC-B29C-9B686F99BEF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66F468-3149-4C71-8EC6-93AA1947C297}"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ClipArt">
  <p:cSld name="标题，文本与剪贴画">
    <p:spTree>
      <p:nvGrpSpPr>
        <p:cNvPr id="1" name=""/>
        <p:cNvGrpSpPr/>
        <p:nvPr/>
      </p:nvGrpSpPr>
      <p:grpSpPr>
        <a:xfrm>
          <a:off x="0" y="0"/>
          <a:ext cx="0" cy="0"/>
          <a:chOff x="0" y="0"/>
          <a:chExt cx="0" cy="0"/>
        </a:xfrm>
      </p:grpSpPr>
      <p:sp>
        <p:nvSpPr>
          <p:cNvPr id="2" name="标题 1"/>
          <p:cNvSpPr>
            <a:spLocks noGrp="1"/>
          </p:cNvSpPr>
          <p:nvPr>
            <p:ph type="title"/>
          </p:nvPr>
        </p:nvSpPr>
        <p:spPr>
          <a:xfrm>
            <a:off x="914400" y="609600"/>
            <a:ext cx="10363200" cy="1143000"/>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914400" y="1981200"/>
            <a:ext cx="5080000" cy="41148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剪贴画占位符 3"/>
          <p:cNvSpPr>
            <a:spLocks noGrp="1"/>
          </p:cNvSpPr>
          <p:nvPr>
            <p:ph type="clipArt" sz="half" idx="2"/>
          </p:nvPr>
        </p:nvSpPr>
        <p:spPr>
          <a:xfrm>
            <a:off x="6197600" y="1981200"/>
            <a:ext cx="5080000" cy="4114800"/>
          </a:xfrm>
        </p:spPr>
        <p:txBody>
          <a:bodyPr/>
          <a:lstStyle/>
          <a:p>
            <a:endParaRPr lang="zh-CN" altLang="en-US"/>
          </a:p>
        </p:txBody>
      </p:sp>
      <p:sp>
        <p:nvSpPr>
          <p:cNvPr id="5" name="日期占位符 4"/>
          <p:cNvSpPr>
            <a:spLocks noGrp="1"/>
          </p:cNvSpPr>
          <p:nvPr>
            <p:ph type="dt" sz="half" idx="10"/>
          </p:nvPr>
        </p:nvSpPr>
        <p:spPr>
          <a:xfrm>
            <a:off x="914400" y="6248400"/>
            <a:ext cx="2540000" cy="457200"/>
          </a:xfrm>
        </p:spPr>
        <p:txBody>
          <a:bodyPr/>
          <a:lstStyle>
            <a:lvl1pPr>
              <a:defRPr/>
            </a:lvl1pPr>
          </a:lstStyle>
          <a:p>
            <a:endParaRPr lang="en-US" altLang="zh-CN"/>
          </a:p>
        </p:txBody>
      </p:sp>
      <p:sp>
        <p:nvSpPr>
          <p:cNvPr id="6" name="页脚占位符 5"/>
          <p:cNvSpPr>
            <a:spLocks noGrp="1"/>
          </p:cNvSpPr>
          <p:nvPr>
            <p:ph type="ftr" sz="quarter" idx="11"/>
          </p:nvPr>
        </p:nvSpPr>
        <p:spPr>
          <a:xfrm>
            <a:off x="4165600" y="6248400"/>
            <a:ext cx="3860800" cy="457200"/>
          </a:xfrm>
        </p:spPr>
        <p:txBody>
          <a:bodyPr/>
          <a:lstStyle>
            <a:lvl1pPr>
              <a:defRPr/>
            </a:lvl1pPr>
          </a:lstStyle>
          <a:p>
            <a:endParaRPr lang="en-US" altLang="zh-CN"/>
          </a:p>
        </p:txBody>
      </p:sp>
      <p:sp>
        <p:nvSpPr>
          <p:cNvPr id="7" name="灯片编号占位符 6"/>
          <p:cNvSpPr>
            <a:spLocks noGrp="1"/>
          </p:cNvSpPr>
          <p:nvPr>
            <p:ph type="sldNum" sz="quarter" idx="12"/>
          </p:nvPr>
        </p:nvSpPr>
        <p:spPr>
          <a:xfrm>
            <a:off x="8737600" y="6248400"/>
            <a:ext cx="2540000" cy="457200"/>
          </a:xfrm>
        </p:spPr>
        <p:txBody>
          <a:bodyPr/>
          <a:lstStyle>
            <a:lvl1pPr>
              <a:defRPr/>
            </a:lvl1pPr>
          </a:lstStyle>
          <a:p>
            <a:fld id="{51600784-D0FF-426F-AE7C-DE3F3498ECCC}" type="slidenum">
              <a:rPr lang="en-US" altLang="zh-CN"/>
            </a:fld>
            <a:endParaRPr lang="en-US" altLang="zh-C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8CFCBEE-9199-47FC-B29C-9B686F99BEF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66F468-3149-4C71-8EC6-93AA1947C297}"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1"/>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98CFCBEE-9199-47FC-B29C-9B686F99BEF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66F468-3149-4C71-8EC6-93AA1947C297}"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98CFCBEE-9199-47FC-B29C-9B686F99BEFF}"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66F468-3149-4C71-8EC6-93AA1947C297}"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98CFCBEE-9199-47FC-B29C-9B686F99BEFF}"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D66F468-3149-4C71-8EC6-93AA1947C297}"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98CFCBEE-9199-47FC-B29C-9B686F99BEFF}"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D66F468-3149-4C71-8EC6-93AA1947C297}"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8CFCBEE-9199-47FC-B29C-9B686F99BEFF}"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D66F468-3149-4C71-8EC6-93AA1947C297}"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1" y="273050"/>
            <a:ext cx="4011084"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98CFCBEE-9199-47FC-B29C-9B686F99BEFF}"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66F468-3149-4C71-8EC6-93AA1947C297}"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98CFCBEE-9199-47FC-B29C-9B686F99BEFF}"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66F468-3149-4C71-8EC6-93AA1947C297}"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8CFCBEE-9199-47FC-B29C-9B686F99BEFF}" type="datetimeFigureOut">
              <a:rPr lang="zh-CN" altLang="en-US" smtClean="0"/>
            </a:fld>
            <a:endParaRPr lang="zh-CN" altLang="en-US"/>
          </a:p>
        </p:txBody>
      </p:sp>
      <p:sp>
        <p:nvSpPr>
          <p:cNvPr id="5" name="页脚占位符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D66F468-3149-4C71-8EC6-93AA1947C297}"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8.png"/><Relationship Id="rId1" Type="http://schemas.openxmlformats.org/officeDocument/2006/relationships/image" Target="../media/image7.png"/></Relationships>
</file>

<file path=ppt/slides/_rels/slide11.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audio" Target="../media/audio1.wav"/><Relationship Id="rId4" Type="http://schemas.openxmlformats.org/officeDocument/2006/relationships/image" Target="../media/image1.png"/><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image" Target="../media/image5.jpeg"/></Relationships>
</file>

<file path=ppt/slides/_rels/slide12.xml.rels><?xml version="1.0" encoding="UTF-8" standalone="yes"?>
<Relationships xmlns="http://schemas.openxmlformats.org/package/2006/relationships"><Relationship Id="rId7" Type="http://schemas.openxmlformats.org/officeDocument/2006/relationships/vmlDrawing" Target="../drawings/vmlDrawing1.vml"/><Relationship Id="rId6" Type="http://schemas.openxmlformats.org/officeDocument/2006/relationships/slideLayout" Target="../slideLayouts/slideLayout7.xml"/><Relationship Id="rId5" Type="http://schemas.openxmlformats.org/officeDocument/2006/relationships/image" Target="../media/image14.png"/><Relationship Id="rId4" Type="http://schemas.openxmlformats.org/officeDocument/2006/relationships/image" Target="../media/image13.png"/><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oleObject" Target="../embeddings/oleObject1.bin"/></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5.jpe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6.jpe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slide" Target="slide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png"/><Relationship Id="rId1" Type="http://schemas.openxmlformats.org/officeDocument/2006/relationships/hyperlink" Target="&#20004;&#31181;&#21407;&#23376;&#27169;&#22411;.swf" TargetMode="External"/></Relationships>
</file>

<file path=ppt/slides/_rels/slide5.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hyperlink" Target="http://baike.baidu.com/item/%E5%9C%86%E5%91%A8%E8%BF%90%E5%8A%A8" TargetMode="External"/><Relationship Id="rId4" Type="http://schemas.openxmlformats.org/officeDocument/2006/relationships/hyperlink" Target="http://baike.baidu.com/item/%E8%A7%92%E9%80%9F%E5%BA%A6" TargetMode="External"/><Relationship Id="rId3" Type="http://schemas.openxmlformats.org/officeDocument/2006/relationships/hyperlink" Target="http://baike.baidu.com/item/%E6%AD%A3%E7%94%B5" TargetMode="External"/><Relationship Id="rId2" Type="http://schemas.openxmlformats.org/officeDocument/2006/relationships/image" Target="http://www.kepu.com.cn/gb/basic/scigate/phys/images/phs_pic19.jpg" TargetMode="External"/><Relationship Id="rId1" Type="http://schemas.openxmlformats.org/officeDocument/2006/relationships/image" Target="../media/image3.jpe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5.jpeg"/><Relationship Id="rId1" Type="http://schemas.openxmlformats.org/officeDocument/2006/relationships/hyperlink" Target="&#21346;&#29791;&#31119;&#31890;&#23376;&#25955;&#23556;&#23454;&#39564;.swf" TargetMode="Externa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6.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94968" y="928467"/>
            <a:ext cx="11665974" cy="3938270"/>
          </a:xfrm>
          <a:prstGeom prst="rect">
            <a:avLst/>
          </a:prstGeom>
          <a:noFill/>
        </p:spPr>
        <p:txBody>
          <a:bodyPr wrap="square" rtlCol="0">
            <a:spAutoFit/>
          </a:bodyPr>
          <a:lstStyle/>
          <a:p>
            <a:pPr algn="ctr">
              <a:lnSpc>
                <a:spcPts val="10000"/>
              </a:lnSpc>
            </a:pPr>
            <a:r>
              <a:rPr lang="zh-CN" altLang="en-US" sz="5400" dirty="0" smtClean="0">
                <a:latin typeface="+mn-ea"/>
              </a:rPr>
              <a:t>苏科版物理 八年级下册</a:t>
            </a:r>
            <a:endParaRPr lang="en-US" altLang="zh-CN" sz="5400" dirty="0" smtClean="0">
              <a:latin typeface="+mn-ea"/>
            </a:endParaRPr>
          </a:p>
          <a:p>
            <a:pPr algn="ctr">
              <a:lnSpc>
                <a:spcPts val="10000"/>
              </a:lnSpc>
            </a:pPr>
            <a:r>
              <a:rPr lang="zh-CN" altLang="en-US" sz="5400" dirty="0" smtClean="0">
                <a:latin typeface="+mn-ea"/>
              </a:rPr>
              <a:t>第七章 从粒子到宇宙</a:t>
            </a:r>
            <a:endParaRPr lang="en-US" altLang="zh-CN" sz="5400" dirty="0" smtClean="0">
              <a:latin typeface="+mn-ea"/>
            </a:endParaRPr>
          </a:p>
          <a:p>
            <a:pPr algn="ctr">
              <a:lnSpc>
                <a:spcPts val="10000"/>
              </a:lnSpc>
            </a:pPr>
            <a:endParaRPr lang="zh-CN" altLang="en-US" sz="5400" dirty="0" smtClean="0">
              <a:solidFill>
                <a:srgbClr val="FF0000"/>
              </a:solidFill>
              <a:latin typeface="+mn-ea"/>
            </a:endParaRPr>
          </a:p>
        </p:txBody>
      </p:sp>
      <p:sp>
        <p:nvSpPr>
          <p:cNvPr id="2" name="文本框 1"/>
          <p:cNvSpPr txBox="1"/>
          <p:nvPr/>
        </p:nvSpPr>
        <p:spPr>
          <a:xfrm>
            <a:off x="4188460" y="5410835"/>
            <a:ext cx="7051040" cy="645160"/>
          </a:xfrm>
          <a:prstGeom prst="rect">
            <a:avLst/>
          </a:prstGeom>
          <a:noFill/>
        </p:spPr>
        <p:txBody>
          <a:bodyPr wrap="square" rtlCol="0">
            <a:spAutoFit/>
          </a:bodyPr>
          <a:p>
            <a:r>
              <a:rPr lang="en-US" altLang="zh-CN" sz="3600"/>
              <a:t>       </a:t>
            </a:r>
            <a:r>
              <a:rPr lang="zh-CN" altLang="en-US" sz="3600"/>
              <a:t>铜山区郭集中学         韦华</a:t>
            </a:r>
            <a:endParaRPr lang="zh-CN" altLang="en-US" sz="3600"/>
          </a:p>
        </p:txBody>
      </p:sp>
      <p:sp>
        <p:nvSpPr>
          <p:cNvPr id="3" name="文本框 2"/>
          <p:cNvSpPr txBox="1"/>
          <p:nvPr/>
        </p:nvSpPr>
        <p:spPr>
          <a:xfrm>
            <a:off x="1906270" y="3394710"/>
            <a:ext cx="8801735" cy="1373505"/>
          </a:xfrm>
          <a:prstGeom prst="rect">
            <a:avLst/>
          </a:prstGeom>
          <a:noFill/>
        </p:spPr>
        <p:txBody>
          <a:bodyPr wrap="square" rtlCol="0">
            <a:spAutoFit/>
          </a:bodyPr>
          <a:p>
            <a:pPr algn="ctr">
              <a:lnSpc>
                <a:spcPts val="10000"/>
              </a:lnSpc>
            </a:pPr>
            <a:r>
              <a:rPr lang="zh-CN" altLang="en-US" sz="5400" dirty="0" smtClean="0">
                <a:solidFill>
                  <a:srgbClr val="FF0000"/>
                </a:solidFill>
                <a:latin typeface="+mn-ea"/>
                <a:sym typeface="+mn-ea"/>
              </a:rPr>
              <a:t>第</a:t>
            </a:r>
            <a:r>
              <a:rPr lang="en-US" altLang="zh-CN" sz="5400" dirty="0" smtClean="0">
                <a:solidFill>
                  <a:srgbClr val="FF0000"/>
                </a:solidFill>
                <a:latin typeface="+mn-ea"/>
                <a:sym typeface="+mn-ea"/>
              </a:rPr>
              <a:t>3</a:t>
            </a:r>
            <a:r>
              <a:rPr lang="zh-CN" altLang="en-US" sz="5400" dirty="0" smtClean="0">
                <a:solidFill>
                  <a:srgbClr val="FF0000"/>
                </a:solidFill>
                <a:latin typeface="+mn-ea"/>
                <a:sym typeface="+mn-ea"/>
              </a:rPr>
              <a:t>节 探索更小的微粒</a:t>
            </a:r>
            <a:endParaRPr lang="zh-CN" altLang="en-US" sz="54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1"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amond(in)">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Text Box 2"/>
          <p:cNvSpPr txBox="1">
            <a:spLocks noChangeArrowheads="1"/>
          </p:cNvSpPr>
          <p:nvPr/>
        </p:nvSpPr>
        <p:spPr bwMode="auto">
          <a:xfrm>
            <a:off x="4368800" y="3860800"/>
            <a:ext cx="7315200" cy="641350"/>
          </a:xfrm>
          <a:prstGeom prst="rect">
            <a:avLst/>
          </a:prstGeom>
          <a:noFill/>
          <a:ln w="9525">
            <a:noFill/>
            <a:miter lim="800000"/>
          </a:ln>
          <a:effectLst/>
        </p:spPr>
        <p:txBody>
          <a:bodyPr>
            <a:spAutoFit/>
          </a:bodyPr>
          <a:lstStyle/>
          <a:p>
            <a:r>
              <a:rPr kumimoji="1" lang="zh-CN" altLang="en-US" sz="3600" b="1" dirty="0">
                <a:solidFill>
                  <a:srgbClr val="FF0066"/>
                </a:solidFill>
                <a:latin typeface="宋体" panose="02010600030101010101" pitchFamily="2" charset="-122"/>
              </a:rPr>
              <a:t>质子和中子由夸克组成</a:t>
            </a:r>
            <a:endParaRPr kumimoji="1" lang="zh-CN" altLang="en-US" sz="3600" b="1" dirty="0">
              <a:solidFill>
                <a:srgbClr val="FF0066"/>
              </a:solidFill>
              <a:latin typeface="宋体" panose="02010600030101010101" pitchFamily="2" charset="-122"/>
            </a:endParaRPr>
          </a:p>
        </p:txBody>
      </p:sp>
      <p:sp>
        <p:nvSpPr>
          <p:cNvPr id="45060" name="Text Box 4"/>
          <p:cNvSpPr txBox="1">
            <a:spLocks noChangeArrowheads="1"/>
          </p:cNvSpPr>
          <p:nvPr/>
        </p:nvSpPr>
        <p:spPr bwMode="auto">
          <a:xfrm>
            <a:off x="203200" y="685800"/>
            <a:ext cx="10668000" cy="2838450"/>
          </a:xfrm>
          <a:prstGeom prst="rect">
            <a:avLst/>
          </a:prstGeom>
          <a:noFill/>
          <a:ln w="9525">
            <a:noFill/>
            <a:miter lim="800000"/>
          </a:ln>
          <a:effectLst/>
        </p:spPr>
        <p:txBody>
          <a:bodyPr>
            <a:spAutoFit/>
          </a:bodyPr>
          <a:lstStyle/>
          <a:p>
            <a:r>
              <a:rPr kumimoji="1" lang="en-US" altLang="zh-CN" sz="2400" dirty="0">
                <a:latin typeface="Times New Roman" panose="02020603050405020304" pitchFamily="18" charset="0"/>
              </a:rPr>
              <a:t>            </a:t>
            </a:r>
            <a:r>
              <a:rPr kumimoji="1" lang="en-US" altLang="zh-CN" sz="3600" dirty="0">
                <a:latin typeface="Times New Roman" panose="02020603050405020304" pitchFamily="18" charset="0"/>
              </a:rPr>
              <a:t>1964</a:t>
            </a:r>
            <a:r>
              <a:rPr kumimoji="1" lang="zh-CN" altLang="en-US" sz="3600" dirty="0">
                <a:latin typeface="Times New Roman" panose="02020603050405020304" pitchFamily="18" charset="0"/>
              </a:rPr>
              <a:t>年</a:t>
            </a:r>
            <a:r>
              <a:rPr kumimoji="1" lang="zh-CN" altLang="en-US" sz="3600" b="1" dirty="0">
                <a:solidFill>
                  <a:srgbClr val="FF0066"/>
                </a:solidFill>
                <a:latin typeface="宋体" panose="02010600030101010101" pitchFamily="2" charset="-122"/>
              </a:rPr>
              <a:t>盖尔曼</a:t>
            </a:r>
            <a:r>
              <a:rPr kumimoji="1" lang="zh-CN" altLang="en-US" sz="3600" b="1" dirty="0">
                <a:latin typeface="宋体" panose="02010600030101010101" pitchFamily="2" charset="-122"/>
              </a:rPr>
              <a:t>提出</a:t>
            </a:r>
            <a:r>
              <a:rPr kumimoji="1" lang="zh-CN" altLang="en-US" sz="3600" b="1" dirty="0">
                <a:latin typeface="黑体" panose="02010609060101010101" pitchFamily="2" charset="-122"/>
                <a:ea typeface="黑体" panose="02010609060101010101" pitchFamily="2" charset="-122"/>
              </a:rPr>
              <a:t>夸克</a:t>
            </a:r>
            <a:r>
              <a:rPr kumimoji="1" lang="zh-CN" altLang="en-US" sz="3600" b="1" dirty="0">
                <a:latin typeface="宋体" panose="02010600030101010101" pitchFamily="2" charset="-122"/>
              </a:rPr>
              <a:t>的设想，</a:t>
            </a:r>
            <a:endParaRPr kumimoji="1" lang="zh-CN" altLang="en-US" sz="3600" b="1" dirty="0">
              <a:latin typeface="宋体" panose="02010600030101010101" pitchFamily="2" charset="-122"/>
            </a:endParaRPr>
          </a:p>
          <a:p>
            <a:r>
              <a:rPr kumimoji="1" lang="zh-CN" altLang="en-US" sz="3600" b="1" dirty="0">
                <a:latin typeface="宋体" panose="02010600030101010101" pitchFamily="2" charset="-122"/>
              </a:rPr>
              <a:t>认为夸克是比强子更深层次的粒子。</a:t>
            </a:r>
            <a:endParaRPr kumimoji="1" lang="zh-CN" altLang="en-US" sz="3600" b="1" dirty="0">
              <a:latin typeface="宋体" panose="02010600030101010101" pitchFamily="2" charset="-122"/>
            </a:endParaRPr>
          </a:p>
          <a:p>
            <a:r>
              <a:rPr kumimoji="1" lang="zh-CN" altLang="en-US" sz="3600" b="1" dirty="0">
                <a:latin typeface="宋体" panose="02010600030101010101" pitchFamily="2" charset="-122"/>
              </a:rPr>
              <a:t>这是一种理论上假设的构成强子的</a:t>
            </a:r>
            <a:endParaRPr kumimoji="1" lang="zh-CN" altLang="en-US" sz="3600" b="1" dirty="0">
              <a:latin typeface="宋体" panose="02010600030101010101" pitchFamily="2" charset="-122"/>
            </a:endParaRPr>
          </a:p>
          <a:p>
            <a:r>
              <a:rPr kumimoji="1" lang="zh-CN" altLang="en-US" sz="3600" b="1" dirty="0">
                <a:latin typeface="宋体" panose="02010600030101010101" pitchFamily="2" charset="-122"/>
              </a:rPr>
              <a:t>组成粒子，盖尔曼因此获得了</a:t>
            </a:r>
            <a:r>
              <a:rPr kumimoji="1" lang="en-US" altLang="zh-CN" sz="3600" b="1" dirty="0">
                <a:latin typeface="宋体" panose="02010600030101010101" pitchFamily="2" charset="-122"/>
              </a:rPr>
              <a:t>1969</a:t>
            </a:r>
            <a:r>
              <a:rPr kumimoji="1" lang="zh-CN" altLang="en-US" sz="3600" b="1" dirty="0">
                <a:latin typeface="宋体" panose="02010600030101010101" pitchFamily="2" charset="-122"/>
              </a:rPr>
              <a:t>年度诺贝尔物理学奖。</a:t>
            </a:r>
            <a:endParaRPr kumimoji="1" lang="zh-CN" altLang="en-US" sz="3600" b="1" dirty="0">
              <a:latin typeface="宋体" panose="02010600030101010101" pitchFamily="2" charset="-122"/>
            </a:endParaRPr>
          </a:p>
        </p:txBody>
      </p:sp>
      <p:pic>
        <p:nvPicPr>
          <p:cNvPr id="45061" name="Picture 5" descr="gem"/>
          <p:cNvPicPr>
            <a:picLocks noChangeAspect="1" noChangeArrowheads="1"/>
          </p:cNvPicPr>
          <p:nvPr/>
        </p:nvPicPr>
        <p:blipFill>
          <a:blip r:embed="rId1" cstate="print"/>
          <a:srcRect/>
          <a:stretch>
            <a:fillRect/>
          </a:stretch>
        </p:blipFill>
        <p:spPr bwMode="auto">
          <a:xfrm>
            <a:off x="9914467" y="0"/>
            <a:ext cx="2277533" cy="2133600"/>
          </a:xfrm>
          <a:prstGeom prst="rect">
            <a:avLst/>
          </a:prstGeom>
          <a:noFill/>
        </p:spPr>
      </p:pic>
      <p:pic>
        <p:nvPicPr>
          <p:cNvPr id="45062" name="Picture 6" descr="kkgj"/>
          <p:cNvPicPr>
            <a:picLocks noChangeAspect="1" noChangeArrowheads="1"/>
          </p:cNvPicPr>
          <p:nvPr/>
        </p:nvPicPr>
        <p:blipFill>
          <a:blip r:embed="rId2" cstate="print"/>
          <a:srcRect/>
          <a:stretch>
            <a:fillRect/>
          </a:stretch>
        </p:blipFill>
        <p:spPr bwMode="auto">
          <a:xfrm>
            <a:off x="0" y="3581400"/>
            <a:ext cx="3454400" cy="2590800"/>
          </a:xfrm>
          <a:prstGeom prst="rect">
            <a:avLst/>
          </a:prstGeom>
          <a:noFill/>
        </p:spPr>
      </p:pic>
      <p:sp>
        <p:nvSpPr>
          <p:cNvPr id="45063" name="Text Box 7"/>
          <p:cNvSpPr txBox="1">
            <a:spLocks noChangeArrowheads="1"/>
          </p:cNvSpPr>
          <p:nvPr/>
        </p:nvSpPr>
        <p:spPr bwMode="auto">
          <a:xfrm>
            <a:off x="203200" y="6202364"/>
            <a:ext cx="3860800" cy="369332"/>
          </a:xfrm>
          <a:prstGeom prst="rect">
            <a:avLst/>
          </a:prstGeom>
          <a:noFill/>
          <a:ln w="9525">
            <a:noFill/>
            <a:miter lim="800000"/>
          </a:ln>
          <a:effectLst/>
        </p:spPr>
        <p:txBody>
          <a:bodyPr>
            <a:spAutoFit/>
          </a:bodyPr>
          <a:lstStyle/>
          <a:p>
            <a:r>
              <a:rPr kumimoji="1" lang="zh-CN" altLang="en-US" b="1">
                <a:latin typeface="宋体" panose="02010600030101010101" pitchFamily="2" charset="-122"/>
              </a:rPr>
              <a:t>夸克轨迹图</a:t>
            </a:r>
            <a:endParaRPr kumimoji="1" lang="zh-CN" altLang="en-US" sz="2400" b="1">
              <a:solidFill>
                <a:srgbClr val="0000FF"/>
              </a:solidFill>
              <a:latin typeface="宋体" panose="02010600030101010101" pitchFamily="2" charset="-122"/>
            </a:endParaRPr>
          </a:p>
        </p:txBody>
      </p:sp>
      <p:sp>
        <p:nvSpPr>
          <p:cNvPr id="45064" name="Text Box 8"/>
          <p:cNvSpPr txBox="1">
            <a:spLocks noChangeArrowheads="1"/>
          </p:cNvSpPr>
          <p:nvPr/>
        </p:nvSpPr>
        <p:spPr bwMode="auto">
          <a:xfrm>
            <a:off x="203200" y="76200"/>
            <a:ext cx="3149600" cy="641350"/>
          </a:xfrm>
          <a:prstGeom prst="rect">
            <a:avLst/>
          </a:prstGeom>
          <a:noFill/>
          <a:ln w="9525">
            <a:noFill/>
            <a:miter lim="800000"/>
          </a:ln>
          <a:effectLst/>
        </p:spPr>
        <p:txBody>
          <a:bodyPr>
            <a:spAutoFit/>
          </a:bodyPr>
          <a:lstStyle/>
          <a:p>
            <a:r>
              <a:rPr kumimoji="1" lang="zh-CN" altLang="en-US" sz="3600" b="1">
                <a:solidFill>
                  <a:srgbClr val="FF0066"/>
                </a:solidFill>
                <a:latin typeface="Times New Roman" panose="02020603050405020304" pitchFamily="18" charset="0"/>
              </a:rPr>
              <a:t>问题：</a:t>
            </a:r>
            <a:endParaRPr kumimoji="1" lang="zh-CN" altLang="en-US" sz="3600" b="1">
              <a:solidFill>
                <a:srgbClr val="FF0066"/>
              </a:solidFill>
              <a:latin typeface="Times New Roman" panose="02020603050405020304" pitchFamily="18" charset="0"/>
            </a:endParaRPr>
          </a:p>
        </p:txBody>
      </p:sp>
      <p:sp>
        <p:nvSpPr>
          <p:cNvPr id="45065" name="Rectangle 9"/>
          <p:cNvSpPr>
            <a:spLocks noChangeArrowheads="1"/>
          </p:cNvSpPr>
          <p:nvPr/>
        </p:nvSpPr>
        <p:spPr bwMode="auto">
          <a:xfrm>
            <a:off x="1968501" y="76200"/>
            <a:ext cx="4586512" cy="646331"/>
          </a:xfrm>
          <a:prstGeom prst="rect">
            <a:avLst/>
          </a:prstGeom>
          <a:noFill/>
          <a:ln w="9525">
            <a:noFill/>
            <a:miter lim="800000"/>
          </a:ln>
          <a:effectLst/>
        </p:spPr>
        <p:txBody>
          <a:bodyPr wrap="none">
            <a:spAutoFit/>
          </a:bodyPr>
          <a:lstStyle/>
          <a:p>
            <a:r>
              <a:rPr kumimoji="1" lang="zh-CN" altLang="en-US" sz="3600" b="1">
                <a:latin typeface="宋体" panose="02010600030101010101" pitchFamily="2" charset="-122"/>
              </a:rPr>
              <a:t>质子和中子还能分吗</a:t>
            </a:r>
            <a:r>
              <a:rPr kumimoji="1" lang="en-US" altLang="zh-CN" sz="3600" b="1">
                <a:latin typeface="宋体" panose="02010600030101010101" pitchFamily="2" charset="-122"/>
              </a:rPr>
              <a:t>?</a:t>
            </a:r>
            <a:endParaRPr kumimoji="1" lang="en-US" altLang="zh-CN" sz="3600" b="1">
              <a:latin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5060"/>
                                        </p:tgtEl>
                                        <p:attrNameLst>
                                          <p:attrName>style.visibility</p:attrName>
                                        </p:attrNameLst>
                                      </p:cBhvr>
                                      <p:to>
                                        <p:strVal val="visible"/>
                                      </p:to>
                                    </p:set>
                                    <p:animEffect transition="in" filter="blinds(horizontal)">
                                      <p:cBhvr>
                                        <p:cTn id="7" dur="500"/>
                                        <p:tgtEl>
                                          <p:spTgt spid="45060"/>
                                        </p:tgtEl>
                                      </p:cBhvr>
                                    </p:animEffect>
                                  </p:childTnLst>
                                </p:cTn>
                              </p:par>
                              <p:par>
                                <p:cTn id="8" presetID="3" presetClass="entr" presetSubtype="10" fill="hold" nodeType="withEffect">
                                  <p:stCondLst>
                                    <p:cond delay="0"/>
                                  </p:stCondLst>
                                  <p:childTnLst>
                                    <p:set>
                                      <p:cBhvr>
                                        <p:cTn id="9" dur="1" fill="hold">
                                          <p:stCondLst>
                                            <p:cond delay="0"/>
                                          </p:stCondLst>
                                        </p:cTn>
                                        <p:tgtEl>
                                          <p:spTgt spid="45061"/>
                                        </p:tgtEl>
                                        <p:attrNameLst>
                                          <p:attrName>style.visibility</p:attrName>
                                        </p:attrNameLst>
                                      </p:cBhvr>
                                      <p:to>
                                        <p:strVal val="visible"/>
                                      </p:to>
                                    </p:set>
                                    <p:animEffect transition="in" filter="blinds(horizontal)">
                                      <p:cBhvr>
                                        <p:cTn id="10" dur="500"/>
                                        <p:tgtEl>
                                          <p:spTgt spid="45061"/>
                                        </p:tgtEl>
                                      </p:cBhvr>
                                    </p:animEffect>
                                  </p:childTnLst>
                                </p:cTn>
                              </p:par>
                              <p:par>
                                <p:cTn id="11" presetID="3" presetClass="entr" presetSubtype="10" fill="hold" nodeType="withEffect">
                                  <p:stCondLst>
                                    <p:cond delay="0"/>
                                  </p:stCondLst>
                                  <p:childTnLst>
                                    <p:set>
                                      <p:cBhvr>
                                        <p:cTn id="12" dur="1" fill="hold">
                                          <p:stCondLst>
                                            <p:cond delay="0"/>
                                          </p:stCondLst>
                                        </p:cTn>
                                        <p:tgtEl>
                                          <p:spTgt spid="45062"/>
                                        </p:tgtEl>
                                        <p:attrNameLst>
                                          <p:attrName>style.visibility</p:attrName>
                                        </p:attrNameLst>
                                      </p:cBhvr>
                                      <p:to>
                                        <p:strVal val="visible"/>
                                      </p:to>
                                    </p:set>
                                    <p:animEffect transition="in" filter="blinds(horizontal)">
                                      <p:cBhvr>
                                        <p:cTn id="13" dur="500"/>
                                        <p:tgtEl>
                                          <p:spTgt spid="45062"/>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45063"/>
                                        </p:tgtEl>
                                        <p:attrNameLst>
                                          <p:attrName>style.visibility</p:attrName>
                                        </p:attrNameLst>
                                      </p:cBhvr>
                                      <p:to>
                                        <p:strVal val="visible"/>
                                      </p:to>
                                    </p:set>
                                    <p:animEffect transition="in" filter="blinds(horizontal)">
                                      <p:cBhvr>
                                        <p:cTn id="16" dur="500"/>
                                        <p:tgtEl>
                                          <p:spTgt spid="45063"/>
                                        </p:tgtEl>
                                      </p:cBhvr>
                                    </p:animEffect>
                                  </p:childTnLst>
                                </p:cTn>
                              </p:par>
                            </p:childTnLst>
                          </p:cTn>
                        </p:par>
                      </p:childTnLst>
                    </p:cTn>
                  </p:par>
                  <p:par>
                    <p:cTn id="17" fill="hold">
                      <p:stCondLst>
                        <p:cond delay="indefinite"/>
                      </p:stCondLst>
                      <p:childTnLst>
                        <p:par>
                          <p:cTn id="18" fill="hold">
                            <p:stCondLst>
                              <p:cond delay="0"/>
                            </p:stCondLst>
                            <p:childTnLst>
                              <p:par>
                                <p:cTn id="19" presetID="8" presetClass="entr" presetSubtype="16" fill="hold" grpId="0" nodeType="clickEffect">
                                  <p:stCondLst>
                                    <p:cond delay="0"/>
                                  </p:stCondLst>
                                  <p:childTnLst>
                                    <p:set>
                                      <p:cBhvr>
                                        <p:cTn id="20" dur="1" fill="hold">
                                          <p:stCondLst>
                                            <p:cond delay="0"/>
                                          </p:stCondLst>
                                        </p:cTn>
                                        <p:tgtEl>
                                          <p:spTgt spid="45058"/>
                                        </p:tgtEl>
                                        <p:attrNameLst>
                                          <p:attrName>style.visibility</p:attrName>
                                        </p:attrNameLst>
                                      </p:cBhvr>
                                      <p:to>
                                        <p:strVal val="visible"/>
                                      </p:to>
                                    </p:set>
                                    <p:animEffect transition="in" filter="diamond(in)">
                                      <p:cBhvr>
                                        <p:cTn id="21" dur="2000"/>
                                        <p:tgtEl>
                                          <p:spTgt spid="450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058" grpId="0"/>
      <p:bldP spid="45060" grpId="0"/>
      <p:bldP spid="4506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ext Box 2"/>
          <p:cNvSpPr txBox="1">
            <a:spLocks noChangeArrowheads="1"/>
          </p:cNvSpPr>
          <p:nvPr/>
        </p:nvSpPr>
        <p:spPr bwMode="auto">
          <a:xfrm>
            <a:off x="643494" y="258585"/>
            <a:ext cx="6359433" cy="707886"/>
          </a:xfrm>
          <a:prstGeom prst="rect">
            <a:avLst/>
          </a:prstGeom>
          <a:noFill/>
          <a:ln w="9525">
            <a:noFill/>
            <a:miter lim="800000"/>
          </a:ln>
          <a:effectLst/>
        </p:spPr>
        <p:txBody>
          <a:bodyPr wrap="none">
            <a:spAutoFit/>
          </a:bodyPr>
          <a:lstStyle/>
          <a:p>
            <a:r>
              <a:rPr lang="zh-CN" altLang="en-US" sz="4000" b="1" dirty="0" smtClean="0">
                <a:solidFill>
                  <a:srgbClr val="FF0000"/>
                </a:solidFill>
                <a:ea typeface="黑体" panose="02010609060101010101" pitchFamily="2" charset="-122"/>
              </a:rPr>
              <a:t>科学家探索微观粒子的进展</a:t>
            </a:r>
            <a:endParaRPr lang="zh-CN" altLang="en-US" sz="4000" b="1" dirty="0">
              <a:solidFill>
                <a:srgbClr val="FF0000"/>
              </a:solidFill>
              <a:ea typeface="黑体" panose="02010609060101010101" pitchFamily="2" charset="-122"/>
            </a:endParaRPr>
          </a:p>
        </p:txBody>
      </p:sp>
      <p:pic>
        <p:nvPicPr>
          <p:cNvPr id="19459" name="Picture 3" descr="卢瑟福"/>
          <p:cNvPicPr>
            <a:picLocks noChangeAspect="1" noChangeArrowheads="1"/>
          </p:cNvPicPr>
          <p:nvPr/>
        </p:nvPicPr>
        <p:blipFill>
          <a:blip r:embed="rId1" cstate="print"/>
          <a:srcRect/>
          <a:stretch>
            <a:fillRect/>
          </a:stretch>
        </p:blipFill>
        <p:spPr bwMode="auto">
          <a:xfrm>
            <a:off x="6116934" y="1086914"/>
            <a:ext cx="2614083" cy="2332037"/>
          </a:xfrm>
          <a:prstGeom prst="rect">
            <a:avLst/>
          </a:prstGeom>
          <a:noFill/>
          <a:ln w="9525">
            <a:noFill/>
            <a:miter lim="800000"/>
            <a:headEnd/>
            <a:tailEnd/>
          </a:ln>
        </p:spPr>
      </p:pic>
      <p:pic>
        <p:nvPicPr>
          <p:cNvPr id="19460" name="Picture 4" descr="查德威克"/>
          <p:cNvPicPr>
            <a:picLocks noChangeAspect="1" noChangeArrowheads="1"/>
          </p:cNvPicPr>
          <p:nvPr/>
        </p:nvPicPr>
        <p:blipFill>
          <a:blip r:embed="rId2" cstate="print"/>
          <a:srcRect/>
          <a:stretch>
            <a:fillRect/>
          </a:stretch>
        </p:blipFill>
        <p:spPr bwMode="auto">
          <a:xfrm>
            <a:off x="1163604" y="3827255"/>
            <a:ext cx="2432051" cy="2447925"/>
          </a:xfrm>
          <a:prstGeom prst="rect">
            <a:avLst/>
          </a:prstGeom>
          <a:noFill/>
          <a:ln w="9525">
            <a:noFill/>
            <a:miter lim="800000"/>
            <a:headEnd/>
            <a:tailEnd/>
          </a:ln>
        </p:spPr>
      </p:pic>
      <p:pic>
        <p:nvPicPr>
          <p:cNvPr id="19463" name="Picture 7" descr="盖尔蔓"/>
          <p:cNvPicPr>
            <a:picLocks noChangeAspect="1" noChangeArrowheads="1"/>
          </p:cNvPicPr>
          <p:nvPr/>
        </p:nvPicPr>
        <p:blipFill>
          <a:blip r:embed="rId3" cstate="print"/>
          <a:srcRect/>
          <a:stretch>
            <a:fillRect/>
          </a:stretch>
        </p:blipFill>
        <p:spPr bwMode="auto">
          <a:xfrm>
            <a:off x="6438172" y="3827027"/>
            <a:ext cx="2264833" cy="2160587"/>
          </a:xfrm>
          <a:prstGeom prst="rect">
            <a:avLst/>
          </a:prstGeom>
          <a:noFill/>
          <a:ln w="9525">
            <a:noFill/>
            <a:miter lim="800000"/>
            <a:headEnd/>
            <a:tailEnd/>
          </a:ln>
        </p:spPr>
      </p:pic>
      <p:sp>
        <p:nvSpPr>
          <p:cNvPr id="19464" name="Text Box 8"/>
          <p:cNvSpPr txBox="1">
            <a:spLocks noChangeArrowheads="1"/>
          </p:cNvSpPr>
          <p:nvPr/>
        </p:nvSpPr>
        <p:spPr bwMode="auto">
          <a:xfrm>
            <a:off x="9159766" y="641077"/>
            <a:ext cx="3032234" cy="3046095"/>
          </a:xfrm>
          <a:prstGeom prst="rect">
            <a:avLst/>
          </a:prstGeom>
          <a:noFill/>
          <a:ln w="9525">
            <a:noFill/>
            <a:miter lim="800000"/>
          </a:ln>
          <a:effectLst/>
        </p:spPr>
        <p:txBody>
          <a:bodyPr wrap="square">
            <a:spAutoFit/>
          </a:bodyPr>
          <a:lstStyle/>
          <a:p>
            <a:r>
              <a:rPr lang="en-US" altLang="zh-CN" sz="3200" b="1" dirty="0">
                <a:latin typeface="华文楷体" pitchFamily="2" charset="-122"/>
                <a:ea typeface="华文楷体" pitchFamily="2" charset="-122"/>
              </a:rPr>
              <a:t>1919</a:t>
            </a:r>
            <a:r>
              <a:rPr lang="zh-CN" altLang="en-US" sz="3200" b="1" dirty="0">
                <a:latin typeface="华文楷体" pitchFamily="2" charset="-122"/>
                <a:ea typeface="华文楷体" pitchFamily="2" charset="-122"/>
              </a:rPr>
              <a:t>年，卢瑟福用粒子从氮原子核中打出了质子</a:t>
            </a:r>
            <a:r>
              <a:rPr lang="zh-CN" altLang="en-US" sz="3200" b="1" dirty="0" smtClean="0">
                <a:latin typeface="华文楷体" pitchFamily="2" charset="-122"/>
                <a:ea typeface="华文楷体" pitchFamily="2" charset="-122"/>
              </a:rPr>
              <a:t>。质子</a:t>
            </a:r>
            <a:r>
              <a:rPr lang="zh-CN" altLang="en-US" sz="3200" b="1" dirty="0">
                <a:latin typeface="华文楷体" pitchFamily="2" charset="-122"/>
                <a:ea typeface="华文楷体" pitchFamily="2" charset="-122"/>
              </a:rPr>
              <a:t>是带正电的粒子。</a:t>
            </a:r>
            <a:endParaRPr lang="zh-CN" altLang="en-US" sz="3200" b="1" dirty="0">
              <a:latin typeface="华文楷体" pitchFamily="2" charset="-122"/>
              <a:ea typeface="华文楷体" pitchFamily="2" charset="-122"/>
            </a:endParaRPr>
          </a:p>
        </p:txBody>
      </p:sp>
      <p:sp>
        <p:nvSpPr>
          <p:cNvPr id="19465" name="Rectangle 9"/>
          <p:cNvSpPr>
            <a:spLocks noChangeArrowheads="1"/>
          </p:cNvSpPr>
          <p:nvPr/>
        </p:nvSpPr>
        <p:spPr bwMode="auto">
          <a:xfrm>
            <a:off x="0" y="-184666"/>
            <a:ext cx="184731" cy="369332"/>
          </a:xfrm>
          <a:prstGeom prst="rect">
            <a:avLst/>
          </a:prstGeom>
          <a:noFill/>
          <a:ln w="9525">
            <a:noFill/>
            <a:miter lim="800000"/>
          </a:ln>
          <a:effectLst/>
        </p:spPr>
        <p:txBody>
          <a:bodyPr wrap="none" anchor="ctr">
            <a:spAutoFit/>
          </a:bodyPr>
          <a:lstStyle/>
          <a:p>
            <a:endParaRPr lang="zh-CN" altLang="en-US"/>
          </a:p>
        </p:txBody>
      </p:sp>
      <p:sp>
        <p:nvSpPr>
          <p:cNvPr id="19467" name="Text Box 11"/>
          <p:cNvSpPr txBox="1">
            <a:spLocks noChangeArrowheads="1"/>
          </p:cNvSpPr>
          <p:nvPr/>
        </p:nvSpPr>
        <p:spPr bwMode="auto">
          <a:xfrm>
            <a:off x="3738245" y="3528060"/>
            <a:ext cx="2378710" cy="3046095"/>
          </a:xfrm>
          <a:prstGeom prst="rect">
            <a:avLst/>
          </a:prstGeom>
          <a:noFill/>
          <a:ln w="9525">
            <a:noFill/>
            <a:miter lim="800000"/>
          </a:ln>
          <a:effectLst/>
        </p:spPr>
        <p:txBody>
          <a:bodyPr wrap="square">
            <a:spAutoFit/>
          </a:bodyPr>
          <a:lstStyle/>
          <a:p>
            <a:r>
              <a:rPr lang="en-US" altLang="zh-CN" sz="3200" b="1" dirty="0">
                <a:latin typeface="华文楷体" pitchFamily="2" charset="-122"/>
                <a:ea typeface="华文楷体" pitchFamily="2" charset="-122"/>
              </a:rPr>
              <a:t>1932</a:t>
            </a:r>
            <a:r>
              <a:rPr lang="zh-CN" altLang="en-US" sz="3200" b="1" dirty="0">
                <a:latin typeface="华文楷体" pitchFamily="2" charset="-122"/>
                <a:ea typeface="华文楷体" pitchFamily="2" charset="-122"/>
              </a:rPr>
              <a:t>年，</a:t>
            </a:r>
            <a:r>
              <a:rPr lang="zh-CN" altLang="en-US" sz="3200" b="1" dirty="0" smtClean="0">
                <a:latin typeface="华文楷体" pitchFamily="2" charset="-122"/>
                <a:ea typeface="华文楷体" pitchFamily="2" charset="-122"/>
              </a:rPr>
              <a:t>查德威克发现</a:t>
            </a:r>
            <a:r>
              <a:rPr lang="zh-CN" altLang="en-US" sz="3200" b="1" dirty="0">
                <a:latin typeface="华文楷体" pitchFamily="2" charset="-122"/>
                <a:ea typeface="华文楷体" pitchFamily="2" charset="-122"/>
              </a:rPr>
              <a:t>了中子，</a:t>
            </a:r>
            <a:r>
              <a:rPr lang="zh-CN" altLang="en-US" sz="3200" b="1" dirty="0" smtClean="0">
                <a:latin typeface="华文楷体" pitchFamily="2" charset="-122"/>
                <a:ea typeface="华文楷体" pitchFamily="2" charset="-122"/>
              </a:rPr>
              <a:t>中子不</a:t>
            </a:r>
            <a:r>
              <a:rPr lang="zh-CN" altLang="en-US" sz="3200" b="1" dirty="0">
                <a:latin typeface="华文楷体" pitchFamily="2" charset="-122"/>
                <a:ea typeface="华文楷体" pitchFamily="2" charset="-122"/>
              </a:rPr>
              <a:t>带电，和质子一</a:t>
            </a:r>
            <a:endParaRPr lang="zh-CN" altLang="en-US" sz="3200" b="1" dirty="0">
              <a:latin typeface="华文楷体" pitchFamily="2" charset="-122"/>
              <a:ea typeface="华文楷体" pitchFamily="2" charset="-122"/>
            </a:endParaRPr>
          </a:p>
          <a:p>
            <a:r>
              <a:rPr lang="zh-CN" altLang="en-US" sz="3200" b="1" dirty="0">
                <a:latin typeface="华文楷体" pitchFamily="2" charset="-122"/>
                <a:ea typeface="华文楷体" pitchFamily="2" charset="-122"/>
              </a:rPr>
              <a:t>样大小。</a:t>
            </a:r>
            <a:endParaRPr lang="zh-CN" altLang="en-US" sz="3200" b="1" dirty="0">
              <a:latin typeface="华文楷体" pitchFamily="2" charset="-122"/>
              <a:ea typeface="华文楷体" pitchFamily="2" charset="-122"/>
            </a:endParaRPr>
          </a:p>
        </p:txBody>
      </p:sp>
      <p:sp>
        <p:nvSpPr>
          <p:cNvPr id="19468" name="Text Box 12"/>
          <p:cNvSpPr txBox="1">
            <a:spLocks noChangeArrowheads="1"/>
          </p:cNvSpPr>
          <p:nvPr/>
        </p:nvSpPr>
        <p:spPr bwMode="auto">
          <a:xfrm>
            <a:off x="8907127" y="3820948"/>
            <a:ext cx="3284874" cy="2553335"/>
          </a:xfrm>
          <a:prstGeom prst="rect">
            <a:avLst/>
          </a:prstGeom>
          <a:noFill/>
          <a:ln w="9525">
            <a:noFill/>
            <a:miter lim="800000"/>
          </a:ln>
          <a:effectLst/>
        </p:spPr>
        <p:txBody>
          <a:bodyPr wrap="square">
            <a:spAutoFit/>
          </a:bodyPr>
          <a:lstStyle/>
          <a:p>
            <a:r>
              <a:rPr lang="en-US" altLang="zh-CN" sz="3200" b="1" dirty="0">
                <a:latin typeface="华文楷体" pitchFamily="2" charset="-122"/>
                <a:ea typeface="华文楷体" pitchFamily="2" charset="-122"/>
              </a:rPr>
              <a:t>1964</a:t>
            </a:r>
            <a:r>
              <a:rPr lang="zh-CN" altLang="en-US" sz="3200" b="1" dirty="0">
                <a:latin typeface="华文楷体" pitchFamily="2" charset="-122"/>
                <a:ea typeface="华文楷体" pitchFamily="2" charset="-122"/>
              </a:rPr>
              <a:t>年，盖尔曼提出夸克</a:t>
            </a:r>
            <a:r>
              <a:rPr lang="zh-CN" altLang="en-US" sz="3200" b="1" dirty="0" smtClean="0">
                <a:latin typeface="华文楷体" pitchFamily="2" charset="-122"/>
                <a:ea typeface="华文楷体" pitchFamily="2" charset="-122"/>
              </a:rPr>
              <a:t>猜想，认为</a:t>
            </a:r>
            <a:r>
              <a:rPr lang="zh-CN" altLang="en-US" sz="3200" b="1" dirty="0">
                <a:latin typeface="华文楷体" pitchFamily="2" charset="-122"/>
                <a:ea typeface="华文楷体" pitchFamily="2" charset="-122"/>
              </a:rPr>
              <a:t>质子和中子由更</a:t>
            </a:r>
            <a:r>
              <a:rPr lang="zh-CN" altLang="en-US" sz="3200" b="1" dirty="0" smtClean="0">
                <a:latin typeface="华文楷体" pitchFamily="2" charset="-122"/>
                <a:ea typeface="华文楷体" pitchFamily="2" charset="-122"/>
              </a:rPr>
              <a:t>小的</a:t>
            </a:r>
            <a:r>
              <a:rPr lang="zh-CN" altLang="en-US" sz="3200" b="1" dirty="0">
                <a:latin typeface="华文楷体" pitchFamily="2" charset="-122"/>
                <a:ea typeface="华文楷体" pitchFamily="2" charset="-122"/>
              </a:rPr>
              <a:t>粒子夸克组成。</a:t>
            </a:r>
            <a:endParaRPr lang="zh-CN" altLang="en-US" sz="3200" b="1" dirty="0">
              <a:latin typeface="华文楷体" pitchFamily="2" charset="-122"/>
              <a:ea typeface="华文楷体" pitchFamily="2" charset="-122"/>
            </a:endParaRPr>
          </a:p>
        </p:txBody>
      </p:sp>
      <p:grpSp>
        <p:nvGrpSpPr>
          <p:cNvPr id="14" name="Group 5"/>
          <p:cNvGrpSpPr/>
          <p:nvPr/>
        </p:nvGrpSpPr>
        <p:grpSpPr bwMode="auto">
          <a:xfrm>
            <a:off x="1187450" y="925195"/>
            <a:ext cx="2707005" cy="2493645"/>
            <a:chOff x="3840" y="2064"/>
            <a:chExt cx="1440" cy="2016"/>
          </a:xfrm>
        </p:grpSpPr>
        <p:sp>
          <p:nvSpPr>
            <p:cNvPr id="15" name="Rectangle 6"/>
            <p:cNvSpPr>
              <a:spLocks noChangeArrowheads="1"/>
            </p:cNvSpPr>
            <p:nvPr/>
          </p:nvSpPr>
          <p:spPr bwMode="auto">
            <a:xfrm>
              <a:off x="3840" y="2064"/>
              <a:ext cx="1440" cy="2016"/>
            </a:xfrm>
            <a:prstGeom prst="rect">
              <a:avLst/>
            </a:prstGeom>
            <a:solidFill>
              <a:schemeClr val="bg1"/>
            </a:solidFill>
            <a:ln w="57150">
              <a:solidFill>
                <a:schemeClr val="folHlink"/>
              </a:solidFill>
              <a:miter lim="800000"/>
            </a:ln>
            <a:effectLst>
              <a:outerShdw dist="107763" dir="18900000" algn="ctr" rotWithShape="0">
                <a:schemeClr val="bg2"/>
              </a:outerShdw>
            </a:effectLst>
          </p:spPr>
          <p:txBody>
            <a:bodyPr wrap="none" anchor="ctr"/>
            <a:lstStyle/>
            <a:p>
              <a:endParaRPr lang="zh-CN" altLang="en-US"/>
            </a:p>
          </p:txBody>
        </p:sp>
        <p:pic>
          <p:nvPicPr>
            <p:cNvPr id="16" name="Picture 7"/>
            <p:cNvPicPr>
              <a:picLocks noChangeAspect="1" noChangeArrowheads="1"/>
            </p:cNvPicPr>
            <p:nvPr/>
          </p:nvPicPr>
          <p:blipFill>
            <a:blip r:embed="rId4" cstate="print">
              <a:clrChange>
                <a:clrFrom>
                  <a:srgbClr val="0505FF"/>
                </a:clrFrom>
                <a:clrTo>
                  <a:srgbClr val="0505FF">
                    <a:alpha val="0"/>
                  </a:srgbClr>
                </a:clrTo>
              </a:clrChange>
            </a:blip>
            <a:srcRect/>
            <a:stretch>
              <a:fillRect/>
            </a:stretch>
          </p:blipFill>
          <p:spPr bwMode="auto">
            <a:xfrm>
              <a:off x="3888" y="2208"/>
              <a:ext cx="1233" cy="1824"/>
            </a:xfrm>
            <a:prstGeom prst="rect">
              <a:avLst/>
            </a:prstGeom>
            <a:noFill/>
            <a:ln w="9525">
              <a:solidFill>
                <a:schemeClr val="folHlink"/>
              </a:solidFill>
              <a:miter lim="800000"/>
              <a:headEnd/>
              <a:tailEnd/>
            </a:ln>
            <a:effectLst>
              <a:outerShdw dist="190500" dir="19387806" algn="ctr" rotWithShape="0">
                <a:schemeClr val="bg2"/>
              </a:outerShdw>
            </a:effectLst>
          </p:spPr>
        </p:pic>
      </p:grpSp>
      <p:sp>
        <p:nvSpPr>
          <p:cNvPr id="17" name="TextBox 16"/>
          <p:cNvSpPr txBox="1"/>
          <p:nvPr/>
        </p:nvSpPr>
        <p:spPr>
          <a:xfrm>
            <a:off x="4179636" y="1038598"/>
            <a:ext cx="1828800" cy="1568450"/>
          </a:xfrm>
          <a:prstGeom prst="rect">
            <a:avLst/>
          </a:prstGeom>
          <a:noFill/>
        </p:spPr>
        <p:txBody>
          <a:bodyPr wrap="square" rtlCol="0">
            <a:spAutoFit/>
          </a:bodyPr>
          <a:lstStyle/>
          <a:p>
            <a:r>
              <a:rPr lang="en-US" altLang="zh-CN" sz="3200" dirty="0" smtClean="0"/>
              <a:t>1897</a:t>
            </a:r>
            <a:r>
              <a:rPr lang="zh-CN" altLang="zh-CN" sz="3200" dirty="0" smtClean="0"/>
              <a:t>年</a:t>
            </a:r>
            <a:r>
              <a:rPr kumimoji="1" lang="zh-CN" altLang="en-US" sz="3200" dirty="0" smtClean="0">
                <a:latin typeface="华文楷体" pitchFamily="2" charset="-122"/>
                <a:ea typeface="华文楷体" pitchFamily="2" charset="-122"/>
              </a:rPr>
              <a:t>，汤姆生发现了电子</a:t>
            </a:r>
            <a:endParaRPr lang="zh-CN" altLang="en-US" sz="3200" dirty="0"/>
          </a:p>
        </p:txBody>
      </p:sp>
    </p:spTree>
  </p:cSld>
  <p:clrMapOvr>
    <a:masterClrMapping/>
  </p:clrMapOvr>
  <p:transition spd="slow">
    <p:zoom dir="in"/>
    <p:sndAc>
      <p:stSnd>
        <p:snd r:embed="rId5" name="camera.wav"/>
      </p:stSnd>
    </p:sndAc>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ext Box 2"/>
          <p:cNvSpPr txBox="1">
            <a:spLocks noChangeArrowheads="1"/>
          </p:cNvSpPr>
          <p:nvPr/>
        </p:nvSpPr>
        <p:spPr bwMode="auto">
          <a:xfrm>
            <a:off x="1016000" y="457200"/>
            <a:ext cx="9652000" cy="762000"/>
          </a:xfrm>
          <a:prstGeom prst="rect">
            <a:avLst/>
          </a:prstGeom>
          <a:noFill/>
          <a:ln w="9525">
            <a:noFill/>
            <a:miter lim="800000"/>
          </a:ln>
          <a:effectLst/>
        </p:spPr>
        <p:txBody>
          <a:bodyPr>
            <a:spAutoFit/>
          </a:bodyPr>
          <a:lstStyle/>
          <a:p>
            <a:pPr>
              <a:spcBef>
                <a:spcPct val="50000"/>
              </a:spcBef>
            </a:pPr>
            <a:r>
              <a:rPr kumimoji="1" lang="en-US" altLang="zh-CN" sz="2400" dirty="0">
                <a:latin typeface="Times New Roman" panose="02020603050405020304" pitchFamily="18" charset="0"/>
              </a:rPr>
              <a:t>                            </a:t>
            </a:r>
            <a:r>
              <a:rPr kumimoji="1" lang="zh-CN" altLang="en-US" sz="4400" b="1" dirty="0">
                <a:latin typeface="Times New Roman" panose="02020603050405020304" pitchFamily="18" charset="0"/>
              </a:rPr>
              <a:t>粒子的家谱</a:t>
            </a:r>
            <a:endParaRPr kumimoji="1" lang="zh-CN" altLang="en-US" sz="4400" b="1" dirty="0">
              <a:latin typeface="Times New Roman" panose="02020603050405020304" pitchFamily="18" charset="0"/>
            </a:endParaRPr>
          </a:p>
        </p:txBody>
      </p:sp>
      <p:sp>
        <p:nvSpPr>
          <p:cNvPr id="25603" name="Text Box 3"/>
          <p:cNvSpPr txBox="1">
            <a:spLocks noChangeArrowheads="1"/>
          </p:cNvSpPr>
          <p:nvPr/>
        </p:nvSpPr>
        <p:spPr bwMode="auto">
          <a:xfrm>
            <a:off x="1486877" y="691051"/>
            <a:ext cx="11074400" cy="457200"/>
          </a:xfrm>
          <a:prstGeom prst="rect">
            <a:avLst/>
          </a:prstGeom>
          <a:noFill/>
          <a:ln w="9525">
            <a:noFill/>
            <a:miter lim="800000"/>
          </a:ln>
          <a:effectLst/>
        </p:spPr>
        <p:txBody>
          <a:bodyPr>
            <a:spAutoFit/>
          </a:bodyPr>
          <a:lstStyle/>
          <a:p>
            <a:pPr>
              <a:spcBef>
                <a:spcPct val="50000"/>
              </a:spcBef>
            </a:pPr>
            <a:endParaRPr kumimoji="1" lang="zh-CN" altLang="zh-CN" sz="2400">
              <a:latin typeface="Times New Roman" panose="02020603050405020304" pitchFamily="18" charset="0"/>
            </a:endParaRPr>
          </a:p>
        </p:txBody>
      </p:sp>
      <p:sp>
        <p:nvSpPr>
          <p:cNvPr id="25604" name="Text Box 4"/>
          <p:cNvSpPr txBox="1">
            <a:spLocks noChangeArrowheads="1"/>
          </p:cNvSpPr>
          <p:nvPr/>
        </p:nvSpPr>
        <p:spPr bwMode="auto">
          <a:xfrm>
            <a:off x="190500" y="283529"/>
            <a:ext cx="11074400" cy="1569660"/>
          </a:xfrm>
          <a:prstGeom prst="rect">
            <a:avLst/>
          </a:prstGeom>
          <a:noFill/>
          <a:ln w="9525">
            <a:noFill/>
            <a:miter lim="800000"/>
          </a:ln>
          <a:effectLst/>
        </p:spPr>
        <p:txBody>
          <a:bodyPr>
            <a:spAutoFit/>
          </a:bodyPr>
          <a:lstStyle/>
          <a:p>
            <a:pPr>
              <a:spcBef>
                <a:spcPct val="50000"/>
              </a:spcBef>
            </a:pPr>
            <a:r>
              <a:rPr kumimoji="1" lang="en-US" altLang="zh-CN" sz="2400">
                <a:latin typeface="Times New Roman" panose="02020603050405020304" pitchFamily="18" charset="0"/>
              </a:rPr>
              <a:t>  </a:t>
            </a:r>
            <a:endParaRPr kumimoji="1" lang="en-US" altLang="zh-CN" sz="2400">
              <a:latin typeface="Times New Roman" panose="02020603050405020304" pitchFamily="18" charset="0"/>
            </a:endParaRPr>
          </a:p>
          <a:p>
            <a:pPr>
              <a:spcBef>
                <a:spcPct val="50000"/>
              </a:spcBef>
            </a:pPr>
            <a:r>
              <a:rPr kumimoji="1" lang="en-US" altLang="zh-CN" sz="2400">
                <a:latin typeface="Times New Roman" panose="02020603050405020304" pitchFamily="18" charset="0"/>
              </a:rPr>
              <a:t>               </a:t>
            </a:r>
            <a:endParaRPr lang="en-US" altLang="zh-CN" sz="4400">
              <a:solidFill>
                <a:schemeClr val="tx2"/>
              </a:solidFill>
            </a:endParaRPr>
          </a:p>
          <a:p>
            <a:pPr>
              <a:spcBef>
                <a:spcPct val="50000"/>
              </a:spcBef>
            </a:pPr>
            <a:r>
              <a:rPr kumimoji="1" lang="en-US" altLang="zh-CN" sz="2400">
                <a:latin typeface="Times New Roman" panose="02020603050405020304" pitchFamily="18" charset="0"/>
              </a:rPr>
              <a:t> </a:t>
            </a:r>
            <a:endParaRPr kumimoji="1" lang="en-US" altLang="zh-CN" sz="2400">
              <a:latin typeface="Times New Roman" panose="02020603050405020304" pitchFamily="18" charset="0"/>
            </a:endParaRPr>
          </a:p>
        </p:txBody>
      </p:sp>
      <p:sp>
        <p:nvSpPr>
          <p:cNvPr id="25605" name="Line 5"/>
          <p:cNvSpPr>
            <a:spLocks noChangeShapeType="1"/>
          </p:cNvSpPr>
          <p:nvPr/>
        </p:nvSpPr>
        <p:spPr bwMode="auto">
          <a:xfrm flipV="1">
            <a:off x="1963777" y="2620107"/>
            <a:ext cx="1025607" cy="13189"/>
          </a:xfrm>
          <a:prstGeom prst="line">
            <a:avLst/>
          </a:prstGeom>
          <a:noFill/>
          <a:ln w="57150">
            <a:solidFill>
              <a:schemeClr val="tx1"/>
            </a:solidFill>
            <a:round/>
            <a:tailEnd type="triangle" w="med" len="med"/>
          </a:ln>
          <a:effectLst/>
        </p:spPr>
        <p:txBody>
          <a:bodyPr/>
          <a:lstStyle/>
          <a:p>
            <a:endParaRPr lang="zh-CN" altLang="en-US"/>
          </a:p>
        </p:txBody>
      </p:sp>
      <p:sp>
        <p:nvSpPr>
          <p:cNvPr id="25606" name="Text Box 6"/>
          <p:cNvSpPr txBox="1">
            <a:spLocks noChangeArrowheads="1"/>
          </p:cNvSpPr>
          <p:nvPr/>
        </p:nvSpPr>
        <p:spPr bwMode="auto">
          <a:xfrm>
            <a:off x="3102187" y="2387918"/>
            <a:ext cx="1524000" cy="641350"/>
          </a:xfrm>
          <a:prstGeom prst="rect">
            <a:avLst/>
          </a:prstGeom>
          <a:noFill/>
          <a:ln w="9525">
            <a:noFill/>
            <a:miter lim="800000"/>
          </a:ln>
          <a:effectLst/>
        </p:spPr>
        <p:txBody>
          <a:bodyPr>
            <a:spAutoFit/>
          </a:bodyPr>
          <a:lstStyle/>
          <a:p>
            <a:pPr>
              <a:spcBef>
                <a:spcPct val="50000"/>
              </a:spcBef>
            </a:pPr>
            <a:r>
              <a:rPr lang="zh-CN" altLang="en-US" sz="3600" b="1">
                <a:solidFill>
                  <a:srgbClr val="FF0000"/>
                </a:solidFill>
              </a:rPr>
              <a:t>原子</a:t>
            </a:r>
            <a:endParaRPr lang="zh-CN" altLang="en-US" sz="3600" b="1">
              <a:solidFill>
                <a:srgbClr val="FF0000"/>
              </a:solidFill>
            </a:endParaRPr>
          </a:p>
        </p:txBody>
      </p:sp>
      <p:sp>
        <p:nvSpPr>
          <p:cNvPr id="25607" name="Text Box 7"/>
          <p:cNvSpPr txBox="1">
            <a:spLocks noChangeArrowheads="1"/>
          </p:cNvSpPr>
          <p:nvPr/>
        </p:nvSpPr>
        <p:spPr bwMode="auto">
          <a:xfrm>
            <a:off x="5080000" y="3744913"/>
            <a:ext cx="1625600" cy="641350"/>
          </a:xfrm>
          <a:prstGeom prst="rect">
            <a:avLst/>
          </a:prstGeom>
          <a:noFill/>
          <a:ln w="9525">
            <a:noFill/>
            <a:miter lim="800000"/>
          </a:ln>
          <a:effectLst/>
        </p:spPr>
        <p:txBody>
          <a:bodyPr>
            <a:spAutoFit/>
          </a:bodyPr>
          <a:lstStyle/>
          <a:p>
            <a:pPr>
              <a:spcBef>
                <a:spcPct val="50000"/>
              </a:spcBef>
            </a:pPr>
            <a:endParaRPr lang="zh-CN" altLang="zh-CN" sz="3600"/>
          </a:p>
        </p:txBody>
      </p:sp>
      <p:sp>
        <p:nvSpPr>
          <p:cNvPr id="25608" name="Text Box 8"/>
          <p:cNvSpPr txBox="1">
            <a:spLocks noChangeArrowheads="1"/>
          </p:cNvSpPr>
          <p:nvPr/>
        </p:nvSpPr>
        <p:spPr bwMode="auto">
          <a:xfrm>
            <a:off x="4775200" y="3059113"/>
            <a:ext cx="2235200" cy="641350"/>
          </a:xfrm>
          <a:prstGeom prst="rect">
            <a:avLst/>
          </a:prstGeom>
          <a:noFill/>
          <a:ln w="9525">
            <a:noFill/>
            <a:miter lim="800000"/>
          </a:ln>
          <a:effectLst/>
        </p:spPr>
        <p:txBody>
          <a:bodyPr>
            <a:spAutoFit/>
          </a:bodyPr>
          <a:lstStyle/>
          <a:p>
            <a:pPr>
              <a:spcBef>
                <a:spcPct val="50000"/>
              </a:spcBef>
            </a:pPr>
            <a:r>
              <a:rPr lang="zh-CN" altLang="en-US" sz="3600" b="1">
                <a:solidFill>
                  <a:srgbClr val="FF0000"/>
                </a:solidFill>
              </a:rPr>
              <a:t>原子核</a:t>
            </a:r>
            <a:endParaRPr lang="zh-CN" altLang="en-US" sz="3600" b="1">
              <a:solidFill>
                <a:srgbClr val="FF0000"/>
              </a:solidFill>
            </a:endParaRPr>
          </a:p>
        </p:txBody>
      </p:sp>
      <p:sp>
        <p:nvSpPr>
          <p:cNvPr id="25609" name="AutoShape 9"/>
          <p:cNvSpPr/>
          <p:nvPr/>
        </p:nvSpPr>
        <p:spPr bwMode="auto">
          <a:xfrm>
            <a:off x="7198995" y="2601913"/>
            <a:ext cx="304800" cy="1676400"/>
          </a:xfrm>
          <a:prstGeom prst="leftBrace">
            <a:avLst>
              <a:gd name="adj1" fmla="val 61111"/>
              <a:gd name="adj2" fmla="val 50000"/>
            </a:avLst>
          </a:prstGeom>
          <a:noFill/>
          <a:ln w="57150">
            <a:solidFill>
              <a:schemeClr val="tx1"/>
            </a:solidFill>
            <a:round/>
          </a:ln>
          <a:effectLst/>
        </p:spPr>
        <p:txBody>
          <a:bodyPr wrap="none" anchor="ctr"/>
          <a:lstStyle/>
          <a:p>
            <a:endParaRPr lang="zh-CN" altLang="en-US"/>
          </a:p>
        </p:txBody>
      </p:sp>
      <p:sp>
        <p:nvSpPr>
          <p:cNvPr id="25610" name="Text Box 10"/>
          <p:cNvSpPr txBox="1">
            <a:spLocks noChangeArrowheads="1"/>
          </p:cNvSpPr>
          <p:nvPr/>
        </p:nvSpPr>
        <p:spPr bwMode="auto">
          <a:xfrm>
            <a:off x="7657465" y="2314258"/>
            <a:ext cx="1524000" cy="641350"/>
          </a:xfrm>
          <a:prstGeom prst="rect">
            <a:avLst/>
          </a:prstGeom>
          <a:noFill/>
          <a:ln w="9525">
            <a:noFill/>
            <a:miter lim="800000"/>
          </a:ln>
          <a:effectLst/>
        </p:spPr>
        <p:txBody>
          <a:bodyPr>
            <a:spAutoFit/>
          </a:bodyPr>
          <a:lstStyle/>
          <a:p>
            <a:pPr>
              <a:spcBef>
                <a:spcPct val="50000"/>
              </a:spcBef>
            </a:pPr>
            <a:r>
              <a:rPr lang="zh-CN" altLang="en-US" sz="3600" b="1">
                <a:solidFill>
                  <a:srgbClr val="FF0000"/>
                </a:solidFill>
              </a:rPr>
              <a:t>质子</a:t>
            </a:r>
            <a:endParaRPr lang="zh-CN" altLang="en-US" sz="3600" b="1">
              <a:solidFill>
                <a:srgbClr val="FF0000"/>
              </a:solidFill>
            </a:endParaRPr>
          </a:p>
        </p:txBody>
      </p:sp>
      <p:sp>
        <p:nvSpPr>
          <p:cNvPr id="25611" name="Text Box 11"/>
          <p:cNvSpPr txBox="1">
            <a:spLocks noChangeArrowheads="1"/>
          </p:cNvSpPr>
          <p:nvPr/>
        </p:nvSpPr>
        <p:spPr bwMode="auto">
          <a:xfrm>
            <a:off x="7661910" y="3897313"/>
            <a:ext cx="1524000" cy="641350"/>
          </a:xfrm>
          <a:prstGeom prst="rect">
            <a:avLst/>
          </a:prstGeom>
          <a:noFill/>
          <a:ln w="9525">
            <a:noFill/>
            <a:miter lim="800000"/>
          </a:ln>
          <a:effectLst/>
        </p:spPr>
        <p:txBody>
          <a:bodyPr>
            <a:spAutoFit/>
          </a:bodyPr>
          <a:lstStyle/>
          <a:p>
            <a:pPr>
              <a:spcBef>
                <a:spcPct val="50000"/>
              </a:spcBef>
            </a:pPr>
            <a:r>
              <a:rPr lang="zh-CN" altLang="en-US" sz="3600" b="1">
                <a:solidFill>
                  <a:srgbClr val="FF0000"/>
                </a:solidFill>
              </a:rPr>
              <a:t>中子</a:t>
            </a:r>
            <a:endParaRPr lang="zh-CN" altLang="en-US" sz="3600" b="1">
              <a:solidFill>
                <a:srgbClr val="FF0000"/>
              </a:solidFill>
            </a:endParaRPr>
          </a:p>
        </p:txBody>
      </p:sp>
      <p:sp>
        <p:nvSpPr>
          <p:cNvPr id="25614" name="Text Box 14"/>
          <p:cNvSpPr txBox="1">
            <a:spLocks noChangeArrowheads="1"/>
          </p:cNvSpPr>
          <p:nvPr/>
        </p:nvSpPr>
        <p:spPr bwMode="auto">
          <a:xfrm>
            <a:off x="9753600" y="2525713"/>
            <a:ext cx="711200" cy="366712"/>
          </a:xfrm>
          <a:prstGeom prst="rect">
            <a:avLst/>
          </a:prstGeom>
          <a:noFill/>
          <a:ln w="9525">
            <a:noFill/>
            <a:miter lim="800000"/>
          </a:ln>
          <a:effectLst/>
        </p:spPr>
        <p:txBody>
          <a:bodyPr>
            <a:spAutoFit/>
          </a:bodyPr>
          <a:lstStyle/>
          <a:p>
            <a:pPr>
              <a:spcBef>
                <a:spcPct val="50000"/>
              </a:spcBef>
            </a:pPr>
            <a:endParaRPr lang="zh-CN" altLang="zh-CN" sz="1800"/>
          </a:p>
        </p:txBody>
      </p:sp>
      <p:sp>
        <p:nvSpPr>
          <p:cNvPr id="25615" name="Text Box 15"/>
          <p:cNvSpPr txBox="1">
            <a:spLocks noChangeArrowheads="1"/>
          </p:cNvSpPr>
          <p:nvPr/>
        </p:nvSpPr>
        <p:spPr bwMode="auto">
          <a:xfrm>
            <a:off x="9671051" y="2325688"/>
            <a:ext cx="1727200" cy="641350"/>
          </a:xfrm>
          <a:prstGeom prst="rect">
            <a:avLst/>
          </a:prstGeom>
          <a:noFill/>
          <a:ln w="9525">
            <a:noFill/>
            <a:miter lim="800000"/>
          </a:ln>
          <a:effectLst/>
        </p:spPr>
        <p:txBody>
          <a:bodyPr>
            <a:spAutoFit/>
          </a:bodyPr>
          <a:lstStyle/>
          <a:p>
            <a:pPr>
              <a:spcBef>
                <a:spcPct val="50000"/>
              </a:spcBef>
            </a:pPr>
            <a:r>
              <a:rPr lang="zh-CN" altLang="en-US" sz="3600" b="1">
                <a:solidFill>
                  <a:srgbClr val="FF0000"/>
                </a:solidFill>
              </a:rPr>
              <a:t>夸克</a:t>
            </a:r>
            <a:endParaRPr lang="zh-CN" altLang="en-US" sz="3600" b="1">
              <a:solidFill>
                <a:srgbClr val="FF0000"/>
              </a:solidFill>
            </a:endParaRPr>
          </a:p>
        </p:txBody>
      </p:sp>
      <p:sp>
        <p:nvSpPr>
          <p:cNvPr id="25616" name="Text Box 16"/>
          <p:cNvSpPr txBox="1">
            <a:spLocks noChangeArrowheads="1"/>
          </p:cNvSpPr>
          <p:nvPr/>
        </p:nvSpPr>
        <p:spPr bwMode="auto">
          <a:xfrm>
            <a:off x="9652000" y="3897313"/>
            <a:ext cx="1727200" cy="641350"/>
          </a:xfrm>
          <a:prstGeom prst="rect">
            <a:avLst/>
          </a:prstGeom>
          <a:noFill/>
          <a:ln w="9525">
            <a:noFill/>
            <a:miter lim="800000"/>
          </a:ln>
          <a:effectLst/>
        </p:spPr>
        <p:txBody>
          <a:bodyPr>
            <a:spAutoFit/>
          </a:bodyPr>
          <a:lstStyle/>
          <a:p>
            <a:pPr>
              <a:spcBef>
                <a:spcPct val="50000"/>
              </a:spcBef>
            </a:pPr>
            <a:r>
              <a:rPr lang="zh-CN" altLang="en-US" sz="3600" b="1">
                <a:solidFill>
                  <a:srgbClr val="FF0000"/>
                </a:solidFill>
              </a:rPr>
              <a:t>夸克</a:t>
            </a:r>
            <a:endParaRPr lang="zh-CN" altLang="en-US" sz="3600" b="1">
              <a:solidFill>
                <a:srgbClr val="FF0000"/>
              </a:solidFill>
            </a:endParaRPr>
          </a:p>
        </p:txBody>
      </p:sp>
      <p:sp>
        <p:nvSpPr>
          <p:cNvPr id="25617" name="Text Box 17"/>
          <p:cNvSpPr txBox="1">
            <a:spLocks noChangeArrowheads="1"/>
          </p:cNvSpPr>
          <p:nvPr/>
        </p:nvSpPr>
        <p:spPr bwMode="auto">
          <a:xfrm>
            <a:off x="2989792" y="3059113"/>
            <a:ext cx="1422400" cy="366712"/>
          </a:xfrm>
          <a:prstGeom prst="rect">
            <a:avLst/>
          </a:prstGeom>
          <a:noFill/>
          <a:ln w="9525">
            <a:noFill/>
            <a:miter lim="800000"/>
          </a:ln>
          <a:effectLst/>
        </p:spPr>
        <p:txBody>
          <a:bodyPr>
            <a:spAutoFit/>
          </a:bodyPr>
          <a:lstStyle/>
          <a:p>
            <a:pPr>
              <a:spcBef>
                <a:spcPct val="50000"/>
              </a:spcBef>
            </a:pPr>
            <a:r>
              <a:rPr lang="en-US" altLang="zh-CN" sz="1800" b="1">
                <a:cs typeface="Arial" panose="020B0604020202020204" pitchFamily="34" charset="0"/>
              </a:rPr>
              <a:t>(</a:t>
            </a:r>
            <a:r>
              <a:rPr lang="zh-CN" altLang="en-US" sz="1800" b="1"/>
              <a:t>不带电</a:t>
            </a:r>
            <a:r>
              <a:rPr lang="en-US" altLang="zh-CN" sz="1800" b="1">
                <a:cs typeface="Arial" panose="020B0604020202020204" pitchFamily="34" charset="0"/>
              </a:rPr>
              <a:t>)</a:t>
            </a:r>
            <a:endParaRPr lang="en-US" altLang="zh-CN" sz="1800" b="1"/>
          </a:p>
        </p:txBody>
      </p:sp>
      <p:sp>
        <p:nvSpPr>
          <p:cNvPr id="25618" name="Text Box 18"/>
          <p:cNvSpPr txBox="1">
            <a:spLocks noChangeArrowheads="1"/>
          </p:cNvSpPr>
          <p:nvPr/>
        </p:nvSpPr>
        <p:spPr bwMode="auto">
          <a:xfrm>
            <a:off x="4965700" y="1462089"/>
            <a:ext cx="1524000" cy="1122045"/>
          </a:xfrm>
          <a:prstGeom prst="rect">
            <a:avLst/>
          </a:prstGeom>
          <a:noFill/>
          <a:ln w="9525">
            <a:noFill/>
            <a:miter lim="800000"/>
          </a:ln>
          <a:effectLst/>
        </p:spPr>
        <p:txBody>
          <a:bodyPr>
            <a:spAutoFit/>
          </a:bodyPr>
          <a:lstStyle/>
          <a:p>
            <a:pPr>
              <a:spcBef>
                <a:spcPct val="50000"/>
              </a:spcBef>
            </a:pPr>
            <a:r>
              <a:rPr lang="en-US" altLang="zh-CN" sz="4000" b="1">
                <a:solidFill>
                  <a:srgbClr val="FF0000"/>
                </a:solidFill>
                <a:cs typeface="Arial" panose="020B0604020202020204" pitchFamily="34" charset="0"/>
              </a:rPr>
              <a:t> </a:t>
            </a:r>
            <a:r>
              <a:rPr lang="zh-CN" altLang="en-US" sz="3600" b="1">
                <a:solidFill>
                  <a:srgbClr val="FF0000"/>
                </a:solidFill>
              </a:rPr>
              <a:t>电子</a:t>
            </a:r>
            <a:r>
              <a:rPr lang="zh-CN" altLang="en-US" sz="4000" b="1">
                <a:cs typeface="Arial" panose="020B0604020202020204" pitchFamily="34" charset="0"/>
              </a:rPr>
              <a:t>  </a:t>
            </a:r>
            <a:r>
              <a:rPr lang="zh-CN" altLang="en-US" sz="1800" b="1">
                <a:cs typeface="Arial" panose="020B0604020202020204" pitchFamily="34" charset="0"/>
              </a:rPr>
              <a:t>   </a:t>
            </a:r>
            <a:endParaRPr lang="zh-CN" altLang="en-US" sz="1800" b="1">
              <a:cs typeface="Arial" panose="020B0604020202020204" pitchFamily="34" charset="0"/>
            </a:endParaRPr>
          </a:p>
          <a:p>
            <a:pPr>
              <a:spcBef>
                <a:spcPct val="50000"/>
              </a:spcBef>
            </a:pPr>
            <a:r>
              <a:rPr lang="zh-CN" altLang="en-US" sz="1800" b="1">
                <a:cs typeface="Arial" panose="020B0604020202020204" pitchFamily="34" charset="0"/>
              </a:rPr>
              <a:t>  </a:t>
            </a:r>
            <a:r>
              <a:rPr lang="en-US" altLang="zh-CN" sz="1800" b="1">
                <a:cs typeface="Arial" panose="020B0604020202020204" pitchFamily="34" charset="0"/>
              </a:rPr>
              <a:t>(</a:t>
            </a:r>
            <a:r>
              <a:rPr lang="zh-CN" altLang="en-US" sz="1800" b="1"/>
              <a:t>带负电</a:t>
            </a:r>
            <a:r>
              <a:rPr lang="en-US" altLang="zh-CN" sz="1800" b="1">
                <a:cs typeface="Arial" panose="020B0604020202020204" pitchFamily="34" charset="0"/>
              </a:rPr>
              <a:t>)</a:t>
            </a:r>
            <a:endParaRPr lang="en-US" altLang="zh-CN" sz="1800" b="1"/>
          </a:p>
        </p:txBody>
      </p:sp>
      <p:sp>
        <p:nvSpPr>
          <p:cNvPr id="25619" name="Text Box 19"/>
          <p:cNvSpPr txBox="1">
            <a:spLocks noChangeArrowheads="1"/>
          </p:cNvSpPr>
          <p:nvPr/>
        </p:nvSpPr>
        <p:spPr bwMode="auto">
          <a:xfrm>
            <a:off x="5080000" y="3744913"/>
            <a:ext cx="1727200" cy="366712"/>
          </a:xfrm>
          <a:prstGeom prst="rect">
            <a:avLst/>
          </a:prstGeom>
          <a:noFill/>
          <a:ln w="9525">
            <a:noFill/>
            <a:miter lim="800000"/>
          </a:ln>
          <a:effectLst/>
        </p:spPr>
        <p:txBody>
          <a:bodyPr>
            <a:spAutoFit/>
          </a:bodyPr>
          <a:lstStyle/>
          <a:p>
            <a:pPr>
              <a:spcBef>
                <a:spcPct val="50000"/>
              </a:spcBef>
            </a:pPr>
            <a:r>
              <a:rPr lang="en-US" altLang="zh-CN" sz="1800" b="1">
                <a:cs typeface="Arial" panose="020B0604020202020204" pitchFamily="34" charset="0"/>
              </a:rPr>
              <a:t>(</a:t>
            </a:r>
            <a:r>
              <a:rPr lang="zh-CN" altLang="en-US" sz="1800" b="1"/>
              <a:t>带正电</a:t>
            </a:r>
            <a:r>
              <a:rPr lang="en-US" altLang="zh-CN" sz="1800" b="1">
                <a:cs typeface="Arial" panose="020B0604020202020204" pitchFamily="34" charset="0"/>
              </a:rPr>
              <a:t>)</a:t>
            </a:r>
            <a:endParaRPr lang="en-US" altLang="zh-CN" sz="1800" b="1"/>
          </a:p>
        </p:txBody>
      </p:sp>
      <p:sp>
        <p:nvSpPr>
          <p:cNvPr id="25620" name="Text Box 20"/>
          <p:cNvSpPr txBox="1">
            <a:spLocks noChangeArrowheads="1"/>
          </p:cNvSpPr>
          <p:nvPr/>
        </p:nvSpPr>
        <p:spPr bwMode="auto">
          <a:xfrm>
            <a:off x="838200" y="2325688"/>
            <a:ext cx="1727200" cy="641350"/>
          </a:xfrm>
          <a:prstGeom prst="rect">
            <a:avLst/>
          </a:prstGeom>
          <a:noFill/>
          <a:ln w="9525">
            <a:noFill/>
            <a:miter lim="800000"/>
          </a:ln>
          <a:effectLst/>
        </p:spPr>
        <p:txBody>
          <a:bodyPr>
            <a:spAutoFit/>
          </a:bodyPr>
          <a:lstStyle/>
          <a:p>
            <a:pPr>
              <a:spcBef>
                <a:spcPct val="50000"/>
              </a:spcBef>
            </a:pPr>
            <a:r>
              <a:rPr lang="zh-CN" altLang="en-US" sz="3600" b="1">
                <a:solidFill>
                  <a:srgbClr val="FF0000"/>
                </a:solidFill>
              </a:rPr>
              <a:t>分子</a:t>
            </a:r>
            <a:endParaRPr lang="zh-CN" altLang="en-US" sz="3600" b="1">
              <a:solidFill>
                <a:srgbClr val="FF0000"/>
              </a:solidFill>
            </a:endParaRPr>
          </a:p>
        </p:txBody>
      </p:sp>
      <p:sp>
        <p:nvSpPr>
          <p:cNvPr id="25621" name="AutoShape 21"/>
          <p:cNvSpPr/>
          <p:nvPr/>
        </p:nvSpPr>
        <p:spPr bwMode="auto">
          <a:xfrm>
            <a:off x="4389967" y="1606550"/>
            <a:ext cx="406400" cy="2057400"/>
          </a:xfrm>
          <a:prstGeom prst="leftBrace">
            <a:avLst>
              <a:gd name="adj1" fmla="val 56250"/>
              <a:gd name="adj2" fmla="val 50926"/>
            </a:avLst>
          </a:prstGeom>
          <a:noFill/>
          <a:ln w="57150">
            <a:solidFill>
              <a:schemeClr val="tx1"/>
            </a:solidFill>
            <a:round/>
          </a:ln>
          <a:effectLst/>
        </p:spPr>
        <p:txBody>
          <a:bodyPr wrap="none" anchor="ctr"/>
          <a:lstStyle/>
          <a:p>
            <a:endParaRPr lang="zh-CN" altLang="en-US"/>
          </a:p>
        </p:txBody>
      </p:sp>
      <p:sp>
        <p:nvSpPr>
          <p:cNvPr id="25622" name="Line 22"/>
          <p:cNvSpPr>
            <a:spLocks noChangeShapeType="1"/>
          </p:cNvSpPr>
          <p:nvPr/>
        </p:nvSpPr>
        <p:spPr bwMode="auto">
          <a:xfrm flipV="1">
            <a:off x="8737616" y="2606773"/>
            <a:ext cx="825338" cy="13187"/>
          </a:xfrm>
          <a:prstGeom prst="line">
            <a:avLst/>
          </a:prstGeom>
          <a:noFill/>
          <a:ln w="57150">
            <a:solidFill>
              <a:schemeClr val="tx1"/>
            </a:solidFill>
            <a:round/>
            <a:tailEnd type="triangle" w="med" len="med"/>
          </a:ln>
          <a:effectLst/>
        </p:spPr>
        <p:txBody>
          <a:bodyPr/>
          <a:lstStyle/>
          <a:p>
            <a:endParaRPr lang="zh-CN" altLang="en-US"/>
          </a:p>
        </p:txBody>
      </p:sp>
      <p:sp>
        <p:nvSpPr>
          <p:cNvPr id="25623" name="Line 23"/>
          <p:cNvSpPr>
            <a:spLocks noChangeShapeType="1"/>
          </p:cNvSpPr>
          <p:nvPr/>
        </p:nvSpPr>
        <p:spPr bwMode="auto">
          <a:xfrm flipV="1">
            <a:off x="8865252" y="4210783"/>
            <a:ext cx="888347" cy="14899"/>
          </a:xfrm>
          <a:prstGeom prst="line">
            <a:avLst/>
          </a:prstGeom>
          <a:noFill/>
          <a:ln w="57150">
            <a:solidFill>
              <a:schemeClr val="tx1"/>
            </a:solidFill>
            <a:round/>
            <a:tailEnd type="triangle" w="med" len="med"/>
          </a:ln>
          <a:effectLst/>
        </p:spPr>
        <p:txBody>
          <a:bodyPr/>
          <a:lstStyle/>
          <a:p>
            <a:endParaRPr lang="zh-CN" altLang="en-US"/>
          </a:p>
        </p:txBody>
      </p:sp>
      <p:graphicFrame>
        <p:nvGraphicFramePr>
          <p:cNvPr id="25624" name="Object 24"/>
          <p:cNvGraphicFramePr>
            <a:graphicFrameLocks noChangeAspect="1"/>
          </p:cNvGraphicFramePr>
          <p:nvPr/>
        </p:nvGraphicFramePr>
        <p:xfrm>
          <a:off x="2712085" y="4511040"/>
          <a:ext cx="1647190" cy="1209675"/>
        </p:xfrm>
        <a:graphic>
          <a:graphicData uri="http://schemas.openxmlformats.org/presentationml/2006/ole">
            <mc:AlternateContent xmlns:mc="http://schemas.openxmlformats.org/markup-compatibility/2006">
              <mc:Choice xmlns:v="urn:schemas-microsoft-com:vml" Requires="v">
                <p:oleObj spid="_x0000_s1025" name="位图图像" r:id="rId1" imgW="2667000" imgH="2609850" progId="PBrush">
                  <p:embed/>
                </p:oleObj>
              </mc:Choice>
              <mc:Fallback>
                <p:oleObj name="位图图像" r:id="rId1" imgW="2667000" imgH="2609850" progId="PBrush">
                  <p:embed/>
                  <p:pic>
                    <p:nvPicPr>
                      <p:cNvPr id="0" name="图片 1024" descr="image11"/>
                      <p:cNvPicPr>
                        <a:picLocks noChangeAspect="1"/>
                      </p:cNvPicPr>
                      <p:nvPr/>
                    </p:nvPicPr>
                    <p:blipFill>
                      <a:blip r:embed="rId2">
                        <a:lum bright="-23996"/>
                      </a:blip>
                      <a:stretch>
                        <a:fillRect/>
                      </a:stretch>
                    </p:blipFill>
                    <p:spPr>
                      <a:xfrm>
                        <a:off x="2712085" y="4511040"/>
                        <a:ext cx="1647190" cy="1209675"/>
                      </a:xfrm>
                      <a:prstGeom prst="rect">
                        <a:avLst/>
                      </a:prstGeom>
                      <a:noFill/>
                      <a:ln w="9525">
                        <a:noFill/>
                      </a:ln>
                    </p:spPr>
                  </p:pic>
                </p:oleObj>
              </mc:Fallback>
            </mc:AlternateContent>
          </a:graphicData>
        </a:graphic>
      </p:graphicFrame>
      <p:pic>
        <p:nvPicPr>
          <p:cNvPr id="25625" name="Picture 25"/>
          <p:cNvPicPr>
            <a:picLocks noChangeAspect="1" noChangeArrowheads="1"/>
          </p:cNvPicPr>
          <p:nvPr/>
        </p:nvPicPr>
        <p:blipFill>
          <a:blip r:embed="rId3" cstate="print">
            <a:lum bright="-18000"/>
          </a:blip>
          <a:srcRect/>
          <a:stretch>
            <a:fillRect/>
          </a:stretch>
        </p:blipFill>
        <p:spPr bwMode="auto">
          <a:xfrm>
            <a:off x="446405" y="4210685"/>
            <a:ext cx="1737995" cy="1578610"/>
          </a:xfrm>
          <a:prstGeom prst="rect">
            <a:avLst/>
          </a:prstGeom>
          <a:noFill/>
          <a:ln w="9525">
            <a:noFill/>
            <a:miter lim="800000"/>
            <a:headEnd/>
            <a:tailEnd/>
          </a:ln>
          <a:effectLst/>
        </p:spPr>
      </p:pic>
      <p:pic>
        <p:nvPicPr>
          <p:cNvPr id="25626" name="Picture 26"/>
          <p:cNvPicPr>
            <a:picLocks noChangeAspect="1" noChangeArrowheads="1"/>
          </p:cNvPicPr>
          <p:nvPr/>
        </p:nvPicPr>
        <p:blipFill>
          <a:blip r:embed="rId4" cstate="print">
            <a:lum bright="-12000"/>
          </a:blip>
          <a:srcRect/>
          <a:stretch>
            <a:fillRect/>
          </a:stretch>
        </p:blipFill>
        <p:spPr bwMode="auto">
          <a:xfrm>
            <a:off x="4787900" y="4386580"/>
            <a:ext cx="2065867" cy="1600200"/>
          </a:xfrm>
          <a:prstGeom prst="rect">
            <a:avLst/>
          </a:prstGeom>
          <a:noFill/>
          <a:ln w="9525">
            <a:noFill/>
            <a:miter lim="800000"/>
            <a:headEnd/>
            <a:tailEnd/>
          </a:ln>
          <a:effectLst/>
        </p:spPr>
      </p:pic>
      <p:pic>
        <p:nvPicPr>
          <p:cNvPr id="25627" name="Picture 27"/>
          <p:cNvPicPr>
            <a:picLocks noChangeAspect="1" noChangeArrowheads="1"/>
          </p:cNvPicPr>
          <p:nvPr/>
        </p:nvPicPr>
        <p:blipFill>
          <a:blip r:embed="rId5" cstate="print">
            <a:lum bright="-12000"/>
          </a:blip>
          <a:srcRect/>
          <a:stretch>
            <a:fillRect/>
          </a:stretch>
        </p:blipFill>
        <p:spPr bwMode="auto">
          <a:xfrm>
            <a:off x="7428865" y="4577081"/>
            <a:ext cx="1625600" cy="1077913"/>
          </a:xfrm>
          <a:prstGeom prst="rect">
            <a:avLst/>
          </a:prstGeom>
          <a:noFill/>
          <a:ln w="9525">
            <a:noFill/>
            <a:miter lim="800000"/>
            <a:headEnd/>
            <a:tailEnd/>
          </a:ln>
          <a:effectLst/>
        </p:spPr>
      </p:pic>
      <p:sp>
        <p:nvSpPr>
          <p:cNvPr id="25628" name="AutoShape 28"/>
          <p:cNvSpPr>
            <a:spLocks noChangeArrowheads="1"/>
          </p:cNvSpPr>
          <p:nvPr/>
        </p:nvSpPr>
        <p:spPr bwMode="auto">
          <a:xfrm>
            <a:off x="2184400" y="4858385"/>
            <a:ext cx="515620" cy="266065"/>
          </a:xfrm>
          <a:prstGeom prst="rightArrow">
            <a:avLst>
              <a:gd name="adj1" fmla="val 50000"/>
              <a:gd name="adj2" fmla="val 50000"/>
            </a:avLst>
          </a:prstGeom>
          <a:solidFill>
            <a:schemeClr val="folHlink"/>
          </a:solidFill>
          <a:ln w="9525">
            <a:solidFill>
              <a:schemeClr val="tx1"/>
            </a:solidFill>
            <a:miter lim="800000"/>
          </a:ln>
          <a:effectLst/>
        </p:spPr>
        <p:txBody>
          <a:bodyPr wrap="none" anchor="ctr"/>
          <a:lstStyle/>
          <a:p>
            <a:endParaRPr lang="zh-CN" altLang="en-US"/>
          </a:p>
        </p:txBody>
      </p:sp>
      <p:sp>
        <p:nvSpPr>
          <p:cNvPr id="25629" name="AutoShape 29"/>
          <p:cNvSpPr>
            <a:spLocks noChangeArrowheads="1"/>
          </p:cNvSpPr>
          <p:nvPr/>
        </p:nvSpPr>
        <p:spPr bwMode="auto">
          <a:xfrm>
            <a:off x="4311015" y="4895850"/>
            <a:ext cx="509270" cy="228600"/>
          </a:xfrm>
          <a:prstGeom prst="rightArrow">
            <a:avLst>
              <a:gd name="adj1" fmla="val 50000"/>
              <a:gd name="adj2" fmla="val 50000"/>
            </a:avLst>
          </a:prstGeom>
          <a:solidFill>
            <a:schemeClr val="folHlink"/>
          </a:solidFill>
          <a:ln w="9525">
            <a:solidFill>
              <a:schemeClr val="tx1"/>
            </a:solidFill>
            <a:miter lim="800000"/>
          </a:ln>
          <a:effectLst/>
        </p:spPr>
        <p:txBody>
          <a:bodyPr wrap="none" anchor="ctr"/>
          <a:lstStyle/>
          <a:p>
            <a:endParaRPr lang="zh-CN" altLang="en-US"/>
          </a:p>
        </p:txBody>
      </p:sp>
      <p:sp>
        <p:nvSpPr>
          <p:cNvPr id="25630" name="AutoShape 30"/>
          <p:cNvSpPr>
            <a:spLocks noChangeArrowheads="1"/>
          </p:cNvSpPr>
          <p:nvPr/>
        </p:nvSpPr>
        <p:spPr bwMode="auto">
          <a:xfrm>
            <a:off x="6876415" y="4895850"/>
            <a:ext cx="495300" cy="228600"/>
          </a:xfrm>
          <a:prstGeom prst="rightArrow">
            <a:avLst>
              <a:gd name="adj1" fmla="val 50000"/>
              <a:gd name="adj2" fmla="val 58333"/>
            </a:avLst>
          </a:prstGeom>
          <a:solidFill>
            <a:schemeClr val="folHlink"/>
          </a:solidFill>
          <a:ln w="9525">
            <a:solidFill>
              <a:schemeClr val="tx1"/>
            </a:solidFill>
            <a:miter lim="800000"/>
          </a:ln>
          <a:effectLst/>
        </p:spPr>
        <p:txBody>
          <a:bodyPr wrap="none" anchor="ctr"/>
          <a:lstStyle/>
          <a:p>
            <a:endParaRPr lang="zh-CN" altLang="en-US"/>
          </a:p>
        </p:txBody>
      </p:sp>
      <p:sp>
        <p:nvSpPr>
          <p:cNvPr id="3" name="文本框 2"/>
          <p:cNvSpPr txBox="1"/>
          <p:nvPr/>
        </p:nvSpPr>
        <p:spPr>
          <a:xfrm>
            <a:off x="2948305" y="5882005"/>
            <a:ext cx="1463675" cy="521970"/>
          </a:xfrm>
          <a:prstGeom prst="rect">
            <a:avLst/>
          </a:prstGeom>
          <a:noFill/>
        </p:spPr>
        <p:txBody>
          <a:bodyPr wrap="square" rtlCol="0">
            <a:spAutoFit/>
          </a:bodyPr>
          <a:p>
            <a:r>
              <a:rPr lang="en-US" altLang="zh-CN" sz="2800">
                <a:sym typeface="+mn-ea"/>
              </a:rPr>
              <a:t>10</a:t>
            </a:r>
            <a:r>
              <a:rPr lang="en-US" altLang="zh-CN" sz="2800" baseline="30000">
                <a:sym typeface="+mn-ea"/>
              </a:rPr>
              <a:t>-10</a:t>
            </a:r>
            <a:r>
              <a:rPr lang="en-US" altLang="zh-CN" sz="2800">
                <a:sym typeface="+mn-ea"/>
              </a:rPr>
              <a:t>m</a:t>
            </a:r>
            <a:endParaRPr lang="en-US" altLang="zh-CN" sz="2800" baseline="30000"/>
          </a:p>
        </p:txBody>
      </p:sp>
      <p:sp>
        <p:nvSpPr>
          <p:cNvPr id="4" name="文本框 3"/>
          <p:cNvSpPr txBox="1"/>
          <p:nvPr/>
        </p:nvSpPr>
        <p:spPr>
          <a:xfrm>
            <a:off x="269240" y="5901055"/>
            <a:ext cx="2092960" cy="521970"/>
          </a:xfrm>
          <a:prstGeom prst="rect">
            <a:avLst/>
          </a:prstGeom>
          <a:noFill/>
        </p:spPr>
        <p:txBody>
          <a:bodyPr wrap="square" rtlCol="0">
            <a:spAutoFit/>
          </a:bodyPr>
          <a:p>
            <a:r>
              <a:rPr lang="en-US" altLang="zh-CN" sz="2800"/>
              <a:t>10</a:t>
            </a:r>
            <a:r>
              <a:rPr lang="en-US" altLang="zh-CN" sz="2800" baseline="30000"/>
              <a:t>-10</a:t>
            </a:r>
            <a:r>
              <a:rPr lang="en-US" altLang="zh-CN" sz="2800">
                <a:sym typeface="+mn-ea"/>
              </a:rPr>
              <a:t>～10</a:t>
            </a:r>
            <a:r>
              <a:rPr lang="en-US" altLang="zh-CN" sz="2800" baseline="30000">
                <a:sym typeface="+mn-ea"/>
              </a:rPr>
              <a:t>-5</a:t>
            </a:r>
            <a:r>
              <a:rPr lang="en-US" altLang="zh-CN" sz="2800">
                <a:sym typeface="+mn-ea"/>
              </a:rPr>
              <a:t>m</a:t>
            </a:r>
            <a:r>
              <a:rPr lang="en-US" altLang="zh-CN" sz="2800" baseline="-25000"/>
              <a:t> </a:t>
            </a:r>
            <a:endParaRPr lang="en-US" altLang="zh-CN" sz="2800" baseline="-25000">
              <a:latin typeface="Arial" panose="020B0604020202020204" pitchFamily="34" charset="0"/>
            </a:endParaRPr>
          </a:p>
        </p:txBody>
      </p:sp>
      <p:sp>
        <p:nvSpPr>
          <p:cNvPr id="5" name="文本框 4"/>
          <p:cNvSpPr txBox="1"/>
          <p:nvPr/>
        </p:nvSpPr>
        <p:spPr>
          <a:xfrm>
            <a:off x="4651375" y="6035675"/>
            <a:ext cx="2381250" cy="521970"/>
          </a:xfrm>
          <a:prstGeom prst="rect">
            <a:avLst/>
          </a:prstGeom>
          <a:noFill/>
        </p:spPr>
        <p:txBody>
          <a:bodyPr wrap="square" rtlCol="0">
            <a:spAutoFit/>
          </a:bodyPr>
          <a:p>
            <a:r>
              <a:rPr lang="en-US" altLang="zh-CN" sz="2800">
                <a:sym typeface="+mn-ea"/>
              </a:rPr>
              <a:t>10</a:t>
            </a:r>
            <a:r>
              <a:rPr lang="en-US" altLang="zh-CN" sz="2800" baseline="30000">
                <a:sym typeface="+mn-ea"/>
              </a:rPr>
              <a:t>-15</a:t>
            </a:r>
            <a:r>
              <a:rPr lang="en-US" altLang="zh-CN" sz="2800">
                <a:sym typeface="+mn-ea"/>
              </a:rPr>
              <a:t>～10</a:t>
            </a:r>
            <a:r>
              <a:rPr lang="en-US" altLang="zh-CN" sz="2800" baseline="30000">
                <a:sym typeface="+mn-ea"/>
              </a:rPr>
              <a:t>-14</a:t>
            </a:r>
            <a:r>
              <a:rPr lang="en-US" altLang="zh-CN" sz="2800">
                <a:sym typeface="+mn-ea"/>
              </a:rPr>
              <a:t>m</a:t>
            </a:r>
            <a:endParaRPr lang="zh-CN" altLang="en-US" sz="2800"/>
          </a:p>
        </p:txBody>
      </p:sp>
      <p:sp>
        <p:nvSpPr>
          <p:cNvPr id="6" name="文本框 5"/>
          <p:cNvSpPr txBox="1"/>
          <p:nvPr/>
        </p:nvSpPr>
        <p:spPr>
          <a:xfrm>
            <a:off x="7759700" y="5951220"/>
            <a:ext cx="1555115" cy="521970"/>
          </a:xfrm>
          <a:prstGeom prst="rect">
            <a:avLst/>
          </a:prstGeom>
          <a:noFill/>
        </p:spPr>
        <p:txBody>
          <a:bodyPr wrap="square" rtlCol="0">
            <a:spAutoFit/>
          </a:bodyPr>
          <a:p>
            <a:r>
              <a:rPr lang="en-US" altLang="zh-CN" sz="2800">
                <a:sym typeface="+mn-ea"/>
              </a:rPr>
              <a:t>10</a:t>
            </a:r>
            <a:r>
              <a:rPr lang="en-US" altLang="zh-CN" sz="2800" baseline="30000">
                <a:sym typeface="+mn-ea"/>
              </a:rPr>
              <a:t>-15</a:t>
            </a:r>
            <a:r>
              <a:rPr lang="en-US" altLang="zh-CN" sz="2800">
                <a:sym typeface="+mn-ea"/>
              </a:rPr>
              <a:t>m</a:t>
            </a:r>
            <a:endParaRPr lang="zh-CN" altLang="en-US" sz="2800"/>
          </a:p>
        </p:txBody>
      </p:sp>
      <p:sp>
        <p:nvSpPr>
          <p:cNvPr id="8" name="文本框 7"/>
          <p:cNvSpPr txBox="1"/>
          <p:nvPr/>
        </p:nvSpPr>
        <p:spPr>
          <a:xfrm>
            <a:off x="6489700" y="1546860"/>
            <a:ext cx="1460500" cy="953135"/>
          </a:xfrm>
          <a:prstGeom prst="rect">
            <a:avLst/>
          </a:prstGeom>
          <a:noFill/>
        </p:spPr>
        <p:txBody>
          <a:bodyPr wrap="square" rtlCol="0">
            <a:spAutoFit/>
          </a:bodyPr>
          <a:p>
            <a:r>
              <a:rPr lang="en-US" altLang="zh-CN" sz="2800">
                <a:latin typeface="Calibri" panose="020F0502020204030204" charset="0"/>
                <a:sym typeface="+mn-ea"/>
              </a:rPr>
              <a:t>&lt;</a:t>
            </a:r>
            <a:r>
              <a:rPr lang="en-US" altLang="zh-CN" sz="2800">
                <a:sym typeface="+mn-ea"/>
              </a:rPr>
              <a:t>10</a:t>
            </a:r>
            <a:r>
              <a:rPr lang="en-US" altLang="zh-CN" sz="2800" baseline="30000">
                <a:sym typeface="+mn-ea"/>
              </a:rPr>
              <a:t>-18</a:t>
            </a:r>
            <a:r>
              <a:rPr lang="en-US" altLang="zh-CN" sz="2800">
                <a:sym typeface="+mn-ea"/>
              </a:rPr>
              <a:t>m</a:t>
            </a:r>
            <a:endParaRPr lang="zh-CN" altLang="en-US" sz="2800"/>
          </a:p>
          <a:p>
            <a:endParaRPr lang="en-US" altLang="zh-CN" sz="2800">
              <a:latin typeface="Calibri" panose="020F0502020204030204"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5620"/>
                                        </p:tgtEl>
                                        <p:attrNameLst>
                                          <p:attrName>style.visibility</p:attrName>
                                        </p:attrNameLst>
                                      </p:cBhvr>
                                      <p:to>
                                        <p:strVal val="visible"/>
                                      </p:to>
                                    </p:set>
                                    <p:anim calcmode="lin" valueType="num">
                                      <p:cBhvr additive="base">
                                        <p:cTn id="7" dur="500" fill="hold"/>
                                        <p:tgtEl>
                                          <p:spTgt spid="25620"/>
                                        </p:tgtEl>
                                        <p:attrNameLst>
                                          <p:attrName>ppt_x</p:attrName>
                                        </p:attrNameLst>
                                      </p:cBhvr>
                                      <p:tavLst>
                                        <p:tav tm="0">
                                          <p:val>
                                            <p:strVal val="#ppt_x"/>
                                          </p:val>
                                        </p:tav>
                                        <p:tav tm="100000">
                                          <p:val>
                                            <p:strVal val="#ppt_x"/>
                                          </p:val>
                                        </p:tav>
                                      </p:tavLst>
                                    </p:anim>
                                    <p:anim calcmode="lin" valueType="num">
                                      <p:cBhvr additive="base">
                                        <p:cTn id="8" dur="500" fill="hold"/>
                                        <p:tgtEl>
                                          <p:spTgt spid="25620"/>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5625"/>
                                        </p:tgtEl>
                                        <p:attrNameLst>
                                          <p:attrName>style.visibility</p:attrName>
                                        </p:attrNameLst>
                                      </p:cBhvr>
                                      <p:to>
                                        <p:strVal val="visible"/>
                                      </p:to>
                                    </p:set>
                                    <p:anim calcmode="lin" valueType="num">
                                      <p:cBhvr additive="base">
                                        <p:cTn id="11" dur="500" fill="hold"/>
                                        <p:tgtEl>
                                          <p:spTgt spid="25625"/>
                                        </p:tgtEl>
                                        <p:attrNameLst>
                                          <p:attrName>ppt_x</p:attrName>
                                        </p:attrNameLst>
                                      </p:cBhvr>
                                      <p:tavLst>
                                        <p:tav tm="0">
                                          <p:val>
                                            <p:strVal val="#ppt_x"/>
                                          </p:val>
                                        </p:tav>
                                        <p:tav tm="100000">
                                          <p:val>
                                            <p:strVal val="#ppt_x"/>
                                          </p:val>
                                        </p:tav>
                                      </p:tavLst>
                                    </p:anim>
                                    <p:anim calcmode="lin" valueType="num">
                                      <p:cBhvr additive="base">
                                        <p:cTn id="12" dur="500" fill="hold"/>
                                        <p:tgtEl>
                                          <p:spTgt spid="25625"/>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fill="hold"/>
                                        <p:tgtEl>
                                          <p:spTgt spid="4"/>
                                        </p:tgtEl>
                                        <p:attrNameLst>
                                          <p:attrName>ppt_x</p:attrName>
                                        </p:attrNameLst>
                                      </p:cBhvr>
                                      <p:tavLst>
                                        <p:tav tm="0">
                                          <p:val>
                                            <p:strVal val="#ppt_x"/>
                                          </p:val>
                                        </p:tav>
                                        <p:tav tm="100000">
                                          <p:val>
                                            <p:strVal val="#ppt_x"/>
                                          </p:val>
                                        </p:tav>
                                      </p:tavLst>
                                    </p:anim>
                                    <p:anim calcmode="lin" valueType="num">
                                      <p:cBhvr additive="base">
                                        <p:cTn id="16"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 presetClass="entr" presetSubtype="16" fill="hold" nodeType="clickEffect">
                                  <p:stCondLst>
                                    <p:cond delay="0"/>
                                  </p:stCondLst>
                                  <p:childTnLst>
                                    <p:set>
                                      <p:cBhvr>
                                        <p:cTn id="20" dur="1" fill="hold">
                                          <p:stCondLst>
                                            <p:cond delay="0"/>
                                          </p:stCondLst>
                                        </p:cTn>
                                        <p:tgtEl>
                                          <p:spTgt spid="25605"/>
                                        </p:tgtEl>
                                        <p:attrNameLst>
                                          <p:attrName>style.visibility</p:attrName>
                                        </p:attrNameLst>
                                      </p:cBhvr>
                                      <p:to>
                                        <p:strVal val="visible"/>
                                      </p:to>
                                    </p:set>
                                    <p:animEffect transition="in" filter="box(in)">
                                      <p:cBhvr>
                                        <p:cTn id="21" dur="2000"/>
                                        <p:tgtEl>
                                          <p:spTgt spid="25605"/>
                                        </p:tgtEl>
                                      </p:cBhvr>
                                    </p:animEffect>
                                  </p:childTnLst>
                                </p:cTn>
                              </p:par>
                              <p:par>
                                <p:cTn id="22" presetID="4" presetClass="entr" presetSubtype="16" fill="hold" grpId="0" nodeType="withEffect">
                                  <p:stCondLst>
                                    <p:cond delay="0"/>
                                  </p:stCondLst>
                                  <p:childTnLst>
                                    <p:set>
                                      <p:cBhvr>
                                        <p:cTn id="23" dur="1" fill="hold">
                                          <p:stCondLst>
                                            <p:cond delay="0"/>
                                          </p:stCondLst>
                                        </p:cTn>
                                        <p:tgtEl>
                                          <p:spTgt spid="25606"/>
                                        </p:tgtEl>
                                        <p:attrNameLst>
                                          <p:attrName>style.visibility</p:attrName>
                                        </p:attrNameLst>
                                      </p:cBhvr>
                                      <p:to>
                                        <p:strVal val="visible"/>
                                      </p:to>
                                    </p:set>
                                    <p:animEffect transition="in" filter="box(in)">
                                      <p:cBhvr>
                                        <p:cTn id="24" dur="2000"/>
                                        <p:tgtEl>
                                          <p:spTgt spid="25606"/>
                                        </p:tgtEl>
                                      </p:cBhvr>
                                    </p:animEffect>
                                  </p:childTnLst>
                                </p:cTn>
                              </p:par>
                              <p:par>
                                <p:cTn id="25" presetID="4" presetClass="entr" presetSubtype="16" fill="hold" grpId="0" nodeType="withEffect">
                                  <p:stCondLst>
                                    <p:cond delay="0"/>
                                  </p:stCondLst>
                                  <p:childTnLst>
                                    <p:set>
                                      <p:cBhvr>
                                        <p:cTn id="26" dur="1" fill="hold">
                                          <p:stCondLst>
                                            <p:cond delay="0"/>
                                          </p:stCondLst>
                                        </p:cTn>
                                        <p:tgtEl>
                                          <p:spTgt spid="25617"/>
                                        </p:tgtEl>
                                        <p:attrNameLst>
                                          <p:attrName>style.visibility</p:attrName>
                                        </p:attrNameLst>
                                      </p:cBhvr>
                                      <p:to>
                                        <p:strVal val="visible"/>
                                      </p:to>
                                    </p:set>
                                    <p:animEffect transition="in" filter="box(in)">
                                      <p:cBhvr>
                                        <p:cTn id="27" dur="2000"/>
                                        <p:tgtEl>
                                          <p:spTgt spid="25617"/>
                                        </p:tgtEl>
                                      </p:cBhvr>
                                    </p:animEffect>
                                  </p:childTnLst>
                                </p:cTn>
                              </p:par>
                              <p:par>
                                <p:cTn id="28" presetID="4" presetClass="entr" presetSubtype="16" fill="hold" grpId="0" nodeType="withEffect">
                                  <p:stCondLst>
                                    <p:cond delay="0"/>
                                  </p:stCondLst>
                                  <p:childTnLst>
                                    <p:set>
                                      <p:cBhvr>
                                        <p:cTn id="29" dur="1" fill="hold">
                                          <p:stCondLst>
                                            <p:cond delay="0"/>
                                          </p:stCondLst>
                                        </p:cTn>
                                        <p:tgtEl>
                                          <p:spTgt spid="25628"/>
                                        </p:tgtEl>
                                        <p:attrNameLst>
                                          <p:attrName>style.visibility</p:attrName>
                                        </p:attrNameLst>
                                      </p:cBhvr>
                                      <p:to>
                                        <p:strVal val="visible"/>
                                      </p:to>
                                    </p:set>
                                    <p:animEffect transition="in" filter="box(in)">
                                      <p:cBhvr>
                                        <p:cTn id="30" dur="2000"/>
                                        <p:tgtEl>
                                          <p:spTgt spid="25628"/>
                                        </p:tgtEl>
                                      </p:cBhvr>
                                    </p:animEffect>
                                  </p:childTnLst>
                                </p:cTn>
                              </p:par>
                              <p:par>
                                <p:cTn id="31" presetID="4" presetClass="entr" presetSubtype="16" fill="hold" nodeType="withEffect">
                                  <p:stCondLst>
                                    <p:cond delay="0"/>
                                  </p:stCondLst>
                                  <p:childTnLst>
                                    <p:set>
                                      <p:cBhvr>
                                        <p:cTn id="32" dur="1" fill="hold">
                                          <p:stCondLst>
                                            <p:cond delay="0"/>
                                          </p:stCondLst>
                                        </p:cTn>
                                        <p:tgtEl>
                                          <p:spTgt spid="25624"/>
                                        </p:tgtEl>
                                        <p:attrNameLst>
                                          <p:attrName>style.visibility</p:attrName>
                                        </p:attrNameLst>
                                      </p:cBhvr>
                                      <p:to>
                                        <p:strVal val="visible"/>
                                      </p:to>
                                    </p:set>
                                    <p:animEffect transition="in" filter="box(in)">
                                      <p:cBhvr>
                                        <p:cTn id="33" dur="2000"/>
                                        <p:tgtEl>
                                          <p:spTgt spid="25624"/>
                                        </p:tgtEl>
                                      </p:cBhvr>
                                    </p:animEffect>
                                  </p:childTnLst>
                                </p:cTn>
                              </p:par>
                              <p:par>
                                <p:cTn id="34" presetID="4" presetClass="entr" presetSubtype="16" fill="hold" grpId="0" nodeType="withEffect">
                                  <p:stCondLst>
                                    <p:cond delay="0"/>
                                  </p:stCondLst>
                                  <p:childTnLst>
                                    <p:set>
                                      <p:cBhvr>
                                        <p:cTn id="35" dur="1" fill="hold">
                                          <p:stCondLst>
                                            <p:cond delay="0"/>
                                          </p:stCondLst>
                                        </p:cTn>
                                        <p:tgtEl>
                                          <p:spTgt spid="3"/>
                                        </p:tgtEl>
                                        <p:attrNameLst>
                                          <p:attrName>style.visibility</p:attrName>
                                        </p:attrNameLst>
                                      </p:cBhvr>
                                      <p:to>
                                        <p:strVal val="visible"/>
                                      </p:to>
                                    </p:set>
                                    <p:animEffect transition="in" filter="box(in)">
                                      <p:cBhvr>
                                        <p:cTn id="36" dur="2000"/>
                                        <p:tgtEl>
                                          <p:spTgt spid="3"/>
                                        </p:tgtEl>
                                      </p:cBhvr>
                                    </p:animEffect>
                                  </p:childTnLst>
                                </p:cTn>
                              </p:par>
                            </p:childTnLst>
                          </p:cTn>
                        </p:par>
                      </p:childTnLst>
                    </p:cTn>
                  </p:par>
                  <p:par>
                    <p:cTn id="37" fill="hold">
                      <p:stCondLst>
                        <p:cond delay="indefinite"/>
                      </p:stCondLst>
                      <p:childTnLst>
                        <p:par>
                          <p:cTn id="38" fill="hold">
                            <p:stCondLst>
                              <p:cond delay="0"/>
                            </p:stCondLst>
                            <p:childTnLst>
                              <p:par>
                                <p:cTn id="39" presetID="3" presetClass="entr" presetSubtype="10" fill="hold" grpId="0" nodeType="clickEffect">
                                  <p:stCondLst>
                                    <p:cond delay="0"/>
                                  </p:stCondLst>
                                  <p:childTnLst>
                                    <p:set>
                                      <p:cBhvr>
                                        <p:cTn id="40" dur="1" fill="hold">
                                          <p:stCondLst>
                                            <p:cond delay="0"/>
                                          </p:stCondLst>
                                        </p:cTn>
                                        <p:tgtEl>
                                          <p:spTgt spid="25621"/>
                                        </p:tgtEl>
                                        <p:attrNameLst>
                                          <p:attrName>style.visibility</p:attrName>
                                        </p:attrNameLst>
                                      </p:cBhvr>
                                      <p:to>
                                        <p:strVal val="visible"/>
                                      </p:to>
                                    </p:set>
                                    <p:animEffect transition="in" filter="blinds(horizontal)">
                                      <p:cBhvr>
                                        <p:cTn id="41" dur="500"/>
                                        <p:tgtEl>
                                          <p:spTgt spid="25621"/>
                                        </p:tgtEl>
                                      </p:cBhvr>
                                    </p:animEffect>
                                  </p:childTnLst>
                                </p:cTn>
                              </p:par>
                              <p:par>
                                <p:cTn id="42" presetID="3" presetClass="entr" presetSubtype="10" fill="hold" grpId="0" nodeType="withEffect">
                                  <p:stCondLst>
                                    <p:cond delay="0"/>
                                  </p:stCondLst>
                                  <p:childTnLst>
                                    <p:set>
                                      <p:cBhvr>
                                        <p:cTn id="43" dur="1" fill="hold">
                                          <p:stCondLst>
                                            <p:cond delay="0"/>
                                          </p:stCondLst>
                                        </p:cTn>
                                        <p:tgtEl>
                                          <p:spTgt spid="25618"/>
                                        </p:tgtEl>
                                        <p:attrNameLst>
                                          <p:attrName>style.visibility</p:attrName>
                                        </p:attrNameLst>
                                      </p:cBhvr>
                                      <p:to>
                                        <p:strVal val="visible"/>
                                      </p:to>
                                    </p:set>
                                    <p:animEffect transition="in" filter="blinds(horizontal)">
                                      <p:cBhvr>
                                        <p:cTn id="44" dur="500"/>
                                        <p:tgtEl>
                                          <p:spTgt spid="25618"/>
                                        </p:tgtEl>
                                      </p:cBhvr>
                                    </p:animEffect>
                                  </p:childTnLst>
                                </p:cTn>
                              </p:par>
                              <p:par>
                                <p:cTn id="45" presetID="3" presetClass="entr" presetSubtype="10" fill="hold" grpId="0" nodeType="withEffect">
                                  <p:stCondLst>
                                    <p:cond delay="0"/>
                                  </p:stCondLst>
                                  <p:childTnLst>
                                    <p:set>
                                      <p:cBhvr>
                                        <p:cTn id="46" dur="1" fill="hold">
                                          <p:stCondLst>
                                            <p:cond delay="0"/>
                                          </p:stCondLst>
                                        </p:cTn>
                                        <p:tgtEl>
                                          <p:spTgt spid="8"/>
                                        </p:tgtEl>
                                        <p:attrNameLst>
                                          <p:attrName>style.visibility</p:attrName>
                                        </p:attrNameLst>
                                      </p:cBhvr>
                                      <p:to>
                                        <p:strVal val="visible"/>
                                      </p:to>
                                    </p:set>
                                    <p:animEffect transition="in" filter="blinds(horizontal)">
                                      <p:cBhvr>
                                        <p:cTn id="47" dur="500"/>
                                        <p:tgtEl>
                                          <p:spTgt spid="8"/>
                                        </p:tgtEl>
                                      </p:cBhvr>
                                    </p:animEffect>
                                  </p:childTnLst>
                                </p:cTn>
                              </p:par>
                              <p:par>
                                <p:cTn id="48" presetID="3" presetClass="entr" presetSubtype="10" fill="hold" grpId="0" nodeType="withEffect">
                                  <p:stCondLst>
                                    <p:cond delay="0"/>
                                  </p:stCondLst>
                                  <p:childTnLst>
                                    <p:set>
                                      <p:cBhvr>
                                        <p:cTn id="49" dur="1" fill="hold">
                                          <p:stCondLst>
                                            <p:cond delay="0"/>
                                          </p:stCondLst>
                                        </p:cTn>
                                        <p:tgtEl>
                                          <p:spTgt spid="25608"/>
                                        </p:tgtEl>
                                        <p:attrNameLst>
                                          <p:attrName>style.visibility</p:attrName>
                                        </p:attrNameLst>
                                      </p:cBhvr>
                                      <p:to>
                                        <p:strVal val="visible"/>
                                      </p:to>
                                    </p:set>
                                    <p:animEffect transition="in" filter="blinds(horizontal)">
                                      <p:cBhvr>
                                        <p:cTn id="50" dur="500"/>
                                        <p:tgtEl>
                                          <p:spTgt spid="25608"/>
                                        </p:tgtEl>
                                      </p:cBhvr>
                                    </p:animEffect>
                                  </p:childTnLst>
                                </p:cTn>
                              </p:par>
                              <p:par>
                                <p:cTn id="51" presetID="3" presetClass="entr" presetSubtype="10" fill="hold" grpId="0" nodeType="withEffect">
                                  <p:stCondLst>
                                    <p:cond delay="0"/>
                                  </p:stCondLst>
                                  <p:childTnLst>
                                    <p:set>
                                      <p:cBhvr>
                                        <p:cTn id="52" dur="1" fill="hold">
                                          <p:stCondLst>
                                            <p:cond delay="0"/>
                                          </p:stCondLst>
                                        </p:cTn>
                                        <p:tgtEl>
                                          <p:spTgt spid="25619"/>
                                        </p:tgtEl>
                                        <p:attrNameLst>
                                          <p:attrName>style.visibility</p:attrName>
                                        </p:attrNameLst>
                                      </p:cBhvr>
                                      <p:to>
                                        <p:strVal val="visible"/>
                                      </p:to>
                                    </p:set>
                                    <p:animEffect transition="in" filter="blinds(horizontal)">
                                      <p:cBhvr>
                                        <p:cTn id="53" dur="500"/>
                                        <p:tgtEl>
                                          <p:spTgt spid="25619"/>
                                        </p:tgtEl>
                                      </p:cBhvr>
                                    </p:animEffect>
                                  </p:childTnLst>
                                </p:cTn>
                              </p:par>
                              <p:par>
                                <p:cTn id="54" presetID="3" presetClass="entr" presetSubtype="10" fill="hold" nodeType="withEffect">
                                  <p:stCondLst>
                                    <p:cond delay="0"/>
                                  </p:stCondLst>
                                  <p:childTnLst>
                                    <p:set>
                                      <p:cBhvr>
                                        <p:cTn id="55" dur="1" fill="hold">
                                          <p:stCondLst>
                                            <p:cond delay="0"/>
                                          </p:stCondLst>
                                        </p:cTn>
                                        <p:tgtEl>
                                          <p:spTgt spid="25626"/>
                                        </p:tgtEl>
                                        <p:attrNameLst>
                                          <p:attrName>style.visibility</p:attrName>
                                        </p:attrNameLst>
                                      </p:cBhvr>
                                      <p:to>
                                        <p:strVal val="visible"/>
                                      </p:to>
                                    </p:set>
                                    <p:animEffect transition="in" filter="blinds(horizontal)">
                                      <p:cBhvr>
                                        <p:cTn id="56" dur="500"/>
                                        <p:tgtEl>
                                          <p:spTgt spid="25626"/>
                                        </p:tgtEl>
                                      </p:cBhvr>
                                    </p:animEffect>
                                  </p:childTnLst>
                                </p:cTn>
                              </p:par>
                              <p:par>
                                <p:cTn id="57" presetID="3" presetClass="entr" presetSubtype="10" fill="hold" grpId="0" nodeType="withEffect">
                                  <p:stCondLst>
                                    <p:cond delay="0"/>
                                  </p:stCondLst>
                                  <p:childTnLst>
                                    <p:set>
                                      <p:cBhvr>
                                        <p:cTn id="58" dur="1" fill="hold">
                                          <p:stCondLst>
                                            <p:cond delay="0"/>
                                          </p:stCondLst>
                                        </p:cTn>
                                        <p:tgtEl>
                                          <p:spTgt spid="25629"/>
                                        </p:tgtEl>
                                        <p:attrNameLst>
                                          <p:attrName>style.visibility</p:attrName>
                                        </p:attrNameLst>
                                      </p:cBhvr>
                                      <p:to>
                                        <p:strVal val="visible"/>
                                      </p:to>
                                    </p:set>
                                    <p:animEffect transition="in" filter="blinds(horizontal)">
                                      <p:cBhvr>
                                        <p:cTn id="59" dur="500"/>
                                        <p:tgtEl>
                                          <p:spTgt spid="25629"/>
                                        </p:tgtEl>
                                      </p:cBhvr>
                                    </p:animEffect>
                                  </p:childTnLst>
                                </p:cTn>
                              </p:par>
                              <p:par>
                                <p:cTn id="60" presetID="3" presetClass="entr" presetSubtype="10" fill="hold" grpId="0" nodeType="withEffect">
                                  <p:stCondLst>
                                    <p:cond delay="0"/>
                                  </p:stCondLst>
                                  <p:childTnLst>
                                    <p:set>
                                      <p:cBhvr>
                                        <p:cTn id="61" dur="1" fill="hold">
                                          <p:stCondLst>
                                            <p:cond delay="0"/>
                                          </p:stCondLst>
                                        </p:cTn>
                                        <p:tgtEl>
                                          <p:spTgt spid="5"/>
                                        </p:tgtEl>
                                        <p:attrNameLst>
                                          <p:attrName>style.visibility</p:attrName>
                                        </p:attrNameLst>
                                      </p:cBhvr>
                                      <p:to>
                                        <p:strVal val="visible"/>
                                      </p:to>
                                    </p:set>
                                    <p:animEffect transition="in" filter="blinds(horizontal)">
                                      <p:cBhvr>
                                        <p:cTn id="62" dur="500"/>
                                        <p:tgtEl>
                                          <p:spTgt spid="5"/>
                                        </p:tgtEl>
                                      </p:cBhvr>
                                    </p:animEffect>
                                  </p:childTnLst>
                                </p:cTn>
                              </p:par>
                            </p:childTnLst>
                          </p:cTn>
                        </p:par>
                      </p:childTnLst>
                    </p:cTn>
                  </p:par>
                  <p:par>
                    <p:cTn id="63" fill="hold">
                      <p:stCondLst>
                        <p:cond delay="indefinite"/>
                      </p:stCondLst>
                      <p:childTnLst>
                        <p:par>
                          <p:cTn id="64" fill="hold">
                            <p:stCondLst>
                              <p:cond delay="0"/>
                            </p:stCondLst>
                            <p:childTnLst>
                              <p:par>
                                <p:cTn id="65" presetID="5" presetClass="entr" presetSubtype="10" fill="hold" grpId="0" nodeType="clickEffect">
                                  <p:stCondLst>
                                    <p:cond delay="0"/>
                                  </p:stCondLst>
                                  <p:childTnLst>
                                    <p:set>
                                      <p:cBhvr>
                                        <p:cTn id="66" dur="1" fill="hold">
                                          <p:stCondLst>
                                            <p:cond delay="0"/>
                                          </p:stCondLst>
                                        </p:cTn>
                                        <p:tgtEl>
                                          <p:spTgt spid="25609"/>
                                        </p:tgtEl>
                                        <p:attrNameLst>
                                          <p:attrName>style.visibility</p:attrName>
                                        </p:attrNameLst>
                                      </p:cBhvr>
                                      <p:to>
                                        <p:strVal val="visible"/>
                                      </p:to>
                                    </p:set>
                                    <p:animEffect transition="in" filter="checkerboard(across)">
                                      <p:cBhvr>
                                        <p:cTn id="67" dur="500"/>
                                        <p:tgtEl>
                                          <p:spTgt spid="25609"/>
                                        </p:tgtEl>
                                      </p:cBhvr>
                                    </p:animEffect>
                                  </p:childTnLst>
                                </p:cTn>
                              </p:par>
                              <p:par>
                                <p:cTn id="68" presetID="5" presetClass="entr" presetSubtype="10" fill="hold" grpId="0" nodeType="withEffect">
                                  <p:stCondLst>
                                    <p:cond delay="0"/>
                                  </p:stCondLst>
                                  <p:childTnLst>
                                    <p:set>
                                      <p:cBhvr>
                                        <p:cTn id="69" dur="1" fill="hold">
                                          <p:stCondLst>
                                            <p:cond delay="0"/>
                                          </p:stCondLst>
                                        </p:cTn>
                                        <p:tgtEl>
                                          <p:spTgt spid="25610"/>
                                        </p:tgtEl>
                                        <p:attrNameLst>
                                          <p:attrName>style.visibility</p:attrName>
                                        </p:attrNameLst>
                                      </p:cBhvr>
                                      <p:to>
                                        <p:strVal val="visible"/>
                                      </p:to>
                                    </p:set>
                                    <p:animEffect transition="in" filter="checkerboard(across)">
                                      <p:cBhvr>
                                        <p:cTn id="70" dur="500"/>
                                        <p:tgtEl>
                                          <p:spTgt spid="25610"/>
                                        </p:tgtEl>
                                      </p:cBhvr>
                                    </p:animEffect>
                                  </p:childTnLst>
                                </p:cTn>
                              </p:par>
                              <p:par>
                                <p:cTn id="71" presetID="5" presetClass="entr" presetSubtype="10" fill="hold" grpId="0" nodeType="withEffect">
                                  <p:stCondLst>
                                    <p:cond delay="0"/>
                                  </p:stCondLst>
                                  <p:childTnLst>
                                    <p:set>
                                      <p:cBhvr>
                                        <p:cTn id="72" dur="1" fill="hold">
                                          <p:stCondLst>
                                            <p:cond delay="0"/>
                                          </p:stCondLst>
                                        </p:cTn>
                                        <p:tgtEl>
                                          <p:spTgt spid="25611"/>
                                        </p:tgtEl>
                                        <p:attrNameLst>
                                          <p:attrName>style.visibility</p:attrName>
                                        </p:attrNameLst>
                                      </p:cBhvr>
                                      <p:to>
                                        <p:strVal val="visible"/>
                                      </p:to>
                                    </p:set>
                                    <p:animEffect transition="in" filter="checkerboard(across)">
                                      <p:cBhvr>
                                        <p:cTn id="73" dur="500"/>
                                        <p:tgtEl>
                                          <p:spTgt spid="25611"/>
                                        </p:tgtEl>
                                      </p:cBhvr>
                                    </p:animEffect>
                                  </p:childTnLst>
                                </p:cTn>
                              </p:par>
                              <p:par>
                                <p:cTn id="74" presetID="5" presetClass="entr" presetSubtype="10" fill="hold" nodeType="withEffect">
                                  <p:stCondLst>
                                    <p:cond delay="0"/>
                                  </p:stCondLst>
                                  <p:childTnLst>
                                    <p:set>
                                      <p:cBhvr>
                                        <p:cTn id="75" dur="1" fill="hold">
                                          <p:stCondLst>
                                            <p:cond delay="0"/>
                                          </p:stCondLst>
                                        </p:cTn>
                                        <p:tgtEl>
                                          <p:spTgt spid="25627"/>
                                        </p:tgtEl>
                                        <p:attrNameLst>
                                          <p:attrName>style.visibility</p:attrName>
                                        </p:attrNameLst>
                                      </p:cBhvr>
                                      <p:to>
                                        <p:strVal val="visible"/>
                                      </p:to>
                                    </p:set>
                                    <p:animEffect transition="in" filter="checkerboard(across)">
                                      <p:cBhvr>
                                        <p:cTn id="76" dur="500"/>
                                        <p:tgtEl>
                                          <p:spTgt spid="25627"/>
                                        </p:tgtEl>
                                      </p:cBhvr>
                                    </p:animEffect>
                                  </p:childTnLst>
                                </p:cTn>
                              </p:par>
                              <p:par>
                                <p:cTn id="77" presetID="5" presetClass="entr" presetSubtype="10" fill="hold" grpId="0" nodeType="withEffect">
                                  <p:stCondLst>
                                    <p:cond delay="0"/>
                                  </p:stCondLst>
                                  <p:childTnLst>
                                    <p:set>
                                      <p:cBhvr>
                                        <p:cTn id="78" dur="1" fill="hold">
                                          <p:stCondLst>
                                            <p:cond delay="0"/>
                                          </p:stCondLst>
                                        </p:cTn>
                                        <p:tgtEl>
                                          <p:spTgt spid="25630"/>
                                        </p:tgtEl>
                                        <p:attrNameLst>
                                          <p:attrName>style.visibility</p:attrName>
                                        </p:attrNameLst>
                                      </p:cBhvr>
                                      <p:to>
                                        <p:strVal val="visible"/>
                                      </p:to>
                                    </p:set>
                                    <p:animEffect transition="in" filter="checkerboard(across)">
                                      <p:cBhvr>
                                        <p:cTn id="79" dur="500"/>
                                        <p:tgtEl>
                                          <p:spTgt spid="25630"/>
                                        </p:tgtEl>
                                      </p:cBhvr>
                                    </p:animEffect>
                                  </p:childTnLst>
                                </p:cTn>
                              </p:par>
                              <p:par>
                                <p:cTn id="80" presetID="5" presetClass="entr" presetSubtype="10" fill="hold" grpId="0" nodeType="withEffect">
                                  <p:stCondLst>
                                    <p:cond delay="0"/>
                                  </p:stCondLst>
                                  <p:childTnLst>
                                    <p:set>
                                      <p:cBhvr>
                                        <p:cTn id="81" dur="1" fill="hold">
                                          <p:stCondLst>
                                            <p:cond delay="0"/>
                                          </p:stCondLst>
                                        </p:cTn>
                                        <p:tgtEl>
                                          <p:spTgt spid="6"/>
                                        </p:tgtEl>
                                        <p:attrNameLst>
                                          <p:attrName>style.visibility</p:attrName>
                                        </p:attrNameLst>
                                      </p:cBhvr>
                                      <p:to>
                                        <p:strVal val="visible"/>
                                      </p:to>
                                    </p:set>
                                    <p:animEffect transition="in" filter="checkerboard(across)">
                                      <p:cBhvr>
                                        <p:cTn id="82" dur="500"/>
                                        <p:tgtEl>
                                          <p:spTgt spid="6"/>
                                        </p:tgtEl>
                                      </p:cBhvr>
                                    </p:animEffect>
                                  </p:childTnLst>
                                </p:cTn>
                              </p:par>
                            </p:childTnLst>
                          </p:cTn>
                        </p:par>
                      </p:childTnLst>
                    </p:cTn>
                  </p:par>
                  <p:par>
                    <p:cTn id="83" fill="hold">
                      <p:stCondLst>
                        <p:cond delay="indefinite"/>
                      </p:stCondLst>
                      <p:childTnLst>
                        <p:par>
                          <p:cTn id="84" fill="hold">
                            <p:stCondLst>
                              <p:cond delay="0"/>
                            </p:stCondLst>
                            <p:childTnLst>
                              <p:par>
                                <p:cTn id="85" presetID="8" presetClass="entr" presetSubtype="16" fill="hold" nodeType="clickEffect">
                                  <p:stCondLst>
                                    <p:cond delay="0"/>
                                  </p:stCondLst>
                                  <p:childTnLst>
                                    <p:set>
                                      <p:cBhvr>
                                        <p:cTn id="86" dur="1" fill="hold">
                                          <p:stCondLst>
                                            <p:cond delay="0"/>
                                          </p:stCondLst>
                                        </p:cTn>
                                        <p:tgtEl>
                                          <p:spTgt spid="25622"/>
                                        </p:tgtEl>
                                        <p:attrNameLst>
                                          <p:attrName>style.visibility</p:attrName>
                                        </p:attrNameLst>
                                      </p:cBhvr>
                                      <p:to>
                                        <p:strVal val="visible"/>
                                      </p:to>
                                    </p:set>
                                    <p:animEffect transition="in" filter="diamond(in)">
                                      <p:cBhvr>
                                        <p:cTn id="87" dur="2000"/>
                                        <p:tgtEl>
                                          <p:spTgt spid="25622"/>
                                        </p:tgtEl>
                                      </p:cBhvr>
                                    </p:animEffect>
                                  </p:childTnLst>
                                </p:cTn>
                              </p:par>
                              <p:par>
                                <p:cTn id="88" presetID="8" presetClass="entr" presetSubtype="16" fill="hold" grpId="0" nodeType="withEffect">
                                  <p:stCondLst>
                                    <p:cond delay="0"/>
                                  </p:stCondLst>
                                  <p:childTnLst>
                                    <p:set>
                                      <p:cBhvr>
                                        <p:cTn id="89" dur="1" fill="hold">
                                          <p:stCondLst>
                                            <p:cond delay="0"/>
                                          </p:stCondLst>
                                        </p:cTn>
                                        <p:tgtEl>
                                          <p:spTgt spid="25615"/>
                                        </p:tgtEl>
                                        <p:attrNameLst>
                                          <p:attrName>style.visibility</p:attrName>
                                        </p:attrNameLst>
                                      </p:cBhvr>
                                      <p:to>
                                        <p:strVal val="visible"/>
                                      </p:to>
                                    </p:set>
                                    <p:animEffect transition="in" filter="diamond(in)">
                                      <p:cBhvr>
                                        <p:cTn id="90" dur="2000"/>
                                        <p:tgtEl>
                                          <p:spTgt spid="25615"/>
                                        </p:tgtEl>
                                      </p:cBhvr>
                                    </p:animEffect>
                                  </p:childTnLst>
                                </p:cTn>
                              </p:par>
                              <p:par>
                                <p:cTn id="91" presetID="8" presetClass="entr" presetSubtype="16" fill="hold" nodeType="withEffect">
                                  <p:stCondLst>
                                    <p:cond delay="0"/>
                                  </p:stCondLst>
                                  <p:childTnLst>
                                    <p:set>
                                      <p:cBhvr>
                                        <p:cTn id="92" dur="1" fill="hold">
                                          <p:stCondLst>
                                            <p:cond delay="0"/>
                                          </p:stCondLst>
                                        </p:cTn>
                                        <p:tgtEl>
                                          <p:spTgt spid="25623"/>
                                        </p:tgtEl>
                                        <p:attrNameLst>
                                          <p:attrName>style.visibility</p:attrName>
                                        </p:attrNameLst>
                                      </p:cBhvr>
                                      <p:to>
                                        <p:strVal val="visible"/>
                                      </p:to>
                                    </p:set>
                                    <p:animEffect transition="in" filter="diamond(in)">
                                      <p:cBhvr>
                                        <p:cTn id="93" dur="2000"/>
                                        <p:tgtEl>
                                          <p:spTgt spid="25623"/>
                                        </p:tgtEl>
                                      </p:cBhvr>
                                    </p:animEffect>
                                  </p:childTnLst>
                                </p:cTn>
                              </p:par>
                              <p:par>
                                <p:cTn id="94" presetID="8" presetClass="entr" presetSubtype="16" fill="hold" grpId="0" nodeType="withEffect">
                                  <p:stCondLst>
                                    <p:cond delay="0"/>
                                  </p:stCondLst>
                                  <p:childTnLst>
                                    <p:set>
                                      <p:cBhvr>
                                        <p:cTn id="95" dur="1" fill="hold">
                                          <p:stCondLst>
                                            <p:cond delay="0"/>
                                          </p:stCondLst>
                                        </p:cTn>
                                        <p:tgtEl>
                                          <p:spTgt spid="25616"/>
                                        </p:tgtEl>
                                        <p:attrNameLst>
                                          <p:attrName>style.visibility</p:attrName>
                                        </p:attrNameLst>
                                      </p:cBhvr>
                                      <p:to>
                                        <p:strVal val="visible"/>
                                      </p:to>
                                    </p:set>
                                    <p:animEffect transition="in" filter="diamond(in)">
                                      <p:cBhvr>
                                        <p:cTn id="96" dur="2000"/>
                                        <p:tgtEl>
                                          <p:spTgt spid="256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20" grpId="0" animBg="1"/>
      <p:bldP spid="4" grpId="0"/>
      <p:bldP spid="25606" grpId="0" animBg="1"/>
      <p:bldP spid="25617" grpId="0" animBg="1"/>
      <p:bldP spid="25628" grpId="0" animBg="1"/>
      <p:bldP spid="3" grpId="0"/>
      <p:bldP spid="25621" grpId="0" animBg="1"/>
      <p:bldP spid="25618" grpId="0" animBg="1"/>
      <p:bldP spid="8" grpId="0"/>
      <p:bldP spid="25608" grpId="0" animBg="1"/>
      <p:bldP spid="25619" grpId="0" animBg="1"/>
      <p:bldP spid="25629" grpId="0" animBg="1"/>
      <p:bldP spid="5" grpId="0"/>
      <p:bldP spid="25609" grpId="0" animBg="1"/>
      <p:bldP spid="25610" grpId="0" animBg="1"/>
      <p:bldP spid="25611" grpId="0" animBg="1"/>
      <p:bldP spid="25630" grpId="0" animBg="1"/>
      <p:bldP spid="6" grpId="0"/>
      <p:bldP spid="25615" grpId="0" animBg="1"/>
      <p:bldP spid="25616"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60" name="Text Box 4"/>
          <p:cNvSpPr txBox="1">
            <a:spLocks noChangeArrowheads="1"/>
          </p:cNvSpPr>
          <p:nvPr/>
        </p:nvSpPr>
        <p:spPr bwMode="auto">
          <a:xfrm>
            <a:off x="666913" y="2317507"/>
            <a:ext cx="10620215" cy="923330"/>
          </a:xfrm>
          <a:prstGeom prst="rect">
            <a:avLst/>
          </a:prstGeom>
          <a:noFill/>
          <a:ln w="9525">
            <a:noFill/>
            <a:miter lim="800000"/>
          </a:ln>
          <a:effectLst/>
        </p:spPr>
        <p:txBody>
          <a:bodyPr wrap="none">
            <a:spAutoFit/>
          </a:bodyPr>
          <a:lstStyle/>
          <a:p>
            <a:r>
              <a:rPr lang="zh-CN" altLang="en-US" sz="5400" b="1" dirty="0" smtClean="0">
                <a:solidFill>
                  <a:srgbClr val="FF0000"/>
                </a:solidFill>
                <a:ea typeface="黑体" panose="02010609060101010101" pitchFamily="2" charset="-122"/>
              </a:rPr>
              <a:t>做活动二：交流展示的题目和例题</a:t>
            </a:r>
            <a:endParaRPr lang="zh-CN" altLang="en-US" sz="5400" b="1" dirty="0">
              <a:solidFill>
                <a:srgbClr val="FF0000"/>
              </a:solidFill>
              <a:ea typeface="黑体" panose="02010609060101010101" pitchFamily="2" charset="-122"/>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idx="1"/>
          </p:nvPr>
        </p:nvSpPr>
        <p:spPr>
          <a:xfrm>
            <a:off x="1491827" y="999490"/>
            <a:ext cx="10972800" cy="1447800"/>
          </a:xfrm>
        </p:spPr>
        <p:txBody>
          <a:bodyPr/>
          <a:lstStyle/>
          <a:p>
            <a:pPr>
              <a:buFontTx/>
              <a:buNone/>
            </a:pPr>
            <a:r>
              <a:rPr lang="en-US" altLang="zh-CN" sz="4000" b="1" dirty="0">
                <a:latin typeface="华文中宋" panose="02010600040101010101" pitchFamily="2" charset="-122"/>
                <a:ea typeface="华文中宋" panose="02010600040101010101" pitchFamily="2" charset="-122"/>
              </a:rPr>
              <a:t>1. </a:t>
            </a:r>
            <a:r>
              <a:rPr lang="zh-CN" altLang="en-US" sz="4000" b="1" dirty="0">
                <a:latin typeface="华文中宋" panose="02010600040101010101" pitchFamily="2" charset="-122"/>
                <a:ea typeface="华文中宋" panose="02010600040101010101" pitchFamily="2" charset="-122"/>
              </a:rPr>
              <a:t>夸克还能再分吗</a:t>
            </a:r>
            <a:r>
              <a:rPr lang="zh-CN" altLang="en-US" sz="4000" b="1" dirty="0" smtClean="0">
                <a:latin typeface="华文中宋" panose="02010600040101010101" pitchFamily="2" charset="-122"/>
                <a:ea typeface="华文中宋" panose="02010600040101010101" pitchFamily="2" charset="-122"/>
              </a:rPr>
              <a:t>？</a:t>
            </a:r>
            <a:endParaRPr lang="zh-CN" altLang="en-US" sz="4000" b="1" dirty="0">
              <a:latin typeface="华文中宋" panose="02010600040101010101" pitchFamily="2" charset="-122"/>
              <a:ea typeface="华文中宋" panose="02010600040101010101" pitchFamily="2" charset="-122"/>
            </a:endParaRPr>
          </a:p>
        </p:txBody>
      </p:sp>
      <p:sp>
        <p:nvSpPr>
          <p:cNvPr id="46083" name="Text Box 3"/>
          <p:cNvSpPr txBox="1">
            <a:spLocks noChangeArrowheads="1"/>
          </p:cNvSpPr>
          <p:nvPr/>
        </p:nvSpPr>
        <p:spPr bwMode="auto">
          <a:xfrm>
            <a:off x="2010834" y="3116263"/>
            <a:ext cx="184731" cy="523220"/>
          </a:xfrm>
          <a:prstGeom prst="rect">
            <a:avLst/>
          </a:prstGeom>
          <a:noFill/>
          <a:ln w="12700" cap="sq">
            <a:noFill/>
            <a:miter lim="800000"/>
            <a:headEnd type="none" w="sm" len="sm"/>
            <a:tailEnd type="none" w="sm" len="sm"/>
          </a:ln>
          <a:effectLst/>
        </p:spPr>
        <p:txBody>
          <a:bodyPr wrap="none">
            <a:spAutoFit/>
          </a:bodyPr>
          <a:lstStyle/>
          <a:p>
            <a:endParaRPr kumimoji="1" lang="zh-CN" altLang="zh-CN" sz="2800" b="1">
              <a:latin typeface="华文中宋" panose="02010600040101010101" pitchFamily="2" charset="-122"/>
              <a:ea typeface="华文中宋" panose="02010600040101010101" pitchFamily="2" charset="-122"/>
            </a:endParaRPr>
          </a:p>
        </p:txBody>
      </p:sp>
      <p:sp>
        <p:nvSpPr>
          <p:cNvPr id="46084" name="Text Box 4"/>
          <p:cNvSpPr txBox="1">
            <a:spLocks noChangeArrowheads="1"/>
          </p:cNvSpPr>
          <p:nvPr/>
        </p:nvSpPr>
        <p:spPr bwMode="auto">
          <a:xfrm>
            <a:off x="1478280" y="2032319"/>
            <a:ext cx="10287000" cy="707886"/>
          </a:xfrm>
          <a:prstGeom prst="rect">
            <a:avLst/>
          </a:prstGeom>
          <a:noFill/>
          <a:ln w="12700" cap="sq">
            <a:noFill/>
            <a:miter lim="800000"/>
            <a:headEnd type="none" w="sm" len="sm"/>
            <a:tailEnd type="none" w="sm" len="sm"/>
          </a:ln>
          <a:effectLst/>
        </p:spPr>
        <p:txBody>
          <a:bodyPr wrap="square">
            <a:spAutoFit/>
          </a:bodyPr>
          <a:lstStyle/>
          <a:p>
            <a:r>
              <a:rPr kumimoji="1" lang="zh-CN" altLang="en-US" sz="4000" b="1" dirty="0" smtClean="0">
                <a:latin typeface="华文中宋" panose="02010600040101010101" pitchFamily="2" charset="-122"/>
                <a:ea typeface="华文中宋" panose="02010600040101010101" pitchFamily="2" charset="-122"/>
              </a:rPr>
              <a:t>应该</a:t>
            </a:r>
            <a:r>
              <a:rPr kumimoji="1" lang="zh-CN" altLang="en-US" sz="4000" b="1" dirty="0">
                <a:latin typeface="华文中宋" panose="02010600040101010101" pitchFamily="2" charset="-122"/>
                <a:ea typeface="华文中宋" panose="02010600040101010101" pitchFamily="2" charset="-122"/>
              </a:rPr>
              <a:t>可以再分</a:t>
            </a:r>
            <a:r>
              <a:rPr kumimoji="1" lang="zh-CN" altLang="en-US" sz="4000" b="1" dirty="0" smtClean="0">
                <a:latin typeface="华文中宋" panose="02010600040101010101" pitchFamily="2" charset="-122"/>
                <a:ea typeface="华文中宋" panose="02010600040101010101" pitchFamily="2" charset="-122"/>
              </a:rPr>
              <a:t>，这需要</a:t>
            </a:r>
            <a:r>
              <a:rPr kumimoji="1" lang="zh-CN" altLang="en-US" sz="4000" b="1" dirty="0">
                <a:latin typeface="华文中宋" panose="02010600040101010101" pitchFamily="2" charset="-122"/>
                <a:ea typeface="华文中宋" panose="02010600040101010101" pitchFamily="2" charset="-122"/>
              </a:rPr>
              <a:t>提高粒子的运动速度。</a:t>
            </a:r>
            <a:endParaRPr kumimoji="1" lang="zh-CN" altLang="en-US" sz="4000" b="1" dirty="0">
              <a:latin typeface="华文中宋" panose="02010600040101010101" pitchFamily="2" charset="-122"/>
              <a:ea typeface="华文中宋" panose="02010600040101010101" pitchFamily="2" charset="-122"/>
            </a:endParaRPr>
          </a:p>
        </p:txBody>
      </p:sp>
      <p:pic>
        <p:nvPicPr>
          <p:cNvPr id="46085" name="Picture 5" descr="对撞机"/>
          <p:cNvPicPr>
            <a:picLocks noChangeAspect="1" noChangeArrowheads="1"/>
          </p:cNvPicPr>
          <p:nvPr/>
        </p:nvPicPr>
        <p:blipFill>
          <a:blip r:embed="rId1" cstate="print"/>
          <a:srcRect/>
          <a:stretch>
            <a:fillRect/>
          </a:stretch>
        </p:blipFill>
        <p:spPr bwMode="auto">
          <a:xfrm>
            <a:off x="3239771" y="3037205"/>
            <a:ext cx="5892800" cy="3622675"/>
          </a:xfrm>
          <a:prstGeom prst="rect">
            <a:avLst/>
          </a:prstGeom>
          <a:noFill/>
        </p:spPr>
      </p:pic>
      <p:sp>
        <p:nvSpPr>
          <p:cNvPr id="46086" name="Text Box 6"/>
          <p:cNvSpPr txBox="1">
            <a:spLocks noChangeArrowheads="1"/>
          </p:cNvSpPr>
          <p:nvPr/>
        </p:nvSpPr>
        <p:spPr bwMode="auto">
          <a:xfrm>
            <a:off x="406400" y="304801"/>
            <a:ext cx="3149600" cy="701675"/>
          </a:xfrm>
          <a:prstGeom prst="rect">
            <a:avLst/>
          </a:prstGeom>
          <a:noFill/>
          <a:ln w="9525">
            <a:noFill/>
            <a:miter lim="800000"/>
          </a:ln>
          <a:effectLst/>
        </p:spPr>
        <p:txBody>
          <a:bodyPr>
            <a:spAutoFit/>
          </a:bodyPr>
          <a:lstStyle/>
          <a:p>
            <a:r>
              <a:rPr kumimoji="1" lang="zh-CN" altLang="en-US" sz="4000" b="1">
                <a:solidFill>
                  <a:srgbClr val="FF0066"/>
                </a:solidFill>
                <a:latin typeface="Times New Roman" panose="02020603050405020304" pitchFamily="18" charset="0"/>
              </a:rPr>
              <a:t>讨论：</a:t>
            </a:r>
            <a:endParaRPr kumimoji="1" lang="zh-CN" altLang="en-US" sz="4000" b="1">
              <a:solidFill>
                <a:srgbClr val="FF0066"/>
              </a:solidFill>
              <a:latin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6084"/>
                                        </p:tgtEl>
                                        <p:attrNameLst>
                                          <p:attrName>style.visibility</p:attrName>
                                        </p:attrNameLst>
                                      </p:cBhvr>
                                      <p:to>
                                        <p:strVal val="visible"/>
                                      </p:to>
                                    </p:set>
                                    <p:anim calcmode="lin" valueType="num">
                                      <p:cBhvr additive="base">
                                        <p:cTn id="7" dur="500" fill="hold"/>
                                        <p:tgtEl>
                                          <p:spTgt spid="46084"/>
                                        </p:tgtEl>
                                        <p:attrNameLst>
                                          <p:attrName>ppt_x</p:attrName>
                                        </p:attrNameLst>
                                      </p:cBhvr>
                                      <p:tavLst>
                                        <p:tav tm="0">
                                          <p:val>
                                            <p:strVal val="#ppt_x"/>
                                          </p:val>
                                        </p:tav>
                                        <p:tav tm="100000">
                                          <p:val>
                                            <p:strVal val="#ppt_x"/>
                                          </p:val>
                                        </p:tav>
                                      </p:tavLst>
                                    </p:anim>
                                    <p:anim calcmode="lin" valueType="num">
                                      <p:cBhvr additive="base">
                                        <p:cTn id="8" dur="500" fill="hold"/>
                                        <p:tgtEl>
                                          <p:spTgt spid="4608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6085"/>
                                        </p:tgtEl>
                                        <p:attrNameLst>
                                          <p:attrName>style.visibility</p:attrName>
                                        </p:attrNameLst>
                                      </p:cBhvr>
                                      <p:to>
                                        <p:strVal val="visible"/>
                                      </p:to>
                                    </p:set>
                                    <p:anim calcmode="lin" valueType="num">
                                      <p:cBhvr additive="base">
                                        <p:cTn id="13" dur="500" fill="hold"/>
                                        <p:tgtEl>
                                          <p:spTgt spid="46085"/>
                                        </p:tgtEl>
                                        <p:attrNameLst>
                                          <p:attrName>ppt_x</p:attrName>
                                        </p:attrNameLst>
                                      </p:cBhvr>
                                      <p:tavLst>
                                        <p:tav tm="0">
                                          <p:val>
                                            <p:strVal val="#ppt_x"/>
                                          </p:val>
                                        </p:tav>
                                        <p:tav tm="100000">
                                          <p:val>
                                            <p:strVal val="#ppt_x"/>
                                          </p:val>
                                        </p:tav>
                                      </p:tavLst>
                                    </p:anim>
                                    <p:anim calcmode="lin" valueType="num">
                                      <p:cBhvr additive="base">
                                        <p:cTn id="14" dur="500" fill="hold"/>
                                        <p:tgtEl>
                                          <p:spTgt spid="4608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08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6" name="Text Box 4"/>
          <p:cNvSpPr txBox="1">
            <a:spLocks noChangeArrowheads="1"/>
          </p:cNvSpPr>
          <p:nvPr/>
        </p:nvSpPr>
        <p:spPr bwMode="auto">
          <a:xfrm>
            <a:off x="503883" y="387033"/>
            <a:ext cx="9521603" cy="1322070"/>
          </a:xfrm>
          <a:prstGeom prst="rect">
            <a:avLst/>
          </a:prstGeom>
          <a:noFill/>
          <a:ln w="9525">
            <a:noFill/>
            <a:miter lim="800000"/>
          </a:ln>
          <a:effectLst/>
        </p:spPr>
        <p:txBody>
          <a:bodyPr wrap="square">
            <a:spAutoFit/>
          </a:bodyPr>
          <a:lstStyle/>
          <a:p>
            <a:r>
              <a:rPr lang="zh-CN" altLang="en-US" sz="4800" b="1" dirty="0" smtClean="0">
                <a:solidFill>
                  <a:srgbClr val="FF0000"/>
                </a:solidFill>
                <a:ea typeface="黑体" panose="02010609060101010101" pitchFamily="2" charset="-122"/>
              </a:rPr>
              <a:t>自主学习：</a:t>
            </a:r>
            <a:r>
              <a:rPr lang="zh-CN" altLang="en-US" sz="3200" b="1" dirty="0" smtClean="0">
                <a:solidFill>
                  <a:srgbClr val="FF0000"/>
                </a:solidFill>
                <a:ea typeface="黑体" panose="02010609060101010101" pitchFamily="2" charset="-122"/>
              </a:rPr>
              <a:t>阅读课本</a:t>
            </a:r>
            <a:r>
              <a:rPr lang="en-US" altLang="zh-CN" sz="3200" b="1" dirty="0" smtClean="0">
                <a:solidFill>
                  <a:srgbClr val="FF0000"/>
                </a:solidFill>
                <a:ea typeface="黑体" panose="02010609060101010101" pitchFamily="2" charset="-122"/>
              </a:rPr>
              <a:t>33</a:t>
            </a:r>
            <a:r>
              <a:rPr lang="zh-CN" altLang="en-US" sz="3200" b="1" dirty="0" smtClean="0">
                <a:solidFill>
                  <a:srgbClr val="FF0000"/>
                </a:solidFill>
                <a:ea typeface="黑体" panose="02010609060101010101" pitchFamily="2" charset="-122"/>
              </a:rPr>
              <a:t>页生活 物理 社会</a:t>
            </a:r>
            <a:r>
              <a:rPr lang="en-US" altLang="zh-CN" sz="3200" b="1" dirty="0" smtClean="0">
                <a:solidFill>
                  <a:srgbClr val="FF0000"/>
                </a:solidFill>
                <a:ea typeface="黑体" panose="02010609060101010101" pitchFamily="2" charset="-122"/>
              </a:rPr>
              <a:t>------</a:t>
            </a:r>
            <a:r>
              <a:rPr lang="zh-CN" altLang="en-US" sz="3200" b="1" dirty="0" smtClean="0">
                <a:solidFill>
                  <a:srgbClr val="FF0000"/>
                </a:solidFill>
                <a:ea typeface="黑体" panose="02010609060101010101" pitchFamily="2" charset="-122"/>
              </a:rPr>
              <a:t>加速器，回答下列问题</a:t>
            </a:r>
            <a:endParaRPr lang="zh-CN" altLang="en-US" sz="3200" b="1" dirty="0">
              <a:solidFill>
                <a:srgbClr val="FF0000"/>
              </a:solidFill>
              <a:ea typeface="黑体" panose="02010609060101010101" pitchFamily="2" charset="-122"/>
            </a:endParaRPr>
          </a:p>
        </p:txBody>
      </p:sp>
      <p:sp>
        <p:nvSpPr>
          <p:cNvPr id="38917" name="Text Box 5"/>
          <p:cNvSpPr txBox="1">
            <a:spLocks noChangeArrowheads="1"/>
          </p:cNvSpPr>
          <p:nvPr/>
        </p:nvSpPr>
        <p:spPr bwMode="auto">
          <a:xfrm>
            <a:off x="772510" y="4288221"/>
            <a:ext cx="9571641" cy="2062103"/>
          </a:xfrm>
          <a:prstGeom prst="rect">
            <a:avLst/>
          </a:prstGeom>
          <a:noFill/>
          <a:ln w="9525">
            <a:noFill/>
            <a:miter lim="800000"/>
          </a:ln>
          <a:effectLst/>
        </p:spPr>
        <p:txBody>
          <a:bodyPr wrap="square">
            <a:spAutoFit/>
          </a:bodyPr>
          <a:lstStyle/>
          <a:p>
            <a:r>
              <a:rPr lang="zh-CN" altLang="en-US" sz="3200" b="1" dirty="0"/>
              <a:t>思考问题：</a:t>
            </a:r>
            <a:endParaRPr lang="zh-CN" altLang="en-US" sz="3200" b="1" dirty="0"/>
          </a:p>
          <a:p>
            <a:r>
              <a:rPr lang="zh-CN" altLang="en-US" sz="3200" b="1" dirty="0"/>
              <a:t>    </a:t>
            </a:r>
            <a:r>
              <a:rPr lang="en-US" altLang="zh-CN" sz="3200" b="1" dirty="0"/>
              <a:t>1</a:t>
            </a:r>
            <a:r>
              <a:rPr lang="zh-CN" altLang="en-US" sz="3200" b="1" dirty="0"/>
              <a:t>、我国建立的粒子加速器叫什么名字？</a:t>
            </a:r>
            <a:endParaRPr lang="zh-CN" altLang="en-US" sz="3200" b="1" dirty="0"/>
          </a:p>
          <a:p>
            <a:r>
              <a:rPr lang="zh-CN" altLang="en-US" sz="3200" b="1" dirty="0"/>
              <a:t>    </a:t>
            </a:r>
            <a:r>
              <a:rPr lang="en-US" altLang="zh-CN" sz="3200" b="1" dirty="0"/>
              <a:t>2</a:t>
            </a:r>
            <a:r>
              <a:rPr lang="zh-CN" altLang="en-US" sz="3200" b="1" dirty="0"/>
              <a:t>、粒子加速器在生活中有哪些应用？</a:t>
            </a:r>
            <a:endParaRPr lang="zh-CN" altLang="en-US" sz="3200" b="1" dirty="0"/>
          </a:p>
          <a:p>
            <a:r>
              <a:rPr lang="zh-CN" altLang="en-US" sz="3200" b="1" dirty="0"/>
              <a:t>    </a:t>
            </a:r>
            <a:r>
              <a:rPr lang="en-US" altLang="zh-CN" sz="3200" b="1" dirty="0"/>
              <a:t>3</a:t>
            </a:r>
            <a:r>
              <a:rPr lang="zh-CN" altLang="en-US" sz="3200" b="1" dirty="0" smtClean="0"/>
              <a:t>、“</a:t>
            </a:r>
            <a:r>
              <a:rPr lang="en-US" altLang="zh-CN" sz="3200" b="1" dirty="0" err="1" smtClean="0"/>
              <a:t>eV</a:t>
            </a:r>
            <a:r>
              <a:rPr lang="zh-CN" altLang="en-US" sz="3200" b="1" dirty="0" smtClean="0"/>
              <a:t>”是</a:t>
            </a:r>
            <a:r>
              <a:rPr lang="zh-CN" altLang="en-US" sz="3200" b="1" dirty="0"/>
              <a:t>物理学中什么物理量的单位符号？</a:t>
            </a:r>
            <a:endParaRPr lang="zh-CN" altLang="en-US" sz="3200" b="1" dirty="0"/>
          </a:p>
        </p:txBody>
      </p:sp>
      <p:pic>
        <p:nvPicPr>
          <p:cNvPr id="38921" name="Picture 9" descr="粒子加速器２"/>
          <p:cNvPicPr>
            <a:picLocks noChangeAspect="1" noChangeArrowheads="1"/>
          </p:cNvPicPr>
          <p:nvPr/>
        </p:nvPicPr>
        <p:blipFill>
          <a:blip r:embed="rId1" cstate="print"/>
          <a:srcRect/>
          <a:stretch>
            <a:fillRect/>
          </a:stretch>
        </p:blipFill>
        <p:spPr bwMode="auto">
          <a:xfrm>
            <a:off x="4590923" y="1181697"/>
            <a:ext cx="6720416" cy="3349625"/>
          </a:xfrm>
          <a:prstGeom prst="rect">
            <a:avLst/>
          </a:prstGeom>
          <a:noFill/>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2" name="Text Box 4"/>
          <p:cNvSpPr txBox="1">
            <a:spLocks noChangeArrowheads="1"/>
          </p:cNvSpPr>
          <p:nvPr/>
        </p:nvSpPr>
        <p:spPr bwMode="auto">
          <a:xfrm>
            <a:off x="1743329" y="1608082"/>
            <a:ext cx="7784503" cy="769441"/>
          </a:xfrm>
          <a:prstGeom prst="rect">
            <a:avLst/>
          </a:prstGeom>
          <a:noFill/>
          <a:ln w="9525">
            <a:noFill/>
            <a:miter lim="800000"/>
          </a:ln>
          <a:effectLst/>
        </p:spPr>
        <p:txBody>
          <a:bodyPr wrap="square">
            <a:spAutoFit/>
          </a:bodyPr>
          <a:lstStyle/>
          <a:p>
            <a:r>
              <a:rPr lang="zh-CN" altLang="en-US" sz="4400" b="1" dirty="0" smtClean="0">
                <a:solidFill>
                  <a:srgbClr val="FF0000"/>
                </a:solidFill>
                <a:latin typeface="华文楷体" pitchFamily="2" charset="-122"/>
                <a:ea typeface="华文楷体" pitchFamily="2" charset="-122"/>
              </a:rPr>
              <a:t> 北京</a:t>
            </a:r>
            <a:r>
              <a:rPr lang="zh-CN" altLang="en-US" sz="4400" b="1" dirty="0">
                <a:solidFill>
                  <a:srgbClr val="FF0000"/>
                </a:solidFill>
                <a:latin typeface="华文楷体" pitchFamily="2" charset="-122"/>
                <a:ea typeface="华文楷体" pitchFamily="2" charset="-122"/>
              </a:rPr>
              <a:t>正负电子对撞机；    </a:t>
            </a:r>
            <a:endParaRPr lang="zh-CN" altLang="en-US" sz="4400" b="1" dirty="0">
              <a:solidFill>
                <a:srgbClr val="FF0000"/>
              </a:solidFill>
              <a:latin typeface="华文楷体" pitchFamily="2" charset="-122"/>
              <a:ea typeface="华文楷体" pitchFamily="2" charset="-122"/>
            </a:endParaRPr>
          </a:p>
        </p:txBody>
      </p:sp>
      <p:sp>
        <p:nvSpPr>
          <p:cNvPr id="53253" name="Rectangle 5"/>
          <p:cNvSpPr>
            <a:spLocks noChangeArrowheads="1"/>
          </p:cNvSpPr>
          <p:nvPr/>
        </p:nvSpPr>
        <p:spPr bwMode="auto">
          <a:xfrm>
            <a:off x="826477" y="2768492"/>
            <a:ext cx="11148646" cy="1723549"/>
          </a:xfrm>
          <a:prstGeom prst="rect">
            <a:avLst/>
          </a:prstGeom>
          <a:noFill/>
          <a:ln w="9525">
            <a:noFill/>
            <a:miter lim="800000"/>
          </a:ln>
          <a:effectLst/>
        </p:spPr>
        <p:txBody>
          <a:bodyPr wrap="square">
            <a:spAutoFit/>
          </a:bodyPr>
          <a:lstStyle/>
          <a:p>
            <a:r>
              <a:rPr lang="zh-CN" altLang="en-US" sz="4400" b="1" dirty="0" smtClean="0">
                <a:solidFill>
                  <a:srgbClr val="FF0000"/>
                </a:solidFill>
                <a:latin typeface="华文楷体" pitchFamily="2" charset="-122"/>
                <a:ea typeface="华文楷体" pitchFamily="2" charset="-122"/>
              </a:rPr>
              <a:t>用于癌症的治疗，工业</a:t>
            </a:r>
            <a:r>
              <a:rPr lang="zh-CN" altLang="en-US" sz="4400" b="1" dirty="0">
                <a:solidFill>
                  <a:srgbClr val="FF0000"/>
                </a:solidFill>
                <a:latin typeface="华文楷体" pitchFamily="2" charset="-122"/>
                <a:ea typeface="华文楷体" pitchFamily="2" charset="-122"/>
              </a:rPr>
              <a:t>探伤，</a:t>
            </a:r>
            <a:r>
              <a:rPr lang="zh-CN" altLang="en-US" sz="4400" b="1" dirty="0" smtClean="0">
                <a:solidFill>
                  <a:srgbClr val="FF0000"/>
                </a:solidFill>
                <a:latin typeface="华文楷体" pitchFamily="2" charset="-122"/>
                <a:ea typeface="华文楷体" pitchFamily="2" charset="-122"/>
              </a:rPr>
              <a:t>食品防腐</a:t>
            </a:r>
            <a:r>
              <a:rPr lang="zh-CN" altLang="en-US" sz="4400" b="1" dirty="0">
                <a:solidFill>
                  <a:srgbClr val="FF0000"/>
                </a:solidFill>
                <a:latin typeface="华文楷体" pitchFamily="2" charset="-122"/>
                <a:ea typeface="华文楷体" pitchFamily="2" charset="-122"/>
              </a:rPr>
              <a:t>与保鲜，复合材料的</a:t>
            </a:r>
            <a:r>
              <a:rPr lang="zh-CN" altLang="en-US" sz="4400" b="1" dirty="0" smtClean="0">
                <a:solidFill>
                  <a:srgbClr val="FF0000"/>
                </a:solidFill>
                <a:latin typeface="华文楷体" pitchFamily="2" charset="-122"/>
                <a:ea typeface="华文楷体" pitchFamily="2" charset="-122"/>
              </a:rPr>
              <a:t>生产以及医疗用品的消毒等</a:t>
            </a:r>
            <a:r>
              <a:rPr lang="zh-CN" altLang="en-US" sz="4400" b="1" dirty="0">
                <a:solidFill>
                  <a:srgbClr val="FF0000"/>
                </a:solidFill>
                <a:latin typeface="华文楷体" pitchFamily="2" charset="-122"/>
                <a:ea typeface="华文楷体" pitchFamily="2" charset="-122"/>
              </a:rPr>
              <a:t>；</a:t>
            </a:r>
            <a:endParaRPr lang="zh-CN" altLang="en-US" sz="4400" b="1" dirty="0">
              <a:solidFill>
                <a:srgbClr val="FF0000"/>
              </a:solidFill>
              <a:latin typeface="华文楷体" pitchFamily="2" charset="-122"/>
              <a:ea typeface="华文楷体" pitchFamily="2" charset="-122"/>
            </a:endParaRPr>
          </a:p>
          <a:p>
            <a:r>
              <a:rPr lang="zh-CN" altLang="en-US" b="1" dirty="0">
                <a:solidFill>
                  <a:srgbClr val="FF0000"/>
                </a:solidFill>
              </a:rPr>
              <a:t>    </a:t>
            </a:r>
            <a:endParaRPr lang="zh-CN" altLang="en-US" b="1" dirty="0">
              <a:solidFill>
                <a:srgbClr val="FF0000"/>
              </a:solidFill>
            </a:endParaRPr>
          </a:p>
        </p:txBody>
      </p:sp>
      <p:sp>
        <p:nvSpPr>
          <p:cNvPr id="53254" name="Rectangle 6"/>
          <p:cNvSpPr>
            <a:spLocks noChangeArrowheads="1"/>
          </p:cNvSpPr>
          <p:nvPr/>
        </p:nvSpPr>
        <p:spPr bwMode="auto">
          <a:xfrm>
            <a:off x="1725469" y="5396553"/>
            <a:ext cx="5568951" cy="769441"/>
          </a:xfrm>
          <a:prstGeom prst="rect">
            <a:avLst/>
          </a:prstGeom>
          <a:noFill/>
          <a:ln w="9525">
            <a:noFill/>
            <a:miter lim="800000"/>
          </a:ln>
          <a:effectLst/>
        </p:spPr>
        <p:txBody>
          <a:bodyPr>
            <a:spAutoFit/>
          </a:bodyPr>
          <a:lstStyle/>
          <a:p>
            <a:r>
              <a:rPr lang="zh-CN" altLang="en-US" sz="4400" b="1" dirty="0" smtClean="0">
                <a:solidFill>
                  <a:srgbClr val="FF0000"/>
                </a:solidFill>
                <a:latin typeface="华文楷体" pitchFamily="2" charset="-122"/>
                <a:ea typeface="华文楷体" pitchFamily="2" charset="-122"/>
              </a:rPr>
              <a:t>能量</a:t>
            </a:r>
            <a:r>
              <a:rPr lang="zh-CN" altLang="en-US" sz="4400" b="1" dirty="0">
                <a:solidFill>
                  <a:srgbClr val="FF0000"/>
                </a:solidFill>
                <a:latin typeface="华文楷体" pitchFamily="2" charset="-122"/>
                <a:ea typeface="华文楷体" pitchFamily="2" charset="-122"/>
              </a:rPr>
              <a:t>的单位符号。</a:t>
            </a:r>
            <a:endParaRPr lang="zh-CN" altLang="en-US" sz="4400" b="1" dirty="0">
              <a:solidFill>
                <a:srgbClr val="FF0000"/>
              </a:solidFill>
              <a:latin typeface="华文楷体" pitchFamily="2" charset="-122"/>
              <a:ea typeface="华文楷体" pitchFamily="2" charset="-122"/>
            </a:endParaRPr>
          </a:p>
        </p:txBody>
      </p:sp>
      <p:sp>
        <p:nvSpPr>
          <p:cNvPr id="7" name="TextBox 6"/>
          <p:cNvSpPr txBox="1"/>
          <p:nvPr/>
        </p:nvSpPr>
        <p:spPr>
          <a:xfrm>
            <a:off x="945917" y="977462"/>
            <a:ext cx="8434551" cy="646331"/>
          </a:xfrm>
          <a:prstGeom prst="rect">
            <a:avLst/>
          </a:prstGeom>
          <a:noFill/>
        </p:spPr>
        <p:txBody>
          <a:bodyPr wrap="square" rtlCol="0">
            <a:spAutoFit/>
          </a:bodyPr>
          <a:lstStyle/>
          <a:p>
            <a:r>
              <a:rPr lang="zh-CN" altLang="en-US" sz="3600" b="1" dirty="0" smtClean="0"/>
              <a:t> </a:t>
            </a:r>
            <a:r>
              <a:rPr lang="en-US" altLang="zh-CN" sz="3600" b="1" dirty="0" smtClean="0"/>
              <a:t>1</a:t>
            </a:r>
            <a:r>
              <a:rPr lang="zh-CN" altLang="en-US" sz="3600" b="1" dirty="0" smtClean="0"/>
              <a:t>、我国建立的粒子加速器叫什么名字？</a:t>
            </a:r>
            <a:endParaRPr lang="zh-CN" altLang="en-US" sz="3600" dirty="0"/>
          </a:p>
        </p:txBody>
      </p:sp>
      <p:sp>
        <p:nvSpPr>
          <p:cNvPr id="8" name="TextBox 7"/>
          <p:cNvSpPr txBox="1"/>
          <p:nvPr/>
        </p:nvSpPr>
        <p:spPr>
          <a:xfrm>
            <a:off x="1019102" y="2301766"/>
            <a:ext cx="8544910" cy="646331"/>
          </a:xfrm>
          <a:prstGeom prst="rect">
            <a:avLst/>
          </a:prstGeom>
          <a:noFill/>
        </p:spPr>
        <p:txBody>
          <a:bodyPr wrap="square" rtlCol="0">
            <a:spAutoFit/>
          </a:bodyPr>
          <a:lstStyle/>
          <a:p>
            <a:r>
              <a:rPr lang="zh-CN" altLang="en-US" b="1" dirty="0" smtClean="0"/>
              <a:t> </a:t>
            </a:r>
            <a:r>
              <a:rPr lang="en-US" altLang="zh-CN" sz="3600" b="1" dirty="0" smtClean="0"/>
              <a:t>2</a:t>
            </a:r>
            <a:r>
              <a:rPr lang="zh-CN" altLang="en-US" sz="3600" b="1" dirty="0" smtClean="0"/>
              <a:t>、粒子加速器在生活中有哪些应用？</a:t>
            </a:r>
            <a:endParaRPr lang="zh-CN" altLang="en-US" sz="3600" dirty="0"/>
          </a:p>
        </p:txBody>
      </p:sp>
      <p:sp>
        <p:nvSpPr>
          <p:cNvPr id="9" name="TextBox 8"/>
          <p:cNvSpPr txBox="1"/>
          <p:nvPr/>
        </p:nvSpPr>
        <p:spPr>
          <a:xfrm>
            <a:off x="1071998" y="4611419"/>
            <a:ext cx="10484126" cy="646331"/>
          </a:xfrm>
          <a:prstGeom prst="rect">
            <a:avLst/>
          </a:prstGeom>
          <a:noFill/>
        </p:spPr>
        <p:txBody>
          <a:bodyPr wrap="square" rtlCol="0">
            <a:spAutoFit/>
          </a:bodyPr>
          <a:lstStyle/>
          <a:p>
            <a:r>
              <a:rPr lang="zh-CN" altLang="en-US" sz="3600" b="1" dirty="0" smtClean="0"/>
              <a:t> </a:t>
            </a:r>
            <a:r>
              <a:rPr lang="en-US" altLang="zh-CN" sz="3600" b="1" dirty="0" smtClean="0"/>
              <a:t>3</a:t>
            </a:r>
            <a:r>
              <a:rPr lang="zh-CN" altLang="en-US" sz="3600" b="1" dirty="0" smtClean="0"/>
              <a:t>、“</a:t>
            </a:r>
            <a:r>
              <a:rPr lang="en-US" altLang="zh-CN" sz="3600" b="1" dirty="0" err="1" smtClean="0"/>
              <a:t>eV</a:t>
            </a:r>
            <a:r>
              <a:rPr lang="zh-CN" altLang="en-US" sz="3600" b="1" dirty="0" smtClean="0"/>
              <a:t>”是物理学中什么物理量的单位符号？</a:t>
            </a:r>
            <a:endParaRPr lang="zh-CN" altLang="en-US" sz="36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3252"/>
                                        </p:tgtEl>
                                        <p:attrNameLst>
                                          <p:attrName>style.visibility</p:attrName>
                                        </p:attrNameLst>
                                      </p:cBhvr>
                                      <p:to>
                                        <p:strVal val="visible"/>
                                      </p:to>
                                    </p:set>
                                    <p:animEffect transition="in" filter="blinds(horizontal)">
                                      <p:cBhvr>
                                        <p:cTn id="7" dur="500"/>
                                        <p:tgtEl>
                                          <p:spTgt spid="5325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3253"/>
                                        </p:tgtEl>
                                        <p:attrNameLst>
                                          <p:attrName>style.visibility</p:attrName>
                                        </p:attrNameLst>
                                      </p:cBhvr>
                                      <p:to>
                                        <p:strVal val="visible"/>
                                      </p:to>
                                    </p:set>
                                    <p:animEffect transition="in" filter="wipe(down)">
                                      <p:cBhvr>
                                        <p:cTn id="12" dur="500"/>
                                        <p:tgtEl>
                                          <p:spTgt spid="53253"/>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53254"/>
                                        </p:tgtEl>
                                        <p:attrNameLst>
                                          <p:attrName>style.visibility</p:attrName>
                                        </p:attrNameLst>
                                      </p:cBhvr>
                                      <p:to>
                                        <p:strVal val="visible"/>
                                      </p:to>
                                    </p:set>
                                    <p:animEffect transition="in" filter="box(in)">
                                      <p:cBhvr>
                                        <p:cTn id="17" dur="500"/>
                                        <p:tgtEl>
                                          <p:spTgt spid="532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252" grpId="0"/>
      <p:bldP spid="53253" grpId="0"/>
      <p:bldP spid="5325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110615" y="2322830"/>
            <a:ext cx="9581515" cy="922020"/>
          </a:xfrm>
          <a:prstGeom prst="rect">
            <a:avLst/>
          </a:prstGeom>
          <a:noFill/>
        </p:spPr>
        <p:txBody>
          <a:bodyPr wrap="square" rtlCol="0">
            <a:spAutoFit/>
          </a:bodyPr>
          <a:lstStyle/>
          <a:p>
            <a:r>
              <a:rPr lang="zh-CN" altLang="en-US" sz="5400" dirty="0" smtClean="0"/>
              <a:t>请同学们总结本节课所学内容</a:t>
            </a:r>
            <a:endParaRPr lang="zh-CN" altLang="en-US" sz="5400"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345565" y="2346960"/>
            <a:ext cx="8568690" cy="1325880"/>
          </a:xfrm>
        </p:spPr>
        <p:txBody>
          <a:bodyPr/>
          <a:lstStyle/>
          <a:p>
            <a:r>
              <a:rPr lang="zh-CN" altLang="en-US" dirty="0" smtClean="0"/>
              <a:t>做导学案反馈练习   </a:t>
            </a:r>
            <a:r>
              <a:rPr lang="en-US" altLang="zh-CN" dirty="0" smtClean="0"/>
              <a:t>1. 2. 3.</a:t>
            </a:r>
            <a:endParaRPr lang="en-US" altLang="zh-CN" dirty="0" smtClean="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59186" y="369242"/>
            <a:ext cx="1627369" cy="523220"/>
          </a:xfrm>
          <a:prstGeom prst="rect">
            <a:avLst/>
          </a:prstGeom>
        </p:spPr>
        <p:txBody>
          <a:bodyPr wrap="none">
            <a:spAutoFit/>
          </a:bodyPr>
          <a:lstStyle/>
          <a:p>
            <a:r>
              <a:rPr lang="zh-CN" altLang="en-US" sz="2800" b="1" dirty="0" smtClean="0">
                <a:solidFill>
                  <a:schemeClr val="bg1"/>
                </a:solidFill>
                <a:latin typeface="楷体" panose="02010609060101010101" pitchFamily="49" charset="-122"/>
                <a:ea typeface="楷体" panose="02010609060101010101" pitchFamily="49" charset="-122"/>
              </a:rPr>
              <a:t>当堂检测</a:t>
            </a:r>
            <a:endParaRPr lang="zh-CN" altLang="en-US" sz="2800" b="1" dirty="0">
              <a:solidFill>
                <a:schemeClr val="bg1"/>
              </a:solidFill>
              <a:latin typeface="楷体" panose="02010609060101010101" pitchFamily="49" charset="-122"/>
              <a:ea typeface="楷体" panose="02010609060101010101" pitchFamily="49" charset="-122"/>
            </a:endParaRPr>
          </a:p>
        </p:txBody>
      </p:sp>
      <p:sp>
        <p:nvSpPr>
          <p:cNvPr id="8" name="矩形 7"/>
          <p:cNvSpPr/>
          <p:nvPr/>
        </p:nvSpPr>
        <p:spPr>
          <a:xfrm>
            <a:off x="334395" y="213873"/>
            <a:ext cx="11290980" cy="7145546"/>
          </a:xfrm>
          <a:prstGeom prst="rect">
            <a:avLst/>
          </a:prstGeom>
        </p:spPr>
        <p:txBody>
          <a:bodyPr wrap="square">
            <a:spAutoFit/>
          </a:bodyPr>
          <a:lstStyle/>
          <a:p>
            <a:pPr>
              <a:lnSpc>
                <a:spcPts val="5000"/>
              </a:lnSpc>
            </a:pPr>
            <a:r>
              <a:rPr lang="zh-CN" altLang="en-US" sz="2800" b="1" dirty="0" smtClean="0">
                <a:latin typeface="楷体" panose="02010609060101010101" pitchFamily="49" charset="-122"/>
                <a:ea typeface="楷体" panose="02010609060101010101" pitchFamily="49" charset="-122"/>
              </a:rPr>
              <a:t>达标测评</a:t>
            </a:r>
            <a:endParaRPr lang="en-US" altLang="zh-CN" sz="2800" b="1" dirty="0" smtClean="0">
              <a:latin typeface="楷体" panose="02010609060101010101" pitchFamily="49" charset="-122"/>
              <a:ea typeface="楷体" panose="02010609060101010101" pitchFamily="49" charset="-122"/>
            </a:endParaRPr>
          </a:p>
          <a:p>
            <a:pPr>
              <a:lnSpc>
                <a:spcPts val="5000"/>
              </a:lnSpc>
            </a:pPr>
            <a:r>
              <a:rPr lang="en-US" altLang="zh-CN" sz="2800" b="1" dirty="0" smtClean="0">
                <a:solidFill>
                  <a:srgbClr val="FF0000"/>
                </a:solidFill>
                <a:latin typeface="楷体" panose="02010609060101010101" pitchFamily="49" charset="-122"/>
                <a:ea typeface="楷体" panose="02010609060101010101" pitchFamily="49" charset="-122"/>
              </a:rPr>
              <a:t>1.B</a:t>
            </a:r>
            <a:endParaRPr lang="en-US" altLang="zh-CN" sz="2800" b="1" dirty="0" smtClean="0">
              <a:solidFill>
                <a:srgbClr val="FF0000"/>
              </a:solidFill>
              <a:latin typeface="楷体" panose="02010609060101010101" pitchFamily="49" charset="-122"/>
              <a:ea typeface="楷体" panose="02010609060101010101" pitchFamily="49" charset="-122"/>
            </a:endParaRPr>
          </a:p>
          <a:p>
            <a:pPr>
              <a:lnSpc>
                <a:spcPts val="5000"/>
              </a:lnSpc>
            </a:pPr>
            <a:r>
              <a:rPr lang="en-US" altLang="zh-CN" sz="2800" b="1" dirty="0" smtClean="0">
                <a:solidFill>
                  <a:srgbClr val="FF0000"/>
                </a:solidFill>
                <a:latin typeface="楷体" panose="02010609060101010101" pitchFamily="49" charset="-122"/>
                <a:ea typeface="楷体" panose="02010609060101010101" pitchFamily="49" charset="-122"/>
              </a:rPr>
              <a:t>2.A</a:t>
            </a:r>
            <a:endParaRPr lang="en-US" altLang="zh-CN" sz="2800" b="1" dirty="0" smtClean="0">
              <a:solidFill>
                <a:srgbClr val="FF0000"/>
              </a:solidFill>
              <a:latin typeface="楷体" panose="02010609060101010101" pitchFamily="49" charset="-122"/>
              <a:ea typeface="楷体" panose="02010609060101010101" pitchFamily="49" charset="-122"/>
            </a:endParaRPr>
          </a:p>
          <a:p>
            <a:pPr>
              <a:lnSpc>
                <a:spcPts val="5000"/>
              </a:lnSpc>
            </a:pPr>
            <a:r>
              <a:rPr lang="en-US" altLang="zh-CN" sz="2800" b="1" dirty="0" smtClean="0">
                <a:solidFill>
                  <a:srgbClr val="FF0000"/>
                </a:solidFill>
                <a:latin typeface="楷体" panose="02010609060101010101" pitchFamily="49" charset="-122"/>
                <a:ea typeface="楷体" panose="02010609060101010101" pitchFamily="49" charset="-122"/>
              </a:rPr>
              <a:t>3.D</a:t>
            </a:r>
            <a:endParaRPr lang="en-US" altLang="zh-CN" sz="2800" b="1" dirty="0" smtClean="0">
              <a:solidFill>
                <a:srgbClr val="FF0000"/>
              </a:solidFill>
              <a:latin typeface="楷体" panose="02010609060101010101" pitchFamily="49" charset="-122"/>
              <a:ea typeface="楷体" panose="02010609060101010101" pitchFamily="49" charset="-122"/>
            </a:endParaRPr>
          </a:p>
          <a:p>
            <a:pPr>
              <a:lnSpc>
                <a:spcPts val="5000"/>
              </a:lnSpc>
            </a:pPr>
            <a:r>
              <a:rPr lang="en-US" altLang="zh-CN" sz="2800" b="1" dirty="0" smtClean="0">
                <a:solidFill>
                  <a:srgbClr val="FF0000"/>
                </a:solidFill>
                <a:latin typeface="楷体" panose="02010609060101010101" pitchFamily="49" charset="-122"/>
                <a:ea typeface="楷体" panose="02010609060101010101" pitchFamily="49" charset="-122"/>
              </a:rPr>
              <a:t>4.B</a:t>
            </a:r>
            <a:endParaRPr kumimoji="1" lang="en-US" altLang="zh-CN" sz="2800" b="1" dirty="0" smtClean="0">
              <a:solidFill>
                <a:srgbClr val="FF0000"/>
              </a:solidFill>
              <a:latin typeface="楷体" panose="02010609060101010101" pitchFamily="49" charset="-122"/>
              <a:ea typeface="楷体" panose="02010609060101010101" pitchFamily="49" charset="-122"/>
            </a:endParaRPr>
          </a:p>
          <a:p>
            <a:pPr>
              <a:lnSpc>
                <a:spcPts val="5000"/>
              </a:lnSpc>
            </a:pPr>
            <a:r>
              <a:rPr kumimoji="1" lang="en-US" altLang="zh-CN" sz="2800" b="1" dirty="0" smtClean="0">
                <a:solidFill>
                  <a:srgbClr val="FF0000"/>
                </a:solidFill>
                <a:latin typeface="宋体" panose="02010600030101010101" pitchFamily="2" charset="-122"/>
                <a:ea typeface="楷体" panose="02010609060101010101" pitchFamily="49" charset="-122"/>
              </a:rPr>
              <a:t>5.</a:t>
            </a:r>
            <a:r>
              <a:rPr kumimoji="1" lang="zh-CN" altLang="en-US" sz="2800" b="1" dirty="0" smtClean="0">
                <a:solidFill>
                  <a:srgbClr val="FF0000"/>
                </a:solidFill>
                <a:latin typeface="宋体" panose="02010600030101010101" pitchFamily="2" charset="-122"/>
                <a:ea typeface="楷体" panose="02010609060101010101" pitchFamily="49" charset="-122"/>
              </a:rPr>
              <a:t>原</a:t>
            </a:r>
            <a:r>
              <a:rPr kumimoji="1" lang="zh-CN" altLang="en-US" sz="2800" dirty="0" smtClean="0">
                <a:solidFill>
                  <a:srgbClr val="FF0000"/>
                </a:solidFill>
                <a:latin typeface="宋体" panose="02010600030101010101" pitchFamily="2" charset="-122"/>
                <a:ea typeface="楷体" panose="02010609060101010101" pitchFamily="49" charset="-122"/>
              </a:rPr>
              <a:t>子</a:t>
            </a:r>
            <a:r>
              <a:rPr kumimoji="1" lang="zh-CN" altLang="en-US" sz="2800" b="1" dirty="0" smtClean="0">
                <a:solidFill>
                  <a:srgbClr val="FF0000"/>
                </a:solidFill>
                <a:latin typeface="宋体" panose="02010600030101010101" pitchFamily="2" charset="-122"/>
                <a:ea typeface="楷体" panose="02010609060101010101" pitchFamily="49" charset="-122"/>
              </a:rPr>
              <a:t>核、电子、原子核、电子、质子、中子、质子、中子、夸克</a:t>
            </a:r>
            <a:endParaRPr kumimoji="1" lang="zh-CN" altLang="en-US" sz="2800" b="1" dirty="0" smtClean="0">
              <a:solidFill>
                <a:srgbClr val="FF0000"/>
              </a:solidFill>
              <a:latin typeface="宋体" panose="02010600030101010101" pitchFamily="2" charset="-122"/>
              <a:ea typeface="楷体" panose="02010609060101010101" pitchFamily="49" charset="-122"/>
            </a:endParaRPr>
          </a:p>
          <a:p>
            <a:pPr>
              <a:lnSpc>
                <a:spcPts val="5000"/>
              </a:lnSpc>
            </a:pPr>
            <a:r>
              <a:rPr kumimoji="1" lang="en-US" altLang="zh-CN" sz="2800" b="1" dirty="0" smtClean="0">
                <a:solidFill>
                  <a:srgbClr val="FF0000"/>
                </a:solidFill>
                <a:latin typeface="宋体" panose="02010600030101010101" pitchFamily="2" charset="-122"/>
                <a:ea typeface="楷体" panose="02010609060101010101" pitchFamily="49" charset="-122"/>
              </a:rPr>
              <a:t>6</a:t>
            </a:r>
            <a:r>
              <a:rPr kumimoji="1" lang="zh-CN" altLang="en-US" sz="2800" b="1" dirty="0" smtClean="0">
                <a:solidFill>
                  <a:srgbClr val="FF0000"/>
                </a:solidFill>
                <a:latin typeface="宋体" panose="02010600030101010101" pitchFamily="2" charset="-122"/>
                <a:ea typeface="楷体" panose="02010609060101010101" pitchFamily="49" charset="-122"/>
              </a:rPr>
              <a:t>电中性、原子核、电子。</a:t>
            </a:r>
            <a:endParaRPr kumimoji="1" lang="zh-CN" altLang="en-US" sz="2800" b="1" dirty="0" smtClean="0">
              <a:solidFill>
                <a:srgbClr val="FF0000"/>
              </a:solidFill>
              <a:latin typeface="宋体" panose="02010600030101010101" pitchFamily="2" charset="-122"/>
              <a:ea typeface="楷体" panose="02010609060101010101" pitchFamily="49" charset="-122"/>
            </a:endParaRPr>
          </a:p>
          <a:p>
            <a:pPr>
              <a:lnSpc>
                <a:spcPts val="5000"/>
              </a:lnSpc>
            </a:pPr>
            <a:r>
              <a:rPr kumimoji="1" lang="en-US" altLang="zh-CN" sz="2800" b="1" dirty="0" smtClean="0">
                <a:solidFill>
                  <a:srgbClr val="FF0000"/>
                </a:solidFill>
                <a:latin typeface="宋体" panose="02010600030101010101" pitchFamily="2" charset="-122"/>
                <a:ea typeface="楷体" panose="02010609060101010101" pitchFamily="49" charset="-122"/>
              </a:rPr>
              <a:t>7.</a:t>
            </a:r>
            <a:r>
              <a:rPr kumimoji="1" lang="zh-CN" altLang="en-US" sz="2800" b="1" dirty="0" smtClean="0">
                <a:solidFill>
                  <a:srgbClr val="FF0000"/>
                </a:solidFill>
                <a:latin typeface="宋体" panose="02010600030101010101" pitchFamily="2" charset="-122"/>
                <a:ea typeface="楷体" panose="02010609060101010101" pitchFamily="49" charset="-122"/>
              </a:rPr>
              <a:t>原</a:t>
            </a:r>
            <a:r>
              <a:rPr kumimoji="1" lang="zh-CN" altLang="en-US" sz="2800" dirty="0" smtClean="0">
                <a:solidFill>
                  <a:srgbClr val="FF0000"/>
                </a:solidFill>
                <a:latin typeface="宋体" panose="02010600030101010101" pitchFamily="2" charset="-122"/>
                <a:ea typeface="楷体" panose="02010609060101010101" pitchFamily="49" charset="-122"/>
              </a:rPr>
              <a:t>子</a:t>
            </a:r>
            <a:r>
              <a:rPr kumimoji="1" lang="zh-CN" altLang="en-US" sz="2800" b="1" dirty="0" smtClean="0">
                <a:solidFill>
                  <a:srgbClr val="FF0000"/>
                </a:solidFill>
                <a:latin typeface="宋体" panose="02010600030101010101" pitchFamily="2" charset="-122"/>
                <a:ea typeface="楷体" panose="02010609060101010101" pitchFamily="49" charset="-122"/>
              </a:rPr>
              <a:t>核、电子、 原子的核式结构模型</a:t>
            </a:r>
            <a:endParaRPr kumimoji="1" lang="zh-CN" altLang="en-US" sz="2800" b="1" dirty="0" smtClean="0">
              <a:solidFill>
                <a:srgbClr val="FF0000"/>
              </a:solidFill>
              <a:latin typeface="宋体" panose="02010600030101010101" pitchFamily="2" charset="-122"/>
              <a:ea typeface="楷体" panose="02010609060101010101" pitchFamily="49" charset="-122"/>
            </a:endParaRPr>
          </a:p>
          <a:p>
            <a:pPr>
              <a:lnSpc>
                <a:spcPts val="5000"/>
              </a:lnSpc>
            </a:pPr>
            <a:r>
              <a:rPr kumimoji="1" lang="en-US" altLang="zh-CN" sz="2800" b="1" dirty="0" smtClean="0">
                <a:solidFill>
                  <a:srgbClr val="FF0000"/>
                </a:solidFill>
                <a:latin typeface="宋体" panose="02010600030101010101" pitchFamily="2" charset="-122"/>
                <a:ea typeface="楷体" panose="02010609060101010101" pitchFamily="49" charset="-122"/>
              </a:rPr>
              <a:t>8.</a:t>
            </a:r>
            <a:r>
              <a:rPr kumimoji="1" lang="zh-CN" altLang="en-US" sz="2800" b="1" dirty="0" smtClean="0">
                <a:solidFill>
                  <a:srgbClr val="FF0000"/>
                </a:solidFill>
                <a:latin typeface="宋体" panose="02010600030101010101" pitchFamily="2" charset="-122"/>
                <a:ea typeface="楷体" panose="02010609060101010101" pitchFamily="49" charset="-122"/>
              </a:rPr>
              <a:t>电子、核式、中子、夸克</a:t>
            </a:r>
            <a:endParaRPr kumimoji="1" lang="zh-CN" altLang="en-US" sz="2800" b="1" dirty="0" smtClean="0">
              <a:solidFill>
                <a:srgbClr val="FF0000"/>
              </a:solidFill>
              <a:latin typeface="宋体" panose="02010600030101010101" pitchFamily="2" charset="-122"/>
              <a:ea typeface="楷体" panose="02010609060101010101" pitchFamily="49" charset="-122"/>
            </a:endParaRPr>
          </a:p>
          <a:p>
            <a:pPr>
              <a:lnSpc>
                <a:spcPts val="5000"/>
              </a:lnSpc>
            </a:pPr>
            <a:r>
              <a:rPr kumimoji="1" lang="en-US" altLang="zh-CN" sz="2800" b="1" dirty="0" smtClean="0">
                <a:solidFill>
                  <a:srgbClr val="FF0000"/>
                </a:solidFill>
                <a:latin typeface="宋体" panose="02010600030101010101" pitchFamily="2" charset="-122"/>
                <a:ea typeface="楷体" panose="02010609060101010101" pitchFamily="49" charset="-122"/>
              </a:rPr>
              <a:t>9.</a:t>
            </a:r>
            <a:r>
              <a:rPr kumimoji="1" lang="zh-CN" altLang="en-US" sz="2800" b="1" dirty="0" smtClean="0">
                <a:solidFill>
                  <a:srgbClr val="FF0000"/>
                </a:solidFill>
                <a:latin typeface="宋体" panose="02010600030101010101" pitchFamily="2" charset="-122"/>
                <a:ea typeface="楷体" panose="02010609060101010101" pitchFamily="49" charset="-122"/>
              </a:rPr>
              <a:t>（</a:t>
            </a:r>
            <a:r>
              <a:rPr kumimoji="1" lang="en-US" altLang="zh-CN" sz="2800" b="1" dirty="0" smtClean="0">
                <a:solidFill>
                  <a:srgbClr val="FF0000"/>
                </a:solidFill>
                <a:latin typeface="宋体" panose="02010600030101010101" pitchFamily="2" charset="-122"/>
                <a:ea typeface="楷体" panose="02010609060101010101" pitchFamily="49" charset="-122"/>
              </a:rPr>
              <a:t>1</a:t>
            </a:r>
            <a:r>
              <a:rPr kumimoji="1" lang="zh-CN" altLang="en-US" sz="2800" b="1" dirty="0" smtClean="0">
                <a:solidFill>
                  <a:srgbClr val="FF0000"/>
                </a:solidFill>
                <a:latin typeface="宋体" panose="02010600030101010101" pitchFamily="2" charset="-122"/>
                <a:ea typeface="楷体" panose="02010609060101010101" pitchFamily="49" charset="-122"/>
              </a:rPr>
              <a:t>）卢瑟福、正、负（</a:t>
            </a:r>
            <a:r>
              <a:rPr kumimoji="1" lang="en-US" altLang="zh-CN" sz="2800" b="1" dirty="0" smtClean="0">
                <a:solidFill>
                  <a:srgbClr val="FF0000"/>
                </a:solidFill>
                <a:latin typeface="宋体" panose="02010600030101010101" pitchFamily="2" charset="-122"/>
                <a:ea typeface="楷体" panose="02010609060101010101" pitchFamily="49" charset="-122"/>
              </a:rPr>
              <a:t>2</a:t>
            </a:r>
            <a:r>
              <a:rPr kumimoji="1" lang="zh-CN" altLang="en-US" sz="2800" b="1" dirty="0" smtClean="0">
                <a:solidFill>
                  <a:srgbClr val="FF0000"/>
                </a:solidFill>
                <a:latin typeface="宋体" panose="02010600030101010101" pitchFamily="2" charset="-122"/>
                <a:ea typeface="楷体" panose="02010609060101010101" pitchFamily="49" charset="-122"/>
              </a:rPr>
              <a:t>）</a:t>
            </a:r>
            <a:r>
              <a:rPr kumimoji="1" lang="en-US" altLang="zh-CN" sz="2800" b="1" dirty="0" smtClean="0">
                <a:solidFill>
                  <a:srgbClr val="FF0000"/>
                </a:solidFill>
                <a:latin typeface="宋体" panose="02010600030101010101" pitchFamily="2" charset="-122"/>
                <a:ea typeface="楷体" panose="02010609060101010101" pitchFamily="49" charset="-122"/>
              </a:rPr>
              <a:t>C</a:t>
            </a:r>
            <a:endParaRPr kumimoji="1" lang="en-US" altLang="zh-CN" sz="2800" b="1" dirty="0" smtClean="0">
              <a:solidFill>
                <a:srgbClr val="FF0000"/>
              </a:solidFill>
              <a:latin typeface="宋体" panose="02010600030101010101" pitchFamily="2" charset="-122"/>
              <a:ea typeface="楷体" panose="02010609060101010101" pitchFamily="49" charset="-122"/>
            </a:endParaRPr>
          </a:p>
          <a:p>
            <a:pPr>
              <a:lnSpc>
                <a:spcPts val="5000"/>
              </a:lnSpc>
            </a:pPr>
            <a:r>
              <a:rPr kumimoji="1" lang="en-US" altLang="zh-CN" sz="2800" b="1" dirty="0" smtClean="0">
                <a:latin typeface="宋体" panose="02010600030101010101" pitchFamily="2" charset="-122"/>
                <a:ea typeface="楷体" panose="02010609060101010101" pitchFamily="49" charset="-122"/>
              </a:rPr>
              <a:t>   </a:t>
            </a:r>
            <a:endParaRPr lang="zh-CN" altLang="en-US" sz="2800" b="1" dirty="0">
              <a:latin typeface="楷体" panose="02010609060101010101" pitchFamily="49" charset="-122"/>
              <a:ea typeface="楷体" panose="02010609060101010101" pitchFamily="49" charset="-122"/>
            </a:endParaRPr>
          </a:p>
        </p:txBody>
      </p:sp>
      <p:sp>
        <p:nvSpPr>
          <p:cNvPr id="4" name="矩形 3">
            <a:hlinkClick r:id="rId1" action="ppaction://hlinksldjump"/>
          </p:cNvPr>
          <p:cNvSpPr/>
          <p:nvPr/>
        </p:nvSpPr>
        <p:spPr>
          <a:xfrm>
            <a:off x="11784013" y="0"/>
            <a:ext cx="407987" cy="6858000"/>
          </a:xfrm>
          <a:prstGeom prst="rect">
            <a:avLst/>
          </a:prstGeom>
          <a:solidFill>
            <a:srgbClr val="5B9BD5">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0"/>
            <a:ext cx="12192000" cy="6863417"/>
          </a:xfrm>
          <a:prstGeom prst="rect">
            <a:avLst/>
          </a:prstGeom>
          <a:noFill/>
        </p:spPr>
        <p:txBody>
          <a:bodyPr wrap="square" rtlCol="0">
            <a:spAutoFit/>
          </a:bodyPr>
          <a:lstStyle/>
          <a:p>
            <a:r>
              <a:rPr lang="zh-CN" altLang="en-US" sz="4000" b="1" dirty="0" smtClean="0">
                <a:solidFill>
                  <a:srgbClr val="FF0000"/>
                </a:solidFill>
              </a:rPr>
              <a:t>学习目标 ：</a:t>
            </a:r>
            <a:endParaRPr lang="zh-CN" altLang="en-US" sz="4000" b="1" dirty="0" smtClean="0">
              <a:solidFill>
                <a:srgbClr val="FF0000"/>
              </a:solidFill>
            </a:endParaRPr>
          </a:p>
          <a:p>
            <a:r>
              <a:rPr lang="en-US" altLang="zh-CN" sz="4000" dirty="0" smtClean="0"/>
              <a:t>         1.</a:t>
            </a:r>
            <a:r>
              <a:rPr lang="zh-CN" altLang="en-US" sz="4000" dirty="0" smtClean="0"/>
              <a:t>知道原子的核式结构模型．</a:t>
            </a:r>
            <a:br>
              <a:rPr lang="zh-CN" altLang="en-US" sz="4000" dirty="0" smtClean="0"/>
            </a:br>
            <a:r>
              <a:rPr lang="zh-CN" altLang="en-US" sz="4000" dirty="0" smtClean="0"/>
              <a:t>　　</a:t>
            </a:r>
            <a:r>
              <a:rPr lang="en-US" altLang="zh-CN" sz="4000" dirty="0" smtClean="0"/>
              <a:t>2.</a:t>
            </a:r>
            <a:r>
              <a:rPr lang="zh-CN" altLang="en-US" sz="4000" dirty="0" smtClean="0"/>
              <a:t>了解加速器在探索微观粒子中所起的作用，体会科学与技术的关系．</a:t>
            </a:r>
            <a:br>
              <a:rPr lang="zh-CN" altLang="en-US" sz="4000" dirty="0" smtClean="0"/>
            </a:br>
            <a:r>
              <a:rPr lang="zh-CN" altLang="en-US" sz="4000" dirty="0" smtClean="0"/>
              <a:t>　　</a:t>
            </a:r>
            <a:r>
              <a:rPr lang="en-US" altLang="zh-CN" sz="4000" dirty="0" smtClean="0"/>
              <a:t>3.</a:t>
            </a:r>
            <a:r>
              <a:rPr lang="zh-CN" altLang="en-US" sz="4000" dirty="0" smtClean="0"/>
              <a:t>对物质世界从微观到宏观的尺度有大致数量级的概念．</a:t>
            </a:r>
            <a:br>
              <a:rPr lang="zh-CN" altLang="en-US" sz="4000" dirty="0" smtClean="0"/>
            </a:br>
            <a:r>
              <a:rPr lang="zh-CN" altLang="en-US" sz="4000" dirty="0" smtClean="0"/>
              <a:t>　　</a:t>
            </a:r>
            <a:r>
              <a:rPr lang="en-US" altLang="zh-CN" sz="4000" smtClean="0"/>
              <a:t>4.</a:t>
            </a:r>
            <a:r>
              <a:rPr lang="zh-CN" altLang="en-US" sz="4000" smtClean="0"/>
              <a:t>通过</a:t>
            </a:r>
            <a:r>
              <a:rPr lang="zh-CN" altLang="en-US" sz="4000" dirty="0" smtClean="0"/>
              <a:t>搜索并阅读相关资料，感知丰富的微观世界，了解人类在认识微观世界奥秘方面所取得的重要成就，知道这种探究还要继续进行下去．</a:t>
            </a:r>
            <a:br>
              <a:rPr lang="zh-CN" altLang="en-US" sz="4000" dirty="0" smtClean="0"/>
            </a:br>
            <a:r>
              <a:rPr lang="zh-CN" altLang="en-US" sz="4000" b="1" dirty="0" smtClean="0">
                <a:solidFill>
                  <a:srgbClr val="FF0000"/>
                </a:solidFill>
              </a:rPr>
              <a:t>学习重点、难点 ：</a:t>
            </a:r>
            <a:r>
              <a:rPr lang="zh-CN" altLang="en-US" sz="4000" dirty="0" smtClean="0"/>
              <a:t>原子的核式结构模型．</a:t>
            </a:r>
            <a:endParaRPr lang="zh-CN" altLang="en-US" sz="4000" dirty="0" smtClean="0"/>
          </a:p>
          <a:p>
            <a:endParaRPr lang="en-US" altLang="zh-CN" sz="4000" b="1" dirty="0" smtClean="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60" name="Text Box 4"/>
          <p:cNvSpPr txBox="1">
            <a:spLocks noChangeArrowheads="1"/>
          </p:cNvSpPr>
          <p:nvPr/>
        </p:nvSpPr>
        <p:spPr bwMode="auto">
          <a:xfrm>
            <a:off x="719667" y="981076"/>
            <a:ext cx="2271776" cy="923330"/>
          </a:xfrm>
          <a:prstGeom prst="rect">
            <a:avLst/>
          </a:prstGeom>
          <a:noFill/>
          <a:ln w="9525">
            <a:noFill/>
            <a:miter lim="800000"/>
          </a:ln>
          <a:effectLst/>
        </p:spPr>
        <p:txBody>
          <a:bodyPr wrap="none">
            <a:spAutoFit/>
          </a:bodyPr>
          <a:lstStyle/>
          <a:p>
            <a:r>
              <a:rPr lang="zh-CN" altLang="en-US" sz="5400" b="1" dirty="0">
                <a:solidFill>
                  <a:srgbClr val="FF0000"/>
                </a:solidFill>
                <a:ea typeface="黑体" panose="02010609060101010101" pitchFamily="2" charset="-122"/>
              </a:rPr>
              <a:t>作业：</a:t>
            </a:r>
            <a:endParaRPr lang="zh-CN" altLang="en-US" sz="5400" b="1" dirty="0">
              <a:solidFill>
                <a:srgbClr val="FF0000"/>
              </a:solidFill>
              <a:ea typeface="黑体" panose="02010609060101010101" pitchFamily="2" charset="-122"/>
            </a:endParaRPr>
          </a:p>
        </p:txBody>
      </p:sp>
      <p:sp>
        <p:nvSpPr>
          <p:cNvPr id="45061" name="Rectangle 5"/>
          <p:cNvSpPr>
            <a:spLocks noChangeArrowheads="1"/>
          </p:cNvSpPr>
          <p:nvPr/>
        </p:nvSpPr>
        <p:spPr bwMode="auto">
          <a:xfrm>
            <a:off x="624418" y="3218390"/>
            <a:ext cx="9029536" cy="1138773"/>
          </a:xfrm>
          <a:prstGeom prst="rect">
            <a:avLst/>
          </a:prstGeom>
          <a:noFill/>
          <a:ln w="9525">
            <a:noFill/>
            <a:miter lim="800000"/>
          </a:ln>
          <a:effectLst/>
        </p:spPr>
        <p:txBody>
          <a:bodyPr wrap="square" anchor="ctr">
            <a:spAutoFit/>
          </a:bodyPr>
          <a:lstStyle/>
          <a:p>
            <a:pPr indent="342900"/>
            <a:r>
              <a:rPr kumimoji="1" lang="en-US" altLang="zh-CN" sz="4400" b="1" dirty="0" smtClean="0">
                <a:solidFill>
                  <a:srgbClr val="0000FF"/>
                </a:solidFill>
              </a:rPr>
              <a:t>1</a:t>
            </a:r>
            <a:r>
              <a:rPr kumimoji="1" lang="zh-CN" altLang="en-US" sz="4400" b="1" dirty="0" smtClean="0">
                <a:solidFill>
                  <a:srgbClr val="0000FF"/>
                </a:solidFill>
              </a:rPr>
              <a:t>、课本</a:t>
            </a:r>
            <a:r>
              <a:rPr kumimoji="1" lang="en-US" altLang="zh-CN" sz="4400" b="1" dirty="0" smtClean="0">
                <a:solidFill>
                  <a:srgbClr val="0000FF"/>
                </a:solidFill>
              </a:rPr>
              <a:t>33</a:t>
            </a:r>
            <a:r>
              <a:rPr kumimoji="1" lang="zh-CN" altLang="en-US" sz="4400" b="1" dirty="0" smtClean="0">
                <a:solidFill>
                  <a:srgbClr val="0000FF"/>
                </a:solidFill>
              </a:rPr>
              <a:t>页</a:t>
            </a:r>
            <a:r>
              <a:rPr kumimoji="1" lang="en-US" altLang="zh-CN" sz="4400" b="1" dirty="0" smtClean="0">
                <a:solidFill>
                  <a:srgbClr val="0000FF"/>
                </a:solidFill>
              </a:rPr>
              <a:t>www</a:t>
            </a:r>
            <a:r>
              <a:rPr kumimoji="1" lang="zh-CN" altLang="en-US" sz="4400" b="1" dirty="0" smtClean="0">
                <a:solidFill>
                  <a:srgbClr val="0000FF"/>
                </a:solidFill>
              </a:rPr>
              <a:t>第</a:t>
            </a:r>
            <a:r>
              <a:rPr kumimoji="1" lang="en-US" altLang="zh-CN" sz="4400" b="1" dirty="0" smtClean="0">
                <a:solidFill>
                  <a:srgbClr val="0000FF"/>
                </a:solidFill>
              </a:rPr>
              <a:t>2</a:t>
            </a:r>
            <a:r>
              <a:rPr kumimoji="1" lang="zh-CN" altLang="en-US" sz="4400" b="1" dirty="0" smtClean="0">
                <a:solidFill>
                  <a:srgbClr val="0000FF"/>
                </a:solidFill>
              </a:rPr>
              <a:t>题</a:t>
            </a:r>
            <a:endParaRPr kumimoji="1" lang="en-US" altLang="zh-CN" sz="4400" b="1" dirty="0">
              <a:solidFill>
                <a:srgbClr val="FF0000"/>
              </a:solidFill>
            </a:endParaRPr>
          </a:p>
          <a:p>
            <a:pPr indent="342900"/>
            <a:endParaRPr kumimoji="1" lang="zh-CN" altLang="en-US" sz="2400" b="1" dirty="0">
              <a:solidFill>
                <a:srgbClr val="0000FF"/>
              </a:solidFill>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2" name="Text Box 4"/>
          <p:cNvSpPr txBox="1">
            <a:spLocks noChangeArrowheads="1"/>
          </p:cNvSpPr>
          <p:nvPr/>
        </p:nvSpPr>
        <p:spPr bwMode="auto">
          <a:xfrm>
            <a:off x="369277" y="744012"/>
            <a:ext cx="11543863" cy="2308324"/>
          </a:xfrm>
          <a:prstGeom prst="rect">
            <a:avLst/>
          </a:prstGeom>
          <a:ln>
            <a:noFill/>
          </a:ln>
        </p:spPr>
        <p:style>
          <a:lnRef idx="2">
            <a:schemeClr val="accent2"/>
          </a:lnRef>
          <a:fillRef idx="1">
            <a:schemeClr val="lt1"/>
          </a:fillRef>
          <a:effectRef idx="0">
            <a:schemeClr val="accent2"/>
          </a:effectRef>
          <a:fontRef idx="minor">
            <a:schemeClr val="dk1"/>
          </a:fontRef>
        </p:style>
        <p:txBody>
          <a:bodyPr wrap="square">
            <a:spAutoFit/>
          </a:bodyPr>
          <a:lstStyle/>
          <a:p>
            <a:pPr>
              <a:spcBef>
                <a:spcPct val="50000"/>
              </a:spcBef>
              <a:buFontTx/>
              <a:buNone/>
            </a:pPr>
            <a:r>
              <a:rPr kumimoji="1" lang="zh-CN" altLang="en-US" sz="2800" dirty="0" smtClean="0">
                <a:latin typeface="华文楷体" pitchFamily="2" charset="-122"/>
                <a:ea typeface="华文楷体" pitchFamily="2" charset="-122"/>
              </a:rPr>
              <a:t></a:t>
            </a:r>
            <a:r>
              <a:rPr kumimoji="1" lang="en-US" altLang="zh-CN" sz="4800" dirty="0" smtClean="0">
                <a:latin typeface="华文楷体" pitchFamily="2" charset="-122"/>
                <a:ea typeface="华文楷体" pitchFamily="2" charset="-122"/>
              </a:rPr>
              <a:t>19</a:t>
            </a:r>
            <a:r>
              <a:rPr kumimoji="1" lang="zh-CN" altLang="en-US" sz="4800" dirty="0" smtClean="0">
                <a:latin typeface="华文楷体" pitchFamily="2" charset="-122"/>
                <a:ea typeface="华文楷体" pitchFamily="2" charset="-122"/>
              </a:rPr>
              <a:t>世纪末，英国物理学家汤姆</a:t>
            </a:r>
            <a:r>
              <a:rPr kumimoji="1" lang="zh-CN" altLang="en-US" sz="4800" dirty="0">
                <a:latin typeface="华文楷体" pitchFamily="2" charset="-122"/>
                <a:ea typeface="华文楷体" pitchFamily="2" charset="-122"/>
              </a:rPr>
              <a:t>生发现</a:t>
            </a:r>
            <a:r>
              <a:rPr kumimoji="1" lang="zh-CN" altLang="en-US" sz="4800" dirty="0" smtClean="0">
                <a:latin typeface="华文楷体" pitchFamily="2" charset="-122"/>
                <a:ea typeface="华文楷体" pitchFamily="2" charset="-122"/>
              </a:rPr>
              <a:t>了比原子小得多的带负电荷的粒子</a:t>
            </a:r>
            <a:r>
              <a:rPr kumimoji="1" lang="en-US" altLang="zh-CN" sz="4800" dirty="0" smtClean="0">
                <a:latin typeface="华文楷体" pitchFamily="2" charset="-122"/>
                <a:ea typeface="华文楷体" pitchFamily="2" charset="-122"/>
              </a:rPr>
              <a:t>----</a:t>
            </a:r>
            <a:r>
              <a:rPr kumimoji="1" lang="zh-CN" altLang="en-US" sz="4800" dirty="0" smtClean="0">
                <a:latin typeface="华文楷体" pitchFamily="2" charset="-122"/>
                <a:ea typeface="华文楷体" pitchFamily="2" charset="-122"/>
              </a:rPr>
              <a:t>电子，从而说明原子是可以再分的。</a:t>
            </a:r>
            <a:endParaRPr kumimoji="1" lang="en-US" altLang="zh-CN" sz="4800" dirty="0" smtClean="0">
              <a:latin typeface="华文楷体" pitchFamily="2" charset="-122"/>
              <a:ea typeface="华文楷体" pitchFamily="2" charset="-122"/>
            </a:endParaRPr>
          </a:p>
        </p:txBody>
      </p:sp>
      <p:grpSp>
        <p:nvGrpSpPr>
          <p:cNvPr id="2" name="Group 5"/>
          <p:cNvGrpSpPr/>
          <p:nvPr/>
        </p:nvGrpSpPr>
        <p:grpSpPr bwMode="auto">
          <a:xfrm>
            <a:off x="7896334" y="3062146"/>
            <a:ext cx="2743200" cy="2819400"/>
            <a:chOff x="3840" y="2064"/>
            <a:chExt cx="1440" cy="2016"/>
          </a:xfrm>
        </p:grpSpPr>
        <p:sp>
          <p:nvSpPr>
            <p:cNvPr id="27654" name="Rectangle 6"/>
            <p:cNvSpPr>
              <a:spLocks noChangeArrowheads="1"/>
            </p:cNvSpPr>
            <p:nvPr/>
          </p:nvSpPr>
          <p:spPr bwMode="auto">
            <a:xfrm>
              <a:off x="3840" y="2064"/>
              <a:ext cx="1440" cy="2016"/>
            </a:xfrm>
            <a:prstGeom prst="rect">
              <a:avLst/>
            </a:prstGeom>
            <a:solidFill>
              <a:schemeClr val="bg1"/>
            </a:solidFill>
            <a:ln w="57150">
              <a:solidFill>
                <a:schemeClr val="folHlink"/>
              </a:solidFill>
              <a:miter lim="800000"/>
            </a:ln>
            <a:effectLst>
              <a:outerShdw dist="107763" dir="18900000" algn="ctr" rotWithShape="0">
                <a:schemeClr val="bg2"/>
              </a:outerShdw>
            </a:effectLst>
          </p:spPr>
          <p:txBody>
            <a:bodyPr wrap="none" anchor="ctr"/>
            <a:lstStyle/>
            <a:p>
              <a:endParaRPr lang="zh-CN" altLang="en-US"/>
            </a:p>
          </p:txBody>
        </p:sp>
        <p:pic>
          <p:nvPicPr>
            <p:cNvPr id="27655" name="Picture 7"/>
            <p:cNvPicPr>
              <a:picLocks noChangeAspect="1" noChangeArrowheads="1"/>
            </p:cNvPicPr>
            <p:nvPr/>
          </p:nvPicPr>
          <p:blipFill>
            <a:blip r:embed="rId1" cstate="print">
              <a:clrChange>
                <a:clrFrom>
                  <a:srgbClr val="0505FF"/>
                </a:clrFrom>
                <a:clrTo>
                  <a:srgbClr val="0505FF">
                    <a:alpha val="0"/>
                  </a:srgbClr>
                </a:clrTo>
              </a:clrChange>
            </a:blip>
            <a:srcRect/>
            <a:stretch>
              <a:fillRect/>
            </a:stretch>
          </p:blipFill>
          <p:spPr bwMode="auto">
            <a:xfrm>
              <a:off x="3888" y="2208"/>
              <a:ext cx="1233" cy="1824"/>
            </a:xfrm>
            <a:prstGeom prst="rect">
              <a:avLst/>
            </a:prstGeom>
            <a:noFill/>
            <a:ln w="9525">
              <a:solidFill>
                <a:schemeClr val="folHlink"/>
              </a:solidFill>
              <a:miter lim="800000"/>
              <a:headEnd/>
              <a:tailEnd/>
            </a:ln>
            <a:effectLst>
              <a:outerShdw dist="190500" dir="19387806" algn="ctr" rotWithShape="0">
                <a:schemeClr val="bg2"/>
              </a:outerShdw>
            </a:effectLst>
          </p:spPr>
        </p:pic>
      </p:grpSp>
      <p:sp>
        <p:nvSpPr>
          <p:cNvPr id="27662" name="Text Box 14"/>
          <p:cNvSpPr txBox="1">
            <a:spLocks noChangeArrowheads="1"/>
          </p:cNvSpPr>
          <p:nvPr/>
        </p:nvSpPr>
        <p:spPr bwMode="auto">
          <a:xfrm>
            <a:off x="8616513" y="6024421"/>
            <a:ext cx="1524000" cy="461665"/>
          </a:xfrm>
          <a:prstGeom prst="rect">
            <a:avLst/>
          </a:prstGeom>
          <a:solidFill>
            <a:schemeClr val="bg1"/>
          </a:solidFill>
          <a:ln w="28575">
            <a:solidFill>
              <a:schemeClr val="folHlink"/>
            </a:solidFill>
            <a:miter lim="800000"/>
          </a:ln>
          <a:effectLst>
            <a:outerShdw dist="107763" dir="18900000" algn="ctr" rotWithShape="0">
              <a:schemeClr val="bg2"/>
            </a:outerShdw>
          </a:effectLst>
        </p:spPr>
        <p:txBody>
          <a:bodyPr>
            <a:spAutoFit/>
          </a:bodyPr>
          <a:lstStyle/>
          <a:p>
            <a:pPr algn="ctr">
              <a:spcBef>
                <a:spcPct val="50000"/>
              </a:spcBef>
              <a:buFontTx/>
              <a:buNone/>
            </a:pPr>
            <a:r>
              <a:rPr kumimoji="1" lang="zh-CN" altLang="en-US" sz="2400">
                <a:latin typeface="Times New Roman" panose="02020603050405020304" pitchFamily="18" charset="0"/>
                <a:ea typeface="华文楷体" pitchFamily="2" charset="-122"/>
              </a:rPr>
              <a:t>汤姆生</a:t>
            </a:r>
            <a:endParaRPr kumimoji="1" lang="zh-CN" altLang="en-US" sz="2400">
              <a:latin typeface="Times New Roman" panose="02020603050405020304" pitchFamily="18" charset="0"/>
              <a:ea typeface="华文楷体" pitchFamily="2" charset="-122"/>
            </a:endParaRPr>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ext Box 2"/>
          <p:cNvSpPr txBox="1">
            <a:spLocks noChangeArrowheads="1"/>
          </p:cNvSpPr>
          <p:nvPr/>
        </p:nvSpPr>
        <p:spPr bwMode="auto">
          <a:xfrm>
            <a:off x="599090" y="374213"/>
            <a:ext cx="5379999" cy="600164"/>
          </a:xfrm>
          <a:prstGeom prst="rect">
            <a:avLst/>
          </a:prstGeom>
          <a:noFill/>
          <a:ln w="9525">
            <a:noFill/>
            <a:miter lim="800000"/>
          </a:ln>
          <a:effectLst/>
        </p:spPr>
        <p:txBody>
          <a:bodyPr wrap="none">
            <a:spAutoFit/>
          </a:bodyPr>
          <a:lstStyle/>
          <a:p>
            <a:r>
              <a:rPr kumimoji="1" lang="en-US" altLang="zh-CN" sz="3300" dirty="0" err="1">
                <a:solidFill>
                  <a:srgbClr val="FFFFFF"/>
                </a:solidFill>
                <a:latin typeface="Times New Roman" panose="02020603050405020304" pitchFamily="18" charset="0"/>
                <a:hlinkClick r:id="rId1" action="ppaction://hlinkfile"/>
              </a:rPr>
              <a:t>Thomoson</a:t>
            </a:r>
            <a:r>
              <a:rPr kumimoji="1" lang="zh-CN" altLang="en-US" sz="3300" dirty="0">
                <a:solidFill>
                  <a:srgbClr val="FFFFFF"/>
                </a:solidFill>
                <a:latin typeface="Times New Roman" panose="02020603050405020304" pitchFamily="18" charset="0"/>
              </a:rPr>
              <a:t>的葡萄干原子模型</a:t>
            </a:r>
            <a:endParaRPr kumimoji="1" lang="zh-CN" altLang="en-US" sz="3300" dirty="0">
              <a:solidFill>
                <a:srgbClr val="FFFFFF"/>
              </a:solidFill>
              <a:latin typeface="Times New Roman" panose="02020603050405020304" pitchFamily="18" charset="0"/>
            </a:endParaRPr>
          </a:p>
        </p:txBody>
      </p:sp>
      <p:pic>
        <p:nvPicPr>
          <p:cNvPr id="15363" name="Picture 3"/>
          <p:cNvPicPr>
            <a:picLocks noChangeAspect="1" noChangeArrowheads="1"/>
          </p:cNvPicPr>
          <p:nvPr/>
        </p:nvPicPr>
        <p:blipFill>
          <a:blip r:embed="rId2" cstate="print"/>
          <a:srcRect/>
          <a:stretch>
            <a:fillRect/>
          </a:stretch>
        </p:blipFill>
        <p:spPr bwMode="auto">
          <a:xfrm>
            <a:off x="2736195" y="387097"/>
            <a:ext cx="8724900" cy="3848100"/>
          </a:xfrm>
          <a:prstGeom prst="rect">
            <a:avLst/>
          </a:prstGeom>
          <a:noFill/>
          <a:ln w="9525">
            <a:noFill/>
            <a:miter lim="800000"/>
            <a:headEnd/>
            <a:tailEnd/>
          </a:ln>
          <a:effectLst/>
        </p:spPr>
      </p:pic>
      <p:sp>
        <p:nvSpPr>
          <p:cNvPr id="4" name="TextBox 3"/>
          <p:cNvSpPr txBox="1"/>
          <p:nvPr/>
        </p:nvSpPr>
        <p:spPr>
          <a:xfrm>
            <a:off x="204952" y="4303455"/>
            <a:ext cx="12192000" cy="2553335"/>
          </a:xfrm>
          <a:prstGeom prst="rect">
            <a:avLst/>
          </a:prstGeom>
          <a:noFill/>
        </p:spPr>
        <p:txBody>
          <a:bodyPr wrap="square" rtlCol="0">
            <a:spAutoFit/>
          </a:bodyPr>
          <a:lstStyle/>
          <a:p>
            <a:r>
              <a:rPr lang="zh-CN" altLang="en-US" sz="4000" dirty="0" smtClean="0"/>
              <a:t>原子是一个带正电荷的球，电子镶嵌在里面，原子好似一块“葡萄干布丁”（</a:t>
            </a:r>
            <a:r>
              <a:rPr lang="en-US" altLang="zh-CN" sz="4000" dirty="0" smtClean="0"/>
              <a:t>Plum pudding</a:t>
            </a:r>
            <a:r>
              <a:rPr lang="zh-CN" altLang="en-US" sz="4000" dirty="0" smtClean="0"/>
              <a:t>）故名“枣糕</a:t>
            </a:r>
            <a:endParaRPr lang="zh-CN" altLang="en-US" sz="4000" dirty="0" smtClean="0"/>
          </a:p>
          <a:p>
            <a:r>
              <a:rPr lang="zh-CN" altLang="en-US" sz="4000" dirty="0" smtClean="0"/>
              <a:t>模型”或“葡萄干蛋糕模型”；或是像西瓜子分部在西瓜瓤中，所以也叫“西瓜模型”。</a:t>
            </a:r>
            <a:endParaRPr lang="zh-CN" altLang="en-US" sz="4000"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ext Box 2"/>
          <p:cNvSpPr txBox="1">
            <a:spLocks noChangeArrowheads="1"/>
          </p:cNvSpPr>
          <p:nvPr/>
        </p:nvSpPr>
        <p:spPr bwMode="auto">
          <a:xfrm>
            <a:off x="341587" y="282576"/>
            <a:ext cx="6340197" cy="830997"/>
          </a:xfrm>
          <a:prstGeom prst="rect">
            <a:avLst/>
          </a:prstGeom>
          <a:noFill/>
          <a:ln w="9525">
            <a:noFill/>
            <a:miter lim="800000"/>
          </a:ln>
          <a:effectLst/>
        </p:spPr>
        <p:txBody>
          <a:bodyPr wrap="none">
            <a:spAutoFit/>
          </a:bodyPr>
          <a:lstStyle/>
          <a:p>
            <a:r>
              <a:rPr kumimoji="1" lang="zh-CN" altLang="en-US" sz="4800" dirty="0">
                <a:latin typeface="Times New Roman" panose="02020603050405020304" pitchFamily="18" charset="0"/>
              </a:rPr>
              <a:t>冈半太郎土星原子模型</a:t>
            </a:r>
            <a:endParaRPr kumimoji="1" lang="zh-CN" altLang="en-US" sz="4800" dirty="0">
              <a:latin typeface="Times New Roman" panose="02020603050405020304" pitchFamily="18" charset="0"/>
            </a:endParaRPr>
          </a:p>
        </p:txBody>
      </p:sp>
      <p:sp>
        <p:nvSpPr>
          <p:cNvPr id="16387" name="Rectangle 3"/>
          <p:cNvSpPr>
            <a:spLocks noChangeArrowheads="1"/>
          </p:cNvSpPr>
          <p:nvPr/>
        </p:nvSpPr>
        <p:spPr bwMode="auto">
          <a:xfrm>
            <a:off x="2829985" y="1998663"/>
            <a:ext cx="8417983" cy="369332"/>
          </a:xfrm>
          <a:prstGeom prst="rect">
            <a:avLst/>
          </a:prstGeom>
          <a:noFill/>
          <a:ln w="9525">
            <a:noFill/>
            <a:miter lim="800000"/>
          </a:ln>
          <a:effectLst/>
        </p:spPr>
        <p:txBody>
          <a:bodyPr>
            <a:spAutoFit/>
          </a:bodyPr>
          <a:lstStyle/>
          <a:p>
            <a:endParaRPr lang="zh-CN" altLang="en-US"/>
          </a:p>
        </p:txBody>
      </p:sp>
      <p:pic>
        <p:nvPicPr>
          <p:cNvPr id="16388" name="Picture 4" descr="http://www.kepu.com.cn/gb/basic/scigate/phys/images/phs_pic19.jpg"/>
          <p:cNvPicPr>
            <a:picLocks noChangeAspect="1" noChangeArrowheads="1"/>
          </p:cNvPicPr>
          <p:nvPr/>
        </p:nvPicPr>
        <p:blipFill>
          <a:blip r:embed="rId1" r:link="rId2" cstate="print"/>
          <a:srcRect/>
          <a:stretch>
            <a:fillRect/>
          </a:stretch>
        </p:blipFill>
        <p:spPr bwMode="auto">
          <a:xfrm>
            <a:off x="0" y="1623847"/>
            <a:ext cx="5994400" cy="4090988"/>
          </a:xfrm>
          <a:prstGeom prst="rect">
            <a:avLst/>
          </a:prstGeom>
          <a:noFill/>
        </p:spPr>
      </p:pic>
      <p:sp>
        <p:nvSpPr>
          <p:cNvPr id="6" name="TextBox 5"/>
          <p:cNvSpPr txBox="1"/>
          <p:nvPr/>
        </p:nvSpPr>
        <p:spPr>
          <a:xfrm>
            <a:off x="6291252" y="1203653"/>
            <a:ext cx="5376041" cy="4832092"/>
          </a:xfrm>
          <a:prstGeom prst="rect">
            <a:avLst/>
          </a:prstGeom>
          <a:noFill/>
        </p:spPr>
        <p:txBody>
          <a:bodyPr wrap="square" rtlCol="0">
            <a:spAutoFit/>
          </a:bodyPr>
          <a:lstStyle/>
          <a:p>
            <a:r>
              <a:rPr lang="zh-CN" altLang="en-US" sz="4400" dirty="0" smtClean="0"/>
              <a:t>      即围绕带</a:t>
            </a:r>
            <a:r>
              <a:rPr lang="zh-CN" altLang="en-US" sz="4400" dirty="0" smtClean="0">
                <a:hlinkClick r:id="rId3"/>
              </a:rPr>
              <a:t>正电</a:t>
            </a:r>
            <a:r>
              <a:rPr lang="zh-CN" altLang="en-US" sz="4400" dirty="0" smtClean="0"/>
              <a:t>的核心有电子环转动的原子模型。一个大质量的带正电的球，外围有一圈等间隔分布着的电子以同样的</a:t>
            </a:r>
            <a:r>
              <a:rPr lang="zh-CN" altLang="en-US" sz="4400" dirty="0" smtClean="0">
                <a:hlinkClick r:id="rId4"/>
              </a:rPr>
              <a:t>角速度</a:t>
            </a:r>
            <a:r>
              <a:rPr lang="zh-CN" altLang="en-US" sz="4400" dirty="0" smtClean="0"/>
              <a:t>做</a:t>
            </a:r>
            <a:r>
              <a:rPr lang="zh-CN" altLang="en-US" sz="4400" dirty="0" smtClean="0">
                <a:hlinkClick r:id="rId5"/>
              </a:rPr>
              <a:t>圆周运动</a:t>
            </a:r>
            <a:r>
              <a:rPr lang="zh-CN" altLang="en-US" sz="4400" dirty="0" smtClean="0"/>
              <a:t>。</a:t>
            </a:r>
            <a:endParaRPr lang="zh-CN" altLang="en-US" sz="4400"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ext Box 2"/>
          <p:cNvSpPr txBox="1">
            <a:spLocks noChangeArrowheads="1"/>
          </p:cNvSpPr>
          <p:nvPr/>
        </p:nvSpPr>
        <p:spPr bwMode="auto">
          <a:xfrm>
            <a:off x="1096434" y="768351"/>
            <a:ext cx="290464" cy="600164"/>
          </a:xfrm>
          <a:prstGeom prst="rect">
            <a:avLst/>
          </a:prstGeom>
          <a:noFill/>
          <a:ln w="9525">
            <a:noFill/>
            <a:miter lim="800000"/>
          </a:ln>
          <a:effectLst/>
        </p:spPr>
        <p:txBody>
          <a:bodyPr wrap="none">
            <a:spAutoFit/>
          </a:bodyPr>
          <a:lstStyle/>
          <a:p>
            <a:r>
              <a:rPr kumimoji="1" lang="en-US" altLang="zh-CN" sz="3300" dirty="0">
                <a:solidFill>
                  <a:srgbClr val="FFFFFF"/>
                </a:solidFill>
                <a:latin typeface="Times New Roman" panose="02020603050405020304" pitchFamily="18" charset="0"/>
              </a:rPr>
              <a:t> </a:t>
            </a:r>
            <a:endParaRPr kumimoji="1" lang="zh-CN" altLang="en-US" sz="3300" dirty="0">
              <a:latin typeface="Times New Roman" panose="02020603050405020304" pitchFamily="18" charset="0"/>
            </a:endParaRPr>
          </a:p>
        </p:txBody>
      </p:sp>
      <p:sp>
        <p:nvSpPr>
          <p:cNvPr id="17411" name="Rectangle 3"/>
          <p:cNvSpPr>
            <a:spLocks noChangeArrowheads="1"/>
          </p:cNvSpPr>
          <p:nvPr/>
        </p:nvSpPr>
        <p:spPr bwMode="auto">
          <a:xfrm>
            <a:off x="2829985" y="1998663"/>
            <a:ext cx="8417983" cy="369332"/>
          </a:xfrm>
          <a:prstGeom prst="rect">
            <a:avLst/>
          </a:prstGeom>
          <a:noFill/>
          <a:ln w="9525">
            <a:noFill/>
            <a:miter lim="800000"/>
          </a:ln>
          <a:effectLst/>
        </p:spPr>
        <p:txBody>
          <a:bodyPr>
            <a:spAutoFit/>
          </a:bodyPr>
          <a:lstStyle/>
          <a:p>
            <a:endParaRPr lang="zh-CN" altLang="en-US"/>
          </a:p>
        </p:txBody>
      </p:sp>
      <p:sp>
        <p:nvSpPr>
          <p:cNvPr id="17412" name="Rectangle 4"/>
          <p:cNvSpPr>
            <a:spLocks noChangeArrowheads="1"/>
          </p:cNvSpPr>
          <p:nvPr/>
        </p:nvSpPr>
        <p:spPr bwMode="auto">
          <a:xfrm>
            <a:off x="2829985" y="1998663"/>
            <a:ext cx="8417983" cy="369332"/>
          </a:xfrm>
          <a:prstGeom prst="rect">
            <a:avLst/>
          </a:prstGeom>
          <a:noFill/>
          <a:ln w="9525">
            <a:noFill/>
            <a:miter lim="800000"/>
          </a:ln>
          <a:effectLst/>
        </p:spPr>
        <p:txBody>
          <a:bodyPr>
            <a:spAutoFit/>
          </a:bodyPr>
          <a:lstStyle/>
          <a:p>
            <a:endParaRPr lang="zh-CN" altLang="zh-CN" sz="1800"/>
          </a:p>
        </p:txBody>
      </p:sp>
      <p:sp>
        <p:nvSpPr>
          <p:cNvPr id="17414" name="Text Box 6"/>
          <p:cNvSpPr txBox="1">
            <a:spLocks noChangeArrowheads="1"/>
          </p:cNvSpPr>
          <p:nvPr/>
        </p:nvSpPr>
        <p:spPr bwMode="auto">
          <a:xfrm>
            <a:off x="0" y="237490"/>
            <a:ext cx="11248390" cy="768350"/>
          </a:xfrm>
          <a:prstGeom prst="rect">
            <a:avLst/>
          </a:prstGeom>
          <a:noFill/>
          <a:ln w="9525">
            <a:noFill/>
            <a:miter lim="800000"/>
          </a:ln>
          <a:effectLst/>
        </p:spPr>
        <p:txBody>
          <a:bodyPr wrap="square">
            <a:spAutoFit/>
          </a:bodyPr>
          <a:lstStyle/>
          <a:p>
            <a:pPr>
              <a:spcBef>
                <a:spcPct val="50000"/>
              </a:spcBef>
            </a:pPr>
            <a:r>
              <a:rPr lang="zh-CN" altLang="en-US" sz="4400" b="1" dirty="0" smtClean="0">
                <a:ea typeface="楷体_GB2312" pitchFamily="49" charset="-122"/>
              </a:rPr>
              <a:t>卢瑟福原子</a:t>
            </a:r>
            <a:r>
              <a:rPr lang="zh-CN" altLang="en-US" sz="4400" b="1" dirty="0">
                <a:ea typeface="楷体_GB2312" pitchFamily="49" charset="-122"/>
              </a:rPr>
              <a:t>的核式</a:t>
            </a:r>
            <a:r>
              <a:rPr lang="zh-CN" altLang="en-US" sz="4400" b="1" dirty="0" smtClean="0">
                <a:ea typeface="楷体_GB2312" pitchFamily="49" charset="-122"/>
              </a:rPr>
              <a:t>结构模型</a:t>
            </a:r>
            <a:r>
              <a:rPr lang="en-US" altLang="zh-CN" sz="4400" b="1" dirty="0" smtClean="0">
                <a:ea typeface="楷体_GB2312" pitchFamily="49" charset="-122"/>
              </a:rPr>
              <a:t>---</a:t>
            </a:r>
            <a:r>
              <a:rPr lang="zh-CN" altLang="en-US" sz="4400" b="1" dirty="0" smtClean="0">
                <a:ea typeface="楷体_GB2312" pitchFamily="49" charset="-122"/>
              </a:rPr>
              <a:t>行星模型</a:t>
            </a:r>
            <a:endParaRPr lang="zh-CN" altLang="en-US" sz="4400" dirty="0">
              <a:ea typeface="楷体_GB2312" pitchFamily="49" charset="-122"/>
            </a:endParaRPr>
          </a:p>
        </p:txBody>
      </p:sp>
      <p:pic>
        <p:nvPicPr>
          <p:cNvPr id="17415" name="Picture 7" descr="The Atom"/>
          <p:cNvPicPr>
            <a:picLocks noChangeAspect="1" noChangeArrowheads="1"/>
          </p:cNvPicPr>
          <p:nvPr/>
        </p:nvPicPr>
        <p:blipFill>
          <a:blip r:embed="rId1" cstate="print"/>
          <a:srcRect/>
          <a:stretch>
            <a:fillRect/>
          </a:stretch>
        </p:blipFill>
        <p:spPr bwMode="auto">
          <a:xfrm>
            <a:off x="484615" y="1672120"/>
            <a:ext cx="5080000" cy="3810000"/>
          </a:xfrm>
          <a:prstGeom prst="rect">
            <a:avLst/>
          </a:prstGeom>
          <a:noFill/>
          <a:ln w="9525">
            <a:noFill/>
            <a:miter lim="800000"/>
            <a:headEnd/>
            <a:tailEnd/>
          </a:ln>
        </p:spPr>
      </p:pic>
      <p:sp>
        <p:nvSpPr>
          <p:cNvPr id="7" name="TextBox 6"/>
          <p:cNvSpPr txBox="1"/>
          <p:nvPr/>
        </p:nvSpPr>
        <p:spPr>
          <a:xfrm>
            <a:off x="5902325" y="1368425"/>
            <a:ext cx="5504180" cy="4355465"/>
          </a:xfrm>
          <a:prstGeom prst="rect">
            <a:avLst/>
          </a:prstGeom>
          <a:noFill/>
        </p:spPr>
        <p:txBody>
          <a:bodyPr wrap="square" rtlCol="0">
            <a:spAutoFit/>
          </a:bodyPr>
          <a:lstStyle/>
          <a:p>
            <a:pPr>
              <a:lnSpc>
                <a:spcPct val="90000"/>
              </a:lnSpc>
            </a:pPr>
            <a:r>
              <a:rPr lang="zh-CN" altLang="en-US" sz="4400" b="1" dirty="0" smtClean="0">
                <a:ea typeface="黑体" panose="02010609060101010101" pitchFamily="2" charset="-122"/>
              </a:rPr>
              <a:t>     </a:t>
            </a:r>
            <a:r>
              <a:rPr lang="zh-CN" altLang="en-US" sz="4400" dirty="0" smtClean="0">
                <a:ea typeface="黑体" panose="02010609060101010101" pitchFamily="2" charset="-122"/>
              </a:rPr>
              <a:t>原子的中央是由很重的带正电的质子构成的原子核。远离这个核的是很轻的带负电的电子。电子绕着核高速运动，像行星绕着太阳转一样。</a:t>
            </a:r>
            <a:endParaRPr lang="zh-CN" altLang="en-US" sz="4400" dirty="0">
              <a:ea typeface="黑体" panose="02010609060101010101" pitchFamily="2" charset="-122"/>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Rectangle 1"/>
          <p:cNvSpPr>
            <a:spLocks noChangeArrowheads="1"/>
          </p:cNvSpPr>
          <p:nvPr/>
        </p:nvSpPr>
        <p:spPr bwMode="auto">
          <a:xfrm>
            <a:off x="0" y="791315"/>
            <a:ext cx="12192000" cy="4799965"/>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sz="4800" b="1" i="0" u="none" strike="noStrike" cap="none" normalizeH="0" baseline="0" dirty="0" smtClean="0">
                <a:ln>
                  <a:noFill/>
                </a:ln>
                <a:solidFill>
                  <a:srgbClr val="FF0000"/>
                </a:solidFill>
                <a:effectLst/>
                <a:latin typeface="Times New Roman" panose="02020603050405020304" pitchFamily="18" charset="0"/>
                <a:ea typeface="宋体" panose="02010600030101010101" pitchFamily="2" charset="-122"/>
                <a:cs typeface="宋体" panose="02010600030101010101" pitchFamily="2" charset="-122"/>
              </a:rPr>
              <a:t>自主学习</a:t>
            </a:r>
            <a:r>
              <a:rPr kumimoji="0" lang="zh-CN" altLang="en-US" sz="4800" b="0" i="0" u="none" strike="noStrike" cap="none" normalizeH="0" baseline="0" dirty="0" smtClean="0">
                <a:ln>
                  <a:noFill/>
                </a:ln>
                <a:solidFill>
                  <a:srgbClr val="FF0000"/>
                </a:solidFill>
                <a:effectLst/>
                <a:latin typeface="Times New Roman" panose="02020603050405020304" pitchFamily="18" charset="0"/>
                <a:ea typeface="宋体" panose="02010600030101010101" pitchFamily="2" charset="-122"/>
                <a:cs typeface="宋体" panose="02010600030101010101" pitchFamily="2" charset="-122"/>
              </a:rPr>
              <a:t> ：</a:t>
            </a:r>
            <a:endParaRPr kumimoji="0" lang="zh-CN" altLang="en-US" sz="4800" b="0" i="0" u="none" strike="noStrike" cap="none" normalizeH="0" baseline="0" dirty="0" smtClean="0">
              <a:ln>
                <a:noFill/>
              </a:ln>
              <a:solidFill>
                <a:srgbClr val="FF0000"/>
              </a:solidFill>
              <a:effectLst/>
              <a:latin typeface="Times New Roman" panose="02020603050405020304" pitchFamily="18" charset="0"/>
              <a:ea typeface="宋体" panose="02010600030101010101" pitchFamily="2" charset="-122"/>
              <a:cs typeface="宋体" panose="02010600030101010101" pitchFamily="2" charset="-122"/>
            </a:endParaRPr>
          </a:p>
          <a:p>
            <a:pPr marL="0" marR="0" lvl="0" indent="0" algn="l" defTabSz="914400" rtl="0" eaLnBrk="1" fontAlgn="base" latinLnBrk="0" hangingPunct="1">
              <a:lnSpc>
                <a:spcPct val="100000"/>
              </a:lnSpc>
              <a:spcBef>
                <a:spcPct val="0"/>
              </a:spcBef>
              <a:spcAft>
                <a:spcPct val="0"/>
              </a:spcAft>
              <a:buClrTx/>
              <a:buSzTx/>
              <a:buFontTx/>
              <a:buNone/>
            </a:pPr>
            <a:r>
              <a:rPr kumimoji="0" lang="zh-CN" altLang="en-US" sz="4000" b="0" i="0" u="none" strike="noStrike" cap="none" normalizeH="0" baseline="0" dirty="0" smtClean="0">
                <a:ln>
                  <a:noFill/>
                </a:ln>
                <a:solidFill>
                  <a:schemeClr val="tx1"/>
                </a:solidFill>
                <a:effectLst/>
                <a:latin typeface="Times New Roman" panose="02020603050405020304" pitchFamily="18" charset="0"/>
                <a:ea typeface="宋体" panose="02010600030101010101" pitchFamily="2" charset="-122"/>
                <a:cs typeface="宋体" panose="02010600030101010101" pitchFamily="2" charset="-122"/>
              </a:rPr>
              <a:t>       请同学们</a:t>
            </a:r>
            <a:r>
              <a:rPr kumimoji="0" lang="zh-CN" altLang="en-US" sz="4000" b="0" i="0" u="none" strike="noStrike" cap="none" normalizeH="0" baseline="0" dirty="0" smtClean="0">
                <a:ln>
                  <a:noFill/>
                </a:ln>
                <a:effectLst/>
                <a:latin typeface="Times New Roman" panose="02020603050405020304" pitchFamily="18" charset="0"/>
                <a:ea typeface="宋体" panose="02010600030101010101" pitchFamily="2" charset="-122"/>
                <a:cs typeface="宋体" panose="02010600030101010101" pitchFamily="2" charset="-122"/>
              </a:rPr>
              <a:t>阅读课本</a:t>
            </a:r>
            <a:r>
              <a:rPr kumimoji="0" lang="en-US" altLang="zh-CN" sz="4000" b="0" i="0" u="none" strike="noStrike" cap="none" normalizeH="0" baseline="0" dirty="0" smtClean="0">
                <a:ln>
                  <a:noFill/>
                </a:ln>
                <a:effectLst/>
                <a:latin typeface="Times New Roman" panose="02020603050405020304" pitchFamily="18" charset="0"/>
                <a:ea typeface="宋体" panose="02010600030101010101" pitchFamily="2" charset="-122"/>
                <a:cs typeface="宋体" panose="02010600030101010101" pitchFamily="2" charset="-122"/>
              </a:rPr>
              <a:t>P31</a:t>
            </a:r>
            <a:endParaRPr kumimoji="0" lang="en-US" altLang="zh-CN" sz="4000" b="0" i="0" u="none" strike="noStrike" cap="none" normalizeH="0" baseline="0" dirty="0" smtClean="0">
              <a:ln>
                <a:noFill/>
              </a:ln>
              <a:effectLst/>
              <a:latin typeface="Times New Roman" panose="02020603050405020304" pitchFamily="18" charset="0"/>
              <a:ea typeface="宋体" panose="02010600030101010101" pitchFamily="2" charset="-122"/>
              <a:cs typeface="宋体" panose="02010600030101010101" pitchFamily="2" charset="-122"/>
            </a:endParaRPr>
          </a:p>
          <a:p>
            <a:pPr marL="0" marR="0" lvl="0" indent="0" algn="l" defTabSz="914400" rtl="0" eaLnBrk="1" fontAlgn="base" latinLnBrk="0" hangingPunct="1">
              <a:lnSpc>
                <a:spcPct val="100000"/>
              </a:lnSpc>
              <a:spcBef>
                <a:spcPct val="0"/>
              </a:spcBef>
              <a:spcAft>
                <a:spcPct val="0"/>
              </a:spcAft>
              <a:buClrTx/>
              <a:buSzTx/>
              <a:buFontTx/>
              <a:buNone/>
            </a:pPr>
            <a:r>
              <a:rPr kumimoji="0" lang="en-US" altLang="zh-CN" sz="4000" b="0" i="0" u="none" strike="noStrike" cap="none" normalizeH="0" baseline="0" dirty="0" smtClean="0">
                <a:ln>
                  <a:noFill/>
                </a:ln>
                <a:effectLst/>
                <a:latin typeface="Times New Roman" panose="02020603050405020304" pitchFamily="18" charset="0"/>
                <a:ea typeface="宋体" panose="02010600030101010101" pitchFamily="2" charset="-122"/>
                <a:cs typeface="宋体" panose="02010600030101010101" pitchFamily="2" charset="-122"/>
              </a:rPr>
              <a:t>       1</a:t>
            </a:r>
            <a:r>
              <a:rPr kumimoji="0" lang="zh-CN" altLang="en-US" sz="4000" b="0" i="0" u="none" strike="noStrike" cap="none" normalizeH="0" baseline="0" dirty="0" smtClean="0">
                <a:ln>
                  <a:noFill/>
                </a:ln>
                <a:effectLst/>
                <a:latin typeface="Times New Roman" panose="02020603050405020304" pitchFamily="18" charset="0"/>
                <a:ea typeface="宋体" panose="02010600030101010101" pitchFamily="2" charset="-122"/>
                <a:cs typeface="宋体" panose="02010600030101010101" pitchFamily="2" charset="-122"/>
              </a:rPr>
              <a:t>、关于</a:t>
            </a:r>
            <a:r>
              <a:rPr kumimoji="0" lang="zh-CN" altLang="en-US" sz="4000" b="0" i="0" u="none" strike="noStrike" cap="none" normalizeH="0" baseline="0" dirty="0" smtClean="0">
                <a:ln>
                  <a:noFill/>
                </a:ln>
                <a:effectLst/>
                <a:latin typeface="Arial" panose="020B0604020202020204"/>
                <a:ea typeface="宋体" panose="02010600030101010101" pitchFamily="2" charset="-122"/>
                <a:cs typeface="宋体" panose="02010600030101010101" pitchFamily="2" charset="-122"/>
              </a:rPr>
              <a:t>“</a:t>
            </a:r>
            <a:r>
              <a:rPr kumimoji="0" lang="zh-CN" altLang="en-US" sz="4000" b="0" i="0" u="none" strike="noStrike" cap="none" normalizeH="0" baseline="0" dirty="0" smtClean="0">
                <a:ln>
                  <a:noFill/>
                </a:ln>
                <a:effectLst/>
                <a:latin typeface="Times New Roman" panose="02020603050405020304" pitchFamily="18" charset="0"/>
                <a:ea typeface="宋体" panose="02010600030101010101" pitchFamily="2" charset="-122"/>
                <a:cs typeface="宋体" panose="02010600030101010101" pitchFamily="2" charset="-122"/>
              </a:rPr>
              <a:t>原子的核式结构模型</a:t>
            </a:r>
            <a:r>
              <a:rPr kumimoji="0" lang="zh-CN" altLang="en-US" sz="4000" b="0" i="0" u="none" strike="noStrike" cap="none" normalizeH="0" baseline="0" dirty="0" smtClean="0">
                <a:ln>
                  <a:noFill/>
                </a:ln>
                <a:effectLst/>
                <a:latin typeface="Arial" panose="020B0604020202020204"/>
                <a:ea typeface="宋体" panose="02010600030101010101" pitchFamily="2" charset="-122"/>
                <a:cs typeface="宋体" panose="02010600030101010101" pitchFamily="2" charset="-122"/>
              </a:rPr>
              <a:t>”</a:t>
            </a:r>
            <a:r>
              <a:rPr kumimoji="0" lang="zh-CN" altLang="en-US" sz="4000" b="0" i="0" u="none" strike="noStrike" cap="none" normalizeH="0" baseline="0" dirty="0" smtClean="0">
                <a:ln>
                  <a:noFill/>
                </a:ln>
                <a:effectLst/>
                <a:latin typeface="Times New Roman" panose="02020603050405020304" pitchFamily="18" charset="0"/>
                <a:ea typeface="宋体" panose="02010600030101010101" pitchFamily="2" charset="-122"/>
                <a:cs typeface="宋体" panose="02010600030101010101" pitchFamily="2" charset="-122"/>
              </a:rPr>
              <a:t>的内容，</a:t>
            </a:r>
            <a:endParaRPr kumimoji="0" lang="en-US" altLang="zh-CN" sz="4000" b="0" i="0" u="none" strike="noStrike" cap="none" normalizeH="0" baseline="0" dirty="0" smtClean="0">
              <a:ln>
                <a:noFill/>
              </a:ln>
              <a:effectLst/>
              <a:latin typeface="Times New Roman" panose="02020603050405020304" pitchFamily="18" charset="0"/>
              <a:ea typeface="宋体" panose="02010600030101010101" pitchFamily="2" charset="-122"/>
              <a:cs typeface="宋体" panose="02010600030101010101" pitchFamily="2" charset="-122"/>
            </a:endParaRPr>
          </a:p>
          <a:p>
            <a:pPr lvl="0" fontAlgn="base">
              <a:spcBef>
                <a:spcPct val="0"/>
              </a:spcBef>
              <a:spcAft>
                <a:spcPct val="0"/>
              </a:spcAft>
            </a:pPr>
            <a:r>
              <a:rPr lang="en-US" altLang="zh-CN" sz="4000" dirty="0" smtClean="0">
                <a:latin typeface="Times New Roman" panose="02020603050405020304" pitchFamily="18" charset="0"/>
                <a:ea typeface="宋体" panose="02010600030101010101" pitchFamily="2" charset="-122"/>
                <a:cs typeface="宋体" panose="02010600030101010101" pitchFamily="2" charset="-122"/>
              </a:rPr>
              <a:t>       2</a:t>
            </a:r>
            <a:r>
              <a:rPr lang="zh-CN" altLang="en-US" sz="4000" dirty="0" smtClean="0">
                <a:latin typeface="Times New Roman" panose="02020603050405020304" pitchFamily="18" charset="0"/>
                <a:ea typeface="宋体" panose="02010600030101010101" pitchFamily="2" charset="-122"/>
                <a:cs typeface="宋体" panose="02010600030101010101" pitchFamily="2" charset="-122"/>
              </a:rPr>
              <a:t>、“读一读” 的内容</a:t>
            </a:r>
            <a:endParaRPr lang="en-US" altLang="zh-CN" sz="4000" dirty="0" smtClean="0">
              <a:latin typeface="Times New Roman" panose="02020603050405020304" pitchFamily="18" charset="0"/>
              <a:ea typeface="宋体" panose="02010600030101010101" pitchFamily="2" charset="-122"/>
              <a:cs typeface="宋体" panose="02010600030101010101" pitchFamily="2" charset="-122"/>
            </a:endParaRPr>
          </a:p>
          <a:p>
            <a:pPr lvl="0" fontAlgn="base">
              <a:spcBef>
                <a:spcPct val="0"/>
              </a:spcBef>
              <a:spcAft>
                <a:spcPct val="0"/>
              </a:spcAft>
            </a:pPr>
            <a:r>
              <a:rPr lang="zh-CN" altLang="en-US" sz="4000" dirty="0" smtClean="0">
                <a:latin typeface="Times New Roman" panose="02020603050405020304" pitchFamily="18" charset="0"/>
                <a:ea typeface="宋体" panose="02010600030101010101" pitchFamily="2" charset="-122"/>
                <a:cs typeface="宋体" panose="02010600030101010101" pitchFamily="2" charset="-122"/>
              </a:rPr>
              <a:t>      </a:t>
            </a:r>
            <a:endParaRPr lang="zh-CN" altLang="en-US" sz="4000" dirty="0" smtClean="0">
              <a:latin typeface="Times New Roman" panose="02020603050405020304" pitchFamily="18" charset="0"/>
              <a:ea typeface="宋体" panose="02010600030101010101" pitchFamily="2" charset="-122"/>
              <a:cs typeface="宋体" panose="02010600030101010101" pitchFamily="2" charset="-122"/>
            </a:endParaRPr>
          </a:p>
          <a:p>
            <a:pPr lvl="0" fontAlgn="base">
              <a:spcBef>
                <a:spcPct val="0"/>
              </a:spcBef>
              <a:spcAft>
                <a:spcPct val="0"/>
              </a:spcAft>
            </a:pPr>
            <a:r>
              <a:rPr lang="zh-CN" altLang="en-US" sz="4000" dirty="0" smtClean="0">
                <a:latin typeface="Times New Roman" panose="02020603050405020304" pitchFamily="18" charset="0"/>
                <a:ea typeface="宋体" panose="02010600030101010101" pitchFamily="2" charset="-122"/>
                <a:cs typeface="宋体" panose="02010600030101010101" pitchFamily="2" charset="-122"/>
              </a:rPr>
              <a:t>    然后完成导学案活动一交流展示的内容。</a:t>
            </a:r>
            <a:endParaRPr lang="en-US" altLang="zh-CN" sz="4000" dirty="0" smtClean="0">
              <a:latin typeface="Times New Roman" panose="02020603050405020304" pitchFamily="18" charset="0"/>
              <a:ea typeface="宋体" panose="02010600030101010101" pitchFamily="2" charset="-122"/>
              <a:cs typeface="宋体" panose="02010600030101010101" pitchFamily="2" charset="-122"/>
            </a:endParaRPr>
          </a:p>
          <a:p>
            <a:pPr lvl="0" fontAlgn="base">
              <a:spcBef>
                <a:spcPct val="0"/>
              </a:spcBef>
              <a:spcAft>
                <a:spcPct val="0"/>
              </a:spcAft>
            </a:pPr>
            <a:endParaRPr kumimoji="0" lang="zh-CN" altLang="en-US" sz="4000" b="0" i="0" u="none" strike="noStrike" cap="none" normalizeH="0" baseline="0" dirty="0" smtClean="0">
              <a:ln>
                <a:noFill/>
              </a:ln>
              <a:effectLst/>
              <a:latin typeface="Arial" panose="020B0604020202020204" pitchFamily="34" charset="0"/>
              <a:ea typeface="宋体" panose="02010600030101010101" pitchFamily="2" charset="-122"/>
              <a:cs typeface="宋体" panose="02010600030101010101" pitchFamily="2" charset="-122"/>
            </a:endParaRPr>
          </a:p>
          <a:p>
            <a:pPr marL="0" marR="0" lvl="0" indent="0" algn="l" defTabSz="914400" rtl="0" eaLnBrk="0" fontAlgn="base" latinLnBrk="0" hangingPunct="0">
              <a:lnSpc>
                <a:spcPct val="100000"/>
              </a:lnSpc>
              <a:spcBef>
                <a:spcPct val="0"/>
              </a:spcBef>
              <a:spcAft>
                <a:spcPct val="0"/>
              </a:spcAft>
              <a:buClrTx/>
              <a:buSzTx/>
              <a:buFontTx/>
              <a:buNone/>
            </a:pPr>
            <a:endParaRPr kumimoji="0" lang="zh-CN" altLang="en-US" sz="1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Text Box 2"/>
          <p:cNvSpPr txBox="1">
            <a:spLocks noChangeArrowheads="1"/>
          </p:cNvSpPr>
          <p:nvPr/>
        </p:nvSpPr>
        <p:spPr bwMode="auto">
          <a:xfrm>
            <a:off x="0" y="0"/>
            <a:ext cx="11893549" cy="5901690"/>
          </a:xfrm>
          <a:prstGeom prst="rect">
            <a:avLst/>
          </a:prstGeom>
          <a:noFill/>
          <a:ln w="9525">
            <a:noFill/>
            <a:miter lim="800000"/>
          </a:ln>
          <a:effectLst/>
        </p:spPr>
        <p:txBody>
          <a:bodyPr wrap="square">
            <a:spAutoFit/>
          </a:bodyPr>
          <a:lstStyle/>
          <a:p>
            <a:pPr>
              <a:spcBef>
                <a:spcPct val="50000"/>
              </a:spcBef>
            </a:pPr>
            <a:endParaRPr kumimoji="1" lang="en-US" altLang="zh-CN" sz="2000" dirty="0">
              <a:latin typeface="黑体" panose="02010609060101010101" pitchFamily="2" charset="-122"/>
              <a:ea typeface="黑体" panose="02010609060101010101" pitchFamily="2" charset="-122"/>
            </a:endParaRPr>
          </a:p>
          <a:p>
            <a:pPr>
              <a:spcBef>
                <a:spcPct val="50000"/>
              </a:spcBef>
            </a:pPr>
            <a:r>
              <a:rPr kumimoji="1" lang="en-US" altLang="zh-CN" sz="4400" dirty="0">
                <a:latin typeface="黑体" panose="02010609060101010101" pitchFamily="2" charset="-122"/>
                <a:ea typeface="黑体" panose="02010609060101010101" pitchFamily="2" charset="-122"/>
              </a:rPr>
              <a:t>    </a:t>
            </a:r>
            <a:r>
              <a:rPr kumimoji="1" lang="zh-CN" altLang="en-US" sz="3600" b="1" dirty="0" smtClean="0">
                <a:latin typeface="宋体" panose="02010600030101010101" pitchFamily="2" charset="-122"/>
              </a:rPr>
              <a:t>人类</a:t>
            </a:r>
            <a:r>
              <a:rPr kumimoji="1" lang="zh-CN" altLang="en-US" sz="3600" b="1" dirty="0">
                <a:latin typeface="宋体" panose="02010600030101010101" pitchFamily="2" charset="-122"/>
              </a:rPr>
              <a:t>认识原子核的结构和它的变化</a:t>
            </a:r>
            <a:endParaRPr kumimoji="1" lang="zh-CN" altLang="en-US" sz="3600" b="1" dirty="0">
              <a:latin typeface="宋体" panose="02010600030101010101" pitchFamily="2" charset="-122"/>
            </a:endParaRPr>
          </a:p>
          <a:p>
            <a:r>
              <a:rPr kumimoji="1" lang="zh-CN" altLang="en-US" sz="3600" b="1" dirty="0">
                <a:latin typeface="宋体" panose="02010600030101010101" pitchFamily="2" charset="-122"/>
              </a:rPr>
              <a:t>规律，是从发现天然放射现象开始的。</a:t>
            </a:r>
            <a:endParaRPr kumimoji="1" lang="zh-CN" altLang="en-US" sz="3600" b="1" dirty="0">
              <a:latin typeface="宋体" panose="02010600030101010101" pitchFamily="2" charset="-122"/>
            </a:endParaRPr>
          </a:p>
          <a:p>
            <a:r>
              <a:rPr kumimoji="1" lang="en-US" altLang="zh-CN" sz="3600" b="1" dirty="0">
                <a:latin typeface="宋体" panose="02010600030101010101" pitchFamily="2" charset="-122"/>
              </a:rPr>
              <a:t>1919</a:t>
            </a:r>
            <a:r>
              <a:rPr kumimoji="1" lang="zh-CN" altLang="en-US" sz="3600" b="1" dirty="0">
                <a:latin typeface="宋体" panose="02010600030101010101" pitchFamily="2" charset="-122"/>
              </a:rPr>
              <a:t>年，卢瑟福用</a:t>
            </a:r>
            <a:r>
              <a:rPr kumimoji="1" lang="en-US" altLang="zh-CN" sz="3600" b="1" dirty="0">
                <a:solidFill>
                  <a:srgbClr val="FF0000"/>
                </a:solidFill>
                <a:latin typeface="宋体" panose="02010600030101010101" pitchFamily="2" charset="-122"/>
                <a:hlinkClick r:id="rId1" action="ppaction://hlinkfile"/>
              </a:rPr>
              <a:t>α</a:t>
            </a:r>
            <a:r>
              <a:rPr kumimoji="1" lang="zh-CN" altLang="en-US" sz="3600" b="1" dirty="0">
                <a:solidFill>
                  <a:srgbClr val="FF0000"/>
                </a:solidFill>
                <a:latin typeface="宋体" panose="02010600030101010101" pitchFamily="2" charset="-122"/>
                <a:hlinkClick r:id="rId1" action="ppaction://hlinkfile"/>
              </a:rPr>
              <a:t>粒子轰击</a:t>
            </a:r>
            <a:r>
              <a:rPr kumimoji="1" lang="zh-CN" altLang="en-US" sz="3600" b="1" dirty="0">
                <a:latin typeface="宋体" panose="02010600030101010101" pitchFamily="2" charset="-122"/>
              </a:rPr>
              <a:t>氮核，打出</a:t>
            </a:r>
            <a:r>
              <a:rPr lang="zh-CN" altLang="en-US" sz="3600" b="1" dirty="0">
                <a:latin typeface="宋体" panose="02010600030101010101" pitchFamily="2" charset="-122"/>
              </a:rPr>
              <a:t>一</a:t>
            </a:r>
            <a:r>
              <a:rPr kumimoji="1" lang="zh-CN" altLang="en-US" sz="3600" b="1" dirty="0">
                <a:latin typeface="宋体" panose="02010600030101010101" pitchFamily="2" charset="-122"/>
              </a:rPr>
              <a:t>种粒子，经测定荷质比知道它是氢原子核，叫做质子。以后又从氟、钠等原子核中打出</a:t>
            </a:r>
            <a:r>
              <a:rPr kumimoji="1" lang="zh-CN" altLang="en-US" sz="3600" b="1" dirty="0">
                <a:solidFill>
                  <a:srgbClr val="FF0000"/>
                </a:solidFill>
                <a:latin typeface="宋体" panose="02010600030101010101" pitchFamily="2" charset="-122"/>
              </a:rPr>
              <a:t>质子</a:t>
            </a:r>
            <a:r>
              <a:rPr kumimoji="1" lang="zh-CN" altLang="en-US" sz="3600" b="1" dirty="0">
                <a:latin typeface="宋体" panose="02010600030101010101" pitchFamily="2" charset="-122"/>
              </a:rPr>
              <a:t>，从而断定质子是原子核的组成部分。</a:t>
            </a:r>
            <a:endParaRPr kumimoji="1" lang="zh-CN" altLang="en-US" sz="3600" b="1" dirty="0">
              <a:latin typeface="宋体" panose="02010600030101010101" pitchFamily="2" charset="-122"/>
            </a:endParaRPr>
          </a:p>
          <a:p>
            <a:pPr>
              <a:spcBef>
                <a:spcPct val="10000"/>
              </a:spcBef>
            </a:pPr>
            <a:r>
              <a:rPr kumimoji="1" lang="zh-CN" altLang="en-US" sz="3600" b="1" dirty="0">
                <a:latin typeface="宋体" panose="02010600030101010101" pitchFamily="2" charset="-122"/>
              </a:rPr>
              <a:t>    人们又发现绝大多数原子核的质量跟质子质量之比都大于核的电荷跟质子电荷之比，据此卢瑟福猜想原子核内还存在另一种质量跟质子差不多、不带电的粒子，称为</a:t>
            </a:r>
            <a:r>
              <a:rPr kumimoji="1" lang="zh-CN" altLang="en-US" sz="3600" b="1" dirty="0">
                <a:solidFill>
                  <a:srgbClr val="FF0000"/>
                </a:solidFill>
                <a:latin typeface="宋体" panose="02010600030101010101" pitchFamily="2" charset="-122"/>
              </a:rPr>
              <a:t>中子</a:t>
            </a:r>
            <a:r>
              <a:rPr kumimoji="1" lang="zh-CN" altLang="en-US" sz="3600" b="1" dirty="0">
                <a:latin typeface="宋体" panose="02010600030101010101" pitchFamily="2" charset="-122"/>
              </a:rPr>
              <a:t>。这一猜想被他的学生查德威克用实验证实。</a:t>
            </a:r>
            <a:endParaRPr kumimoji="1" lang="zh-CN" altLang="en-US" sz="3600" b="1" dirty="0">
              <a:latin typeface="宋体" panose="02010600030101010101" pitchFamily="2" charset="-122"/>
            </a:endParaRPr>
          </a:p>
        </p:txBody>
      </p:sp>
      <p:pic>
        <p:nvPicPr>
          <p:cNvPr id="44035" name="Picture 3" descr="07"/>
          <p:cNvPicPr>
            <a:picLocks noChangeAspect="1" noChangeArrowheads="1"/>
          </p:cNvPicPr>
          <p:nvPr/>
        </p:nvPicPr>
        <p:blipFill>
          <a:blip r:embed="rId2" cstate="print"/>
          <a:srcRect/>
          <a:stretch>
            <a:fillRect/>
          </a:stretch>
        </p:blipFill>
        <p:spPr bwMode="auto">
          <a:xfrm>
            <a:off x="8813167" y="152400"/>
            <a:ext cx="2076449" cy="1752600"/>
          </a:xfrm>
          <a:prstGeom prst="rect">
            <a:avLst/>
          </a:prstGeom>
          <a:noFill/>
        </p:spPr>
      </p:pic>
      <p:sp>
        <p:nvSpPr>
          <p:cNvPr id="44036" name="Rectangle 4"/>
          <p:cNvSpPr>
            <a:spLocks noChangeArrowheads="1"/>
          </p:cNvSpPr>
          <p:nvPr/>
        </p:nvSpPr>
        <p:spPr bwMode="auto">
          <a:xfrm>
            <a:off x="1930400" y="120650"/>
            <a:ext cx="4429418" cy="769441"/>
          </a:xfrm>
          <a:prstGeom prst="rect">
            <a:avLst/>
          </a:prstGeom>
          <a:noFill/>
          <a:ln w="9525">
            <a:noFill/>
            <a:miter lim="800000"/>
          </a:ln>
          <a:effectLst/>
        </p:spPr>
        <p:txBody>
          <a:bodyPr wrap="none">
            <a:spAutoFit/>
          </a:bodyPr>
          <a:lstStyle/>
          <a:p>
            <a:r>
              <a:rPr kumimoji="1" lang="zh-CN" altLang="en-US" sz="4400" b="1" dirty="0">
                <a:latin typeface="宋体" panose="02010600030101010101" pitchFamily="2" charset="-122"/>
              </a:rPr>
              <a:t>原子核还能分吗</a:t>
            </a:r>
            <a:r>
              <a:rPr kumimoji="1" lang="en-US" altLang="zh-CN" sz="4400" b="1" dirty="0">
                <a:latin typeface="宋体" panose="02010600030101010101" pitchFamily="2" charset="-122"/>
              </a:rPr>
              <a:t>?</a:t>
            </a:r>
            <a:endParaRPr kumimoji="1" lang="en-US" altLang="zh-CN" sz="4400" b="1" dirty="0">
              <a:latin typeface="宋体" panose="02010600030101010101" pitchFamily="2" charset="-122"/>
            </a:endParaRPr>
          </a:p>
        </p:txBody>
      </p:sp>
      <p:sp>
        <p:nvSpPr>
          <p:cNvPr id="44037" name="Text Box 5"/>
          <p:cNvSpPr txBox="1">
            <a:spLocks noChangeArrowheads="1"/>
          </p:cNvSpPr>
          <p:nvPr/>
        </p:nvSpPr>
        <p:spPr bwMode="auto">
          <a:xfrm>
            <a:off x="203200" y="152400"/>
            <a:ext cx="3149600" cy="641350"/>
          </a:xfrm>
          <a:prstGeom prst="rect">
            <a:avLst/>
          </a:prstGeom>
          <a:noFill/>
          <a:ln w="9525">
            <a:noFill/>
            <a:miter lim="800000"/>
          </a:ln>
          <a:effectLst/>
        </p:spPr>
        <p:txBody>
          <a:bodyPr>
            <a:spAutoFit/>
          </a:bodyPr>
          <a:lstStyle/>
          <a:p>
            <a:r>
              <a:rPr kumimoji="1" lang="zh-CN" altLang="en-US" sz="3600" b="1">
                <a:solidFill>
                  <a:srgbClr val="FF0066"/>
                </a:solidFill>
                <a:latin typeface="Times New Roman" panose="02020603050405020304" pitchFamily="18" charset="0"/>
              </a:rPr>
              <a:t>问题：</a:t>
            </a:r>
            <a:endParaRPr kumimoji="1" lang="zh-CN" altLang="en-US" sz="3600" b="1">
              <a:solidFill>
                <a:srgbClr val="FF0066"/>
              </a:solidFill>
              <a:latin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44037"/>
                                        </p:tgtEl>
                                        <p:attrNameLst>
                                          <p:attrName>style.visibility</p:attrName>
                                        </p:attrNameLst>
                                      </p:cBhvr>
                                      <p:to>
                                        <p:strVal val="visible"/>
                                      </p:to>
                                    </p:set>
                                    <p:anim calcmode="lin" valueType="num">
                                      <p:cBhvr additive="base">
                                        <p:cTn id="7" dur="500" fill="hold"/>
                                        <p:tgtEl>
                                          <p:spTgt spid="44037"/>
                                        </p:tgtEl>
                                        <p:attrNameLst>
                                          <p:attrName>ppt_x</p:attrName>
                                        </p:attrNameLst>
                                      </p:cBhvr>
                                      <p:tavLst>
                                        <p:tav tm="0">
                                          <p:val>
                                            <p:strVal val="#ppt_x"/>
                                          </p:val>
                                        </p:tav>
                                        <p:tav tm="100000">
                                          <p:val>
                                            <p:strVal val="#ppt_x"/>
                                          </p:val>
                                        </p:tav>
                                      </p:tavLst>
                                    </p:anim>
                                    <p:anim calcmode="lin" valueType="num">
                                      <p:cBhvr additive="base">
                                        <p:cTn id="8" dur="500" fill="hold"/>
                                        <p:tgtEl>
                                          <p:spTgt spid="44037"/>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4036"/>
                                        </p:tgtEl>
                                        <p:attrNameLst>
                                          <p:attrName>style.visibility</p:attrName>
                                        </p:attrNameLst>
                                      </p:cBhvr>
                                      <p:to>
                                        <p:strVal val="visible"/>
                                      </p:to>
                                    </p:set>
                                    <p:anim calcmode="lin" valueType="num">
                                      <p:cBhvr additive="base">
                                        <p:cTn id="11" dur="500" fill="hold"/>
                                        <p:tgtEl>
                                          <p:spTgt spid="44036"/>
                                        </p:tgtEl>
                                        <p:attrNameLst>
                                          <p:attrName>ppt_x</p:attrName>
                                        </p:attrNameLst>
                                      </p:cBhvr>
                                      <p:tavLst>
                                        <p:tav tm="0">
                                          <p:val>
                                            <p:strVal val="#ppt_x"/>
                                          </p:val>
                                        </p:tav>
                                        <p:tav tm="100000">
                                          <p:val>
                                            <p:strVal val="#ppt_x"/>
                                          </p:val>
                                        </p:tav>
                                      </p:tavLst>
                                    </p:anim>
                                    <p:anim calcmode="lin" valueType="num">
                                      <p:cBhvr additive="base">
                                        <p:cTn id="12" dur="500" fill="hold"/>
                                        <p:tgtEl>
                                          <p:spTgt spid="44036"/>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nodeType="clickEffect">
                                  <p:stCondLst>
                                    <p:cond delay="0"/>
                                  </p:stCondLst>
                                  <p:childTnLst>
                                    <p:set>
                                      <p:cBhvr>
                                        <p:cTn id="16" dur="1" fill="hold">
                                          <p:stCondLst>
                                            <p:cond delay="0"/>
                                          </p:stCondLst>
                                        </p:cTn>
                                        <p:tgtEl>
                                          <p:spTgt spid="44035"/>
                                        </p:tgtEl>
                                        <p:attrNameLst>
                                          <p:attrName>style.visibility</p:attrName>
                                        </p:attrNameLst>
                                      </p:cBhvr>
                                      <p:to>
                                        <p:strVal val="visible"/>
                                      </p:to>
                                    </p:set>
                                    <p:animEffect transition="in" filter="box(in)">
                                      <p:cBhvr>
                                        <p:cTn id="17" dur="2000"/>
                                        <p:tgtEl>
                                          <p:spTgt spid="44035"/>
                                        </p:tgtEl>
                                      </p:cBhvr>
                                    </p:animEffect>
                                  </p:childTnLst>
                                </p:cTn>
                              </p:par>
                              <p:par>
                                <p:cTn id="18" presetID="4" presetClass="entr" presetSubtype="16" fill="hold" grpId="0" nodeType="withEffect">
                                  <p:stCondLst>
                                    <p:cond delay="0"/>
                                  </p:stCondLst>
                                  <p:childTnLst>
                                    <p:set>
                                      <p:cBhvr>
                                        <p:cTn id="19" dur="1" fill="hold">
                                          <p:stCondLst>
                                            <p:cond delay="0"/>
                                          </p:stCondLst>
                                        </p:cTn>
                                        <p:tgtEl>
                                          <p:spTgt spid="44034"/>
                                        </p:tgtEl>
                                        <p:attrNameLst>
                                          <p:attrName>style.visibility</p:attrName>
                                        </p:attrNameLst>
                                      </p:cBhvr>
                                      <p:to>
                                        <p:strVal val="visible"/>
                                      </p:to>
                                    </p:set>
                                    <p:animEffect transition="in" filter="box(in)">
                                      <p:cBhvr>
                                        <p:cTn id="20" dur="2000"/>
                                        <p:tgtEl>
                                          <p:spTgt spid="440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37" grpId="0" animBg="1"/>
      <p:bldP spid="44036" grpId="0" animBg="1"/>
      <p:bldP spid="44034"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ChangeArrowheads="1"/>
          </p:cNvSpPr>
          <p:nvPr/>
        </p:nvSpPr>
        <p:spPr bwMode="auto">
          <a:xfrm>
            <a:off x="7518400" y="3200400"/>
            <a:ext cx="1828800" cy="914400"/>
          </a:xfrm>
          <a:prstGeom prst="rect">
            <a:avLst/>
          </a:prstGeom>
          <a:noFill/>
          <a:ln w="38100">
            <a:solidFill>
              <a:schemeClr val="folHlink"/>
            </a:solidFill>
            <a:miter lim="800000"/>
          </a:ln>
          <a:effectLst/>
        </p:spPr>
        <p:txBody>
          <a:bodyPr wrap="none" anchor="ctr"/>
          <a:lstStyle/>
          <a:p>
            <a:endParaRPr lang="zh-CN" altLang="en-US"/>
          </a:p>
        </p:txBody>
      </p:sp>
      <p:grpSp>
        <p:nvGrpSpPr>
          <p:cNvPr id="2" name="Group 5"/>
          <p:cNvGrpSpPr/>
          <p:nvPr/>
        </p:nvGrpSpPr>
        <p:grpSpPr bwMode="auto">
          <a:xfrm>
            <a:off x="633028" y="441434"/>
            <a:ext cx="8952405" cy="830263"/>
            <a:chOff x="213" y="-152"/>
            <a:chExt cx="4155" cy="523"/>
          </a:xfrm>
        </p:grpSpPr>
        <p:sp>
          <p:nvSpPr>
            <p:cNvPr id="35846" name="Text Box 6"/>
            <p:cNvSpPr txBox="1">
              <a:spLocks noChangeArrowheads="1"/>
            </p:cNvSpPr>
            <p:nvPr/>
          </p:nvSpPr>
          <p:spPr bwMode="auto">
            <a:xfrm>
              <a:off x="213" y="-152"/>
              <a:ext cx="1968" cy="523"/>
            </a:xfrm>
            <a:prstGeom prst="rect">
              <a:avLst/>
            </a:prstGeom>
            <a:noFill/>
            <a:ln w="9525">
              <a:solidFill>
                <a:schemeClr val="tx1"/>
              </a:solidFill>
              <a:miter lim="800000"/>
            </a:ln>
            <a:effectLst/>
          </p:spPr>
          <p:txBody>
            <a:bodyPr>
              <a:spAutoFit/>
            </a:bodyPr>
            <a:lstStyle/>
            <a:p>
              <a:pPr algn="ctr">
                <a:spcBef>
                  <a:spcPct val="50000"/>
                </a:spcBef>
                <a:buFontTx/>
                <a:buNone/>
              </a:pPr>
              <a:r>
                <a:rPr kumimoji="1" lang="zh-CN" altLang="en-US" sz="4800" dirty="0">
                  <a:effectLst>
                    <a:outerShdw blurRad="38100" dist="38100" dir="2700000" algn="tl">
                      <a:srgbClr val="000000"/>
                    </a:outerShdw>
                  </a:effectLst>
                  <a:latin typeface="Times New Roman" panose="02020603050405020304" pitchFamily="18" charset="0"/>
                  <a:ea typeface="华文楷体" pitchFamily="2" charset="-122"/>
                </a:rPr>
                <a:t>原子核的组成</a:t>
              </a:r>
              <a:endParaRPr kumimoji="1" lang="zh-CN" altLang="en-US" sz="4800" dirty="0">
                <a:effectLst>
                  <a:outerShdw blurRad="38100" dist="38100" dir="2700000" algn="tl">
                    <a:srgbClr val="000000"/>
                  </a:outerShdw>
                </a:effectLst>
                <a:latin typeface="Times New Roman" panose="02020603050405020304" pitchFamily="18" charset="0"/>
                <a:ea typeface="华文楷体" pitchFamily="2" charset="-122"/>
              </a:endParaRPr>
            </a:p>
          </p:txBody>
        </p:sp>
        <p:sp>
          <p:nvSpPr>
            <p:cNvPr id="35847" name="Line 7"/>
            <p:cNvSpPr>
              <a:spLocks noChangeShapeType="1"/>
            </p:cNvSpPr>
            <p:nvPr/>
          </p:nvSpPr>
          <p:spPr bwMode="auto">
            <a:xfrm flipV="1">
              <a:off x="4361" y="290"/>
              <a:ext cx="7" cy="15"/>
            </a:xfrm>
            <a:prstGeom prst="line">
              <a:avLst/>
            </a:prstGeom>
            <a:noFill/>
            <a:ln w="9525">
              <a:solidFill>
                <a:schemeClr val="tx1"/>
              </a:solidFill>
              <a:round/>
            </a:ln>
            <a:effectLst/>
          </p:spPr>
          <p:txBody>
            <a:bodyPr/>
            <a:lstStyle/>
            <a:p>
              <a:endParaRPr lang="zh-CN" altLang="en-US">
                <a:solidFill>
                  <a:schemeClr val="bg1"/>
                </a:solidFill>
              </a:endParaRPr>
            </a:p>
          </p:txBody>
        </p:sp>
      </p:grpSp>
      <p:pic>
        <p:nvPicPr>
          <p:cNvPr id="35848" name="Picture 8" descr="3 copy"/>
          <p:cNvPicPr>
            <a:picLocks noChangeAspect="1" noChangeArrowheads="1"/>
          </p:cNvPicPr>
          <p:nvPr/>
        </p:nvPicPr>
        <p:blipFill>
          <a:blip r:embed="rId1" cstate="print"/>
          <a:srcRect/>
          <a:stretch>
            <a:fillRect/>
          </a:stretch>
        </p:blipFill>
        <p:spPr bwMode="auto">
          <a:xfrm>
            <a:off x="1058195" y="1838993"/>
            <a:ext cx="4978400" cy="3636962"/>
          </a:xfrm>
          <a:prstGeom prst="rect">
            <a:avLst/>
          </a:prstGeom>
          <a:noFill/>
          <a:ln w="76200">
            <a:solidFill>
              <a:schemeClr val="folHlink"/>
            </a:solidFill>
            <a:miter lim="800000"/>
            <a:headEnd/>
            <a:tailEnd/>
          </a:ln>
        </p:spPr>
      </p:pic>
      <p:sp>
        <p:nvSpPr>
          <p:cNvPr id="35850" name="Text Box 10"/>
          <p:cNvSpPr txBox="1">
            <a:spLocks noChangeArrowheads="1"/>
          </p:cNvSpPr>
          <p:nvPr/>
        </p:nvSpPr>
        <p:spPr bwMode="auto">
          <a:xfrm>
            <a:off x="6908800" y="2971801"/>
            <a:ext cx="1625600" cy="523220"/>
          </a:xfrm>
          <a:prstGeom prst="rect">
            <a:avLst/>
          </a:prstGeom>
          <a:solidFill>
            <a:schemeClr val="bg1"/>
          </a:solidFill>
          <a:ln w="38100">
            <a:solidFill>
              <a:schemeClr val="folHlink"/>
            </a:solidFill>
            <a:miter lim="800000"/>
          </a:ln>
          <a:effectLst/>
        </p:spPr>
        <p:txBody>
          <a:bodyPr>
            <a:spAutoFit/>
          </a:bodyPr>
          <a:lstStyle/>
          <a:p>
            <a:pPr algn="ctr">
              <a:spcBef>
                <a:spcPct val="50000"/>
              </a:spcBef>
              <a:buFontTx/>
              <a:buNone/>
            </a:pPr>
            <a:r>
              <a:rPr kumimoji="1" lang="zh-CN" altLang="en-US" sz="2800">
                <a:latin typeface="Times New Roman" panose="02020603050405020304" pitchFamily="18" charset="0"/>
                <a:ea typeface="华文楷体" pitchFamily="2" charset="-122"/>
              </a:rPr>
              <a:t>质子</a:t>
            </a:r>
            <a:endParaRPr kumimoji="1" lang="zh-CN" altLang="en-US" sz="2800">
              <a:latin typeface="Times New Roman" panose="02020603050405020304" pitchFamily="18" charset="0"/>
              <a:ea typeface="华文楷体" pitchFamily="2" charset="-122"/>
            </a:endParaRPr>
          </a:p>
        </p:txBody>
      </p:sp>
      <p:sp>
        <p:nvSpPr>
          <p:cNvPr id="35851" name="Text Box 11"/>
          <p:cNvSpPr txBox="1">
            <a:spLocks noChangeArrowheads="1"/>
          </p:cNvSpPr>
          <p:nvPr/>
        </p:nvSpPr>
        <p:spPr bwMode="auto">
          <a:xfrm>
            <a:off x="6908800" y="3886201"/>
            <a:ext cx="1625600" cy="523220"/>
          </a:xfrm>
          <a:prstGeom prst="rect">
            <a:avLst/>
          </a:prstGeom>
          <a:solidFill>
            <a:schemeClr val="bg1"/>
          </a:solidFill>
          <a:ln w="38100">
            <a:solidFill>
              <a:schemeClr val="folHlink"/>
            </a:solidFill>
            <a:miter lim="800000"/>
          </a:ln>
          <a:effectLst/>
        </p:spPr>
        <p:txBody>
          <a:bodyPr>
            <a:spAutoFit/>
          </a:bodyPr>
          <a:lstStyle/>
          <a:p>
            <a:pPr algn="ctr">
              <a:spcBef>
                <a:spcPct val="50000"/>
              </a:spcBef>
              <a:buFontTx/>
              <a:buNone/>
            </a:pPr>
            <a:r>
              <a:rPr kumimoji="1" lang="zh-CN" altLang="en-US" sz="2800">
                <a:latin typeface="Times New Roman" panose="02020603050405020304" pitchFamily="18" charset="0"/>
                <a:ea typeface="华文楷体" pitchFamily="2" charset="-122"/>
              </a:rPr>
              <a:t>中子</a:t>
            </a:r>
            <a:endParaRPr kumimoji="1" lang="zh-CN" altLang="en-US" sz="2800">
              <a:latin typeface="Times New Roman" panose="02020603050405020304" pitchFamily="18" charset="0"/>
              <a:ea typeface="华文楷体" pitchFamily="2" charset="-122"/>
            </a:endParaRPr>
          </a:p>
        </p:txBody>
      </p:sp>
      <p:sp>
        <p:nvSpPr>
          <p:cNvPr id="35852" name="Line 12"/>
          <p:cNvSpPr>
            <a:spLocks noChangeShapeType="1"/>
          </p:cNvSpPr>
          <p:nvPr/>
        </p:nvSpPr>
        <p:spPr bwMode="auto">
          <a:xfrm>
            <a:off x="9347200" y="3657600"/>
            <a:ext cx="711200" cy="0"/>
          </a:xfrm>
          <a:prstGeom prst="line">
            <a:avLst/>
          </a:prstGeom>
          <a:noFill/>
          <a:ln w="38100">
            <a:solidFill>
              <a:schemeClr val="folHlink"/>
            </a:solidFill>
            <a:round/>
          </a:ln>
          <a:effectLst/>
        </p:spPr>
        <p:txBody>
          <a:bodyPr/>
          <a:lstStyle/>
          <a:p>
            <a:endParaRPr lang="zh-CN" altLang="en-US"/>
          </a:p>
        </p:txBody>
      </p:sp>
      <p:sp>
        <p:nvSpPr>
          <p:cNvPr id="35853" name="Text Box 13"/>
          <p:cNvSpPr txBox="1">
            <a:spLocks noChangeArrowheads="1"/>
          </p:cNvSpPr>
          <p:nvPr/>
        </p:nvSpPr>
        <p:spPr bwMode="auto">
          <a:xfrm>
            <a:off x="9855200" y="3352801"/>
            <a:ext cx="1625600" cy="523220"/>
          </a:xfrm>
          <a:prstGeom prst="rect">
            <a:avLst/>
          </a:prstGeom>
          <a:solidFill>
            <a:schemeClr val="bg1"/>
          </a:solidFill>
          <a:ln w="38100">
            <a:solidFill>
              <a:schemeClr val="folHlink"/>
            </a:solidFill>
            <a:miter lim="800000"/>
          </a:ln>
          <a:effectLst/>
        </p:spPr>
        <p:txBody>
          <a:bodyPr>
            <a:spAutoFit/>
          </a:bodyPr>
          <a:lstStyle/>
          <a:p>
            <a:pPr algn="ctr">
              <a:spcBef>
                <a:spcPct val="50000"/>
              </a:spcBef>
              <a:buFontTx/>
              <a:buNone/>
            </a:pPr>
            <a:r>
              <a:rPr kumimoji="1" lang="zh-CN" altLang="en-US" sz="2800">
                <a:latin typeface="Times New Roman" panose="02020603050405020304" pitchFamily="18" charset="0"/>
                <a:ea typeface="华文楷体" pitchFamily="2" charset="-122"/>
              </a:rPr>
              <a:t>核子</a:t>
            </a:r>
            <a:endParaRPr kumimoji="1" lang="zh-CN" altLang="en-US" sz="2800">
              <a:latin typeface="Times New Roman" panose="02020603050405020304" pitchFamily="18" charset="0"/>
              <a:ea typeface="华文楷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35848"/>
                                        </p:tgtEl>
                                        <p:attrNameLst>
                                          <p:attrName>style.visibility</p:attrName>
                                        </p:attrNameLst>
                                      </p:cBhvr>
                                      <p:to>
                                        <p:strVal val="visible"/>
                                      </p:to>
                                    </p:set>
                                    <p:animEffect transition="in" filter="dissolve">
                                      <p:cBhvr>
                                        <p:cTn id="7" dur="500"/>
                                        <p:tgtEl>
                                          <p:spTgt spid="35848"/>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35850"/>
                                        </p:tgtEl>
                                        <p:attrNameLst>
                                          <p:attrName>style.visibility</p:attrName>
                                        </p:attrNameLst>
                                      </p:cBhvr>
                                      <p:to>
                                        <p:strVal val="visible"/>
                                      </p:to>
                                    </p:set>
                                    <p:animEffect transition="in" filter="box(in)">
                                      <p:cBhvr>
                                        <p:cTn id="12" dur="500"/>
                                        <p:tgtEl>
                                          <p:spTgt spid="35850"/>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35851"/>
                                        </p:tgtEl>
                                        <p:attrNameLst>
                                          <p:attrName>style.visibility</p:attrName>
                                        </p:attrNameLst>
                                      </p:cBhvr>
                                      <p:to>
                                        <p:strVal val="visible"/>
                                      </p:to>
                                    </p:set>
                                    <p:animEffect transition="in" filter="box(in)">
                                      <p:cBhvr>
                                        <p:cTn id="17" dur="500"/>
                                        <p:tgtEl>
                                          <p:spTgt spid="35851"/>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35842"/>
                                        </p:tgtEl>
                                        <p:attrNameLst>
                                          <p:attrName>style.visibility</p:attrName>
                                        </p:attrNameLst>
                                      </p:cBhvr>
                                      <p:to>
                                        <p:strVal val="visible"/>
                                      </p:to>
                                    </p:set>
                                    <p:animEffect transition="in" filter="wipe(left)">
                                      <p:cBhvr>
                                        <p:cTn id="22" dur="500"/>
                                        <p:tgtEl>
                                          <p:spTgt spid="35842"/>
                                        </p:tgtEl>
                                      </p:cBhvr>
                                    </p:animEffect>
                                  </p:childTnLst>
                                </p:cTn>
                              </p:par>
                            </p:childTnLst>
                          </p:cTn>
                        </p:par>
                        <p:par>
                          <p:cTn id="23" fill="hold">
                            <p:stCondLst>
                              <p:cond delay="500"/>
                            </p:stCondLst>
                            <p:childTnLst>
                              <p:par>
                                <p:cTn id="24" presetID="22" presetClass="entr" presetSubtype="8" fill="hold" grpId="0" nodeType="afterEffect">
                                  <p:stCondLst>
                                    <p:cond delay="0"/>
                                  </p:stCondLst>
                                  <p:childTnLst>
                                    <p:set>
                                      <p:cBhvr>
                                        <p:cTn id="25" dur="1" fill="hold">
                                          <p:stCondLst>
                                            <p:cond delay="0"/>
                                          </p:stCondLst>
                                        </p:cTn>
                                        <p:tgtEl>
                                          <p:spTgt spid="35852"/>
                                        </p:tgtEl>
                                        <p:attrNameLst>
                                          <p:attrName>style.visibility</p:attrName>
                                        </p:attrNameLst>
                                      </p:cBhvr>
                                      <p:to>
                                        <p:strVal val="visible"/>
                                      </p:to>
                                    </p:set>
                                    <p:animEffect transition="in" filter="wipe(left)">
                                      <p:cBhvr>
                                        <p:cTn id="26" dur="500"/>
                                        <p:tgtEl>
                                          <p:spTgt spid="35852"/>
                                        </p:tgtEl>
                                      </p:cBhvr>
                                    </p:animEffect>
                                  </p:childTnLst>
                                </p:cTn>
                              </p:par>
                            </p:childTnLst>
                          </p:cTn>
                        </p:par>
                        <p:par>
                          <p:cTn id="27" fill="hold">
                            <p:stCondLst>
                              <p:cond delay="1000"/>
                            </p:stCondLst>
                            <p:childTnLst>
                              <p:par>
                                <p:cTn id="28" presetID="4" presetClass="entr" presetSubtype="16" fill="hold" grpId="0" nodeType="afterEffect">
                                  <p:stCondLst>
                                    <p:cond delay="0"/>
                                  </p:stCondLst>
                                  <p:childTnLst>
                                    <p:set>
                                      <p:cBhvr>
                                        <p:cTn id="29" dur="1" fill="hold">
                                          <p:stCondLst>
                                            <p:cond delay="0"/>
                                          </p:stCondLst>
                                        </p:cTn>
                                        <p:tgtEl>
                                          <p:spTgt spid="35853"/>
                                        </p:tgtEl>
                                        <p:attrNameLst>
                                          <p:attrName>style.visibility</p:attrName>
                                        </p:attrNameLst>
                                      </p:cBhvr>
                                      <p:to>
                                        <p:strVal val="visible"/>
                                      </p:to>
                                    </p:set>
                                    <p:animEffect transition="in" filter="box(in)">
                                      <p:cBhvr>
                                        <p:cTn id="30" dur="500"/>
                                        <p:tgtEl>
                                          <p:spTgt spid="358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2" grpId="0" animBg="1"/>
      <p:bldP spid="35850" grpId="0" animBg="1" autoUpdateAnimBg="0"/>
      <p:bldP spid="35851" grpId="0" animBg="1" autoUpdateAnimBg="0"/>
      <p:bldP spid="35852" grpId="0" animBg="1"/>
      <p:bldP spid="35853" grpId="0" animBg="1" autoUpdateAnimBg="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1711</Words>
  <Application>WPS 演示</Application>
  <PresentationFormat>自定义</PresentationFormat>
  <Paragraphs>170</Paragraphs>
  <Slides>20</Slides>
  <Notes>3</Notes>
  <HiddenSlides>0</HiddenSlides>
  <MMClips>0</MMClips>
  <ScaleCrop>false</ScaleCrop>
  <HeadingPairs>
    <vt:vector size="8" baseType="variant">
      <vt:variant>
        <vt:lpstr>已用的字体</vt:lpstr>
      </vt:variant>
      <vt:variant>
        <vt:i4>13</vt:i4>
      </vt:variant>
      <vt:variant>
        <vt:lpstr>主题</vt:lpstr>
      </vt:variant>
      <vt:variant>
        <vt:i4>1</vt:i4>
      </vt:variant>
      <vt:variant>
        <vt:lpstr>嵌入 OLE 服务器</vt:lpstr>
      </vt:variant>
      <vt:variant>
        <vt:i4>1</vt:i4>
      </vt:variant>
      <vt:variant>
        <vt:lpstr>幻灯片标题</vt:lpstr>
      </vt:variant>
      <vt:variant>
        <vt:i4>20</vt:i4>
      </vt:variant>
    </vt:vector>
  </HeadingPairs>
  <TitlesOfParts>
    <vt:vector size="35" baseType="lpstr">
      <vt:lpstr>Arial</vt:lpstr>
      <vt:lpstr>宋体</vt:lpstr>
      <vt:lpstr>Wingdings</vt:lpstr>
      <vt:lpstr>华文楷体</vt:lpstr>
      <vt:lpstr>Times New Roman</vt:lpstr>
      <vt:lpstr>楷体_GB2312</vt:lpstr>
      <vt:lpstr>黑体</vt:lpstr>
      <vt:lpstr>Arial</vt:lpstr>
      <vt:lpstr>Calibri</vt:lpstr>
      <vt:lpstr>微软雅黑</vt:lpstr>
      <vt:lpstr>华文中宋</vt:lpstr>
      <vt:lpstr>楷体</vt:lpstr>
      <vt:lpstr>新宋体</vt:lpstr>
      <vt:lpstr>Office 主题</vt:lpstr>
      <vt:lpstr>PBrush</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做导学案反馈练习   1. 2. 3.</vt:lpstr>
      <vt:lpstr>PowerPoint 演示文稿</vt:lpstr>
      <vt:lpstr>PowerPoint 演示文稿</vt:lpstr>
    </vt:vector>
  </TitlesOfParts>
  <Company>BoYaIt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Azure Flame</dc:creator>
  <cp:lastModifiedBy>gjzx</cp:lastModifiedBy>
  <cp:revision>315</cp:revision>
  <dcterms:created xsi:type="dcterms:W3CDTF">2016-07-30T01:25:00Z</dcterms:created>
  <dcterms:modified xsi:type="dcterms:W3CDTF">2017-06-06T03:05:24Z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2052-10.1.0.6490</vt:lpwstr>
  </property>
</Properties>
</file>