
<file path=[Content_Types].xml><?xml version="1.0" encoding="utf-8"?>
<Types xmlns="http://schemas.openxmlformats.org/package/2006/content-types">
  <Default Extension="jpeg" ContentType="image/jpeg"/>
  <Default Extension="vml" ContentType="application/vnd.openxmlformats-officedocument.vmlDrawin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activeX/activeX2.bin" ContentType="application/vnd.ms-office.activeX"/>
  <Override PartName="/ppt/activeX/activeX2.xml" ContentType="application/vnd.ms-office.activeX+xml"/>
  <Override PartName="/ppt/activeX/activeX3.bin" ContentType="application/vnd.ms-office.activeX"/>
  <Override PartName="/ppt/activeX/activeX3.xml" ContentType="application/vnd.ms-office.activeX+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2" r:id="rId4"/>
    <p:sldId id="292" r:id="rId5"/>
    <p:sldId id="264" r:id="rId6"/>
    <p:sldId id="278"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1.wmf"/><Relationship Id="rId1" Type="http://schemas.openxmlformats.org/officeDocument/2006/relationships/control" Target="../activeX/activeX1.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7.xml"/><Relationship Id="rId4" Type="http://schemas.openxmlformats.org/officeDocument/2006/relationships/image" Target="../media/image14.wmf"/><Relationship Id="rId3" Type="http://schemas.openxmlformats.org/officeDocument/2006/relationships/control" Target="../activeX/activeX2.xml"/><Relationship Id="rId2" Type="http://schemas.openxmlformats.org/officeDocument/2006/relationships/image" Target="../media/image13.GIF"/><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16.wmf"/><Relationship Id="rId1" Type="http://schemas.openxmlformats.org/officeDocument/2006/relationships/control" Target="../activeX/activeX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ctrTitle"/>
          </p:nvPr>
        </p:nvSpPr>
        <p:spPr>
          <a:xfrm>
            <a:off x="1769110" y="194945"/>
            <a:ext cx="9144000" cy="1651000"/>
          </a:xfrm>
        </p:spPr>
        <p:txBody>
          <a:bodyPr/>
          <a:p>
            <a:r>
              <a:rPr lang="zh-CN" altLang="en-US" b="1" dirty="0">
                <a:solidFill>
                  <a:srgbClr val="FF0000"/>
                </a:solidFill>
                <a:uFillTx/>
                <a:latin typeface="Arial" panose="020B0604020202020204" pitchFamily="34" charset="0"/>
                <a:ea typeface="宋体" panose="02010600030101010101" pitchFamily="2" charset="-122"/>
                <a:sym typeface="+mn-ea"/>
              </a:rPr>
              <a:t>第三节  物体的浮与沉</a:t>
            </a:r>
            <a:endParaRPr lang="zh-CN" altLang="en-US" b="1" dirty="0">
              <a:solidFill>
                <a:srgbClr val="FF0000"/>
              </a:solidFill>
              <a:uFillTx/>
              <a:latin typeface="Arial" panose="020B0604020202020204" pitchFamily="34" charset="0"/>
              <a:ea typeface="宋体" panose="02010600030101010101" pitchFamily="2"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4" descr="29"/>
          <p:cNvPicPr>
            <a:picLocks noChangeAspect="1"/>
          </p:cNvPicPr>
          <p:nvPr/>
        </p:nvPicPr>
        <p:blipFill>
          <a:blip r:embed="rId1"/>
          <a:stretch>
            <a:fillRect/>
          </a:stretch>
        </p:blipFill>
        <p:spPr>
          <a:xfrm>
            <a:off x="7032625" y="260350"/>
            <a:ext cx="3430588" cy="6048375"/>
          </a:xfrm>
          <a:prstGeom prst="rect">
            <a:avLst/>
          </a:prstGeom>
          <a:noFill/>
          <a:ln w="9525">
            <a:noFill/>
          </a:ln>
        </p:spPr>
      </p:pic>
      <p:sp>
        <p:nvSpPr>
          <p:cNvPr id="13317" name="Text Box 5"/>
          <p:cNvSpPr txBox="1"/>
          <p:nvPr/>
        </p:nvSpPr>
        <p:spPr>
          <a:xfrm>
            <a:off x="2279650" y="333375"/>
            <a:ext cx="3527425" cy="1371600"/>
          </a:xfrm>
          <a:prstGeom prst="rect">
            <a:avLst/>
          </a:prstGeom>
          <a:noFill/>
          <a:ln w="9525">
            <a:noFill/>
          </a:ln>
        </p:spPr>
        <p:txBody>
          <a:bodyPr>
            <a:spAutoFit/>
          </a:bodyPr>
          <a:p>
            <a:pPr lvl="0" algn="l" eaLnBrk="1" hangingPunct="1">
              <a:spcBef>
                <a:spcPct val="50000"/>
              </a:spcBef>
            </a:pPr>
            <a:r>
              <a:rPr lang="zh-CN" altLang="en-US" sz="2800" b="1" dirty="0">
                <a:latin typeface="Arial" panose="020B0604020202020204" pitchFamily="34" charset="0"/>
                <a:ea typeface="宋体" panose="02010600030101010101" pitchFamily="2" charset="-122"/>
              </a:rPr>
              <a:t>密度计在水中处于什么状态？浮力与重力大小关系如何？</a:t>
            </a:r>
            <a:endParaRPr lang="zh-CN" altLang="en-US" sz="2800" b="1" dirty="0">
              <a:latin typeface="Arial" panose="020B0604020202020204" pitchFamily="34" charset="0"/>
              <a:ea typeface="宋体" panose="02010600030101010101" pitchFamily="2" charset="-122"/>
            </a:endParaRPr>
          </a:p>
        </p:txBody>
      </p:sp>
      <p:sp>
        <p:nvSpPr>
          <p:cNvPr id="13318" name="Text Box 6"/>
          <p:cNvSpPr txBox="1"/>
          <p:nvPr/>
        </p:nvSpPr>
        <p:spPr>
          <a:xfrm>
            <a:off x="2279650" y="1916113"/>
            <a:ext cx="4105275" cy="944880"/>
          </a:xfrm>
          <a:prstGeom prst="rect">
            <a:avLst/>
          </a:prstGeom>
          <a:noFill/>
          <a:ln w="9525">
            <a:noFill/>
          </a:ln>
        </p:spPr>
        <p:txBody>
          <a:bodyPr>
            <a:spAutoFit/>
          </a:bodyPr>
          <a:p>
            <a:pPr lvl="0" algn="l" eaLnBrk="1" hangingPunct="1">
              <a:spcBef>
                <a:spcPct val="50000"/>
              </a:spcBef>
            </a:pPr>
            <a:r>
              <a:rPr lang="zh-CN" altLang="en-US" sz="2800" b="1" dirty="0">
                <a:latin typeface="Arial" panose="020B0604020202020204" pitchFamily="34" charset="0"/>
                <a:ea typeface="宋体" panose="02010600030101010101" pitchFamily="2" charset="-122"/>
              </a:rPr>
              <a:t>密度计的刻度有什么规律？为什么？</a:t>
            </a:r>
            <a:endParaRPr lang="zh-CN" altLang="en-US" sz="2800" b="1" dirty="0">
              <a:latin typeface="Arial" panose="020B0604020202020204" pitchFamily="34" charset="0"/>
              <a:ea typeface="宋体" panose="02010600030101010101" pitchFamily="2" charset="-122"/>
            </a:endParaRPr>
          </a:p>
        </p:txBody>
      </p:sp>
      <p:sp>
        <p:nvSpPr>
          <p:cNvPr id="13319" name="Text Box 7"/>
          <p:cNvSpPr txBox="1"/>
          <p:nvPr/>
        </p:nvSpPr>
        <p:spPr>
          <a:xfrm>
            <a:off x="2063750" y="3429000"/>
            <a:ext cx="3744913" cy="2042160"/>
          </a:xfrm>
          <a:prstGeom prst="rect">
            <a:avLst/>
          </a:prstGeom>
          <a:noFill/>
          <a:ln w="9525">
            <a:noFill/>
          </a:ln>
        </p:spPr>
        <p:txBody>
          <a:bodyPr>
            <a:spAutoFit/>
          </a:bodyPr>
          <a:p>
            <a:pPr lvl="0" algn="l" eaLnBrk="1" hangingPunct="1">
              <a:spcBef>
                <a:spcPct val="50000"/>
              </a:spcBef>
            </a:pPr>
            <a:r>
              <a:rPr lang="zh-CN" altLang="en-US" sz="3200" b="1" dirty="0">
                <a:solidFill>
                  <a:srgbClr val="0000FF"/>
                </a:solidFill>
                <a:latin typeface="Arial" panose="020B0604020202020204" pitchFamily="34" charset="0"/>
                <a:ea typeface="宋体" panose="02010600030101010101" pitchFamily="2" charset="-122"/>
              </a:rPr>
              <a:t>漂浮                       </a:t>
            </a:r>
            <a:r>
              <a:rPr lang="en-US" altLang="zh-CN" sz="3200" b="1" dirty="0">
                <a:solidFill>
                  <a:srgbClr val="0000FF"/>
                </a:solidFill>
                <a:latin typeface="Arial" panose="020B0604020202020204" pitchFamily="34" charset="0"/>
                <a:ea typeface="宋体" panose="02010600030101010101" pitchFamily="2" charset="-122"/>
              </a:rPr>
              <a:t>F</a:t>
            </a:r>
            <a:r>
              <a:rPr lang="zh-CN" altLang="en-US" sz="3200" b="1" baseline="-25000" dirty="0">
                <a:solidFill>
                  <a:srgbClr val="0000FF"/>
                </a:solidFill>
                <a:latin typeface="Arial" panose="020B0604020202020204" pitchFamily="34" charset="0"/>
                <a:ea typeface="宋体" panose="02010600030101010101" pitchFamily="2" charset="-122"/>
              </a:rPr>
              <a:t>浮</a:t>
            </a:r>
            <a:r>
              <a:rPr lang="en-US" altLang="zh-CN" sz="3200" b="1" dirty="0">
                <a:solidFill>
                  <a:srgbClr val="0000FF"/>
                </a:solidFill>
                <a:latin typeface="Arial" panose="020B0604020202020204" pitchFamily="34" charset="0"/>
                <a:ea typeface="宋体" panose="02010600030101010101" pitchFamily="2" charset="-122"/>
              </a:rPr>
              <a:t>=G</a:t>
            </a:r>
            <a:r>
              <a:rPr lang="zh-CN" altLang="en-US" sz="3200" b="1" baseline="-25000" dirty="0">
                <a:solidFill>
                  <a:srgbClr val="0000FF"/>
                </a:solidFill>
                <a:latin typeface="Arial" panose="020B0604020202020204" pitchFamily="34" charset="0"/>
                <a:ea typeface="宋体" panose="02010600030101010101" pitchFamily="2" charset="-122"/>
              </a:rPr>
              <a:t>物</a:t>
            </a:r>
            <a:r>
              <a:rPr lang="zh-CN" altLang="en-US" sz="3200" b="1" dirty="0">
                <a:solidFill>
                  <a:srgbClr val="0000FF"/>
                </a:solidFill>
                <a:latin typeface="Arial" panose="020B0604020202020204" pitchFamily="34" charset="0"/>
                <a:ea typeface="宋体" panose="02010600030101010101" pitchFamily="2" charset="-122"/>
              </a:rPr>
              <a:t>                         越往下刻度表示的密度值越大。</a:t>
            </a:r>
            <a:endParaRPr lang="zh-CN" altLang="en-US" sz="32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slide(fromBottom)">
                                      <p:cBhvr>
                                        <p:cTn id="7" dur="500"/>
                                        <p:tgtEl>
                                          <p:spTgt spid="1331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8"/>
                                        </p:tgtEl>
                                        <p:attrNameLst>
                                          <p:attrName>style.visibility</p:attrName>
                                        </p:attrNameLst>
                                      </p:cBhvr>
                                      <p:to>
                                        <p:strVal val="visible"/>
                                      </p:to>
                                    </p:set>
                                    <p:animEffect transition="in" filter="slide(fromBottom)">
                                      <p:cBhvr>
                                        <p:cTn id="12" dur="500"/>
                                        <p:tgtEl>
                                          <p:spTgt spid="1331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319">
                                            <p:txEl>
                                              <p:charRg st="0" end="70"/>
                                            </p:txEl>
                                          </p:spTgt>
                                        </p:tgtEl>
                                        <p:attrNameLst>
                                          <p:attrName>style.visibility</p:attrName>
                                        </p:attrNameLst>
                                      </p:cBhvr>
                                      <p:to>
                                        <p:strVal val="visible"/>
                                      </p:to>
                                    </p:set>
                                    <p:animEffect transition="in" filter="slide(fromBottom)">
                                      <p:cBhvr>
                                        <p:cTn id="17" dur="500"/>
                                        <p:tgtEl>
                                          <p:spTgt spid="13319">
                                            <p:txEl>
                                              <p:charRg st="0"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4"/>
          <p:cNvSpPr txBox="1"/>
          <p:nvPr/>
        </p:nvSpPr>
        <p:spPr>
          <a:xfrm>
            <a:off x="1524000" y="0"/>
            <a:ext cx="2592388" cy="518160"/>
          </a:xfrm>
          <a:prstGeom prst="rect">
            <a:avLst/>
          </a:prstGeom>
          <a:noFill/>
          <a:ln w="9525">
            <a:noFill/>
          </a:ln>
        </p:spPr>
        <p:txBody>
          <a:bodyPr>
            <a:spAutoFit/>
          </a:bodyPr>
          <a:p>
            <a:pPr lvl="0" eaLnBrk="1" hangingPunct="1">
              <a:spcBef>
                <a:spcPct val="50000"/>
              </a:spcBef>
            </a:pP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）盐水选种</a:t>
            </a:r>
            <a:endParaRPr lang="zh-CN" altLang="en-US" sz="2800" b="1" dirty="0">
              <a:latin typeface="Arial" panose="020B0604020202020204" pitchFamily="34" charset="0"/>
              <a:ea typeface="宋体" panose="02010600030101010101" pitchFamily="2" charset="-122"/>
            </a:endParaRPr>
          </a:p>
        </p:txBody>
      </p:sp>
      <p:pic>
        <p:nvPicPr>
          <p:cNvPr id="29699" name="Picture 5" descr="30"/>
          <p:cNvPicPr>
            <a:picLocks noChangeAspect="1"/>
          </p:cNvPicPr>
          <p:nvPr/>
        </p:nvPicPr>
        <p:blipFill>
          <a:blip r:embed="rId1"/>
          <a:stretch>
            <a:fillRect/>
          </a:stretch>
        </p:blipFill>
        <p:spPr>
          <a:xfrm>
            <a:off x="1703388" y="908050"/>
            <a:ext cx="3816350" cy="4968875"/>
          </a:xfrm>
          <a:prstGeom prst="rect">
            <a:avLst/>
          </a:prstGeom>
          <a:noFill/>
          <a:ln w="9525">
            <a:noFill/>
          </a:ln>
        </p:spPr>
      </p:pic>
      <p:sp>
        <p:nvSpPr>
          <p:cNvPr id="14342" name="Text Box 6"/>
          <p:cNvSpPr txBox="1"/>
          <p:nvPr/>
        </p:nvSpPr>
        <p:spPr>
          <a:xfrm>
            <a:off x="5664200" y="1125538"/>
            <a:ext cx="4826000" cy="1554480"/>
          </a:xfrm>
          <a:prstGeom prst="rect">
            <a:avLst/>
          </a:prstGeom>
          <a:noFill/>
          <a:ln w="9525">
            <a:noFill/>
          </a:ln>
        </p:spPr>
        <p:txBody>
          <a:bodyPr>
            <a:spAutoFit/>
          </a:bodyPr>
          <a:p>
            <a:pPr lvl="0" algn="l" eaLnBrk="1" hangingPunct="1">
              <a:spcBef>
                <a:spcPct val="50000"/>
              </a:spcBef>
            </a:pPr>
            <a:r>
              <a:rPr lang="zh-CN" altLang="en-US" sz="3200" b="1" dirty="0">
                <a:latin typeface="Arial" panose="020B0604020202020204" pitchFamily="34" charset="0"/>
                <a:ea typeface="宋体" panose="02010600030101010101" pitchFamily="2" charset="-122"/>
              </a:rPr>
              <a:t>选种盐水的密度一般在</a:t>
            </a:r>
            <a:r>
              <a:rPr lang="en-US" altLang="zh-CN" sz="3200" b="1" dirty="0">
                <a:latin typeface="Arial" panose="020B0604020202020204" pitchFamily="34" charset="0"/>
                <a:ea typeface="宋体" panose="02010600030101010101" pitchFamily="2" charset="-122"/>
              </a:rPr>
              <a:t>1.16×10</a:t>
            </a:r>
            <a:r>
              <a:rPr lang="en-US" altLang="zh-CN" sz="3200" b="1" baseline="30000"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a:t>
            </a:r>
            <a:r>
              <a:rPr lang="en-US" altLang="zh-CN" sz="3200" b="1" dirty="0">
                <a:latin typeface="Arial" panose="020B0604020202020204" pitchFamily="34" charset="0"/>
                <a:ea typeface="宋体" panose="02010600030101010101" pitchFamily="2" charset="-122"/>
              </a:rPr>
              <a:t>1.2×10</a:t>
            </a:r>
            <a:r>
              <a:rPr lang="en-US" altLang="zh-CN" sz="3200" b="1" baseline="30000" dirty="0">
                <a:latin typeface="Arial" panose="020B0604020202020204" pitchFamily="34" charset="0"/>
                <a:ea typeface="宋体" panose="02010600030101010101" pitchFamily="2" charset="-122"/>
              </a:rPr>
              <a:t>3</a:t>
            </a:r>
            <a:r>
              <a:rPr lang="en-US" altLang="zh-CN" sz="3200" b="1" dirty="0">
                <a:latin typeface="Arial" panose="020B0604020202020204" pitchFamily="34" charset="0"/>
                <a:ea typeface="宋体" panose="02010600030101010101" pitchFamily="2" charset="-122"/>
              </a:rPr>
              <a:t>kg/m</a:t>
            </a:r>
            <a:r>
              <a:rPr lang="en-US" altLang="zh-CN" sz="3200" b="1" baseline="30000"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之间。</a:t>
            </a:r>
            <a:endParaRPr lang="zh-CN" altLang="en-US" sz="3200" b="1" dirty="0">
              <a:latin typeface="Arial" panose="020B0604020202020204" pitchFamily="34" charset="0"/>
              <a:ea typeface="宋体" panose="02010600030101010101" pitchFamily="2" charset="-122"/>
            </a:endParaRPr>
          </a:p>
        </p:txBody>
      </p:sp>
      <p:sp>
        <p:nvSpPr>
          <p:cNvPr id="14343" name="Text Box 7"/>
          <p:cNvSpPr txBox="1"/>
          <p:nvPr/>
        </p:nvSpPr>
        <p:spPr>
          <a:xfrm>
            <a:off x="5808663" y="3573463"/>
            <a:ext cx="4537075" cy="1554480"/>
          </a:xfrm>
          <a:prstGeom prst="rect">
            <a:avLst/>
          </a:prstGeom>
          <a:noFill/>
          <a:ln w="9525">
            <a:noFill/>
          </a:ln>
        </p:spPr>
        <p:txBody>
          <a:bodyPr>
            <a:spAutoFit/>
          </a:bodyPr>
          <a:p>
            <a:pPr lvl="0" algn="l" eaLnBrk="1" hangingPunct="1">
              <a:spcBef>
                <a:spcPct val="50000"/>
              </a:spcBef>
            </a:pPr>
            <a:r>
              <a:rPr lang="zh-CN" altLang="en-US" sz="3200" b="1" dirty="0">
                <a:solidFill>
                  <a:srgbClr val="FF3300"/>
                </a:solidFill>
                <a:latin typeface="Arial" panose="020B0604020202020204" pitchFamily="34" charset="0"/>
                <a:ea typeface="宋体" panose="02010600030101010101" pitchFamily="2" charset="-122"/>
              </a:rPr>
              <a:t>饱满种子下沉，</a:t>
            </a:r>
            <a:r>
              <a:rPr lang="en-US" altLang="zh-CN" sz="3200" b="1" dirty="0">
                <a:solidFill>
                  <a:srgbClr val="FF3300"/>
                </a:solidFill>
                <a:latin typeface="Arial" panose="020B0604020202020204" pitchFamily="34" charset="0"/>
                <a:ea typeface="宋体" panose="02010600030101010101" pitchFamily="2" charset="-122"/>
              </a:rPr>
              <a:t>F</a:t>
            </a:r>
            <a:r>
              <a:rPr lang="zh-CN" altLang="en-US" sz="3200" b="1" baseline="-25000" dirty="0">
                <a:solidFill>
                  <a:srgbClr val="FF3300"/>
                </a:solidFill>
                <a:latin typeface="Arial" panose="020B0604020202020204" pitchFamily="34" charset="0"/>
                <a:ea typeface="宋体" panose="02010600030101010101" pitchFamily="2" charset="-122"/>
              </a:rPr>
              <a:t>浮</a:t>
            </a:r>
            <a:r>
              <a:rPr lang="en-US" altLang="zh-CN" sz="3200" b="1" dirty="0">
                <a:solidFill>
                  <a:srgbClr val="FF3300"/>
                </a:solidFill>
                <a:latin typeface="Arial" panose="020B0604020202020204" pitchFamily="34" charset="0"/>
                <a:ea typeface="宋体" panose="02010600030101010101" pitchFamily="2" charset="-122"/>
              </a:rPr>
              <a:t>&lt;G</a:t>
            </a:r>
            <a:r>
              <a:rPr lang="zh-CN" altLang="en-US" sz="3200" b="1" dirty="0">
                <a:solidFill>
                  <a:srgbClr val="FF3300"/>
                </a:solidFill>
                <a:latin typeface="Arial" panose="020B0604020202020204" pitchFamily="34" charset="0"/>
                <a:ea typeface="宋体" panose="02010600030101010101" pitchFamily="2" charset="-122"/>
              </a:rPr>
              <a:t>，干瘪、虫蛀的种子上浮至漂浮，</a:t>
            </a:r>
            <a:r>
              <a:rPr lang="en-US" altLang="zh-CN" sz="3200" b="1" dirty="0">
                <a:solidFill>
                  <a:srgbClr val="FF3300"/>
                </a:solidFill>
                <a:latin typeface="Arial" panose="020B0604020202020204" pitchFamily="34" charset="0"/>
                <a:ea typeface="宋体" panose="02010600030101010101" pitchFamily="2" charset="-122"/>
              </a:rPr>
              <a:t>F</a:t>
            </a:r>
            <a:r>
              <a:rPr lang="zh-CN" altLang="en-US" sz="3200" b="1" baseline="-25000" dirty="0">
                <a:solidFill>
                  <a:srgbClr val="FF3300"/>
                </a:solidFill>
                <a:latin typeface="Arial" panose="020B0604020202020204" pitchFamily="34" charset="0"/>
                <a:ea typeface="宋体" panose="02010600030101010101" pitchFamily="2" charset="-122"/>
              </a:rPr>
              <a:t>浮</a:t>
            </a:r>
            <a:r>
              <a:rPr lang="en-US" altLang="zh-CN" sz="3200" b="1" dirty="0">
                <a:solidFill>
                  <a:srgbClr val="FF3300"/>
                </a:solidFill>
                <a:latin typeface="Arial" panose="020B0604020202020204" pitchFamily="34" charset="0"/>
                <a:ea typeface="宋体" panose="02010600030101010101" pitchFamily="2" charset="-122"/>
              </a:rPr>
              <a:t>&gt;G</a:t>
            </a:r>
            <a:r>
              <a:rPr lang="zh-CN" altLang="en-US" sz="3200" b="1" dirty="0">
                <a:solidFill>
                  <a:srgbClr val="FF3300"/>
                </a:solidFill>
                <a:latin typeface="Arial" panose="020B0604020202020204" pitchFamily="34" charset="0"/>
                <a:ea typeface="宋体" panose="02010600030101010101" pitchFamily="2" charset="-122"/>
              </a:rPr>
              <a:t>。</a:t>
            </a:r>
            <a:endParaRPr lang="zh-CN" altLang="en-US" sz="3200" b="1"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slide(fromBottom)">
                                      <p:cBhvr>
                                        <p:cTn id="7" dur="500"/>
                                        <p:tgtEl>
                                          <p:spTgt spid="1434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slide(fromBottom)">
                                      <p:cBhvr>
                                        <p:cTn id="12"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ontrols>
      <mc:AlternateContent xmlns:mc="http://schemas.openxmlformats.org/markup-compatibility/2006">
        <mc:Choice xmlns:v="urn:schemas-microsoft-com:vml" Requires="v">
          <p:control spid="1025" name="" r:id="rId1" imgW="8064500" imgH="5327650"/>
        </mc:Choice>
        <mc:Fallback>
          <p:control name="" r:id="rId1" imgW="8064500" imgH="5327650">
            <p:pic>
              <p:nvPicPr>
                <p:cNvPr id="0" name="Host Control  1024"/>
                <p:cNvPicPr/>
                <p:nvPr/>
              </p:nvPicPr>
              <p:blipFill>
                <a:blip r:embed="rId2"/>
                <a:stretch>
                  <a:fillRect/>
                </a:stretch>
              </p:blipFill>
              <p:spPr>
                <a:xfrm>
                  <a:off x="2063750" y="765175"/>
                  <a:ext cx="8064500" cy="5327650"/>
                </a:xfrm>
                <a:prstGeom prst="rect">
                  <a:avLst/>
                </a:prstGeom>
                <a:noFill/>
                <a:ln w="9525">
                  <a:noFill/>
                </a:ln>
              </p:spPr>
            </p:pic>
          </p:control>
        </mc:Fallback>
      </mc:AlternateContent>
    </p:controls>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Text Box 4"/>
          <p:cNvSpPr txBox="1"/>
          <p:nvPr/>
        </p:nvSpPr>
        <p:spPr>
          <a:xfrm>
            <a:off x="1524000" y="0"/>
            <a:ext cx="3708400" cy="518160"/>
          </a:xfrm>
          <a:prstGeom prst="rect">
            <a:avLst/>
          </a:prstGeom>
          <a:noFill/>
          <a:ln w="9525">
            <a:noFill/>
          </a:ln>
        </p:spPr>
        <p:txBody>
          <a:bodyPr>
            <a:spAutoFit/>
          </a:bodyPr>
          <a:p>
            <a:pPr lvl="0" eaLnBrk="1" hangingPunct="1">
              <a:spcBef>
                <a:spcPct val="50000"/>
              </a:spcBef>
            </a:pP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）孔名灯与热气球</a:t>
            </a:r>
            <a:endParaRPr lang="zh-CN" altLang="en-US" sz="2800" b="1" dirty="0">
              <a:latin typeface="Arial" panose="020B0604020202020204" pitchFamily="34" charset="0"/>
              <a:ea typeface="宋体" panose="02010600030101010101" pitchFamily="2" charset="-122"/>
            </a:endParaRPr>
          </a:p>
        </p:txBody>
      </p:sp>
      <p:pic>
        <p:nvPicPr>
          <p:cNvPr id="16389" name="Picture 5" descr="32"/>
          <p:cNvPicPr>
            <a:picLocks noChangeAspect="1"/>
          </p:cNvPicPr>
          <p:nvPr/>
        </p:nvPicPr>
        <p:blipFill>
          <a:blip r:embed="rId1"/>
          <a:stretch>
            <a:fillRect/>
          </a:stretch>
        </p:blipFill>
        <p:spPr>
          <a:xfrm>
            <a:off x="2063750" y="1052513"/>
            <a:ext cx="3095625" cy="3625850"/>
          </a:xfrm>
          <a:prstGeom prst="rect">
            <a:avLst/>
          </a:prstGeom>
          <a:noFill/>
          <a:ln w="9525">
            <a:noFill/>
          </a:ln>
        </p:spPr>
      </p:pic>
      <p:pic>
        <p:nvPicPr>
          <p:cNvPr id="16390" name="Picture 6" descr="热气球"/>
          <p:cNvPicPr>
            <a:picLocks noChangeAspect="1"/>
          </p:cNvPicPr>
          <p:nvPr/>
        </p:nvPicPr>
        <p:blipFill>
          <a:blip r:embed="rId2"/>
          <a:stretch>
            <a:fillRect/>
          </a:stretch>
        </p:blipFill>
        <p:spPr>
          <a:xfrm>
            <a:off x="2063750" y="1052513"/>
            <a:ext cx="3095625" cy="3600450"/>
          </a:xfrm>
          <a:prstGeom prst="rect">
            <a:avLst/>
          </a:prstGeom>
          <a:noFill/>
          <a:ln w="9525">
            <a:noFill/>
          </a:ln>
        </p:spPr>
      </p:pic>
      <p:sp>
        <p:nvSpPr>
          <p:cNvPr id="16392" name="Text Box 8"/>
          <p:cNvSpPr txBox="1"/>
          <p:nvPr/>
        </p:nvSpPr>
        <p:spPr>
          <a:xfrm>
            <a:off x="1919288" y="4724400"/>
            <a:ext cx="3240087" cy="1554480"/>
          </a:xfrm>
          <a:prstGeom prst="rect">
            <a:avLst/>
          </a:prstGeom>
          <a:noFill/>
          <a:ln w="9525">
            <a:noFill/>
          </a:ln>
        </p:spPr>
        <p:txBody>
          <a:bodyPr>
            <a:spAutoFit/>
          </a:bodyPr>
          <a:p>
            <a:pPr lvl="0" algn="l" eaLnBrk="1" hangingPunct="1">
              <a:spcBef>
                <a:spcPct val="50000"/>
              </a:spcBef>
            </a:pPr>
            <a:r>
              <a:rPr lang="zh-CN" altLang="en-US" sz="2400" b="1" dirty="0">
                <a:latin typeface="Arial" panose="020B0604020202020204" pitchFamily="34" charset="0"/>
                <a:ea typeface="宋体" panose="02010600030101010101" pitchFamily="2" charset="-122"/>
              </a:rPr>
              <a:t>孔明灯与热气球灯内和球内气体密度比外部气体密度小到一定程度时升空。</a:t>
            </a:r>
            <a:endParaRPr lang="zh-CN" altLang="en-US" sz="2400" b="1" dirty="0">
              <a:latin typeface="Arial" panose="020B0604020202020204" pitchFamily="34" charset="0"/>
              <a:ea typeface="宋体" panose="02010600030101010101" pitchFamily="2" charset="-122"/>
            </a:endParaRPr>
          </a:p>
        </p:txBody>
      </p:sp>
    </p:spTree>
    <p:controls>
      <mc:AlternateContent xmlns:mc="http://schemas.openxmlformats.org/markup-compatibility/2006">
        <mc:Choice xmlns:v="urn:schemas-microsoft-com:vml" Requires="v">
          <p:control spid="2049" name="" r:id="rId3" imgW="4572000" imgH="5140325"/>
        </mc:Choice>
        <mc:Fallback>
          <p:control name="" r:id="rId3" imgW="4572000" imgH="5140325">
            <p:pic>
              <p:nvPicPr>
                <p:cNvPr id="0" name="Host Control  2048"/>
                <p:cNvPicPr/>
                <p:nvPr/>
              </p:nvPicPr>
              <p:blipFill>
                <a:blip r:embed="rId4"/>
                <a:stretch>
                  <a:fillRect/>
                </a:stretch>
              </p:blipFill>
              <p:spPr>
                <a:xfrm>
                  <a:off x="5772150" y="692150"/>
                  <a:ext cx="4572000" cy="5140325"/>
                </a:xfrm>
                <a:prstGeom prst="rect">
                  <a:avLst/>
                </a:prstGeom>
                <a:noFill/>
                <a:ln w="9525">
                  <a:noFill/>
                </a:ln>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slide(fromBottom)">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390"/>
                                        </p:tgtEl>
                                        <p:attrNameLst>
                                          <p:attrName>style.visibility</p:attrName>
                                        </p:attrNameLst>
                                      </p:cBhvr>
                                      <p:to>
                                        <p:strVal val="visible"/>
                                      </p:to>
                                    </p:set>
                                    <p:anim calcmode="lin" valueType="num">
                                      <p:cBhvr additive="base">
                                        <p:cTn id="12" dur="500" fill="hold"/>
                                        <p:tgtEl>
                                          <p:spTgt spid="16390"/>
                                        </p:tgtEl>
                                        <p:attrNameLst>
                                          <p:attrName>ppt_x</p:attrName>
                                        </p:attrNameLst>
                                      </p:cBhvr>
                                      <p:tavLst>
                                        <p:tav tm="0">
                                          <p:val>
                                            <p:strVal val="#ppt_x"/>
                                          </p:val>
                                        </p:tav>
                                        <p:tav tm="100000">
                                          <p:val>
                                            <p:strVal val="#ppt_x"/>
                                          </p:val>
                                        </p:tav>
                                      </p:tavLst>
                                    </p:anim>
                                    <p:anim calcmode="lin" valueType="num">
                                      <p:cBhvr additive="base">
                                        <p:cTn id="13"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6392"/>
                                        </p:tgtEl>
                                        <p:attrNameLst>
                                          <p:attrName>style.visibility</p:attrName>
                                        </p:attrNameLst>
                                      </p:cBhvr>
                                      <p:to>
                                        <p:strVal val="visible"/>
                                      </p:to>
                                    </p:set>
                                    <p:animEffect transition="in" filter="slide(fromBottom)">
                                      <p:cBhvr>
                                        <p:cTn id="18"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4"/>
          <p:cNvSpPr txBox="1"/>
          <p:nvPr/>
        </p:nvSpPr>
        <p:spPr>
          <a:xfrm>
            <a:off x="1774825" y="260350"/>
            <a:ext cx="8351838" cy="1371600"/>
          </a:xfrm>
          <a:prstGeom prst="rect">
            <a:avLst/>
          </a:prstGeom>
          <a:noFill/>
          <a:ln w="9525">
            <a:noFill/>
          </a:ln>
        </p:spPr>
        <p:txBody>
          <a:bodyPr>
            <a:spAutoFit/>
          </a:bodyPr>
          <a:p>
            <a:pPr lvl="0" algn="l" eaLnBrk="1" hangingPunct="1">
              <a:spcBef>
                <a:spcPct val="50000"/>
              </a:spcBef>
            </a:pPr>
            <a:r>
              <a:rPr lang="zh-CN" altLang="en-US" sz="2800" b="1" dirty="0">
                <a:latin typeface="Arial" panose="020B0604020202020204" pitchFamily="34" charset="0"/>
                <a:ea typeface="宋体" panose="02010600030101010101" pitchFamily="2" charset="-122"/>
              </a:rPr>
              <a:t>例</a:t>
            </a: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、你煮过饺子吗？生饺子放入锅中是，便下沉到锅底，煮熟的饺子就浮起来，如果把凉的饺子放入锅中，又沉到锅底，这是为什么？</a:t>
            </a:r>
            <a:endParaRPr lang="zh-CN" altLang="en-US" sz="2800" b="1" dirty="0">
              <a:latin typeface="Arial" panose="020B0604020202020204" pitchFamily="34" charset="0"/>
              <a:ea typeface="宋体" panose="02010600030101010101" pitchFamily="2" charset="-122"/>
            </a:endParaRPr>
          </a:p>
        </p:txBody>
      </p:sp>
      <p:sp>
        <p:nvSpPr>
          <p:cNvPr id="18437" name="Text Box 5"/>
          <p:cNvSpPr txBox="1"/>
          <p:nvPr/>
        </p:nvSpPr>
        <p:spPr>
          <a:xfrm>
            <a:off x="1847850" y="1628775"/>
            <a:ext cx="6119813" cy="2651760"/>
          </a:xfrm>
          <a:prstGeom prst="rect">
            <a:avLst/>
          </a:prstGeom>
          <a:noFill/>
          <a:ln w="9525">
            <a:noFill/>
          </a:ln>
        </p:spPr>
        <p:txBody>
          <a:bodyPr>
            <a:spAutoFit/>
          </a:bodyPr>
          <a:p>
            <a:pPr lvl="0" algn="l" eaLnBrk="1" hangingPunct="1">
              <a:spcBef>
                <a:spcPct val="50000"/>
              </a:spcBef>
            </a:pPr>
            <a:r>
              <a:rPr lang="zh-CN" altLang="en-US" sz="2800" b="1" dirty="0">
                <a:solidFill>
                  <a:srgbClr val="0000FF"/>
                </a:solidFill>
                <a:latin typeface="Arial" panose="020B0604020202020204" pitchFamily="34" charset="0"/>
                <a:ea typeface="宋体" panose="02010600030101010101" pitchFamily="2" charset="-122"/>
              </a:rPr>
              <a:t>答：生饺子放入锅中，由于浮力小于重力而下沉；煮熟的饺子因饺内气体受热膨胀，浮力增大。当浮力大于重力时，饺子上浮；凉的熟饺子因遇冷体积缩小使浮力减小，浮力小于重力而下沉．</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30724" name="Text Box 6"/>
          <p:cNvSpPr txBox="1"/>
          <p:nvPr/>
        </p:nvSpPr>
        <p:spPr>
          <a:xfrm>
            <a:off x="1703388" y="4292600"/>
            <a:ext cx="8642350" cy="944880"/>
          </a:xfrm>
          <a:prstGeom prst="rect">
            <a:avLst/>
          </a:prstGeom>
          <a:noFill/>
          <a:ln w="9525">
            <a:noFill/>
          </a:ln>
        </p:spPr>
        <p:txBody>
          <a:bodyPr>
            <a:spAutoFit/>
          </a:bodyPr>
          <a:p>
            <a:pPr lvl="0" algn="l" eaLnBrk="1" hangingPunct="1">
              <a:spcBef>
                <a:spcPct val="50000"/>
              </a:spcBef>
            </a:pPr>
            <a:r>
              <a:rPr lang="zh-CN" altLang="en-US" sz="2800" b="1" dirty="0">
                <a:latin typeface="Arial" panose="020B0604020202020204" pitchFamily="34" charset="0"/>
                <a:ea typeface="宋体" panose="02010600030101010101" pitchFamily="2" charset="-122"/>
              </a:rPr>
              <a:t>例２、质量为</a:t>
            </a:r>
            <a:r>
              <a:rPr lang="en-US" altLang="zh-CN" sz="2800" b="1" dirty="0">
                <a:latin typeface="Arial" panose="020B0604020202020204" pitchFamily="34" charset="0"/>
                <a:ea typeface="宋体" panose="02010600030101010101" pitchFamily="2" charset="-122"/>
              </a:rPr>
              <a:t>200g</a:t>
            </a:r>
            <a:r>
              <a:rPr lang="zh-CN" altLang="en-US" sz="2800" b="1" dirty="0">
                <a:latin typeface="Arial" panose="020B0604020202020204" pitchFamily="34" charset="0"/>
                <a:ea typeface="宋体" panose="02010600030101010101" pitchFamily="2" charset="-122"/>
              </a:rPr>
              <a:t>的物体，浸入盛满水的容器中，溢出</a:t>
            </a:r>
            <a:r>
              <a:rPr lang="en-US" altLang="zh-CN" sz="2800" b="1" dirty="0">
                <a:latin typeface="Arial" panose="020B0604020202020204" pitchFamily="34" charset="0"/>
                <a:ea typeface="宋体" panose="02010600030101010101" pitchFamily="2" charset="-122"/>
              </a:rPr>
              <a:t>120g</a:t>
            </a:r>
            <a:r>
              <a:rPr lang="zh-CN" altLang="en-US" sz="2800" b="1" dirty="0">
                <a:latin typeface="Arial" panose="020B0604020202020204" pitchFamily="34" charset="0"/>
                <a:ea typeface="宋体" panose="02010600030101010101" pitchFamily="2" charset="-122"/>
              </a:rPr>
              <a:t>的水，则此物体将                          （           ）</a:t>
            </a:r>
            <a:endParaRPr lang="zh-CN" altLang="en-US" sz="2800" b="1" dirty="0">
              <a:latin typeface="Arial" panose="020B0604020202020204" pitchFamily="34" charset="0"/>
              <a:ea typeface="宋体" panose="02010600030101010101" pitchFamily="2" charset="-122"/>
            </a:endParaRPr>
          </a:p>
        </p:txBody>
      </p:sp>
      <p:sp>
        <p:nvSpPr>
          <p:cNvPr id="30725" name="Text Box 7"/>
          <p:cNvSpPr txBox="1"/>
          <p:nvPr/>
        </p:nvSpPr>
        <p:spPr>
          <a:xfrm>
            <a:off x="1847850" y="5373688"/>
            <a:ext cx="8353425" cy="944880"/>
          </a:xfrm>
          <a:prstGeom prst="rect">
            <a:avLst/>
          </a:prstGeom>
          <a:noFill/>
          <a:ln w="9525">
            <a:noFill/>
          </a:ln>
        </p:spPr>
        <p:txBody>
          <a:bodyPr>
            <a:spAutoFit/>
          </a:bodyPr>
          <a:p>
            <a:pPr lvl="0" algn="l" eaLnBrk="1" hangingPunct="1">
              <a:spcBef>
                <a:spcPct val="50000"/>
              </a:spcBef>
            </a:pPr>
            <a:r>
              <a:rPr lang="en-US" altLang="zh-CN" sz="2800" b="1" dirty="0">
                <a:solidFill>
                  <a:srgbClr val="0000FF"/>
                </a:solidFill>
                <a:latin typeface="Arial" panose="020B0604020202020204" pitchFamily="34" charset="0"/>
                <a:ea typeface="宋体" panose="02010600030101010101" pitchFamily="2" charset="-122"/>
              </a:rPr>
              <a:t>A</a:t>
            </a:r>
            <a:r>
              <a:rPr lang="zh-CN" altLang="en-US" sz="2800" b="1" dirty="0">
                <a:solidFill>
                  <a:srgbClr val="0000FF"/>
                </a:solidFill>
                <a:latin typeface="Arial" panose="020B0604020202020204" pitchFamily="34" charset="0"/>
                <a:ea typeface="宋体" panose="02010600030101010101" pitchFamily="2" charset="-122"/>
              </a:rPr>
              <a:t>、浮在水面上            </a:t>
            </a:r>
            <a:r>
              <a:rPr lang="en-US" altLang="zh-CN" sz="2800" b="1" dirty="0">
                <a:solidFill>
                  <a:srgbClr val="0000FF"/>
                </a:solidFill>
                <a:latin typeface="Arial" panose="020B0604020202020204" pitchFamily="34" charset="0"/>
                <a:ea typeface="宋体" panose="02010600030101010101" pitchFamily="2" charset="-122"/>
              </a:rPr>
              <a:t>B</a:t>
            </a:r>
            <a:r>
              <a:rPr lang="zh-CN" altLang="en-US" sz="2800" b="1" dirty="0">
                <a:solidFill>
                  <a:srgbClr val="0000FF"/>
                </a:solidFill>
                <a:latin typeface="Arial" panose="020B0604020202020204" pitchFamily="34" charset="0"/>
                <a:ea typeface="宋体" panose="02010600030101010101" pitchFamily="2" charset="-122"/>
              </a:rPr>
              <a:t>、悬浮在水中                     </a:t>
            </a:r>
            <a:r>
              <a:rPr lang="en-US" altLang="zh-CN" sz="2800" b="1" dirty="0">
                <a:solidFill>
                  <a:srgbClr val="0000FF"/>
                </a:solidFill>
                <a:latin typeface="Arial" panose="020B0604020202020204" pitchFamily="34" charset="0"/>
                <a:ea typeface="宋体" panose="02010600030101010101" pitchFamily="2" charset="-122"/>
              </a:rPr>
              <a:t>C</a:t>
            </a:r>
            <a:r>
              <a:rPr lang="zh-CN" altLang="en-US" sz="2800" b="1" dirty="0">
                <a:solidFill>
                  <a:srgbClr val="0000FF"/>
                </a:solidFill>
                <a:latin typeface="Arial" panose="020B0604020202020204" pitchFamily="34" charset="0"/>
                <a:ea typeface="宋体" panose="02010600030101010101" pitchFamily="2" charset="-122"/>
              </a:rPr>
              <a:t>、沉到容器底部        </a:t>
            </a:r>
            <a:r>
              <a:rPr lang="en-US" altLang="zh-CN" sz="2800" b="1" dirty="0">
                <a:solidFill>
                  <a:srgbClr val="0000FF"/>
                </a:solidFill>
                <a:latin typeface="Arial" panose="020B0604020202020204" pitchFamily="34" charset="0"/>
                <a:ea typeface="宋体" panose="02010600030101010101" pitchFamily="2" charset="-122"/>
              </a:rPr>
              <a:t>D</a:t>
            </a:r>
            <a:r>
              <a:rPr lang="zh-CN" altLang="en-US" sz="2800" b="1" dirty="0">
                <a:solidFill>
                  <a:srgbClr val="0000FF"/>
                </a:solidFill>
                <a:latin typeface="Arial" panose="020B0604020202020204" pitchFamily="34" charset="0"/>
                <a:ea typeface="宋体" panose="02010600030101010101" pitchFamily="2" charset="-122"/>
              </a:rPr>
              <a:t>、无法判定</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18440" name="Text Box 8"/>
          <p:cNvSpPr txBox="1"/>
          <p:nvPr/>
        </p:nvSpPr>
        <p:spPr>
          <a:xfrm>
            <a:off x="8975725" y="4724400"/>
            <a:ext cx="719138" cy="518160"/>
          </a:xfrm>
          <a:prstGeom prst="rect">
            <a:avLst/>
          </a:prstGeom>
          <a:noFill/>
          <a:ln w="9525">
            <a:noFill/>
          </a:ln>
        </p:spPr>
        <p:txBody>
          <a:bodyPr>
            <a:spAutoFit/>
          </a:bodyPr>
          <a:p>
            <a:pPr lvl="0" eaLnBrk="1" hangingPunct="1">
              <a:spcBef>
                <a:spcPct val="50000"/>
              </a:spcBef>
            </a:pPr>
            <a:r>
              <a:rPr lang="en-US" altLang="zh-CN" sz="2800" b="1" dirty="0">
                <a:solidFill>
                  <a:srgbClr val="FF3300"/>
                </a:solidFill>
                <a:latin typeface="Arial" panose="020B0604020202020204" pitchFamily="34" charset="0"/>
                <a:ea typeface="宋体" panose="02010600030101010101" pitchFamily="2" charset="-122"/>
              </a:rPr>
              <a:t>C</a:t>
            </a:r>
            <a:endParaRPr lang="en-US" altLang="zh-CN" sz="2800" b="1" dirty="0">
              <a:solidFill>
                <a:srgbClr val="FF3300"/>
              </a:solidFill>
              <a:latin typeface="Arial" panose="020B0604020202020204" pitchFamily="34" charset="0"/>
              <a:ea typeface="宋体" panose="02010600030101010101" pitchFamily="2" charset="-122"/>
            </a:endParaRPr>
          </a:p>
        </p:txBody>
      </p:sp>
      <p:pic>
        <p:nvPicPr>
          <p:cNvPr id="18441" name="Picture 9" descr="图片7"/>
          <p:cNvPicPr>
            <a:picLocks noChangeAspect="1"/>
          </p:cNvPicPr>
          <p:nvPr/>
        </p:nvPicPr>
        <p:blipFill>
          <a:blip r:embed="rId1"/>
          <a:stretch>
            <a:fillRect/>
          </a:stretch>
        </p:blipFill>
        <p:spPr>
          <a:xfrm>
            <a:off x="8089900" y="1557338"/>
            <a:ext cx="2228850" cy="23018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441"/>
                                        </p:tgtEl>
                                        <p:attrNameLst>
                                          <p:attrName>style.visibility</p:attrName>
                                        </p:attrNameLst>
                                      </p:cBhvr>
                                      <p:to>
                                        <p:strVal val="visible"/>
                                      </p:to>
                                    </p:set>
                                    <p:animEffect transition="in" filter="slide(fromBottom)">
                                      <p:cBhvr>
                                        <p:cTn id="7" dur="500"/>
                                        <p:tgtEl>
                                          <p:spTgt spid="1844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slide(fromBottom)">
                                      <p:cBhvr>
                                        <p:cTn id="12" dur="500"/>
                                        <p:tgtEl>
                                          <p:spTgt spid="1843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440"/>
                                        </p:tgtEl>
                                        <p:attrNameLst>
                                          <p:attrName>style.visibility</p:attrName>
                                        </p:attrNameLst>
                                      </p:cBhvr>
                                      <p:to>
                                        <p:strVal val="visible"/>
                                      </p:to>
                                    </p:set>
                                    <p:animEffect transition="in" filter="slide(fromBottom)">
                                      <p:cBhvr>
                                        <p:cTn id="17"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AutoShape 4"/>
          <p:cNvSpPr/>
          <p:nvPr/>
        </p:nvSpPr>
        <p:spPr>
          <a:xfrm>
            <a:off x="4800600" y="0"/>
            <a:ext cx="2303463" cy="404813"/>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r>
              <a:rPr lang="zh-CN" altLang="en-US" sz="2400" b="1" dirty="0">
                <a:latin typeface="Arial" panose="020B0604020202020204" pitchFamily="34" charset="0"/>
                <a:ea typeface="宋体" panose="02010600030101010101" pitchFamily="2" charset="-122"/>
              </a:rPr>
              <a:t>练习一</a:t>
            </a:r>
            <a:endParaRPr lang="zh-CN" altLang="en-US" sz="2400" b="1" dirty="0">
              <a:latin typeface="Arial" panose="020B0604020202020204" pitchFamily="34" charset="0"/>
              <a:ea typeface="宋体" panose="02010600030101010101" pitchFamily="2" charset="-122"/>
            </a:endParaRPr>
          </a:p>
        </p:txBody>
      </p:sp>
      <p:sp>
        <p:nvSpPr>
          <p:cNvPr id="31747" name="Text Box 5"/>
          <p:cNvSpPr txBox="1"/>
          <p:nvPr/>
        </p:nvSpPr>
        <p:spPr>
          <a:xfrm>
            <a:off x="1524000" y="476250"/>
            <a:ext cx="9144000" cy="1798320"/>
          </a:xfrm>
          <a:prstGeom prst="rect">
            <a:avLst/>
          </a:prstGeom>
          <a:noFill/>
          <a:ln w="9525">
            <a:noFill/>
          </a:ln>
        </p:spPr>
        <p:txBody>
          <a:bodyPr>
            <a:spAutoFit/>
          </a:bodyPr>
          <a:p>
            <a:pPr lvl="0" algn="l" eaLnBrk="1" hangingPunct="1">
              <a:spcBef>
                <a:spcPct val="50000"/>
              </a:spcBef>
            </a:pP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、密度计是一种测量</a:t>
            </a:r>
            <a:r>
              <a:rPr lang="zh-CN" altLang="en-US" sz="2800" b="1" u="sng" dirty="0">
                <a:solidFill>
                  <a:srgbClr val="0000FF"/>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的仪器，是利用</a:t>
            </a:r>
            <a:r>
              <a:rPr lang="zh-CN" altLang="en-US" sz="2800" b="1" u="sng" dirty="0">
                <a:solidFill>
                  <a:srgbClr val="0000FF"/>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的条件来工作的，把一支密度计放在不同液体中，它受到的浮力都</a:t>
            </a:r>
            <a:r>
              <a:rPr lang="zh-CN" altLang="en-US" sz="2800" b="1" u="sng" dirty="0">
                <a:solidFill>
                  <a:srgbClr val="0000FF"/>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，这是因为密度计的重力不改变。</a:t>
            </a:r>
            <a:endParaRPr lang="zh-CN" altLang="en-US" sz="2800" b="1" dirty="0">
              <a:latin typeface="Arial" panose="020B0604020202020204" pitchFamily="34" charset="0"/>
              <a:ea typeface="宋体" panose="02010600030101010101" pitchFamily="2" charset="-122"/>
            </a:endParaRPr>
          </a:p>
        </p:txBody>
      </p:sp>
      <p:sp>
        <p:nvSpPr>
          <p:cNvPr id="31748" name="Text Box 6"/>
          <p:cNvSpPr txBox="1"/>
          <p:nvPr/>
        </p:nvSpPr>
        <p:spPr>
          <a:xfrm>
            <a:off x="1524000" y="2349500"/>
            <a:ext cx="9144000" cy="1798320"/>
          </a:xfrm>
          <a:prstGeom prst="rect">
            <a:avLst/>
          </a:prstGeom>
          <a:noFill/>
          <a:ln w="9525">
            <a:noFill/>
          </a:ln>
        </p:spPr>
        <p:txBody>
          <a:bodyPr>
            <a:spAutoFit/>
          </a:bodyPr>
          <a:p>
            <a:pPr lvl="0" algn="l" eaLnBrk="1" hangingPunct="1">
              <a:spcBef>
                <a:spcPct val="50000"/>
              </a:spcBef>
            </a:pP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、潜水艇的体积为</a:t>
            </a:r>
            <a:r>
              <a:rPr lang="en-US" altLang="zh-CN" sz="2800" b="1" dirty="0">
                <a:latin typeface="Arial" panose="020B0604020202020204" pitchFamily="34" charset="0"/>
                <a:ea typeface="宋体" panose="02010600030101010101" pitchFamily="2" charset="-122"/>
              </a:rPr>
              <a:t>100m</a:t>
            </a:r>
            <a:r>
              <a:rPr lang="en-US" altLang="zh-CN" sz="2800" b="1" baseline="30000"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，质量为</a:t>
            </a:r>
            <a:r>
              <a:rPr lang="en-US" altLang="zh-CN" sz="2800" b="1" dirty="0">
                <a:latin typeface="Arial" panose="020B0604020202020204" pitchFamily="34" charset="0"/>
                <a:ea typeface="宋体" panose="02010600030101010101" pitchFamily="2" charset="-122"/>
              </a:rPr>
              <a:t>0.7×10</a:t>
            </a:r>
            <a:r>
              <a:rPr lang="en-US" altLang="zh-CN" sz="2800" b="1" baseline="30000" dirty="0">
                <a:latin typeface="Arial" panose="020B0604020202020204" pitchFamily="34" charset="0"/>
                <a:ea typeface="宋体" panose="02010600030101010101" pitchFamily="2" charset="-122"/>
              </a:rPr>
              <a:t>4</a:t>
            </a:r>
            <a:r>
              <a:rPr lang="en-US" altLang="zh-CN" sz="2800" b="1" dirty="0">
                <a:latin typeface="Arial" panose="020B0604020202020204" pitchFamily="34" charset="0"/>
                <a:ea typeface="宋体" panose="02010600030101010101" pitchFamily="2" charset="-122"/>
              </a:rPr>
              <a:t>kg</a:t>
            </a:r>
            <a:r>
              <a:rPr lang="zh-CN" altLang="en-US" sz="2800" b="1" dirty="0">
                <a:latin typeface="Arial" panose="020B0604020202020204" pitchFamily="34" charset="0"/>
                <a:ea typeface="宋体" panose="02010600030101010101" pitchFamily="2" charset="-122"/>
              </a:rPr>
              <a:t>，当它充满水潜入海中时，受到的浮力大小是</a:t>
            </a:r>
            <a:r>
              <a:rPr lang="zh-CN" altLang="en-US" sz="2800" b="1" u="sng" dirty="0">
                <a:solidFill>
                  <a:srgbClr val="0000FF"/>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；当它排出水舱中的水浮在海面上时，潜水艇受到的浮力大小是</a:t>
            </a:r>
            <a:r>
              <a:rPr lang="zh-CN" altLang="en-US" sz="2800" b="1" u="sng" dirty="0">
                <a:solidFill>
                  <a:srgbClr val="0000FF"/>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31749" name="Text Box 7"/>
          <p:cNvSpPr txBox="1"/>
          <p:nvPr/>
        </p:nvSpPr>
        <p:spPr>
          <a:xfrm>
            <a:off x="1524000" y="4221163"/>
            <a:ext cx="9144000" cy="1371600"/>
          </a:xfrm>
          <a:prstGeom prst="rect">
            <a:avLst/>
          </a:prstGeom>
          <a:noFill/>
          <a:ln w="9525">
            <a:noFill/>
          </a:ln>
        </p:spPr>
        <p:txBody>
          <a:bodyPr>
            <a:spAutoFit/>
          </a:bodyPr>
          <a:p>
            <a:pPr lvl="0" algn="l" eaLnBrk="1" hangingPunct="1">
              <a:spcBef>
                <a:spcPct val="50000"/>
              </a:spcBef>
            </a:pP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、一只空心金属球放到第一种液体中，刚好能悬浮，将它放入第二种液体中，有</a:t>
            </a:r>
            <a:r>
              <a:rPr lang="en-US" altLang="zh-CN" sz="2800" b="1" dirty="0">
                <a:latin typeface="Arial" panose="020B0604020202020204" pitchFamily="34" charset="0"/>
                <a:ea typeface="宋体" panose="02010600030101010101" pitchFamily="2" charset="-122"/>
              </a:rPr>
              <a:t>1/4</a:t>
            </a:r>
            <a:r>
              <a:rPr lang="zh-CN" altLang="en-US" sz="2800" b="1" dirty="0">
                <a:latin typeface="Arial" panose="020B0604020202020204" pitchFamily="34" charset="0"/>
                <a:ea typeface="宋体" panose="02010600030101010101" pitchFamily="2" charset="-122"/>
              </a:rPr>
              <a:t>的体积露在外面，则这两种液体的密度之比</a:t>
            </a:r>
            <a:r>
              <a:rPr lang="el-GR" altLang="zh-CN" sz="2800" b="1" dirty="0">
                <a:latin typeface="Arial" panose="020B0604020202020204" pitchFamily="34" charset="0"/>
                <a:ea typeface="Arial" panose="020B0604020202020204" pitchFamily="34" charset="0"/>
              </a:rPr>
              <a:t>ρ</a:t>
            </a:r>
            <a:r>
              <a:rPr lang="en-US" altLang="zh-CN" sz="2800" b="1" baseline="-25000" dirty="0">
                <a:latin typeface="Arial" panose="020B0604020202020204" pitchFamily="34" charset="0"/>
                <a:ea typeface="Arial" panose="020B0604020202020204" pitchFamily="34" charset="0"/>
              </a:rPr>
              <a:t>1</a:t>
            </a:r>
            <a:r>
              <a:rPr lang="zh-CN" altLang="el-GR" sz="2800" b="1" dirty="0">
                <a:latin typeface="Arial" panose="020B0604020202020204" pitchFamily="34" charset="0"/>
                <a:ea typeface="宋体" panose="02010600030101010101" pitchFamily="2" charset="-122"/>
              </a:rPr>
              <a:t>：</a:t>
            </a:r>
            <a:r>
              <a:rPr lang="el-GR" altLang="zh-CN" sz="2800" b="1" dirty="0">
                <a:latin typeface="Arial" panose="020B0604020202020204" pitchFamily="34" charset="0"/>
                <a:ea typeface="Arial" panose="020B0604020202020204" pitchFamily="34" charset="0"/>
              </a:rPr>
              <a:t>ρ</a:t>
            </a:r>
            <a:r>
              <a:rPr lang="en-US" altLang="zh-CN" sz="2800" b="1" baseline="-25000" dirty="0">
                <a:latin typeface="Arial" panose="020B0604020202020204" pitchFamily="34" charset="0"/>
                <a:ea typeface="Arial" panose="020B0604020202020204" pitchFamily="34" charset="0"/>
              </a:rPr>
              <a:t>2</a:t>
            </a:r>
            <a:r>
              <a:rPr lang="zh-CN" altLang="en-US" sz="2800" b="1" dirty="0">
                <a:latin typeface="Arial" panose="020B0604020202020204" pitchFamily="34" charset="0"/>
                <a:ea typeface="Arial" panose="020B0604020202020204" pitchFamily="34" charset="0"/>
              </a:rPr>
              <a:t>为                              （         ）</a:t>
            </a:r>
            <a:endParaRPr lang="zh-CN" altLang="el-GR" sz="2800" b="1" dirty="0">
              <a:latin typeface="Arial" panose="020B0604020202020204" pitchFamily="34" charset="0"/>
              <a:ea typeface="Arial" panose="020B0604020202020204" pitchFamily="34" charset="0"/>
            </a:endParaRPr>
          </a:p>
        </p:txBody>
      </p:sp>
      <p:sp>
        <p:nvSpPr>
          <p:cNvPr id="31750" name="Text Box 8"/>
          <p:cNvSpPr txBox="1"/>
          <p:nvPr/>
        </p:nvSpPr>
        <p:spPr>
          <a:xfrm>
            <a:off x="1847850" y="5734050"/>
            <a:ext cx="8820150" cy="518160"/>
          </a:xfrm>
          <a:prstGeom prst="rect">
            <a:avLst/>
          </a:prstGeom>
          <a:noFill/>
          <a:ln w="9525">
            <a:noFill/>
          </a:ln>
        </p:spPr>
        <p:txBody>
          <a:bodyPr>
            <a:spAutoFit/>
          </a:bodyPr>
          <a:p>
            <a:pPr lvl="0" algn="l" eaLnBrk="1" hangingPunct="1">
              <a:spcBef>
                <a:spcPct val="50000"/>
              </a:spcBef>
            </a:pPr>
            <a:r>
              <a:rPr lang="en-US" altLang="zh-CN" sz="2800" b="1" dirty="0">
                <a:latin typeface="Arial" panose="020B0604020202020204" pitchFamily="34" charset="0"/>
                <a:ea typeface="宋体" panose="02010600030101010101" pitchFamily="2" charset="-122"/>
              </a:rPr>
              <a:t>A</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1    B</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4          C</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4      D</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3</a:t>
            </a:r>
            <a:endParaRPr lang="en-US" altLang="zh-CN" sz="2800" b="1" dirty="0">
              <a:latin typeface="Arial" panose="020B0604020202020204" pitchFamily="34" charset="0"/>
              <a:ea typeface="宋体" panose="02010600030101010101" pitchFamily="2" charset="-122"/>
            </a:endParaRPr>
          </a:p>
        </p:txBody>
      </p:sp>
      <p:sp>
        <p:nvSpPr>
          <p:cNvPr id="19465" name="Text Box 9"/>
          <p:cNvSpPr txBox="1"/>
          <p:nvPr/>
        </p:nvSpPr>
        <p:spPr>
          <a:xfrm>
            <a:off x="5232400" y="404813"/>
            <a:ext cx="2303463" cy="518160"/>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Arial" panose="020B0604020202020204" pitchFamily="34" charset="0"/>
                <a:ea typeface="宋体" panose="02010600030101010101" pitchFamily="2" charset="-122"/>
              </a:rPr>
              <a:t>液体密度</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19466" name="Text Box 10"/>
          <p:cNvSpPr txBox="1"/>
          <p:nvPr/>
        </p:nvSpPr>
        <p:spPr>
          <a:xfrm>
            <a:off x="2208213" y="836613"/>
            <a:ext cx="1944687" cy="518160"/>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Arial" panose="020B0604020202020204" pitchFamily="34" charset="0"/>
                <a:ea typeface="宋体" panose="02010600030101010101" pitchFamily="2" charset="-122"/>
              </a:rPr>
              <a:t>二力平衡</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19467" name="Text Box 11"/>
          <p:cNvSpPr txBox="1"/>
          <p:nvPr/>
        </p:nvSpPr>
        <p:spPr>
          <a:xfrm>
            <a:off x="6096000" y="1268413"/>
            <a:ext cx="1368425" cy="518160"/>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Arial" panose="020B0604020202020204" pitchFamily="34" charset="0"/>
                <a:ea typeface="宋体" panose="02010600030101010101" pitchFamily="2" charset="-122"/>
              </a:rPr>
              <a:t>相等</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19468" name="Text Box 12"/>
          <p:cNvSpPr txBox="1"/>
          <p:nvPr/>
        </p:nvSpPr>
        <p:spPr>
          <a:xfrm>
            <a:off x="7175500" y="2781300"/>
            <a:ext cx="2160588" cy="518160"/>
          </a:xfrm>
          <a:prstGeom prst="rect">
            <a:avLst/>
          </a:prstGeom>
          <a:noFill/>
          <a:ln w="9525">
            <a:noFill/>
          </a:ln>
        </p:spPr>
        <p:txBody>
          <a:bodyPr>
            <a:spAutoFit/>
          </a:bodyPr>
          <a:p>
            <a:pPr lvl="0" eaLnBrk="1" hangingPunct="1">
              <a:spcBef>
                <a:spcPct val="50000"/>
              </a:spcBef>
            </a:pPr>
            <a:r>
              <a:rPr lang="en-US" altLang="zh-CN" sz="2800" b="1" dirty="0">
                <a:solidFill>
                  <a:srgbClr val="FF3300"/>
                </a:solidFill>
                <a:latin typeface="Arial" panose="020B0604020202020204" pitchFamily="34" charset="0"/>
                <a:ea typeface="宋体" panose="02010600030101010101" pitchFamily="2" charset="-122"/>
              </a:rPr>
              <a:t>1.0×10</a:t>
            </a:r>
            <a:r>
              <a:rPr lang="en-US" altLang="zh-CN" sz="2800" b="1" baseline="30000" dirty="0">
                <a:solidFill>
                  <a:srgbClr val="FF3300"/>
                </a:solidFill>
                <a:latin typeface="Arial" panose="020B0604020202020204" pitchFamily="34" charset="0"/>
                <a:ea typeface="宋体" panose="02010600030101010101" pitchFamily="2" charset="-122"/>
              </a:rPr>
              <a:t>5</a:t>
            </a:r>
            <a:r>
              <a:rPr lang="en-US" altLang="zh-CN" sz="2800" b="1" dirty="0">
                <a:solidFill>
                  <a:srgbClr val="FF3300"/>
                </a:solidFill>
                <a:latin typeface="Arial" panose="020B0604020202020204" pitchFamily="34" charset="0"/>
                <a:ea typeface="宋体" panose="02010600030101010101" pitchFamily="2" charset="-122"/>
              </a:rPr>
              <a:t>N</a:t>
            </a:r>
            <a:endParaRPr lang="en-US" altLang="zh-CN" sz="2800" b="1" dirty="0">
              <a:solidFill>
                <a:srgbClr val="FF3300"/>
              </a:solidFill>
              <a:latin typeface="Arial" panose="020B0604020202020204" pitchFamily="34" charset="0"/>
              <a:ea typeface="宋体" panose="02010600030101010101" pitchFamily="2" charset="-122"/>
            </a:endParaRPr>
          </a:p>
        </p:txBody>
      </p:sp>
      <p:sp>
        <p:nvSpPr>
          <p:cNvPr id="19469" name="Text Box 13"/>
          <p:cNvSpPr txBox="1"/>
          <p:nvPr/>
        </p:nvSpPr>
        <p:spPr>
          <a:xfrm>
            <a:off x="2351088" y="3573463"/>
            <a:ext cx="2160587" cy="518160"/>
          </a:xfrm>
          <a:prstGeom prst="rect">
            <a:avLst/>
          </a:prstGeom>
          <a:noFill/>
          <a:ln w="9525">
            <a:noFill/>
          </a:ln>
        </p:spPr>
        <p:txBody>
          <a:bodyPr>
            <a:spAutoFit/>
          </a:bodyPr>
          <a:p>
            <a:pPr lvl="0" eaLnBrk="1" hangingPunct="1">
              <a:spcBef>
                <a:spcPct val="50000"/>
              </a:spcBef>
            </a:pPr>
            <a:r>
              <a:rPr lang="en-US" altLang="zh-CN" sz="2800" b="1" dirty="0">
                <a:solidFill>
                  <a:srgbClr val="FF3300"/>
                </a:solidFill>
                <a:latin typeface="Arial" panose="020B0604020202020204" pitchFamily="34" charset="0"/>
                <a:ea typeface="宋体" panose="02010600030101010101" pitchFamily="2" charset="-122"/>
              </a:rPr>
              <a:t>7×10</a:t>
            </a:r>
            <a:r>
              <a:rPr lang="en-US" altLang="zh-CN" sz="2800" b="1" baseline="30000" dirty="0">
                <a:solidFill>
                  <a:srgbClr val="FF3300"/>
                </a:solidFill>
                <a:latin typeface="Arial" panose="020B0604020202020204" pitchFamily="34" charset="0"/>
                <a:ea typeface="宋体" panose="02010600030101010101" pitchFamily="2" charset="-122"/>
              </a:rPr>
              <a:t>4</a:t>
            </a:r>
            <a:r>
              <a:rPr lang="en-US" altLang="zh-CN" sz="2800" b="1" dirty="0">
                <a:solidFill>
                  <a:srgbClr val="FF3300"/>
                </a:solidFill>
                <a:latin typeface="Arial" panose="020B0604020202020204" pitchFamily="34" charset="0"/>
                <a:ea typeface="宋体" panose="02010600030101010101" pitchFamily="2" charset="-122"/>
              </a:rPr>
              <a:t>N</a:t>
            </a:r>
            <a:endParaRPr lang="en-US" altLang="zh-CN" sz="2800" b="1" dirty="0">
              <a:solidFill>
                <a:srgbClr val="FF3300"/>
              </a:solidFill>
              <a:latin typeface="Arial" panose="020B0604020202020204" pitchFamily="34" charset="0"/>
              <a:ea typeface="宋体" panose="02010600030101010101" pitchFamily="2" charset="-122"/>
            </a:endParaRPr>
          </a:p>
        </p:txBody>
      </p:sp>
      <p:sp>
        <p:nvSpPr>
          <p:cNvPr id="19470" name="Text Box 14"/>
          <p:cNvSpPr txBox="1"/>
          <p:nvPr/>
        </p:nvSpPr>
        <p:spPr>
          <a:xfrm>
            <a:off x="9191625" y="5084763"/>
            <a:ext cx="863600" cy="518160"/>
          </a:xfrm>
          <a:prstGeom prst="rect">
            <a:avLst/>
          </a:prstGeom>
          <a:noFill/>
          <a:ln w="9525">
            <a:noFill/>
          </a:ln>
        </p:spPr>
        <p:txBody>
          <a:bodyPr>
            <a:spAutoFit/>
          </a:bodyPr>
          <a:p>
            <a:pPr lvl="0" eaLnBrk="1" hangingPunct="1">
              <a:spcBef>
                <a:spcPct val="50000"/>
              </a:spcBef>
            </a:pPr>
            <a:r>
              <a:rPr lang="en-US" altLang="zh-CN" sz="2800" b="1" dirty="0">
                <a:solidFill>
                  <a:srgbClr val="FF3300"/>
                </a:solidFill>
                <a:latin typeface="Arial" panose="020B0604020202020204" pitchFamily="34" charset="0"/>
                <a:ea typeface="宋体" panose="02010600030101010101" pitchFamily="2" charset="-122"/>
              </a:rPr>
              <a:t>C</a:t>
            </a:r>
            <a:endParaRPr lang="en-US" altLang="zh-CN" sz="2800" b="1"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slide(fromBottom)">
                                      <p:cBhvr>
                                        <p:cTn id="7" dur="500"/>
                                        <p:tgtEl>
                                          <p:spTgt spid="1946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9466"/>
                                        </p:tgtEl>
                                        <p:attrNameLst>
                                          <p:attrName>style.visibility</p:attrName>
                                        </p:attrNameLst>
                                      </p:cBhvr>
                                      <p:to>
                                        <p:strVal val="visible"/>
                                      </p:to>
                                    </p:set>
                                    <p:animEffect transition="in" filter="slide(fromBottom)">
                                      <p:cBhvr>
                                        <p:cTn id="12" dur="500"/>
                                        <p:tgtEl>
                                          <p:spTgt spid="1946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9467"/>
                                        </p:tgtEl>
                                        <p:attrNameLst>
                                          <p:attrName>style.visibility</p:attrName>
                                        </p:attrNameLst>
                                      </p:cBhvr>
                                      <p:to>
                                        <p:strVal val="visible"/>
                                      </p:to>
                                    </p:set>
                                    <p:animEffect transition="in" filter="slide(fromBottom)">
                                      <p:cBhvr>
                                        <p:cTn id="17" dur="500"/>
                                        <p:tgtEl>
                                          <p:spTgt spid="1946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9468"/>
                                        </p:tgtEl>
                                        <p:attrNameLst>
                                          <p:attrName>style.visibility</p:attrName>
                                        </p:attrNameLst>
                                      </p:cBhvr>
                                      <p:to>
                                        <p:strVal val="visible"/>
                                      </p:to>
                                    </p:set>
                                    <p:animEffect transition="in" filter="slide(fromBottom)">
                                      <p:cBhvr>
                                        <p:cTn id="22" dur="500"/>
                                        <p:tgtEl>
                                          <p:spTgt spid="1946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9469"/>
                                        </p:tgtEl>
                                        <p:attrNameLst>
                                          <p:attrName>style.visibility</p:attrName>
                                        </p:attrNameLst>
                                      </p:cBhvr>
                                      <p:to>
                                        <p:strVal val="visible"/>
                                      </p:to>
                                    </p:set>
                                    <p:animEffect transition="in" filter="slide(fromBottom)">
                                      <p:cBhvr>
                                        <p:cTn id="27" dur="500"/>
                                        <p:tgtEl>
                                          <p:spTgt spid="1946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9470"/>
                                        </p:tgtEl>
                                        <p:attrNameLst>
                                          <p:attrName>style.visibility</p:attrName>
                                        </p:attrNameLst>
                                      </p:cBhvr>
                                      <p:to>
                                        <p:strVal val="visible"/>
                                      </p:to>
                                    </p:set>
                                    <p:animEffect transition="in" filter="slide(fromBottom)">
                                      <p:cBhvr>
                                        <p:cTn id="32" dur="500"/>
                                        <p:tgtEl>
                                          <p:spTgt spid="19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5" grpId="0"/>
      <p:bldP spid="19466" grpId="0"/>
      <p:bldP spid="19467" grpId="0"/>
      <p:bldP spid="19468" grpId="0"/>
      <p:bldP spid="19469" grpId="0"/>
      <p:bldP spid="194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AutoShape 4"/>
          <p:cNvSpPr/>
          <p:nvPr/>
        </p:nvSpPr>
        <p:spPr>
          <a:xfrm>
            <a:off x="4511675" y="0"/>
            <a:ext cx="2016125" cy="333375"/>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r>
              <a:rPr lang="zh-CN" altLang="en-US" sz="2400" b="1" dirty="0">
                <a:latin typeface="Arial" panose="020B0604020202020204" pitchFamily="34" charset="0"/>
                <a:ea typeface="宋体" panose="02010600030101010101" pitchFamily="2" charset="-122"/>
              </a:rPr>
              <a:t>练习二</a:t>
            </a:r>
            <a:endParaRPr lang="zh-CN" altLang="en-US" sz="2400" b="1" dirty="0">
              <a:latin typeface="Arial" panose="020B0604020202020204" pitchFamily="34" charset="0"/>
              <a:ea typeface="宋体" panose="02010600030101010101" pitchFamily="2" charset="-122"/>
            </a:endParaRPr>
          </a:p>
        </p:txBody>
      </p:sp>
      <p:sp>
        <p:nvSpPr>
          <p:cNvPr id="32771" name="Text Box 5"/>
          <p:cNvSpPr txBox="1"/>
          <p:nvPr/>
        </p:nvSpPr>
        <p:spPr>
          <a:xfrm>
            <a:off x="1524000" y="404813"/>
            <a:ext cx="8532813" cy="1371600"/>
          </a:xfrm>
          <a:prstGeom prst="rect">
            <a:avLst/>
          </a:prstGeom>
          <a:noFill/>
          <a:ln w="9525">
            <a:noFill/>
          </a:ln>
        </p:spPr>
        <p:txBody>
          <a:bodyPr>
            <a:spAutoFit/>
          </a:bodyPr>
          <a:p>
            <a:pPr lvl="0" algn="l" eaLnBrk="1" hangingPunct="1">
              <a:spcBef>
                <a:spcPct val="50000"/>
              </a:spcBef>
            </a:pP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、轮船进港后，卸下一部分货物，因此吃水线上升</a:t>
            </a:r>
            <a:r>
              <a:rPr lang="en-US" altLang="zh-CN" sz="2800" b="1" dirty="0">
                <a:latin typeface="Arial" panose="020B0604020202020204" pitchFamily="34" charset="0"/>
                <a:ea typeface="宋体" panose="02010600030101010101" pitchFamily="2" charset="-122"/>
              </a:rPr>
              <a:t>60cm</a:t>
            </a:r>
            <a:r>
              <a:rPr lang="zh-CN" altLang="en-US" sz="2800" b="1" dirty="0">
                <a:latin typeface="Arial" panose="020B0604020202020204" pitchFamily="34" charset="0"/>
                <a:ea typeface="宋体" panose="02010600030101010101" pitchFamily="2" charset="-122"/>
              </a:rPr>
              <a:t>，假如船的水平截面积是</a:t>
            </a:r>
            <a:r>
              <a:rPr lang="en-US" altLang="zh-CN" sz="2800" b="1" dirty="0">
                <a:latin typeface="Arial" panose="020B0604020202020204" pitchFamily="34" charset="0"/>
                <a:ea typeface="宋体" panose="02010600030101010101" pitchFamily="2" charset="-122"/>
              </a:rPr>
              <a:t>5000m</a:t>
            </a:r>
            <a:r>
              <a:rPr lang="en-US" altLang="zh-CN" sz="2800" b="1" baseline="30000"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。问卸下的货物有多重？（                                   ）</a:t>
            </a:r>
            <a:endParaRPr lang="zh-CN" altLang="en-US" sz="2800" b="1" dirty="0">
              <a:latin typeface="Arial" panose="020B0604020202020204" pitchFamily="34" charset="0"/>
              <a:ea typeface="宋体" panose="02010600030101010101" pitchFamily="2" charset="-122"/>
            </a:endParaRPr>
          </a:p>
        </p:txBody>
      </p:sp>
      <p:sp>
        <p:nvSpPr>
          <p:cNvPr id="32772" name="Text Box 6"/>
          <p:cNvSpPr txBox="1"/>
          <p:nvPr/>
        </p:nvSpPr>
        <p:spPr>
          <a:xfrm>
            <a:off x="1524000" y="1773238"/>
            <a:ext cx="8748713" cy="944880"/>
          </a:xfrm>
          <a:prstGeom prst="rect">
            <a:avLst/>
          </a:prstGeom>
          <a:noFill/>
          <a:ln w="9525">
            <a:noFill/>
          </a:ln>
        </p:spPr>
        <p:txBody>
          <a:bodyPr>
            <a:spAutoFit/>
          </a:bodyPr>
          <a:p>
            <a:pPr lvl="0" algn="l" eaLnBrk="1" hangingPunct="1">
              <a:spcBef>
                <a:spcPct val="50000"/>
              </a:spcBef>
            </a:pP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、请你设计一个方案，用量筒、水、烧杯、细针测出蜡块的密度。</a:t>
            </a:r>
            <a:endParaRPr lang="zh-CN" altLang="en-US" sz="2800" b="1" dirty="0">
              <a:latin typeface="Arial" panose="020B0604020202020204" pitchFamily="34" charset="0"/>
              <a:ea typeface="宋体" panose="02010600030101010101" pitchFamily="2" charset="-122"/>
            </a:endParaRPr>
          </a:p>
        </p:txBody>
      </p:sp>
      <p:sp>
        <p:nvSpPr>
          <p:cNvPr id="20487" name="Text Box 7"/>
          <p:cNvSpPr txBox="1"/>
          <p:nvPr/>
        </p:nvSpPr>
        <p:spPr>
          <a:xfrm>
            <a:off x="4008438" y="1268413"/>
            <a:ext cx="2808287" cy="518160"/>
          </a:xfrm>
          <a:prstGeom prst="rect">
            <a:avLst/>
          </a:prstGeom>
          <a:noFill/>
          <a:ln w="9525">
            <a:noFill/>
          </a:ln>
        </p:spPr>
        <p:txBody>
          <a:bodyPr>
            <a:spAutoFit/>
          </a:bodyPr>
          <a:p>
            <a:pPr lvl="0" eaLnBrk="1" hangingPunct="1">
              <a:spcBef>
                <a:spcPct val="50000"/>
              </a:spcBef>
            </a:pPr>
            <a:r>
              <a:rPr lang="en-US" altLang="zh-CN" sz="2800" b="1" dirty="0">
                <a:solidFill>
                  <a:srgbClr val="FF3300"/>
                </a:solidFill>
                <a:latin typeface="Arial" panose="020B0604020202020204" pitchFamily="34" charset="0"/>
                <a:ea typeface="宋体" panose="02010600030101010101" pitchFamily="2" charset="-122"/>
              </a:rPr>
              <a:t>3×10</a:t>
            </a:r>
            <a:r>
              <a:rPr lang="en-US" altLang="zh-CN" sz="2800" b="1" baseline="30000" dirty="0">
                <a:solidFill>
                  <a:srgbClr val="FF3300"/>
                </a:solidFill>
                <a:latin typeface="Arial" panose="020B0604020202020204" pitchFamily="34" charset="0"/>
                <a:ea typeface="宋体" panose="02010600030101010101" pitchFamily="2" charset="-122"/>
              </a:rPr>
              <a:t>7</a:t>
            </a:r>
            <a:r>
              <a:rPr lang="en-US" altLang="zh-CN" sz="2800" b="1" dirty="0">
                <a:solidFill>
                  <a:srgbClr val="FF3300"/>
                </a:solidFill>
                <a:latin typeface="Arial" panose="020B0604020202020204" pitchFamily="34" charset="0"/>
                <a:ea typeface="宋体" panose="02010600030101010101" pitchFamily="2" charset="-122"/>
              </a:rPr>
              <a:t>N</a:t>
            </a:r>
            <a:endParaRPr lang="en-US" altLang="zh-CN" sz="2800" b="1" dirty="0">
              <a:solidFill>
                <a:srgbClr val="FF3300"/>
              </a:solidFill>
              <a:latin typeface="Arial" panose="020B0604020202020204" pitchFamily="34" charset="0"/>
              <a:ea typeface="宋体" panose="02010600030101010101" pitchFamily="2" charset="-122"/>
            </a:endParaRPr>
          </a:p>
        </p:txBody>
      </p:sp>
      <p:sp>
        <p:nvSpPr>
          <p:cNvPr id="20488" name="Text Box 8"/>
          <p:cNvSpPr txBox="1"/>
          <p:nvPr/>
        </p:nvSpPr>
        <p:spPr>
          <a:xfrm>
            <a:off x="1524000" y="2781300"/>
            <a:ext cx="9144000" cy="3291840"/>
          </a:xfrm>
          <a:prstGeom prst="rect">
            <a:avLst/>
          </a:prstGeom>
          <a:noFill/>
          <a:ln w="9525">
            <a:noFill/>
          </a:ln>
        </p:spPr>
        <p:txBody>
          <a:bodyPr>
            <a:spAutoFit/>
          </a:bodyPr>
          <a:p>
            <a:pPr lvl="0" algn="l" eaLnBrk="1" hangingPunct="1">
              <a:spcBef>
                <a:spcPct val="50000"/>
              </a:spcBef>
            </a:pPr>
            <a:r>
              <a:rPr lang="zh-CN" altLang="en-US" sz="2800" b="1" dirty="0">
                <a:solidFill>
                  <a:srgbClr val="FF3300"/>
                </a:solidFill>
                <a:latin typeface="Arial" panose="020B0604020202020204" pitchFamily="34" charset="0"/>
                <a:ea typeface="宋体" panose="02010600030101010101" pitchFamily="2" charset="-122"/>
              </a:rPr>
              <a:t>在量筒中倒入体积为</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1</a:t>
            </a:r>
            <a:r>
              <a:rPr lang="zh-CN" altLang="en-US" sz="2800" b="1" dirty="0">
                <a:solidFill>
                  <a:srgbClr val="FF3300"/>
                </a:solidFill>
                <a:latin typeface="Arial" panose="020B0604020202020204" pitchFamily="34" charset="0"/>
                <a:ea typeface="宋体" panose="02010600030101010101" pitchFamily="2" charset="-122"/>
              </a:rPr>
              <a:t>的水，将蜡块放入量筒中，蜡块漂浮在水面上，量筒中水面上升示数为</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2</a:t>
            </a:r>
            <a:r>
              <a:rPr lang="zh-CN" altLang="en-US" sz="2800" b="1" dirty="0">
                <a:solidFill>
                  <a:srgbClr val="FF3300"/>
                </a:solidFill>
                <a:latin typeface="Arial" panose="020B0604020202020204" pitchFamily="34" charset="0"/>
                <a:ea typeface="宋体" panose="02010600030101010101" pitchFamily="2" charset="-122"/>
              </a:rPr>
              <a:t>，  </a:t>
            </a:r>
            <a:r>
              <a:rPr lang="en-US" altLang="zh-CN" sz="2800" b="1" dirty="0">
                <a:solidFill>
                  <a:srgbClr val="FF3300"/>
                </a:solidFill>
                <a:latin typeface="Arial" panose="020B0604020202020204" pitchFamily="34" charset="0"/>
                <a:ea typeface="宋体" panose="02010600030101010101" pitchFamily="2" charset="-122"/>
              </a:rPr>
              <a:t>V</a:t>
            </a:r>
            <a:r>
              <a:rPr lang="zh-CN" altLang="en-US" sz="2800" b="1" baseline="-25000" dirty="0">
                <a:solidFill>
                  <a:srgbClr val="FF3300"/>
                </a:solidFill>
                <a:latin typeface="Arial" panose="020B0604020202020204" pitchFamily="34" charset="0"/>
                <a:ea typeface="宋体" panose="02010600030101010101" pitchFamily="2" charset="-122"/>
              </a:rPr>
              <a:t>排</a:t>
            </a:r>
            <a:r>
              <a:rPr lang="en-US" altLang="zh-CN" sz="2800" b="1" baseline="-25000" dirty="0">
                <a:solidFill>
                  <a:srgbClr val="FF3300"/>
                </a:solidFill>
                <a:latin typeface="Arial" panose="020B0604020202020204" pitchFamily="34" charset="0"/>
                <a:ea typeface="宋体" panose="02010600030101010101" pitchFamily="2" charset="-122"/>
              </a:rPr>
              <a:t>1</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2</a:t>
            </a:r>
            <a:r>
              <a:rPr lang="zh-CN" altLang="zh-CN"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1</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G</a:t>
            </a:r>
            <a:r>
              <a:rPr lang="zh-CN" altLang="en-US" sz="2800" b="1" baseline="-25000" dirty="0">
                <a:solidFill>
                  <a:srgbClr val="FF3300"/>
                </a:solidFill>
                <a:latin typeface="Arial" panose="020B0604020202020204" pitchFamily="34" charset="0"/>
                <a:ea typeface="宋体" panose="02010600030101010101" pitchFamily="2" charset="-122"/>
              </a:rPr>
              <a:t>蜡</a:t>
            </a:r>
            <a:r>
              <a:rPr lang="en-US" altLang="zh-CN" sz="2800" b="1" dirty="0">
                <a:solidFill>
                  <a:srgbClr val="FF3300"/>
                </a:solidFill>
                <a:latin typeface="Arial" panose="020B0604020202020204" pitchFamily="34" charset="0"/>
                <a:ea typeface="宋体" panose="02010600030101010101" pitchFamily="2" charset="-122"/>
              </a:rPr>
              <a:t>=F</a:t>
            </a:r>
            <a:r>
              <a:rPr lang="zh-CN" altLang="en-US" sz="2800" b="1" baseline="-25000" dirty="0">
                <a:solidFill>
                  <a:srgbClr val="FF3300"/>
                </a:solidFill>
                <a:latin typeface="Arial" panose="020B0604020202020204" pitchFamily="34" charset="0"/>
                <a:ea typeface="宋体" panose="02010600030101010101" pitchFamily="2" charset="-122"/>
              </a:rPr>
              <a:t>浮</a:t>
            </a:r>
            <a:r>
              <a:rPr lang="en-US" altLang="zh-CN" sz="2800" b="1" baseline="-25000" dirty="0">
                <a:solidFill>
                  <a:srgbClr val="FF3300"/>
                </a:solidFill>
                <a:latin typeface="Arial" panose="020B0604020202020204" pitchFamily="34" charset="0"/>
                <a:ea typeface="宋体" panose="02010600030101010101" pitchFamily="2" charset="-122"/>
              </a:rPr>
              <a:t>1</a:t>
            </a:r>
            <a:r>
              <a:rPr lang="en-US" altLang="zh-CN" sz="2800" b="1" dirty="0">
                <a:solidFill>
                  <a:srgbClr val="FF3300"/>
                </a:solidFill>
                <a:latin typeface="Arial" panose="020B0604020202020204" pitchFamily="34" charset="0"/>
                <a:ea typeface="宋体" panose="02010600030101010101" pitchFamily="2" charset="-122"/>
              </a:rPr>
              <a:t>=</a:t>
            </a:r>
            <a:r>
              <a:rPr lang="el-GR" altLang="zh-CN" sz="2800" b="1" dirty="0">
                <a:solidFill>
                  <a:srgbClr val="FF3300"/>
                </a:solidFill>
                <a:latin typeface="Arial" panose="020B0604020202020204" pitchFamily="34" charset="0"/>
                <a:ea typeface="Arial" panose="020B0604020202020204" pitchFamily="34" charset="0"/>
              </a:rPr>
              <a:t>ρ</a:t>
            </a:r>
            <a:r>
              <a:rPr lang="zh-CN" altLang="en-US" sz="2800" b="1" baseline="-25000" dirty="0">
                <a:solidFill>
                  <a:srgbClr val="FF3300"/>
                </a:solidFill>
                <a:latin typeface="Arial" panose="020B0604020202020204" pitchFamily="34" charset="0"/>
                <a:ea typeface="Arial" panose="020B0604020202020204" pitchFamily="34" charset="0"/>
              </a:rPr>
              <a:t>水</a:t>
            </a:r>
            <a:r>
              <a:rPr lang="en-US" altLang="zh-CN" sz="2800" b="1" dirty="0">
                <a:solidFill>
                  <a:srgbClr val="FF3300"/>
                </a:solidFill>
                <a:latin typeface="Arial" panose="020B0604020202020204" pitchFamily="34" charset="0"/>
                <a:ea typeface="Arial" panose="020B0604020202020204" pitchFamily="34" charset="0"/>
              </a:rPr>
              <a:t>gV</a:t>
            </a:r>
            <a:r>
              <a:rPr lang="zh-CN" altLang="en-US" sz="2800" b="1" baseline="-25000" dirty="0">
                <a:solidFill>
                  <a:srgbClr val="FF3300"/>
                </a:solidFill>
                <a:latin typeface="Arial" panose="020B0604020202020204" pitchFamily="34" charset="0"/>
                <a:ea typeface="Arial" panose="020B0604020202020204" pitchFamily="34" charset="0"/>
              </a:rPr>
              <a:t>排</a:t>
            </a:r>
            <a:r>
              <a:rPr lang="en-US" altLang="zh-CN" sz="2800" b="1" baseline="-25000" dirty="0">
                <a:solidFill>
                  <a:srgbClr val="FF3300"/>
                </a:solidFill>
                <a:latin typeface="Arial" panose="020B0604020202020204" pitchFamily="34" charset="0"/>
                <a:ea typeface="Arial" panose="020B0604020202020204" pitchFamily="34" charset="0"/>
              </a:rPr>
              <a:t>1</a:t>
            </a:r>
            <a:r>
              <a:rPr lang="en-US" altLang="zh-CN" sz="2800" b="1" dirty="0">
                <a:solidFill>
                  <a:srgbClr val="FF3300"/>
                </a:solidFill>
                <a:latin typeface="Arial" panose="020B0604020202020204" pitchFamily="34" charset="0"/>
                <a:ea typeface="Arial" panose="020B0604020202020204" pitchFamily="34" charset="0"/>
              </a:rPr>
              <a:t>= </a:t>
            </a:r>
            <a:r>
              <a:rPr lang="el-GR" altLang="zh-CN" sz="2800" b="1" dirty="0">
                <a:solidFill>
                  <a:srgbClr val="FF3300"/>
                </a:solidFill>
                <a:latin typeface="Arial" panose="020B0604020202020204" pitchFamily="34" charset="0"/>
                <a:ea typeface="宋体" panose="02010600030101010101" pitchFamily="2" charset="-122"/>
              </a:rPr>
              <a:t>ρ</a:t>
            </a:r>
            <a:r>
              <a:rPr lang="zh-CN" altLang="en-US" sz="2800" b="1" baseline="-25000" dirty="0">
                <a:solidFill>
                  <a:srgbClr val="FF3300"/>
                </a:solidFill>
                <a:latin typeface="Arial" panose="020B0604020202020204" pitchFamily="34" charset="0"/>
                <a:ea typeface="宋体" panose="02010600030101010101" pitchFamily="2" charset="-122"/>
              </a:rPr>
              <a:t>水</a:t>
            </a:r>
            <a:r>
              <a:rPr lang="en-US" altLang="zh-CN" sz="2800" b="1" dirty="0">
                <a:solidFill>
                  <a:srgbClr val="FF3300"/>
                </a:solidFill>
                <a:latin typeface="Arial" panose="020B0604020202020204" pitchFamily="34" charset="0"/>
                <a:ea typeface="宋体" panose="02010600030101010101" pitchFamily="2" charset="-122"/>
              </a:rPr>
              <a:t>g</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2</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1</a:t>
            </a:r>
            <a:r>
              <a:rPr lang="zh-CN" altLang="en-US" sz="2800" b="1" dirty="0">
                <a:solidFill>
                  <a:srgbClr val="FF3300"/>
                </a:solidFill>
                <a:latin typeface="Arial" panose="020B0604020202020204" pitchFamily="34" charset="0"/>
                <a:ea typeface="宋体" panose="02010600030101010101" pitchFamily="2" charset="-122"/>
              </a:rPr>
              <a:t>）可得                       </a:t>
            </a:r>
            <a:r>
              <a:rPr lang="en-US" altLang="zh-CN" sz="2800" b="1" dirty="0">
                <a:solidFill>
                  <a:srgbClr val="FF3300"/>
                </a:solidFill>
                <a:latin typeface="Arial" panose="020B0604020202020204" pitchFamily="34" charset="0"/>
                <a:ea typeface="宋体" panose="02010600030101010101" pitchFamily="2" charset="-122"/>
              </a:rPr>
              <a:t>m</a:t>
            </a:r>
            <a:r>
              <a:rPr lang="zh-CN" altLang="en-US" sz="2800" b="1" baseline="-25000" dirty="0">
                <a:solidFill>
                  <a:srgbClr val="FF3300"/>
                </a:solidFill>
                <a:latin typeface="Arial" panose="020B0604020202020204" pitchFamily="34" charset="0"/>
                <a:ea typeface="宋体" panose="02010600030101010101" pitchFamily="2" charset="-122"/>
              </a:rPr>
              <a:t>蜡</a:t>
            </a:r>
            <a:r>
              <a:rPr lang="en-US" altLang="zh-CN" sz="2800" b="1" dirty="0">
                <a:solidFill>
                  <a:srgbClr val="FF3300"/>
                </a:solidFill>
                <a:latin typeface="Arial" panose="020B0604020202020204" pitchFamily="34" charset="0"/>
                <a:ea typeface="宋体" panose="02010600030101010101" pitchFamily="2" charset="-122"/>
              </a:rPr>
              <a:t>=G/g= </a:t>
            </a:r>
            <a:r>
              <a:rPr lang="el-GR" altLang="zh-CN" sz="2800" b="1" dirty="0">
                <a:solidFill>
                  <a:srgbClr val="FF3300"/>
                </a:solidFill>
                <a:latin typeface="Arial" panose="020B0604020202020204" pitchFamily="34" charset="0"/>
                <a:ea typeface="宋体" panose="02010600030101010101" pitchFamily="2" charset="-122"/>
              </a:rPr>
              <a:t>ρ</a:t>
            </a:r>
            <a:r>
              <a:rPr lang="zh-CN" altLang="en-US" sz="2800" b="1" baseline="-25000" dirty="0">
                <a:solidFill>
                  <a:srgbClr val="FF3300"/>
                </a:solidFill>
                <a:latin typeface="Arial" panose="020B0604020202020204" pitchFamily="34" charset="0"/>
                <a:ea typeface="宋体" panose="02010600030101010101" pitchFamily="2" charset="-122"/>
              </a:rPr>
              <a:t>水</a:t>
            </a:r>
            <a:r>
              <a:rPr lang="en-US" altLang="zh-CN" sz="2800" b="1" dirty="0">
                <a:solidFill>
                  <a:srgbClr val="FF3300"/>
                </a:solidFill>
                <a:latin typeface="Arial" panose="020B0604020202020204" pitchFamily="34" charset="0"/>
                <a:ea typeface="宋体" panose="02010600030101010101" pitchFamily="2" charset="-122"/>
              </a:rPr>
              <a:t>g</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V2</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V1</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/g= </a:t>
            </a:r>
            <a:r>
              <a:rPr lang="el-GR" altLang="zh-CN" sz="2800" b="1" dirty="0">
                <a:solidFill>
                  <a:srgbClr val="FF3300"/>
                </a:solidFill>
                <a:latin typeface="Arial" panose="020B0604020202020204" pitchFamily="34" charset="0"/>
                <a:ea typeface="宋体" panose="02010600030101010101" pitchFamily="2" charset="-122"/>
              </a:rPr>
              <a:t>ρ</a:t>
            </a:r>
            <a:r>
              <a:rPr lang="zh-CN" altLang="en-US" sz="2800" b="1" baseline="-25000" dirty="0">
                <a:solidFill>
                  <a:srgbClr val="FF3300"/>
                </a:solidFill>
                <a:latin typeface="Arial" panose="020B0604020202020204" pitchFamily="34" charset="0"/>
                <a:ea typeface="宋体" panose="02010600030101010101" pitchFamily="2" charset="-122"/>
              </a:rPr>
              <a:t>水</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V2</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V1</a:t>
            </a:r>
            <a:r>
              <a:rPr lang="zh-CN" altLang="en-US" sz="2800" b="1" dirty="0">
                <a:solidFill>
                  <a:srgbClr val="FF3300"/>
                </a:solidFill>
                <a:latin typeface="Arial" panose="020B0604020202020204" pitchFamily="34" charset="0"/>
                <a:ea typeface="宋体" panose="02010600030101010101" pitchFamily="2" charset="-122"/>
              </a:rPr>
              <a:t>） ，再用细针将蜡块浸没在水中，量筒中水面上升示数为</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3</a:t>
            </a:r>
            <a:r>
              <a:rPr lang="zh-CN" altLang="en-US" sz="2800" b="1" dirty="0">
                <a:solidFill>
                  <a:srgbClr val="FF3300"/>
                </a:solidFill>
                <a:latin typeface="Arial" panose="020B0604020202020204" pitchFamily="34" charset="0"/>
                <a:ea typeface="宋体" panose="02010600030101010101" pitchFamily="2" charset="-122"/>
              </a:rPr>
              <a:t>，         </a:t>
            </a:r>
            <a:r>
              <a:rPr lang="en-US" altLang="zh-CN" sz="2800" b="1" dirty="0">
                <a:solidFill>
                  <a:srgbClr val="FF3300"/>
                </a:solidFill>
                <a:latin typeface="Arial" panose="020B0604020202020204" pitchFamily="34" charset="0"/>
                <a:ea typeface="宋体" panose="02010600030101010101" pitchFamily="2" charset="-122"/>
              </a:rPr>
              <a:t>V</a:t>
            </a:r>
            <a:r>
              <a:rPr lang="zh-CN" altLang="en-US" sz="2800" b="1" baseline="-25000" dirty="0">
                <a:solidFill>
                  <a:srgbClr val="FF3300"/>
                </a:solidFill>
                <a:latin typeface="Arial" panose="020B0604020202020204" pitchFamily="34" charset="0"/>
                <a:ea typeface="宋体" panose="02010600030101010101" pitchFamily="2" charset="-122"/>
              </a:rPr>
              <a:t>蜡</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3</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1</a:t>
            </a:r>
            <a:r>
              <a:rPr lang="zh-CN" altLang="en-US" sz="2800" b="1" dirty="0">
                <a:solidFill>
                  <a:srgbClr val="FF3300"/>
                </a:solidFill>
                <a:latin typeface="Arial" panose="020B0604020202020204" pitchFamily="34" charset="0"/>
                <a:ea typeface="宋体" panose="02010600030101010101" pitchFamily="2" charset="-122"/>
              </a:rPr>
              <a:t>可得</a:t>
            </a:r>
            <a:r>
              <a:rPr lang="el-GR" altLang="zh-CN" sz="2800" b="1" dirty="0">
                <a:solidFill>
                  <a:srgbClr val="FF3300"/>
                </a:solidFill>
                <a:latin typeface="Arial" panose="020B0604020202020204" pitchFamily="34" charset="0"/>
                <a:ea typeface="宋体" panose="02010600030101010101" pitchFamily="2" charset="-122"/>
              </a:rPr>
              <a:t>ρ</a:t>
            </a:r>
            <a:r>
              <a:rPr lang="zh-CN" altLang="en-US" sz="2800" b="1" baseline="-25000" dirty="0">
                <a:solidFill>
                  <a:srgbClr val="FF3300"/>
                </a:solidFill>
                <a:latin typeface="Arial" panose="020B0604020202020204" pitchFamily="34" charset="0"/>
                <a:ea typeface="宋体" panose="02010600030101010101" pitchFamily="2" charset="-122"/>
              </a:rPr>
              <a:t>蜡</a:t>
            </a:r>
            <a:r>
              <a:rPr lang="en-US" altLang="zh-CN" sz="2800" b="1" dirty="0">
                <a:solidFill>
                  <a:srgbClr val="FF3300"/>
                </a:solidFill>
                <a:latin typeface="Arial" panose="020B0604020202020204" pitchFamily="34" charset="0"/>
                <a:ea typeface="宋体" panose="02010600030101010101" pitchFamily="2" charset="-122"/>
              </a:rPr>
              <a:t>=m</a:t>
            </a:r>
            <a:r>
              <a:rPr lang="zh-CN" altLang="en-US" sz="2800" b="1" baseline="-25000" dirty="0">
                <a:solidFill>
                  <a:srgbClr val="FF3300"/>
                </a:solidFill>
                <a:latin typeface="Arial" panose="020B0604020202020204" pitchFamily="34" charset="0"/>
                <a:ea typeface="宋体" panose="02010600030101010101" pitchFamily="2" charset="-122"/>
              </a:rPr>
              <a:t>蜡</a:t>
            </a:r>
            <a:r>
              <a:rPr lang="en-US" altLang="zh-CN" sz="2800" b="1" dirty="0">
                <a:solidFill>
                  <a:srgbClr val="FF3300"/>
                </a:solidFill>
                <a:latin typeface="Arial" panose="020B0604020202020204" pitchFamily="34" charset="0"/>
                <a:ea typeface="宋体" panose="02010600030101010101" pitchFamily="2" charset="-122"/>
              </a:rPr>
              <a:t>/V</a:t>
            </a:r>
            <a:r>
              <a:rPr lang="zh-CN" altLang="en-US" sz="2800" b="1" baseline="-25000" dirty="0">
                <a:solidFill>
                  <a:srgbClr val="FF3300"/>
                </a:solidFill>
                <a:latin typeface="Arial" panose="020B0604020202020204" pitchFamily="34" charset="0"/>
                <a:ea typeface="宋体" panose="02010600030101010101" pitchFamily="2" charset="-122"/>
              </a:rPr>
              <a:t>蜡                                                                      </a:t>
            </a:r>
            <a:endParaRPr lang="zh-CN" altLang="en-US" sz="2800" b="1" baseline="-25000" dirty="0">
              <a:solidFill>
                <a:srgbClr val="FF3300"/>
              </a:solidFill>
              <a:latin typeface="Arial" panose="020B0604020202020204" pitchFamily="34" charset="0"/>
              <a:ea typeface="宋体" panose="02010600030101010101" pitchFamily="2" charset="-122"/>
            </a:endParaRPr>
          </a:p>
          <a:p>
            <a:pPr lvl="0" algn="l" eaLnBrk="1" hangingPunct="1">
              <a:spcBef>
                <a:spcPct val="50000"/>
              </a:spcBef>
            </a:pPr>
            <a:r>
              <a:rPr lang="zh-CN" altLang="en-US" sz="2800" b="1" baseline="-25000" dirty="0">
                <a:solidFill>
                  <a:srgbClr val="FF3300"/>
                </a:solidFill>
                <a:latin typeface="Arial" panose="020B0604020202020204" pitchFamily="34" charset="0"/>
                <a:ea typeface="宋体" panose="02010600030101010101" pitchFamily="2" charset="-122"/>
              </a:rPr>
              <a:t>                                              </a:t>
            </a:r>
            <a:r>
              <a:rPr lang="en-US" altLang="zh-CN" sz="2800" b="1" dirty="0">
                <a:solidFill>
                  <a:srgbClr val="FF3300"/>
                </a:solidFill>
                <a:latin typeface="Arial" panose="020B0604020202020204" pitchFamily="34" charset="0"/>
                <a:ea typeface="宋体" panose="02010600030101010101" pitchFamily="2" charset="-122"/>
              </a:rPr>
              <a:t>= </a:t>
            </a:r>
            <a:r>
              <a:rPr lang="el-GR" altLang="zh-CN" sz="2800" b="1" dirty="0">
                <a:solidFill>
                  <a:srgbClr val="FF3300"/>
                </a:solidFill>
                <a:latin typeface="Arial" panose="020B0604020202020204" pitchFamily="34" charset="0"/>
                <a:ea typeface="宋体" panose="02010600030101010101" pitchFamily="2" charset="-122"/>
              </a:rPr>
              <a:t>ρ</a:t>
            </a:r>
            <a:r>
              <a:rPr lang="zh-CN" altLang="en-US" sz="2800" b="1" baseline="-25000" dirty="0">
                <a:solidFill>
                  <a:srgbClr val="FF3300"/>
                </a:solidFill>
                <a:latin typeface="Arial" panose="020B0604020202020204" pitchFamily="34" charset="0"/>
                <a:ea typeface="宋体" panose="02010600030101010101" pitchFamily="2" charset="-122"/>
              </a:rPr>
              <a:t>水</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2</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1</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 </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3</a:t>
            </a:r>
            <a:r>
              <a:rPr lang="zh-CN" altLang="en-US" sz="2800" b="1" dirty="0">
                <a:solidFill>
                  <a:srgbClr val="FF3300"/>
                </a:solidFill>
                <a:latin typeface="Arial" panose="020B0604020202020204" pitchFamily="34" charset="0"/>
                <a:ea typeface="宋体" panose="02010600030101010101" pitchFamily="2" charset="-122"/>
              </a:rPr>
              <a:t>－</a:t>
            </a:r>
            <a:r>
              <a:rPr lang="en-US" altLang="zh-CN" sz="2800" b="1" dirty="0">
                <a:solidFill>
                  <a:srgbClr val="FF3300"/>
                </a:solidFill>
                <a:latin typeface="Arial" panose="020B0604020202020204" pitchFamily="34" charset="0"/>
                <a:ea typeface="宋体" panose="02010600030101010101" pitchFamily="2" charset="-122"/>
              </a:rPr>
              <a:t>V</a:t>
            </a:r>
            <a:r>
              <a:rPr lang="en-US" altLang="zh-CN" sz="2800" b="1" baseline="-25000" dirty="0">
                <a:solidFill>
                  <a:srgbClr val="FF3300"/>
                </a:solidFill>
                <a:latin typeface="Arial" panose="020B0604020202020204" pitchFamily="34" charset="0"/>
                <a:ea typeface="宋体" panose="02010600030101010101" pitchFamily="2" charset="-122"/>
              </a:rPr>
              <a:t>1</a:t>
            </a:r>
            <a:r>
              <a:rPr lang="zh-CN" altLang="en-US" sz="2800" b="1" dirty="0">
                <a:solidFill>
                  <a:srgbClr val="FF3300"/>
                </a:solidFill>
                <a:latin typeface="Arial" panose="020B0604020202020204" pitchFamily="34" charset="0"/>
                <a:ea typeface="宋体" panose="02010600030101010101" pitchFamily="2" charset="-122"/>
              </a:rPr>
              <a:t>）</a:t>
            </a:r>
            <a:endParaRPr lang="zh-CN" altLang="en-US" sz="2800" b="1"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animEffect transition="in" filter="slide(fromBottom)">
                                      <p:cBhvr>
                                        <p:cTn id="7" dur="500"/>
                                        <p:tgtEl>
                                          <p:spTgt spid="2048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0488"/>
                                        </p:tgtEl>
                                        <p:attrNameLst>
                                          <p:attrName>style.visibility</p:attrName>
                                        </p:attrNameLst>
                                      </p:cBhvr>
                                      <p:to>
                                        <p:strVal val="visible"/>
                                      </p:to>
                                    </p:set>
                                    <p:animEffect transition="in" filter="slide(fromBottom)">
                                      <p:cBhvr>
                                        <p:cTn id="12"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P spid="204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AutoShape 4"/>
          <p:cNvSpPr/>
          <p:nvPr/>
        </p:nvSpPr>
        <p:spPr>
          <a:xfrm>
            <a:off x="4224338" y="0"/>
            <a:ext cx="2879725" cy="476250"/>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p>
            <a:pPr lvl="0" eaLnBrk="1" hangingPunct="1"/>
            <a:r>
              <a:rPr lang="zh-CN" altLang="en-US" sz="2400" b="1" dirty="0">
                <a:latin typeface="Arial" panose="020B0604020202020204" pitchFamily="34" charset="0"/>
                <a:ea typeface="宋体" panose="02010600030101010101" pitchFamily="2" charset="-122"/>
              </a:rPr>
              <a:t>练习三</a:t>
            </a:r>
            <a:endParaRPr lang="zh-CN" altLang="en-US" sz="2400" b="1" dirty="0">
              <a:latin typeface="Arial" panose="020B0604020202020204" pitchFamily="34" charset="0"/>
              <a:ea typeface="宋体" panose="02010600030101010101" pitchFamily="2" charset="-122"/>
            </a:endParaRPr>
          </a:p>
        </p:txBody>
      </p:sp>
    </p:spTree>
    <p:controls>
      <mc:AlternateContent xmlns:mc="http://schemas.openxmlformats.org/markup-compatibility/2006">
        <mc:Choice xmlns:v="urn:schemas-microsoft-com:vml" Requires="v">
          <p:control spid="3073" name="" r:id="rId1" imgW="8893175" imgH="5975350"/>
        </mc:Choice>
        <mc:Fallback>
          <p:control name="" r:id="rId1" imgW="8893175" imgH="5975350">
            <p:pic>
              <p:nvPicPr>
                <p:cNvPr id="0" name="Host Control  3072"/>
                <p:cNvPicPr/>
                <p:nvPr/>
              </p:nvPicPr>
              <p:blipFill>
                <a:blip r:embed="rId2"/>
                <a:stretch>
                  <a:fillRect/>
                </a:stretch>
              </p:blipFill>
              <p:spPr>
                <a:xfrm>
                  <a:off x="1774825" y="549275"/>
                  <a:ext cx="8893175" cy="5975350"/>
                </a:xfrm>
                <a:prstGeom prst="rect">
                  <a:avLst/>
                </a:prstGeom>
                <a:noFill/>
                <a:ln w="9525">
                  <a:noFill/>
                </a:ln>
              </p:spPr>
            </p:pic>
          </p:control>
        </mc:Fallback>
      </mc:AlternateContent>
    </p:controls>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AutoShape 4"/>
          <p:cNvSpPr/>
          <p:nvPr/>
        </p:nvSpPr>
        <p:spPr>
          <a:xfrm>
            <a:off x="1524000" y="0"/>
            <a:ext cx="2879725" cy="1871663"/>
          </a:xfrm>
          <a:prstGeom prst="cloudCallout">
            <a:avLst>
              <a:gd name="adj1" fmla="val -43769"/>
              <a:gd name="adj2" fmla="val 70019"/>
            </a:avLst>
          </a:prstGeom>
          <a:solidFill>
            <a:schemeClr val="accent1"/>
          </a:solidFill>
          <a:ln w="9525" cap="flat" cmpd="sng">
            <a:solidFill>
              <a:schemeClr val="tx1"/>
            </a:solidFill>
            <a:prstDash val="solid"/>
            <a:headEnd type="none" w="med" len="med"/>
            <a:tailEnd type="none" w="med" len="med"/>
          </a:ln>
        </p:spPr>
        <p:txBody>
          <a:bodyPr/>
          <a:p>
            <a:pPr lvl="0" eaLnBrk="1" hangingPunct="1"/>
            <a:r>
              <a:rPr lang="zh-CN" altLang="en-US" sz="4000" b="1" dirty="0">
                <a:latin typeface="Arial" panose="020B0604020202020204" pitchFamily="34" charset="0"/>
                <a:ea typeface="宋体" panose="02010600030101010101" pitchFamily="2" charset="-122"/>
              </a:rPr>
              <a:t>作业</a:t>
            </a:r>
            <a:endParaRPr lang="zh-CN" altLang="en-US" sz="4000" b="1" dirty="0">
              <a:latin typeface="Arial" panose="020B0604020202020204" pitchFamily="34" charset="0"/>
              <a:ea typeface="宋体" panose="02010600030101010101" pitchFamily="2" charset="-122"/>
            </a:endParaRPr>
          </a:p>
        </p:txBody>
      </p:sp>
      <p:sp>
        <p:nvSpPr>
          <p:cNvPr id="33795" name="WordArt 6"/>
          <p:cNvSpPr>
            <a:spLocks noTextEdit="1"/>
          </p:cNvSpPr>
          <p:nvPr/>
        </p:nvSpPr>
        <p:spPr>
          <a:xfrm>
            <a:off x="4867275" y="2060575"/>
            <a:ext cx="2457450" cy="2743200"/>
          </a:xfrm>
          <a:prstGeom prst="rect">
            <a:avLst/>
          </a:prstGeom>
        </p:spPr>
        <p:txBody>
          <a:bodyPr wrap="none" fromWordArt="1">
            <a:prstTxWarp prst="textSlantUp">
              <a:avLst>
                <a:gd name="adj" fmla="val 32056"/>
              </a:avLst>
            </a:prstTxWarp>
            <a:normAutofit/>
          </a:bodyPr>
          <a:p>
            <a:pPr algn="ctr" eaLnBrk="0" hangingPunct="0"/>
            <a:r>
              <a:rPr lang="zh-CN" altLang="en-US" sz="9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再见</a:t>
            </a:r>
            <a:endParaRPr lang="zh-CN" altLang="en-US" sz="9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plus(in)">
                                      <p:cBhvr>
                                        <p:cTn id="7"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06" name="Group 14"/>
          <p:cNvGrpSpPr/>
          <p:nvPr/>
        </p:nvGrpSpPr>
        <p:grpSpPr>
          <a:xfrm>
            <a:off x="3233738" y="2996804"/>
            <a:ext cx="1241822" cy="2107406"/>
            <a:chOff x="476" y="1888"/>
            <a:chExt cx="1043" cy="1770"/>
          </a:xfrm>
        </p:grpSpPr>
        <p:sp>
          <p:nvSpPr>
            <p:cNvPr id="21519" name="Line 5"/>
            <p:cNvSpPr/>
            <p:nvPr/>
          </p:nvSpPr>
          <p:spPr>
            <a:xfrm flipV="1">
              <a:off x="476" y="1888"/>
              <a:ext cx="0" cy="317"/>
            </a:xfrm>
            <a:prstGeom prst="line">
              <a:avLst/>
            </a:prstGeom>
            <a:ln w="9525" cap="flat" cmpd="sng">
              <a:solidFill>
                <a:schemeClr val="tx1"/>
              </a:solidFill>
              <a:prstDash val="solid"/>
              <a:headEnd type="none" w="med" len="med"/>
              <a:tailEnd type="none" w="med" len="med"/>
            </a:ln>
          </p:spPr>
        </p:sp>
        <p:sp>
          <p:nvSpPr>
            <p:cNvPr id="21520" name="Line 6"/>
            <p:cNvSpPr/>
            <p:nvPr/>
          </p:nvSpPr>
          <p:spPr>
            <a:xfrm flipV="1">
              <a:off x="1519" y="1888"/>
              <a:ext cx="0" cy="317"/>
            </a:xfrm>
            <a:prstGeom prst="line">
              <a:avLst/>
            </a:prstGeom>
            <a:ln w="9525" cap="flat" cmpd="sng">
              <a:solidFill>
                <a:schemeClr val="tx1"/>
              </a:solidFill>
              <a:prstDash val="solid"/>
              <a:headEnd type="none" w="med" len="med"/>
              <a:tailEnd type="none" w="med" len="med"/>
            </a:ln>
          </p:spPr>
        </p:sp>
        <p:sp>
          <p:nvSpPr>
            <p:cNvPr id="21521" name="Rectangle 11"/>
            <p:cNvSpPr/>
            <p:nvPr/>
          </p:nvSpPr>
          <p:spPr>
            <a:xfrm>
              <a:off x="476" y="2206"/>
              <a:ext cx="1043" cy="1452"/>
            </a:xfrm>
            <a:prstGeom prst="rect">
              <a:avLst/>
            </a:prstGeom>
            <a:gradFill rotWithShape="1">
              <a:gsLst>
                <a:gs pos="0">
                  <a:srgbClr val="32396A"/>
                </a:gs>
                <a:gs pos="50000">
                  <a:srgbClr val="6C7BE6"/>
                </a:gs>
                <a:gs pos="100000">
                  <a:srgbClr val="32396A"/>
                </a:gs>
              </a:gsLst>
              <a:lin ang="5400000" scaled="1"/>
              <a:tileRect/>
            </a:gradFill>
            <a:ln w="9525" cap="flat" cmpd="sng">
              <a:solidFill>
                <a:schemeClr val="tx1"/>
              </a:solidFill>
              <a:prstDash val="solid"/>
              <a:miter/>
              <a:headEnd type="none" w="med" len="med"/>
              <a:tailEnd type="none" w="med" len="med"/>
            </a:ln>
          </p:spPr>
          <p:txBody>
            <a:bodyPr wrap="none" anchor="ctr"/>
            <a:p>
              <a:pPr lvl="0" eaLnBrk="1" hangingPunct="1"/>
              <a:endParaRPr lang="zh-CN" altLang="en-US" sz="1350" dirty="0">
                <a:latin typeface="Arial" panose="020B0604020202020204" pitchFamily="34" charset="0"/>
                <a:ea typeface="宋体" panose="02010600030101010101" pitchFamily="2" charset="-122"/>
              </a:endParaRPr>
            </a:p>
          </p:txBody>
        </p:sp>
      </p:grpSp>
      <p:sp>
        <p:nvSpPr>
          <p:cNvPr id="4111" name="AutoShape 15"/>
          <p:cNvSpPr/>
          <p:nvPr/>
        </p:nvSpPr>
        <p:spPr>
          <a:xfrm>
            <a:off x="3611166" y="4455319"/>
            <a:ext cx="432197" cy="378619"/>
          </a:xfrm>
          <a:prstGeom prst="cube">
            <a:avLst>
              <a:gd name="adj" fmla="val 25000"/>
            </a:avLst>
          </a:prstGeom>
          <a:solidFill>
            <a:srgbClr val="993300"/>
          </a:solidFill>
          <a:ln w="9525" cap="flat" cmpd="sng">
            <a:solidFill>
              <a:srgbClr val="993300"/>
            </a:solidFill>
            <a:prstDash val="solid"/>
            <a:miter/>
            <a:headEnd type="none" w="med" len="med"/>
            <a:tailEnd type="none" w="med" len="med"/>
          </a:ln>
        </p:spPr>
        <p:txBody>
          <a:bodyPr wrap="none" anchor="ctr"/>
          <a:p>
            <a:pPr lvl="0" eaLnBrk="1" hangingPunct="1"/>
            <a:endParaRPr lang="zh-CN" altLang="en-US" sz="1350" dirty="0">
              <a:latin typeface="Arial" panose="020B0604020202020204" pitchFamily="34" charset="0"/>
              <a:ea typeface="宋体" panose="02010600030101010101" pitchFamily="2" charset="-122"/>
            </a:endParaRPr>
          </a:p>
        </p:txBody>
      </p:sp>
      <p:grpSp>
        <p:nvGrpSpPr>
          <p:cNvPr id="21508" name="Group 16"/>
          <p:cNvGrpSpPr/>
          <p:nvPr/>
        </p:nvGrpSpPr>
        <p:grpSpPr>
          <a:xfrm>
            <a:off x="5069681" y="2996804"/>
            <a:ext cx="1241822" cy="2107406"/>
            <a:chOff x="476" y="1888"/>
            <a:chExt cx="1043" cy="1770"/>
          </a:xfrm>
        </p:grpSpPr>
        <p:sp>
          <p:nvSpPr>
            <p:cNvPr id="21516" name="Line 17"/>
            <p:cNvSpPr/>
            <p:nvPr/>
          </p:nvSpPr>
          <p:spPr>
            <a:xfrm flipV="1">
              <a:off x="476" y="1888"/>
              <a:ext cx="0" cy="317"/>
            </a:xfrm>
            <a:prstGeom prst="line">
              <a:avLst/>
            </a:prstGeom>
            <a:ln w="9525" cap="flat" cmpd="sng">
              <a:solidFill>
                <a:schemeClr val="tx1"/>
              </a:solidFill>
              <a:prstDash val="solid"/>
              <a:headEnd type="none" w="med" len="med"/>
              <a:tailEnd type="none" w="med" len="med"/>
            </a:ln>
          </p:spPr>
        </p:sp>
        <p:sp>
          <p:nvSpPr>
            <p:cNvPr id="21517" name="Line 18"/>
            <p:cNvSpPr/>
            <p:nvPr/>
          </p:nvSpPr>
          <p:spPr>
            <a:xfrm flipV="1">
              <a:off x="1519" y="1888"/>
              <a:ext cx="0" cy="317"/>
            </a:xfrm>
            <a:prstGeom prst="line">
              <a:avLst/>
            </a:prstGeom>
            <a:ln w="9525" cap="flat" cmpd="sng">
              <a:solidFill>
                <a:schemeClr val="tx1"/>
              </a:solidFill>
              <a:prstDash val="solid"/>
              <a:headEnd type="none" w="med" len="med"/>
              <a:tailEnd type="none" w="med" len="med"/>
            </a:ln>
          </p:spPr>
        </p:sp>
        <p:sp>
          <p:nvSpPr>
            <p:cNvPr id="21518" name="Rectangle 19"/>
            <p:cNvSpPr/>
            <p:nvPr/>
          </p:nvSpPr>
          <p:spPr>
            <a:xfrm>
              <a:off x="476" y="2206"/>
              <a:ext cx="1043" cy="1452"/>
            </a:xfrm>
            <a:prstGeom prst="rect">
              <a:avLst/>
            </a:prstGeom>
            <a:gradFill rotWithShape="1">
              <a:gsLst>
                <a:gs pos="0">
                  <a:srgbClr val="32396A"/>
                </a:gs>
                <a:gs pos="50000">
                  <a:srgbClr val="6C7BE6"/>
                </a:gs>
                <a:gs pos="100000">
                  <a:srgbClr val="32396A"/>
                </a:gs>
              </a:gsLst>
              <a:lin ang="5400000" scaled="1"/>
              <a:tileRect/>
            </a:gradFill>
            <a:ln w="9525" cap="flat" cmpd="sng">
              <a:solidFill>
                <a:schemeClr val="tx1"/>
              </a:solidFill>
              <a:prstDash val="solid"/>
              <a:miter/>
              <a:headEnd type="none" w="med" len="med"/>
              <a:tailEnd type="none" w="med" len="med"/>
            </a:ln>
          </p:spPr>
          <p:txBody>
            <a:bodyPr wrap="none" anchor="ctr"/>
            <a:p>
              <a:pPr lvl="0" eaLnBrk="1" hangingPunct="1"/>
              <a:endParaRPr lang="zh-CN" altLang="en-US" sz="1350" dirty="0">
                <a:latin typeface="Arial" panose="020B0604020202020204" pitchFamily="34" charset="0"/>
                <a:ea typeface="宋体" panose="02010600030101010101" pitchFamily="2" charset="-122"/>
              </a:endParaRPr>
            </a:p>
          </p:txBody>
        </p:sp>
      </p:grpSp>
      <p:grpSp>
        <p:nvGrpSpPr>
          <p:cNvPr id="21509" name="Group 20"/>
          <p:cNvGrpSpPr/>
          <p:nvPr/>
        </p:nvGrpSpPr>
        <p:grpSpPr>
          <a:xfrm>
            <a:off x="6932930" y="2996804"/>
            <a:ext cx="1241822" cy="2107406"/>
            <a:chOff x="476" y="1888"/>
            <a:chExt cx="1043" cy="1770"/>
          </a:xfrm>
        </p:grpSpPr>
        <p:sp>
          <p:nvSpPr>
            <p:cNvPr id="21513" name="Line 21"/>
            <p:cNvSpPr/>
            <p:nvPr/>
          </p:nvSpPr>
          <p:spPr>
            <a:xfrm flipV="1">
              <a:off x="476" y="1888"/>
              <a:ext cx="0" cy="317"/>
            </a:xfrm>
            <a:prstGeom prst="line">
              <a:avLst/>
            </a:prstGeom>
            <a:ln w="9525" cap="flat" cmpd="sng">
              <a:solidFill>
                <a:schemeClr val="tx1"/>
              </a:solidFill>
              <a:prstDash val="solid"/>
              <a:headEnd type="none" w="med" len="med"/>
              <a:tailEnd type="none" w="med" len="med"/>
            </a:ln>
          </p:spPr>
        </p:sp>
        <p:sp>
          <p:nvSpPr>
            <p:cNvPr id="21514" name="Line 22"/>
            <p:cNvSpPr/>
            <p:nvPr/>
          </p:nvSpPr>
          <p:spPr>
            <a:xfrm flipV="1">
              <a:off x="1519" y="1888"/>
              <a:ext cx="0" cy="317"/>
            </a:xfrm>
            <a:prstGeom prst="line">
              <a:avLst/>
            </a:prstGeom>
            <a:ln w="9525" cap="flat" cmpd="sng">
              <a:solidFill>
                <a:schemeClr val="tx1"/>
              </a:solidFill>
              <a:prstDash val="solid"/>
              <a:headEnd type="none" w="med" len="med"/>
              <a:tailEnd type="none" w="med" len="med"/>
            </a:ln>
          </p:spPr>
        </p:sp>
        <p:sp>
          <p:nvSpPr>
            <p:cNvPr id="21515" name="Rectangle 23"/>
            <p:cNvSpPr/>
            <p:nvPr/>
          </p:nvSpPr>
          <p:spPr>
            <a:xfrm>
              <a:off x="476" y="2206"/>
              <a:ext cx="1043" cy="1452"/>
            </a:xfrm>
            <a:prstGeom prst="rect">
              <a:avLst/>
            </a:prstGeom>
            <a:gradFill rotWithShape="1">
              <a:gsLst>
                <a:gs pos="0">
                  <a:srgbClr val="32396A"/>
                </a:gs>
                <a:gs pos="50000">
                  <a:srgbClr val="6C7BE6"/>
                </a:gs>
                <a:gs pos="100000">
                  <a:srgbClr val="32396A"/>
                </a:gs>
              </a:gsLst>
              <a:lin ang="5400000" scaled="1"/>
              <a:tileRect/>
            </a:gradFill>
            <a:ln w="9525" cap="flat" cmpd="sng">
              <a:solidFill>
                <a:schemeClr val="tx1"/>
              </a:solidFill>
              <a:prstDash val="solid"/>
              <a:miter/>
              <a:headEnd type="none" w="med" len="med"/>
              <a:tailEnd type="none" w="med" len="med"/>
            </a:ln>
          </p:spPr>
          <p:txBody>
            <a:bodyPr wrap="none" anchor="ctr"/>
            <a:p>
              <a:pPr lvl="0" eaLnBrk="1" hangingPunct="1"/>
              <a:endParaRPr lang="zh-CN" altLang="en-US" sz="1350" dirty="0">
                <a:latin typeface="Arial" panose="020B0604020202020204" pitchFamily="34" charset="0"/>
                <a:ea typeface="宋体" panose="02010600030101010101" pitchFamily="2" charset="-122"/>
              </a:endParaRPr>
            </a:p>
          </p:txBody>
        </p:sp>
      </p:grpSp>
      <p:sp>
        <p:nvSpPr>
          <p:cNvPr id="4120" name="Oval 24"/>
          <p:cNvSpPr/>
          <p:nvPr/>
        </p:nvSpPr>
        <p:spPr>
          <a:xfrm>
            <a:off x="5555456" y="4455319"/>
            <a:ext cx="323850" cy="323850"/>
          </a:xfrm>
          <a:prstGeom prst="ellipse">
            <a:avLst/>
          </a:prstGeom>
          <a:gradFill rotWithShape="1">
            <a:gsLst>
              <a:gs pos="0">
                <a:srgbClr val="FFFF00">
                  <a:alpha val="75998"/>
                </a:srgbClr>
              </a:gs>
              <a:gs pos="100000">
                <a:srgbClr val="767600">
                  <a:alpha val="75998"/>
                </a:srgbClr>
              </a:gs>
            </a:gsLst>
            <a:path path="shape">
              <a:fillToRect l="50000" t="50000" r="50000" b="50000"/>
            </a:path>
            <a:tileRect/>
          </a:gradFill>
          <a:ln w="9525" cap="flat" cmpd="sng">
            <a:solidFill>
              <a:srgbClr val="FFFF00"/>
            </a:solidFill>
            <a:prstDash val="solid"/>
            <a:headEnd type="none" w="med" len="med"/>
            <a:tailEnd type="none" w="med" len="med"/>
          </a:ln>
        </p:spPr>
        <p:txBody>
          <a:bodyPr wrap="none" anchor="ctr"/>
          <a:p>
            <a:pPr lvl="0" eaLnBrk="1" hangingPunct="1"/>
            <a:endParaRPr lang="zh-CN" altLang="en-US" sz="1350" dirty="0">
              <a:latin typeface="Arial" panose="020B0604020202020204" pitchFamily="34" charset="0"/>
              <a:ea typeface="宋体" panose="02010600030101010101" pitchFamily="2" charset="-122"/>
            </a:endParaRPr>
          </a:p>
        </p:txBody>
      </p:sp>
      <p:sp>
        <p:nvSpPr>
          <p:cNvPr id="4121" name="AutoShape 25"/>
          <p:cNvSpPr/>
          <p:nvPr/>
        </p:nvSpPr>
        <p:spPr>
          <a:xfrm>
            <a:off x="7337822" y="3482579"/>
            <a:ext cx="432197" cy="431006"/>
          </a:xfrm>
          <a:prstGeom prst="cube">
            <a:avLst>
              <a:gd name="adj" fmla="val 25000"/>
            </a:avLst>
          </a:prstGeom>
          <a:gradFill rotWithShape="1">
            <a:gsLst>
              <a:gs pos="0">
                <a:srgbClr val="595959"/>
              </a:gs>
              <a:gs pos="50000">
                <a:srgbClr val="C0C0C0"/>
              </a:gs>
              <a:gs pos="100000">
                <a:srgbClr val="595959"/>
              </a:gs>
            </a:gsLst>
            <a:lin ang="5400000" scaled="1"/>
            <a:tileRect/>
          </a:gradFill>
          <a:ln w="9525" cap="flat" cmpd="sng">
            <a:solidFill>
              <a:srgbClr val="C0C0C0"/>
            </a:solidFill>
            <a:prstDash val="solid"/>
            <a:miter/>
            <a:headEnd type="none" w="med" len="med"/>
            <a:tailEnd type="none" w="med" len="med"/>
          </a:ln>
        </p:spPr>
        <p:txBody>
          <a:bodyPr wrap="none" anchor="ctr"/>
          <a:p>
            <a:pPr lvl="0" eaLnBrk="1" hangingPunct="1"/>
            <a:endParaRPr lang="zh-CN" altLang="en-US" sz="1350" dirty="0">
              <a:latin typeface="Arial" panose="020B0604020202020204" pitchFamily="34" charset="0"/>
              <a:ea typeface="宋体" panose="02010600030101010101" pitchFamily="2" charset="-122"/>
            </a:endParaRPr>
          </a:p>
        </p:txBody>
      </p:sp>
      <p:sp>
        <p:nvSpPr>
          <p:cNvPr id="21512" name="Text Box 26"/>
          <p:cNvSpPr txBox="1"/>
          <p:nvPr/>
        </p:nvSpPr>
        <p:spPr>
          <a:xfrm>
            <a:off x="3449241" y="1646635"/>
            <a:ext cx="5022056" cy="822960"/>
          </a:xfrm>
          <a:prstGeom prst="rect">
            <a:avLst/>
          </a:prstGeom>
          <a:noFill/>
          <a:ln w="9525">
            <a:noFill/>
          </a:ln>
        </p:spPr>
        <p:txBody>
          <a:bodyPr>
            <a:spAutoFit/>
          </a:bodyPr>
          <a:p>
            <a:pPr lvl="0" algn="l" eaLnBrk="1" hangingPunct="1">
              <a:spcBef>
                <a:spcPct val="50000"/>
              </a:spcBef>
            </a:pPr>
            <a:r>
              <a:rPr lang="zh-CN" altLang="en-US" sz="2400" b="1" dirty="0">
                <a:latin typeface="Arial" panose="020B0604020202020204" pitchFamily="34" charset="0"/>
                <a:ea typeface="宋体" panose="02010600030101010101" pitchFamily="2" charset="-122"/>
              </a:rPr>
              <a:t>将小木块、乒乓球、金属块浸没在水中，松手后，它们将怎样运动？</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000 -0.000185 L -0.001667 -0.181667 " pathEditMode="relative" rAng="0" ptsTypes="">
                                      <p:cBhvr>
                                        <p:cTn id="6" dur="2000" fill="hold"/>
                                        <p:tgtEl>
                                          <p:spTgt spid="4111"/>
                                        </p:tgtEl>
                                        <p:attrNameLst>
                                          <p:attrName>ppt_x</p:attrName>
                                          <p:attrName>ppt_y</p:attrName>
                                        </p:attrNameLst>
                                      </p:cBhvr>
                                      <p:rCtr x="0" y="-97"/>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00000 0.000000 L -0.001094 -0.193796 " pathEditMode="relative" rAng="0" ptsTypes="">
                                      <p:cBhvr>
                                        <p:cTn id="10" dur="2000" fill="hold"/>
                                        <p:tgtEl>
                                          <p:spTgt spid="4120"/>
                                        </p:tgtEl>
                                        <p:attrNameLst>
                                          <p:attrName>ppt_x</p:attrName>
                                          <p:attrName>ppt_y</p:attrName>
                                        </p:attrNameLst>
                                      </p:cBhvr>
                                      <p:rCtr x="0" y="-8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02035 -0.064164 L -0.002035 0.166583 " pathEditMode="relative" rAng="0" ptsTypes="AA">
                                      <p:cBhvr>
                                        <p:cTn id="14" dur="2000" fill="hold"/>
                                        <p:tgtEl>
                                          <p:spTgt spid="4121"/>
                                        </p:tgtEl>
                                        <p:attrNameLst>
                                          <p:attrName>ppt_x</p:attrName>
                                          <p:attrName>ppt_y</p:attrName>
                                        </p:attrNameLst>
                                      </p:cBhvr>
                                      <p:rCtr x="0" y="1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1" grpId="0" bldLvl="0" animBg="1"/>
      <p:bldP spid="4120" grpId="0" bldLvl="0" animBg="1"/>
      <p:bldP spid="412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35785" y="728980"/>
            <a:ext cx="8801100" cy="518160"/>
          </a:xfrm>
          <a:prstGeom prst="rect">
            <a:avLst/>
          </a:prstGeom>
          <a:noFill/>
        </p:spPr>
        <p:txBody>
          <a:bodyPr wrap="square" rtlCol="0">
            <a:spAutoFit/>
          </a:bodyPr>
          <a:p>
            <a:r>
              <a:rPr lang="zh-CN" altLang="en-US" sz="2800" b="1" dirty="0">
                <a:solidFill>
                  <a:srgbClr val="FF0000"/>
                </a:solidFill>
                <a:latin typeface="Arial" panose="020B0604020202020204" pitchFamily="34" charset="0"/>
                <a:ea typeface="宋体" panose="02010600030101010101" pitchFamily="2" charset="-122"/>
                <a:sym typeface="+mn-ea"/>
              </a:rPr>
              <a:t>为什么小木块、乒乓球会上浮而小铁块则下沉呢？</a:t>
            </a:r>
            <a:endParaRPr lang="zh-CN" altLang="en-US" sz="2800" b="1" dirty="0">
              <a:solidFill>
                <a:srgbClr val="FF0000"/>
              </a:solidFill>
              <a:latin typeface="Arial" panose="020B0604020202020204" pitchFamily="34" charset="0"/>
              <a:ea typeface="宋体" panose="02010600030101010101" pitchFamily="2" charset="-122"/>
              <a:sym typeface="+mn-ea"/>
            </a:endParaRPr>
          </a:p>
        </p:txBody>
      </p:sp>
      <p:sp>
        <p:nvSpPr>
          <p:cNvPr id="3" name="文本框 2"/>
          <p:cNvSpPr txBox="1"/>
          <p:nvPr/>
        </p:nvSpPr>
        <p:spPr>
          <a:xfrm flipH="1">
            <a:off x="1961515" y="1614805"/>
            <a:ext cx="7362190" cy="642620"/>
          </a:xfrm>
          <a:prstGeom prst="rect">
            <a:avLst/>
          </a:prstGeom>
          <a:noFill/>
        </p:spPr>
        <p:txBody>
          <a:bodyPr wrap="square" rtlCol="0">
            <a:spAutoFit/>
          </a:bodyPr>
          <a:p>
            <a:r>
              <a:rPr lang="en-US" altLang="zh-CN"/>
              <a:t>a.</a:t>
            </a:r>
            <a:r>
              <a:rPr lang="zh-CN" altLang="en-US"/>
              <a:t>有人说是因为小木块和乒乓球受到浮力，小铁块没有受到浮力。这种说法对吗</a:t>
            </a:r>
            <a:r>
              <a:rPr lang="en-US" altLang="zh-CN"/>
              <a:t>?</a:t>
            </a:r>
            <a:endParaRPr lang="en-US" altLang="zh-CN"/>
          </a:p>
        </p:txBody>
      </p:sp>
      <p:sp>
        <p:nvSpPr>
          <p:cNvPr id="5" name="文本框 4"/>
          <p:cNvSpPr txBox="1"/>
          <p:nvPr/>
        </p:nvSpPr>
        <p:spPr>
          <a:xfrm>
            <a:off x="1931035" y="2625725"/>
            <a:ext cx="6977380" cy="368300"/>
          </a:xfrm>
          <a:prstGeom prst="rect">
            <a:avLst/>
          </a:prstGeom>
          <a:noFill/>
        </p:spPr>
        <p:txBody>
          <a:bodyPr wrap="square" rtlCol="0">
            <a:spAutoFit/>
          </a:bodyPr>
          <a:p>
            <a:r>
              <a:rPr lang="en-US" altLang="zh-CN"/>
              <a:t>b.</a:t>
            </a:r>
            <a:r>
              <a:rPr lang="zh-CN" altLang="en-US"/>
              <a:t>小木块和乒乓球轻上浮，小铁块重则下沉。这种说法对吗？</a:t>
            </a:r>
            <a:endParaRPr lang="zh-CN" altLang="en-US"/>
          </a:p>
        </p:txBody>
      </p:sp>
      <p:sp>
        <p:nvSpPr>
          <p:cNvPr id="6" name="文本框 5"/>
          <p:cNvSpPr txBox="1"/>
          <p:nvPr/>
        </p:nvSpPr>
        <p:spPr>
          <a:xfrm>
            <a:off x="1835785" y="4608830"/>
            <a:ext cx="6915785" cy="368300"/>
          </a:xfrm>
          <a:prstGeom prst="rect">
            <a:avLst/>
          </a:prstGeom>
          <a:noFill/>
        </p:spPr>
        <p:txBody>
          <a:bodyPr wrap="square" rtlCol="0">
            <a:spAutoFit/>
          </a:bodyPr>
          <a:p>
            <a:r>
              <a:rPr lang="en-US" altLang="zh-CN"/>
              <a:t>d.</a:t>
            </a:r>
            <a:r>
              <a:rPr lang="zh-CN" altLang="en-US"/>
              <a:t>空心的物体一定上浮，实心的物体一定下沉。这种说法对吗？</a:t>
            </a:r>
            <a:endParaRPr lang="zh-CN" altLang="en-US"/>
          </a:p>
        </p:txBody>
      </p:sp>
      <p:sp>
        <p:nvSpPr>
          <p:cNvPr id="8" name="文本框 7"/>
          <p:cNvSpPr txBox="1"/>
          <p:nvPr/>
        </p:nvSpPr>
        <p:spPr>
          <a:xfrm>
            <a:off x="1835150" y="3764915"/>
            <a:ext cx="7688580" cy="368300"/>
          </a:xfrm>
          <a:prstGeom prst="rect">
            <a:avLst/>
          </a:prstGeom>
          <a:noFill/>
        </p:spPr>
        <p:txBody>
          <a:bodyPr wrap="square" rtlCol="0">
            <a:spAutoFit/>
          </a:bodyPr>
          <a:p>
            <a:r>
              <a:rPr lang="en-US" altLang="zh-CN"/>
              <a:t>c.</a:t>
            </a:r>
            <a:r>
              <a:rPr lang="zh-CN" altLang="en-US"/>
              <a:t>小木块和乒乓球受到的浮力大上浮，小铁块受到的浮力小下沉，对吗？</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5" descr="未命名1"/>
          <p:cNvPicPr>
            <a:picLocks noChangeAspect="1"/>
          </p:cNvPicPr>
          <p:nvPr/>
        </p:nvPicPr>
        <p:blipFill>
          <a:blip r:embed="rId1"/>
          <a:stretch>
            <a:fillRect/>
          </a:stretch>
        </p:blipFill>
        <p:spPr>
          <a:xfrm>
            <a:off x="2566988" y="1412875"/>
            <a:ext cx="6769100" cy="3313113"/>
          </a:xfrm>
          <a:prstGeom prst="rect">
            <a:avLst/>
          </a:prstGeom>
          <a:noFill/>
          <a:ln w="9525">
            <a:noFill/>
          </a:ln>
        </p:spPr>
      </p:pic>
      <p:pic>
        <p:nvPicPr>
          <p:cNvPr id="5126" name="Picture 6" descr="未命名"/>
          <p:cNvPicPr>
            <a:picLocks noChangeAspect="1"/>
          </p:cNvPicPr>
          <p:nvPr/>
        </p:nvPicPr>
        <p:blipFill>
          <a:blip r:embed="rId2"/>
          <a:stretch>
            <a:fillRect/>
          </a:stretch>
        </p:blipFill>
        <p:spPr>
          <a:xfrm>
            <a:off x="2566988" y="1412875"/>
            <a:ext cx="6769100" cy="3311525"/>
          </a:xfrm>
          <a:prstGeom prst="rect">
            <a:avLst/>
          </a:prstGeom>
          <a:noFill/>
          <a:ln w="9525">
            <a:noFill/>
          </a:ln>
        </p:spPr>
      </p:pic>
      <p:pic>
        <p:nvPicPr>
          <p:cNvPr id="5127" name="Picture 7" descr="image-016"/>
          <p:cNvPicPr>
            <a:picLocks noChangeAspect="1"/>
          </p:cNvPicPr>
          <p:nvPr/>
        </p:nvPicPr>
        <p:blipFill>
          <a:blip r:embed="rId3"/>
          <a:stretch>
            <a:fillRect/>
          </a:stretch>
        </p:blipFill>
        <p:spPr>
          <a:xfrm>
            <a:off x="2566988" y="1412875"/>
            <a:ext cx="6769100" cy="3311525"/>
          </a:xfrm>
          <a:prstGeom prst="rect">
            <a:avLst/>
          </a:prstGeom>
          <a:noFill/>
          <a:ln w="9525">
            <a:noFill/>
          </a:ln>
        </p:spPr>
      </p:pic>
      <p:pic>
        <p:nvPicPr>
          <p:cNvPr id="5128" name="Picture 8" descr="俄罗斯“库尔斯克”号核潜艇"/>
          <p:cNvPicPr>
            <a:picLocks noChangeAspect="1"/>
          </p:cNvPicPr>
          <p:nvPr/>
        </p:nvPicPr>
        <p:blipFill>
          <a:blip r:embed="rId4"/>
          <a:stretch>
            <a:fillRect/>
          </a:stretch>
        </p:blipFill>
        <p:spPr>
          <a:xfrm>
            <a:off x="2566988" y="549275"/>
            <a:ext cx="6769100" cy="5472113"/>
          </a:xfrm>
          <a:prstGeom prst="rect">
            <a:avLst/>
          </a:prstGeom>
          <a:noFill/>
          <a:ln w="9525">
            <a:noFill/>
          </a:ln>
        </p:spPr>
      </p:pic>
      <p:pic>
        <p:nvPicPr>
          <p:cNvPr id="5129" name="Picture 9" descr="图片s1"/>
          <p:cNvPicPr>
            <a:picLocks noChangeAspect="1"/>
          </p:cNvPicPr>
          <p:nvPr/>
        </p:nvPicPr>
        <p:blipFill>
          <a:blip r:embed="rId5"/>
          <a:stretch>
            <a:fillRect/>
          </a:stretch>
        </p:blipFill>
        <p:spPr>
          <a:xfrm>
            <a:off x="2566988" y="549275"/>
            <a:ext cx="6769100" cy="54721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slide(fromBottom)">
                                      <p:cBhvr>
                                        <p:cTn id="7" dur="500"/>
                                        <p:tgtEl>
                                          <p:spTgt spid="512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127"/>
                                        </p:tgtEl>
                                        <p:attrNameLst>
                                          <p:attrName>style.visibility</p:attrName>
                                        </p:attrNameLst>
                                      </p:cBhvr>
                                      <p:to>
                                        <p:strVal val="visible"/>
                                      </p:to>
                                    </p:set>
                                    <p:animEffect transition="in" filter="slide(fromBottom)">
                                      <p:cBhvr>
                                        <p:cTn id="12" dur="500"/>
                                        <p:tgtEl>
                                          <p:spTgt spid="51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128"/>
                                        </p:tgtEl>
                                        <p:attrNameLst>
                                          <p:attrName>style.visibility</p:attrName>
                                        </p:attrNameLst>
                                      </p:cBhvr>
                                      <p:to>
                                        <p:strVal val="visible"/>
                                      </p:to>
                                    </p:set>
                                    <p:animEffect transition="in" filter="slide(fromBottom)">
                                      <p:cBhvr>
                                        <p:cTn id="17" dur="500"/>
                                        <p:tgtEl>
                                          <p:spTgt spid="512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slide(fromBottom)">
                                      <p:cBhvr>
                                        <p:cTn id="22" dur="5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p:nvPr>
        </p:nvSpPr>
        <p:spPr/>
        <p:txBody>
          <a:bodyPr/>
          <a:p>
            <a:r>
              <a:rPr lang="zh-CN" altLang="en-US" sz="5400"/>
              <a:t>物体的浮与沉取决于什么呢？</a:t>
            </a:r>
            <a:endParaRPr lang="zh-CN" altLang="en-US" sz="5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4"/>
          <p:cNvSpPr txBox="1"/>
          <p:nvPr/>
        </p:nvSpPr>
        <p:spPr>
          <a:xfrm>
            <a:off x="1524000" y="260350"/>
            <a:ext cx="5219700" cy="579120"/>
          </a:xfrm>
          <a:prstGeom prst="rect">
            <a:avLst/>
          </a:prstGeom>
          <a:noFill/>
          <a:ln w="9525">
            <a:noFill/>
          </a:ln>
        </p:spPr>
        <p:txBody>
          <a:bodyPr>
            <a:spAutoFit/>
          </a:bodyPr>
          <a:p>
            <a:pPr lvl="0" eaLnBrk="1" hangingPunct="1">
              <a:spcBef>
                <a:spcPct val="50000"/>
              </a:spcBef>
            </a:pPr>
            <a:r>
              <a:rPr lang="zh-CN" altLang="en-US" sz="3200" b="1" dirty="0">
                <a:latin typeface="Arial" panose="020B0604020202020204" pitchFamily="34" charset="0"/>
                <a:ea typeface="宋体" panose="02010600030101010101" pitchFamily="2" charset="-122"/>
              </a:rPr>
              <a:t>实验探究物体的浮沉条件</a:t>
            </a:r>
            <a:endParaRPr lang="zh-CN" altLang="en-US" sz="3200" b="1" dirty="0">
              <a:latin typeface="Arial" panose="020B0604020202020204" pitchFamily="34" charset="0"/>
              <a:ea typeface="宋体" panose="02010600030101010101" pitchFamily="2" charset="-122"/>
            </a:endParaRPr>
          </a:p>
        </p:txBody>
      </p:sp>
      <p:pic>
        <p:nvPicPr>
          <p:cNvPr id="24580" name="Picture 6" descr="26"/>
          <p:cNvPicPr>
            <a:picLocks noChangeAspect="1"/>
          </p:cNvPicPr>
          <p:nvPr/>
        </p:nvPicPr>
        <p:blipFill>
          <a:blip r:embed="rId1"/>
          <a:stretch>
            <a:fillRect/>
          </a:stretch>
        </p:blipFill>
        <p:spPr>
          <a:xfrm>
            <a:off x="3863975" y="1916113"/>
            <a:ext cx="4103688" cy="4176712"/>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Group 51"/>
          <p:cNvGrpSpPr/>
          <p:nvPr/>
        </p:nvGrpSpPr>
        <p:grpSpPr>
          <a:xfrm>
            <a:off x="2135188" y="3716338"/>
            <a:ext cx="2303462" cy="2809875"/>
            <a:chOff x="476" y="1888"/>
            <a:chExt cx="1043" cy="1770"/>
          </a:xfrm>
        </p:grpSpPr>
        <p:sp>
          <p:nvSpPr>
            <p:cNvPr id="25651" name="Line 52"/>
            <p:cNvSpPr/>
            <p:nvPr/>
          </p:nvSpPr>
          <p:spPr>
            <a:xfrm flipV="1">
              <a:off x="476" y="1888"/>
              <a:ext cx="0" cy="317"/>
            </a:xfrm>
            <a:prstGeom prst="line">
              <a:avLst/>
            </a:prstGeom>
            <a:ln w="9525" cap="flat" cmpd="sng">
              <a:solidFill>
                <a:schemeClr val="tx1"/>
              </a:solidFill>
              <a:prstDash val="solid"/>
              <a:headEnd type="none" w="med" len="med"/>
              <a:tailEnd type="none" w="med" len="med"/>
            </a:ln>
          </p:spPr>
        </p:sp>
        <p:sp>
          <p:nvSpPr>
            <p:cNvPr id="25652" name="Line 53"/>
            <p:cNvSpPr/>
            <p:nvPr/>
          </p:nvSpPr>
          <p:spPr>
            <a:xfrm flipV="1">
              <a:off x="1519" y="1888"/>
              <a:ext cx="0" cy="317"/>
            </a:xfrm>
            <a:prstGeom prst="line">
              <a:avLst/>
            </a:prstGeom>
            <a:ln w="9525" cap="flat" cmpd="sng">
              <a:solidFill>
                <a:schemeClr val="tx1"/>
              </a:solidFill>
              <a:prstDash val="solid"/>
              <a:headEnd type="none" w="med" len="med"/>
              <a:tailEnd type="none" w="med" len="med"/>
            </a:ln>
          </p:spPr>
        </p:sp>
        <p:sp>
          <p:nvSpPr>
            <p:cNvPr id="25653" name="Rectangle 54"/>
            <p:cNvSpPr/>
            <p:nvPr/>
          </p:nvSpPr>
          <p:spPr>
            <a:xfrm>
              <a:off x="476" y="2206"/>
              <a:ext cx="1043" cy="1452"/>
            </a:xfrm>
            <a:prstGeom prst="rect">
              <a:avLst/>
            </a:prstGeom>
            <a:solidFill>
              <a:srgbClr val="3399FF"/>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nvGrpSpPr>
          <p:cNvPr id="3" name="Group 39"/>
          <p:cNvGrpSpPr/>
          <p:nvPr/>
        </p:nvGrpSpPr>
        <p:grpSpPr>
          <a:xfrm>
            <a:off x="3000375" y="4941888"/>
            <a:ext cx="431800" cy="936625"/>
            <a:chOff x="1066" y="2568"/>
            <a:chExt cx="272" cy="590"/>
          </a:xfrm>
        </p:grpSpPr>
        <p:sp>
          <p:nvSpPr>
            <p:cNvPr id="25644" name="Line 25"/>
            <p:cNvSpPr/>
            <p:nvPr/>
          </p:nvSpPr>
          <p:spPr>
            <a:xfrm>
              <a:off x="1066" y="2795"/>
              <a:ext cx="0" cy="363"/>
            </a:xfrm>
            <a:prstGeom prst="line">
              <a:avLst/>
            </a:prstGeom>
            <a:ln w="9525" cap="flat" cmpd="sng">
              <a:solidFill>
                <a:srgbClr val="FF0000"/>
              </a:solidFill>
              <a:prstDash val="solid"/>
              <a:headEnd type="none" w="med" len="med"/>
              <a:tailEnd type="none" w="med" len="med"/>
            </a:ln>
          </p:spPr>
        </p:sp>
        <p:grpSp>
          <p:nvGrpSpPr>
            <p:cNvPr id="25645" name="Group 38"/>
            <p:cNvGrpSpPr/>
            <p:nvPr/>
          </p:nvGrpSpPr>
          <p:grpSpPr>
            <a:xfrm>
              <a:off x="1066" y="2568"/>
              <a:ext cx="272" cy="589"/>
              <a:chOff x="884" y="2478"/>
              <a:chExt cx="272" cy="589"/>
            </a:xfrm>
          </p:grpSpPr>
          <p:sp>
            <p:nvSpPr>
              <p:cNvPr id="25646" name="Line 27"/>
              <p:cNvSpPr/>
              <p:nvPr/>
            </p:nvSpPr>
            <p:spPr>
              <a:xfrm flipV="1">
                <a:off x="1156" y="2704"/>
                <a:ext cx="0" cy="363"/>
              </a:xfrm>
              <a:prstGeom prst="line">
                <a:avLst/>
              </a:prstGeom>
              <a:ln w="9525" cap="flat" cmpd="sng">
                <a:solidFill>
                  <a:srgbClr val="FF0000"/>
                </a:solidFill>
                <a:prstDash val="solid"/>
                <a:headEnd type="none" w="med" len="med"/>
                <a:tailEnd type="none" w="med" len="med"/>
              </a:ln>
            </p:spPr>
          </p:sp>
          <p:sp>
            <p:nvSpPr>
              <p:cNvPr id="25647" name="Line 26"/>
              <p:cNvSpPr/>
              <p:nvPr/>
            </p:nvSpPr>
            <p:spPr>
              <a:xfrm>
                <a:off x="884" y="3067"/>
                <a:ext cx="272" cy="0"/>
              </a:xfrm>
              <a:prstGeom prst="line">
                <a:avLst/>
              </a:prstGeom>
              <a:ln w="9525" cap="flat" cmpd="sng">
                <a:solidFill>
                  <a:srgbClr val="FF0000"/>
                </a:solidFill>
                <a:prstDash val="solid"/>
                <a:headEnd type="none" w="med" len="med"/>
                <a:tailEnd type="none" w="med" len="med"/>
              </a:ln>
            </p:spPr>
          </p:sp>
          <p:sp>
            <p:nvSpPr>
              <p:cNvPr id="25648" name="Arc 28"/>
              <p:cNvSpPr/>
              <p:nvPr/>
            </p:nvSpPr>
            <p:spPr>
              <a:xfrm flipV="1">
                <a:off x="884" y="2569"/>
                <a:ext cx="91" cy="136"/>
              </a:xfrm>
              <a:custGeom>
                <a:avLst/>
                <a:gdLst>
                  <a:gd name="txL" fmla="*/ 0 w 21600"/>
                  <a:gd name="txT" fmla="*/ 0 h 21600"/>
                  <a:gd name="txR" fmla="*/ 21600 w 21600"/>
                  <a:gd name="txB" fmla="*/ 21600 h 21600"/>
                </a:gdLst>
                <a:ahLst/>
                <a:cxnLst>
                  <a:cxn ang="0">
                    <a:pos x="0" y="0"/>
                  </a:cxn>
                  <a:cxn ang="0">
                    <a:pos x="91" y="136"/>
                  </a:cxn>
                  <a:cxn ang="0">
                    <a:pos x="0" y="13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FF0000">
                  <a:alpha val="10196"/>
                </a:srgbClr>
              </a:solidFill>
              <a:ln w="9525" cap="flat" cmpd="sng">
                <a:solidFill>
                  <a:srgbClr val="FF0000"/>
                </a:solidFill>
                <a:prstDash val="solid"/>
                <a:roun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25649" name="Arc 29"/>
              <p:cNvSpPr/>
              <p:nvPr/>
            </p:nvSpPr>
            <p:spPr>
              <a:xfrm flipH="1" flipV="1">
                <a:off x="1065" y="2569"/>
                <a:ext cx="91" cy="136"/>
              </a:xfrm>
              <a:custGeom>
                <a:avLst/>
                <a:gdLst>
                  <a:gd name="txL" fmla="*/ 0 w 21600"/>
                  <a:gd name="txT" fmla="*/ 0 h 21600"/>
                  <a:gd name="txR" fmla="*/ 21600 w 21600"/>
                  <a:gd name="txB" fmla="*/ 21600 h 21600"/>
                </a:gdLst>
                <a:ahLst/>
                <a:cxnLst>
                  <a:cxn ang="0">
                    <a:pos x="0" y="0"/>
                  </a:cxn>
                  <a:cxn ang="0">
                    <a:pos x="91" y="136"/>
                  </a:cxn>
                  <a:cxn ang="0">
                    <a:pos x="0" y="13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FF0000">
                  <a:alpha val="10196"/>
                </a:srgbClr>
              </a:solidFill>
              <a:ln w="9525" cap="flat" cmpd="sng">
                <a:solidFill>
                  <a:srgbClr val="FF0000"/>
                </a:solidFill>
                <a:prstDash val="solid"/>
                <a:roun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25650" name="AutoShape 30"/>
              <p:cNvSpPr/>
              <p:nvPr/>
            </p:nvSpPr>
            <p:spPr>
              <a:xfrm>
                <a:off x="974" y="2478"/>
                <a:ext cx="90" cy="136"/>
              </a:xfrm>
              <a:prstGeom prst="can">
                <a:avLst>
                  <a:gd name="adj" fmla="val 37778"/>
                </a:avLst>
              </a:prstGeom>
              <a:solidFill>
                <a:srgbClr val="FF0000">
                  <a:alpha val="10196"/>
                </a:srgbClr>
              </a:solidFill>
              <a:ln w="9525" cap="flat" cmpd="sng">
                <a:solidFill>
                  <a:srgbClr val="FF0000"/>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grpSp>
        <p:nvGrpSpPr>
          <p:cNvPr id="25604" name="Group 55"/>
          <p:cNvGrpSpPr/>
          <p:nvPr/>
        </p:nvGrpSpPr>
        <p:grpSpPr>
          <a:xfrm>
            <a:off x="6096000" y="3716338"/>
            <a:ext cx="2303463" cy="2809875"/>
            <a:chOff x="476" y="1888"/>
            <a:chExt cx="1043" cy="1770"/>
          </a:xfrm>
        </p:grpSpPr>
        <p:sp>
          <p:nvSpPr>
            <p:cNvPr id="25641" name="Line 56"/>
            <p:cNvSpPr/>
            <p:nvPr/>
          </p:nvSpPr>
          <p:spPr>
            <a:xfrm flipV="1">
              <a:off x="476" y="1888"/>
              <a:ext cx="0" cy="317"/>
            </a:xfrm>
            <a:prstGeom prst="line">
              <a:avLst/>
            </a:prstGeom>
            <a:ln w="9525" cap="flat" cmpd="sng">
              <a:solidFill>
                <a:schemeClr val="tx1"/>
              </a:solidFill>
              <a:prstDash val="solid"/>
              <a:headEnd type="none" w="med" len="med"/>
              <a:tailEnd type="none" w="med" len="med"/>
            </a:ln>
          </p:spPr>
        </p:sp>
        <p:sp>
          <p:nvSpPr>
            <p:cNvPr id="25642" name="Line 57"/>
            <p:cNvSpPr/>
            <p:nvPr/>
          </p:nvSpPr>
          <p:spPr>
            <a:xfrm flipV="1">
              <a:off x="1519" y="1888"/>
              <a:ext cx="0" cy="317"/>
            </a:xfrm>
            <a:prstGeom prst="line">
              <a:avLst/>
            </a:prstGeom>
            <a:ln w="9525" cap="flat" cmpd="sng">
              <a:solidFill>
                <a:schemeClr val="tx1"/>
              </a:solidFill>
              <a:prstDash val="solid"/>
              <a:headEnd type="none" w="med" len="med"/>
              <a:tailEnd type="none" w="med" len="med"/>
            </a:ln>
          </p:spPr>
        </p:sp>
        <p:sp>
          <p:nvSpPr>
            <p:cNvPr id="25643" name="Rectangle 58"/>
            <p:cNvSpPr/>
            <p:nvPr/>
          </p:nvSpPr>
          <p:spPr>
            <a:xfrm>
              <a:off x="476" y="2206"/>
              <a:ext cx="1043" cy="1452"/>
            </a:xfrm>
            <a:prstGeom prst="rect">
              <a:avLst/>
            </a:prstGeom>
            <a:solidFill>
              <a:srgbClr val="3399FF"/>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nvGrpSpPr>
          <p:cNvPr id="6" name="Group 50"/>
          <p:cNvGrpSpPr/>
          <p:nvPr/>
        </p:nvGrpSpPr>
        <p:grpSpPr>
          <a:xfrm>
            <a:off x="7032625" y="4941888"/>
            <a:ext cx="433388" cy="936625"/>
            <a:chOff x="2426" y="3430"/>
            <a:chExt cx="273" cy="590"/>
          </a:xfrm>
        </p:grpSpPr>
        <p:grpSp>
          <p:nvGrpSpPr>
            <p:cNvPr id="25632" name="Group 41"/>
            <p:cNvGrpSpPr/>
            <p:nvPr/>
          </p:nvGrpSpPr>
          <p:grpSpPr>
            <a:xfrm>
              <a:off x="2426" y="3430"/>
              <a:ext cx="272" cy="590"/>
              <a:chOff x="1066" y="2568"/>
              <a:chExt cx="272" cy="590"/>
            </a:xfrm>
          </p:grpSpPr>
          <p:sp>
            <p:nvSpPr>
              <p:cNvPr id="25634" name="Line 42"/>
              <p:cNvSpPr/>
              <p:nvPr/>
            </p:nvSpPr>
            <p:spPr>
              <a:xfrm>
                <a:off x="1066" y="2795"/>
                <a:ext cx="0" cy="363"/>
              </a:xfrm>
              <a:prstGeom prst="line">
                <a:avLst/>
              </a:prstGeom>
              <a:ln w="9525" cap="flat" cmpd="sng">
                <a:solidFill>
                  <a:srgbClr val="FF0000"/>
                </a:solidFill>
                <a:prstDash val="solid"/>
                <a:headEnd type="none" w="med" len="med"/>
                <a:tailEnd type="none" w="med" len="med"/>
              </a:ln>
            </p:spPr>
          </p:sp>
          <p:grpSp>
            <p:nvGrpSpPr>
              <p:cNvPr id="25635" name="Group 43"/>
              <p:cNvGrpSpPr/>
              <p:nvPr/>
            </p:nvGrpSpPr>
            <p:grpSpPr>
              <a:xfrm>
                <a:off x="1066" y="2568"/>
                <a:ext cx="272" cy="589"/>
                <a:chOff x="884" y="2478"/>
                <a:chExt cx="272" cy="589"/>
              </a:xfrm>
            </p:grpSpPr>
            <p:sp>
              <p:nvSpPr>
                <p:cNvPr id="25636" name="Line 44"/>
                <p:cNvSpPr/>
                <p:nvPr/>
              </p:nvSpPr>
              <p:spPr>
                <a:xfrm flipV="1">
                  <a:off x="1156" y="2704"/>
                  <a:ext cx="0" cy="363"/>
                </a:xfrm>
                <a:prstGeom prst="line">
                  <a:avLst/>
                </a:prstGeom>
                <a:ln w="9525" cap="flat" cmpd="sng">
                  <a:solidFill>
                    <a:srgbClr val="FF0000"/>
                  </a:solidFill>
                  <a:prstDash val="solid"/>
                  <a:headEnd type="none" w="med" len="med"/>
                  <a:tailEnd type="none" w="med" len="med"/>
                </a:ln>
              </p:spPr>
            </p:sp>
            <p:sp>
              <p:nvSpPr>
                <p:cNvPr id="25637" name="Line 45"/>
                <p:cNvSpPr/>
                <p:nvPr/>
              </p:nvSpPr>
              <p:spPr>
                <a:xfrm>
                  <a:off x="884" y="3067"/>
                  <a:ext cx="272" cy="0"/>
                </a:xfrm>
                <a:prstGeom prst="line">
                  <a:avLst/>
                </a:prstGeom>
                <a:ln w="9525" cap="flat" cmpd="sng">
                  <a:solidFill>
                    <a:srgbClr val="FF0000"/>
                  </a:solidFill>
                  <a:prstDash val="solid"/>
                  <a:headEnd type="none" w="med" len="med"/>
                  <a:tailEnd type="none" w="med" len="med"/>
                </a:ln>
              </p:spPr>
            </p:sp>
            <p:sp>
              <p:nvSpPr>
                <p:cNvPr id="25638" name="Arc 46"/>
                <p:cNvSpPr/>
                <p:nvPr/>
              </p:nvSpPr>
              <p:spPr>
                <a:xfrm flipV="1">
                  <a:off x="884" y="2569"/>
                  <a:ext cx="91" cy="136"/>
                </a:xfrm>
                <a:custGeom>
                  <a:avLst/>
                  <a:gdLst>
                    <a:gd name="txL" fmla="*/ 0 w 21600"/>
                    <a:gd name="txT" fmla="*/ 0 h 21600"/>
                    <a:gd name="txR" fmla="*/ 21600 w 21600"/>
                    <a:gd name="txB" fmla="*/ 21600 h 21600"/>
                  </a:gdLst>
                  <a:ahLst/>
                  <a:cxnLst>
                    <a:cxn ang="0">
                      <a:pos x="0" y="0"/>
                    </a:cxn>
                    <a:cxn ang="0">
                      <a:pos x="91" y="136"/>
                    </a:cxn>
                    <a:cxn ang="0">
                      <a:pos x="0" y="13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solidFill>
                  <a:prstDash val="solid"/>
                  <a:roun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25639" name="Arc 47"/>
                <p:cNvSpPr/>
                <p:nvPr/>
              </p:nvSpPr>
              <p:spPr>
                <a:xfrm flipH="1" flipV="1">
                  <a:off x="1065" y="2569"/>
                  <a:ext cx="91" cy="136"/>
                </a:xfrm>
                <a:custGeom>
                  <a:avLst/>
                  <a:gdLst>
                    <a:gd name="txL" fmla="*/ 0 w 21600"/>
                    <a:gd name="txT" fmla="*/ 0 h 21600"/>
                    <a:gd name="txR" fmla="*/ 21600 w 21600"/>
                    <a:gd name="txB" fmla="*/ 21600 h 21600"/>
                  </a:gdLst>
                  <a:ahLst/>
                  <a:cxnLst>
                    <a:cxn ang="0">
                      <a:pos x="0" y="0"/>
                    </a:cxn>
                    <a:cxn ang="0">
                      <a:pos x="91" y="136"/>
                    </a:cxn>
                    <a:cxn ang="0">
                      <a:pos x="0" y="136"/>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solidFill>
                  <a:prstDash val="solid"/>
                  <a:roun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25640" name="AutoShape 48"/>
                <p:cNvSpPr/>
                <p:nvPr/>
              </p:nvSpPr>
              <p:spPr>
                <a:xfrm>
                  <a:off x="974" y="2478"/>
                  <a:ext cx="90" cy="136"/>
                </a:xfrm>
                <a:prstGeom prst="can">
                  <a:avLst>
                    <a:gd name="adj" fmla="val 37778"/>
                  </a:avLst>
                </a:prstGeom>
                <a:solidFill>
                  <a:srgbClr val="993300"/>
                </a:solidFill>
                <a:ln w="9525" cap="flat" cmpd="sng">
                  <a:solidFill>
                    <a:srgbClr val="FF0000"/>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sp>
          <p:nvSpPr>
            <p:cNvPr id="25633" name="Rectangle 49"/>
            <p:cNvSpPr/>
            <p:nvPr/>
          </p:nvSpPr>
          <p:spPr>
            <a:xfrm>
              <a:off x="2426" y="3702"/>
              <a:ext cx="273" cy="318"/>
            </a:xfrm>
            <a:prstGeom prst="rect">
              <a:avLst/>
            </a:prstGeom>
            <a:solidFill>
              <a:srgbClr val="6C7BE6"/>
            </a:solidFill>
            <a:ln w="9525" cap="flat" cmpd="sng">
              <a:solidFill>
                <a:srgbClr val="FF0000"/>
              </a:solidFill>
              <a:prstDash val="solid"/>
              <a:miter/>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aphicFrame>
        <p:nvGraphicFramePr>
          <p:cNvPr id="25655" name="表格 25654"/>
          <p:cNvGraphicFramePr/>
          <p:nvPr/>
        </p:nvGraphicFramePr>
        <p:xfrm>
          <a:off x="2927350" y="765175"/>
          <a:ext cx="6096000" cy="2834640"/>
        </p:xfrm>
        <a:graphic>
          <a:graphicData uri="http://schemas.openxmlformats.org/drawingml/2006/table">
            <a:tbl>
              <a:tblPr/>
              <a:tblGrid>
                <a:gridCol w="865505"/>
                <a:gridCol w="2182495"/>
                <a:gridCol w="1560830"/>
                <a:gridCol w="1487170"/>
              </a:tblGrid>
              <a:tr h="82296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dirty="0"/>
                        <a:t>实验序号</a:t>
                      </a: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dirty="0"/>
                        <a:t>实验方法</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dirty="0"/>
                        <a:t>观察小瓶运动情况</a:t>
                      </a:r>
                      <a:endParaRPr lang="zh-CN" altLang="en-US" sz="2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dirty="0"/>
                        <a:t>小瓶受力情况分析</a:t>
                      </a:r>
                      <a:endParaRPr lang="zh-CN" altLang="en-US" sz="2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0584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b="1" dirty="0"/>
                        <a:t>1</a:t>
                      </a:r>
                      <a:endParaRPr lang="en-US" altLang="zh-CN"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dirty="0"/>
                        <a:t>把盖上盖子的空小瓶浸没于水中</a:t>
                      </a:r>
                      <a:r>
                        <a:rPr lang="en-US" altLang="zh-CN" sz="2000" b="1" dirty="0"/>
                        <a:t>,</a:t>
                      </a:r>
                      <a:r>
                        <a:rPr lang="zh-CN" altLang="en-US" sz="2000" b="1" dirty="0"/>
                        <a:t>再松手</a:t>
                      </a:r>
                      <a:endParaRPr lang="zh-CN" altLang="en-US" sz="2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zh-CN" b="1" dirty="0">
                        <a:solidFill>
                          <a:srgbClr val="FF3300"/>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zh-CN" b="1" dirty="0">
                        <a:solidFill>
                          <a:srgbClr val="FF3300"/>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0584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b="1" dirty="0"/>
                        <a:t>2</a:t>
                      </a:r>
                      <a:endParaRPr lang="en-US" altLang="zh-CN"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dirty="0"/>
                        <a:t>把装满水并盖上盖子的小瓶浸没于水中</a:t>
                      </a:r>
                      <a:r>
                        <a:rPr lang="en-US" altLang="zh-CN" sz="2000" b="1" dirty="0"/>
                        <a:t>,</a:t>
                      </a:r>
                      <a:r>
                        <a:rPr lang="zh-CN" altLang="en-US" sz="2000" b="1" dirty="0"/>
                        <a:t>再松手</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zh-CN" b="1" dirty="0">
                        <a:solidFill>
                          <a:srgbClr val="FF3300"/>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zh-CN" b="1" dirty="0">
                        <a:solidFill>
                          <a:srgbClr val="FF3300"/>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8292" name="Text Box 100"/>
          <p:cNvSpPr txBox="1"/>
          <p:nvPr/>
        </p:nvSpPr>
        <p:spPr>
          <a:xfrm>
            <a:off x="6311900" y="1844675"/>
            <a:ext cx="936625" cy="518160"/>
          </a:xfrm>
          <a:prstGeom prst="rect">
            <a:avLst/>
          </a:prstGeom>
          <a:noFill/>
          <a:ln w="9525">
            <a:noFill/>
          </a:ln>
        </p:spPr>
        <p:txBody>
          <a:bodyPr>
            <a:spAutoFit/>
          </a:bodyPr>
          <a:p>
            <a:pPr lvl="0" eaLnBrk="1" hangingPunct="1">
              <a:spcBef>
                <a:spcPct val="20000"/>
              </a:spcBef>
            </a:pPr>
            <a:r>
              <a:rPr lang="zh-CN" altLang="en-US" sz="2800" b="1" dirty="0">
                <a:solidFill>
                  <a:srgbClr val="FF3300"/>
                </a:solidFill>
                <a:latin typeface="Arial" panose="020B0604020202020204" pitchFamily="34" charset="0"/>
                <a:ea typeface="宋体" panose="02010600030101010101" pitchFamily="2" charset="-122"/>
              </a:rPr>
              <a:t>上浮</a:t>
            </a:r>
            <a:endParaRPr lang="zh-CN" altLang="en-US" dirty="0">
              <a:latin typeface="Arial" panose="020B0604020202020204" pitchFamily="34" charset="0"/>
              <a:ea typeface="宋体" panose="02010600030101010101" pitchFamily="2" charset="-122"/>
            </a:endParaRPr>
          </a:p>
        </p:txBody>
      </p:sp>
      <p:sp>
        <p:nvSpPr>
          <p:cNvPr id="8293" name="Text Box 101"/>
          <p:cNvSpPr txBox="1"/>
          <p:nvPr/>
        </p:nvSpPr>
        <p:spPr>
          <a:xfrm>
            <a:off x="7535863" y="1628775"/>
            <a:ext cx="1439862" cy="944880"/>
          </a:xfrm>
          <a:prstGeom prst="rect">
            <a:avLst/>
          </a:prstGeom>
          <a:noFill/>
          <a:ln w="9525">
            <a:noFill/>
          </a:ln>
        </p:spPr>
        <p:txBody>
          <a:bodyPr>
            <a:spAutoFit/>
          </a:bodyPr>
          <a:p>
            <a:pPr lvl="0" eaLnBrk="1" hangingPunct="1">
              <a:spcBef>
                <a:spcPct val="20000"/>
              </a:spcBef>
            </a:pPr>
            <a:r>
              <a:rPr lang="zh-CN" altLang="en-US" sz="2800" b="1" dirty="0">
                <a:solidFill>
                  <a:srgbClr val="FF3300"/>
                </a:solidFill>
                <a:latin typeface="Arial" panose="020B0604020202020204" pitchFamily="34" charset="0"/>
                <a:ea typeface="宋体" panose="02010600030101010101" pitchFamily="2" charset="-122"/>
              </a:rPr>
              <a:t>重力、浮力</a:t>
            </a:r>
            <a:endParaRPr lang="zh-CN" altLang="en-US" sz="2800" dirty="0">
              <a:latin typeface="Arial" panose="020B0604020202020204" pitchFamily="34" charset="0"/>
              <a:ea typeface="宋体" panose="02010600030101010101" pitchFamily="2" charset="-122"/>
            </a:endParaRPr>
          </a:p>
        </p:txBody>
      </p:sp>
      <p:sp>
        <p:nvSpPr>
          <p:cNvPr id="8294" name="Text Box 102"/>
          <p:cNvSpPr txBox="1"/>
          <p:nvPr/>
        </p:nvSpPr>
        <p:spPr>
          <a:xfrm>
            <a:off x="6311900" y="2781300"/>
            <a:ext cx="936625" cy="518160"/>
          </a:xfrm>
          <a:prstGeom prst="rect">
            <a:avLst/>
          </a:prstGeom>
          <a:noFill/>
          <a:ln w="9525">
            <a:noFill/>
          </a:ln>
        </p:spPr>
        <p:txBody>
          <a:bodyPr>
            <a:spAutoFit/>
          </a:bodyPr>
          <a:p>
            <a:pPr lvl="0" eaLnBrk="1" hangingPunct="1">
              <a:spcBef>
                <a:spcPct val="20000"/>
              </a:spcBef>
            </a:pPr>
            <a:r>
              <a:rPr lang="zh-CN" altLang="en-US" sz="2800" b="1" dirty="0">
                <a:solidFill>
                  <a:srgbClr val="FF3300"/>
                </a:solidFill>
                <a:latin typeface="Arial" panose="020B0604020202020204" pitchFamily="34" charset="0"/>
                <a:ea typeface="宋体" panose="02010600030101010101" pitchFamily="2" charset="-122"/>
              </a:rPr>
              <a:t>下沉</a:t>
            </a:r>
            <a:endParaRPr lang="zh-CN" altLang="en-US" sz="2800" dirty="0">
              <a:latin typeface="Arial" panose="020B0604020202020204" pitchFamily="34" charset="0"/>
              <a:ea typeface="宋体" panose="02010600030101010101" pitchFamily="2" charset="-122"/>
            </a:endParaRPr>
          </a:p>
        </p:txBody>
      </p:sp>
      <p:sp>
        <p:nvSpPr>
          <p:cNvPr id="8295" name="Text Box 103"/>
          <p:cNvSpPr txBox="1"/>
          <p:nvPr/>
        </p:nvSpPr>
        <p:spPr>
          <a:xfrm>
            <a:off x="7535863" y="2636838"/>
            <a:ext cx="1439862" cy="944880"/>
          </a:xfrm>
          <a:prstGeom prst="rect">
            <a:avLst/>
          </a:prstGeom>
          <a:noFill/>
          <a:ln w="9525">
            <a:noFill/>
          </a:ln>
        </p:spPr>
        <p:txBody>
          <a:bodyPr>
            <a:spAutoFit/>
          </a:bodyPr>
          <a:p>
            <a:pPr lvl="0" eaLnBrk="1" hangingPunct="1">
              <a:spcBef>
                <a:spcPct val="20000"/>
              </a:spcBef>
            </a:pPr>
            <a:r>
              <a:rPr lang="zh-CN" altLang="en-US" sz="2800" b="1" dirty="0">
                <a:solidFill>
                  <a:srgbClr val="FF3300"/>
                </a:solidFill>
                <a:latin typeface="Arial" panose="020B0604020202020204" pitchFamily="34" charset="0"/>
                <a:ea typeface="宋体" panose="02010600030101010101" pitchFamily="2" charset="-122"/>
              </a:rPr>
              <a:t>重力、浮力</a:t>
            </a:r>
            <a:endParaRPr lang="zh-CN" altLang="en-US" sz="28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55556E-7 0.0104 L 5.55556E-7 -0.20463 " pathEditMode="relative" rAng="0" ptsTypes="AA">
                                      <p:cBhvr>
                                        <p:cTn id="6" dur="2000" fill="hold"/>
                                        <p:tgtEl>
                                          <p:spTgt spid="3"/>
                                        </p:tgtEl>
                                        <p:attrNameLst>
                                          <p:attrName>ppt_x</p:attrName>
                                          <p:attrName>ppt_y</p:attrName>
                                        </p:attrNameLst>
                                      </p:cBhvr>
                                      <p:rCtr x="0" y="-10800"/>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1.66667E-6 -6.87861E-6 L -1.66667E-6 0.09433 " pathEditMode="relative" ptsTypes="AA">
                                      <p:cBhvr>
                                        <p:cTn id="10" dur="2000" fill="hold"/>
                                        <p:tgtEl>
                                          <p:spTgt spid="6"/>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8292"/>
                                        </p:tgtEl>
                                        <p:attrNameLst>
                                          <p:attrName>style.visibility</p:attrName>
                                        </p:attrNameLst>
                                      </p:cBhvr>
                                      <p:to>
                                        <p:strVal val="visible"/>
                                      </p:to>
                                    </p:set>
                                    <p:animEffect transition="in" filter="slide(fromBottom)">
                                      <p:cBhvr>
                                        <p:cTn id="15" dur="500"/>
                                        <p:tgtEl>
                                          <p:spTgt spid="8292"/>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8293"/>
                                        </p:tgtEl>
                                        <p:attrNameLst>
                                          <p:attrName>style.visibility</p:attrName>
                                        </p:attrNameLst>
                                      </p:cBhvr>
                                      <p:to>
                                        <p:strVal val="visible"/>
                                      </p:to>
                                    </p:set>
                                    <p:animEffect transition="in" filter="slide(fromBottom)">
                                      <p:cBhvr>
                                        <p:cTn id="20" dur="500"/>
                                        <p:tgtEl>
                                          <p:spTgt spid="829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294"/>
                                        </p:tgtEl>
                                        <p:attrNameLst>
                                          <p:attrName>style.visibility</p:attrName>
                                        </p:attrNameLst>
                                      </p:cBhvr>
                                      <p:to>
                                        <p:strVal val="visible"/>
                                      </p:to>
                                    </p:set>
                                    <p:animEffect transition="in" filter="slide(fromBottom)">
                                      <p:cBhvr>
                                        <p:cTn id="25" dur="500"/>
                                        <p:tgtEl>
                                          <p:spTgt spid="829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8295"/>
                                        </p:tgtEl>
                                        <p:attrNameLst>
                                          <p:attrName>style.visibility</p:attrName>
                                        </p:attrNameLst>
                                      </p:cBhvr>
                                      <p:to>
                                        <p:strVal val="visible"/>
                                      </p:to>
                                    </p:set>
                                    <p:animEffect transition="in" filter="slide(fromBottom)">
                                      <p:cBhvr>
                                        <p:cTn id="30" dur="500"/>
                                        <p:tgtEl>
                                          <p:spTgt spid="8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2" grpId="0"/>
      <p:bldP spid="8293" grpId="0"/>
      <p:bldP spid="8294" grpId="0"/>
      <p:bldP spid="829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4"/>
          <p:cNvSpPr txBox="1"/>
          <p:nvPr/>
        </p:nvSpPr>
        <p:spPr>
          <a:xfrm>
            <a:off x="1524000" y="0"/>
            <a:ext cx="9144000" cy="944880"/>
          </a:xfrm>
          <a:prstGeom prst="rect">
            <a:avLst/>
          </a:prstGeom>
          <a:noFill/>
          <a:ln w="9525">
            <a:noFill/>
          </a:ln>
        </p:spPr>
        <p:txBody>
          <a:bodyPr>
            <a:spAutoFit/>
          </a:bodyPr>
          <a:p>
            <a:pPr lvl="0" algn="l" eaLnBrk="1" hangingPunct="1">
              <a:spcBef>
                <a:spcPct val="50000"/>
              </a:spcBef>
            </a:pPr>
            <a:r>
              <a:rPr lang="zh-CN" altLang="en-US" sz="2800" b="1" dirty="0">
                <a:latin typeface="Arial" panose="020B0604020202020204" pitchFamily="34" charset="0"/>
                <a:ea typeface="宋体" panose="02010600030101010101" pitchFamily="2" charset="-122"/>
              </a:rPr>
              <a:t>有什么办法使小瓶既不上浮也不下沉，静止在水中，也就是悬浮在水中。</a:t>
            </a:r>
            <a:endParaRPr lang="zh-CN" altLang="en-US" sz="2800" b="1" dirty="0">
              <a:latin typeface="Arial" panose="020B0604020202020204" pitchFamily="34" charset="0"/>
              <a:ea typeface="宋体" panose="02010600030101010101" pitchFamily="2" charset="-122"/>
            </a:endParaRPr>
          </a:p>
        </p:txBody>
      </p:sp>
      <p:sp>
        <p:nvSpPr>
          <p:cNvPr id="10246" name="Text Box 6"/>
          <p:cNvSpPr txBox="1"/>
          <p:nvPr/>
        </p:nvSpPr>
        <p:spPr>
          <a:xfrm>
            <a:off x="1919288" y="1916113"/>
            <a:ext cx="8208962" cy="2225040"/>
          </a:xfrm>
          <a:prstGeom prst="rect">
            <a:avLst/>
          </a:prstGeom>
          <a:noFill/>
          <a:ln w="9525">
            <a:noFill/>
          </a:ln>
        </p:spPr>
        <p:txBody>
          <a:bodyPr>
            <a:spAutoFit/>
          </a:bodyPr>
          <a:p>
            <a:pPr lvl="0" algn="l" eaLnBrk="1" hangingPunct="1">
              <a:spcBef>
                <a:spcPct val="50000"/>
              </a:spcBef>
            </a:pPr>
            <a:r>
              <a:rPr lang="zh-CN" altLang="en-US" sz="2800" b="1" dirty="0">
                <a:solidFill>
                  <a:srgbClr val="FF3300"/>
                </a:solidFill>
                <a:latin typeface="Arial" panose="020B0604020202020204" pitchFamily="34" charset="0"/>
                <a:ea typeface="宋体" panose="02010600030101010101" pitchFamily="2" charset="-122"/>
              </a:rPr>
              <a:t>浸在液体中的物体、其浮沉决定于它所受的浮力和重力的大小。                                                         当浮力大于重力时，物体上浮。                            当浮力小于重力时，物体下沉。                                        当浮力等于重力时，物体处于漂浮或悬浮状态。</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10247" name="Text Box 7"/>
          <p:cNvSpPr txBox="1"/>
          <p:nvPr/>
        </p:nvSpPr>
        <p:spPr>
          <a:xfrm>
            <a:off x="2063750" y="4221163"/>
            <a:ext cx="7920038" cy="1798320"/>
          </a:xfrm>
          <a:prstGeom prst="rect">
            <a:avLst/>
          </a:prstGeom>
          <a:noFill/>
          <a:ln w="9525">
            <a:noFill/>
          </a:ln>
        </p:spPr>
        <p:txBody>
          <a:bodyPr>
            <a:spAutoFit/>
          </a:bodyPr>
          <a:p>
            <a:pPr lvl="0" algn="l" eaLnBrk="1" hangingPunct="1">
              <a:spcBef>
                <a:spcPct val="50000"/>
              </a:spcBef>
            </a:pPr>
            <a:r>
              <a:rPr lang="en-US" altLang="zh-CN" sz="2800" b="1" dirty="0">
                <a:solidFill>
                  <a:srgbClr val="0000FF"/>
                </a:solidFill>
                <a:latin typeface="Arial" panose="020B0604020202020204" pitchFamily="34" charset="0"/>
                <a:ea typeface="宋体" panose="02010600030101010101" pitchFamily="2" charset="-122"/>
              </a:rPr>
              <a:t>1</a:t>
            </a:r>
            <a:r>
              <a:rPr lang="zh-CN" altLang="en-US" sz="2800" b="1" dirty="0">
                <a:solidFill>
                  <a:srgbClr val="0000FF"/>
                </a:solidFill>
                <a:latin typeface="Arial" panose="020B0604020202020204" pitchFamily="34" charset="0"/>
                <a:ea typeface="宋体" panose="02010600030101010101" pitchFamily="2" charset="-122"/>
              </a:rPr>
              <a:t>、物体的浮沉条件                                             当</a:t>
            </a:r>
            <a:r>
              <a:rPr lang="en-US" altLang="zh-CN" sz="2800" b="1" dirty="0">
                <a:solidFill>
                  <a:srgbClr val="0000FF"/>
                </a:solidFill>
                <a:latin typeface="Arial" panose="020B0604020202020204" pitchFamily="34" charset="0"/>
                <a:ea typeface="宋体" panose="02010600030101010101" pitchFamily="2" charset="-122"/>
              </a:rPr>
              <a:t>F</a:t>
            </a:r>
            <a:r>
              <a:rPr lang="zh-CN" altLang="en-US" sz="2800" b="1" baseline="-25000" dirty="0">
                <a:solidFill>
                  <a:srgbClr val="0000FF"/>
                </a:solidFill>
                <a:latin typeface="Arial" panose="020B0604020202020204" pitchFamily="34" charset="0"/>
                <a:ea typeface="宋体" panose="02010600030101010101" pitchFamily="2" charset="-122"/>
              </a:rPr>
              <a:t>浮</a:t>
            </a:r>
            <a:r>
              <a:rPr lang="en-US" altLang="zh-CN" sz="2800" b="1" dirty="0">
                <a:solidFill>
                  <a:srgbClr val="0000FF"/>
                </a:solidFill>
                <a:latin typeface="Arial" panose="020B0604020202020204" pitchFamily="34" charset="0"/>
                <a:ea typeface="宋体" panose="02010600030101010101" pitchFamily="2" charset="-122"/>
              </a:rPr>
              <a:t>&gt;G</a:t>
            </a:r>
            <a:r>
              <a:rPr lang="zh-CN" altLang="en-US" sz="2800" b="1" dirty="0">
                <a:solidFill>
                  <a:srgbClr val="0000FF"/>
                </a:solidFill>
                <a:latin typeface="Arial" panose="020B0604020202020204" pitchFamily="34" charset="0"/>
                <a:ea typeface="宋体" panose="02010600030101010101" pitchFamily="2" charset="-122"/>
              </a:rPr>
              <a:t>时，物体上浮                                            当</a:t>
            </a:r>
            <a:r>
              <a:rPr lang="en-US" altLang="zh-CN" sz="2800" b="1" dirty="0">
                <a:solidFill>
                  <a:srgbClr val="0000FF"/>
                </a:solidFill>
                <a:latin typeface="Arial" panose="020B0604020202020204" pitchFamily="34" charset="0"/>
                <a:ea typeface="宋体" panose="02010600030101010101" pitchFamily="2" charset="-122"/>
              </a:rPr>
              <a:t>F</a:t>
            </a:r>
            <a:r>
              <a:rPr lang="zh-CN" altLang="en-US" sz="2800" b="1" baseline="-25000" dirty="0">
                <a:solidFill>
                  <a:srgbClr val="0000FF"/>
                </a:solidFill>
                <a:latin typeface="Arial" panose="020B0604020202020204" pitchFamily="34" charset="0"/>
                <a:ea typeface="宋体" panose="02010600030101010101" pitchFamily="2" charset="-122"/>
              </a:rPr>
              <a:t>浮</a:t>
            </a:r>
            <a:r>
              <a:rPr lang="en-US" altLang="zh-CN" sz="2800" b="1" dirty="0">
                <a:solidFill>
                  <a:srgbClr val="0000FF"/>
                </a:solidFill>
                <a:latin typeface="Arial" panose="020B0604020202020204" pitchFamily="34" charset="0"/>
                <a:ea typeface="宋体" panose="02010600030101010101" pitchFamily="2" charset="-122"/>
              </a:rPr>
              <a:t>&lt;G</a:t>
            </a:r>
            <a:r>
              <a:rPr lang="zh-CN" altLang="en-US" sz="2800" b="1" dirty="0">
                <a:solidFill>
                  <a:srgbClr val="0000FF"/>
                </a:solidFill>
                <a:latin typeface="Arial" panose="020B0604020202020204" pitchFamily="34" charset="0"/>
                <a:ea typeface="宋体" panose="02010600030101010101" pitchFamily="2" charset="-122"/>
              </a:rPr>
              <a:t>时，物体下沉                                            当</a:t>
            </a:r>
            <a:r>
              <a:rPr lang="en-US" altLang="zh-CN" sz="2800" b="1" dirty="0">
                <a:solidFill>
                  <a:srgbClr val="0000FF"/>
                </a:solidFill>
                <a:latin typeface="Arial" panose="020B0604020202020204" pitchFamily="34" charset="0"/>
                <a:ea typeface="宋体" panose="02010600030101010101" pitchFamily="2" charset="-122"/>
              </a:rPr>
              <a:t>F</a:t>
            </a:r>
            <a:r>
              <a:rPr lang="zh-CN" altLang="en-US" sz="2800" b="1" baseline="-25000" dirty="0">
                <a:solidFill>
                  <a:srgbClr val="0000FF"/>
                </a:solidFill>
                <a:latin typeface="Arial" panose="020B0604020202020204" pitchFamily="34" charset="0"/>
                <a:ea typeface="宋体" panose="02010600030101010101" pitchFamily="2" charset="-122"/>
              </a:rPr>
              <a:t>浮</a:t>
            </a:r>
            <a:r>
              <a:rPr lang="en-US" altLang="zh-CN" sz="2800" b="1" dirty="0">
                <a:solidFill>
                  <a:srgbClr val="0000FF"/>
                </a:solidFill>
                <a:latin typeface="Arial" panose="020B0604020202020204" pitchFamily="34" charset="0"/>
                <a:ea typeface="宋体" panose="02010600030101010101" pitchFamily="2" charset="-122"/>
              </a:rPr>
              <a:t>=G</a:t>
            </a:r>
            <a:r>
              <a:rPr lang="zh-CN" altLang="en-US" sz="2800" b="1" dirty="0">
                <a:solidFill>
                  <a:srgbClr val="0000FF"/>
                </a:solidFill>
                <a:latin typeface="Arial" panose="020B0604020202020204" pitchFamily="34" charset="0"/>
                <a:ea typeface="宋体" panose="02010600030101010101" pitchFamily="2" charset="-122"/>
              </a:rPr>
              <a:t>时，物体悬浮或漂浮</a:t>
            </a:r>
            <a:endParaRPr lang="zh-CN" altLang="en-US" sz="28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slide(fromBottom)">
                                      <p:cBhvr>
                                        <p:cTn id="7" dur="500"/>
                                        <p:tgtEl>
                                          <p:spTgt spid="1024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slide(fromBottom)">
                                      <p:cBhvr>
                                        <p:cTn id="1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4"/>
          <p:cNvSpPr txBox="1"/>
          <p:nvPr/>
        </p:nvSpPr>
        <p:spPr>
          <a:xfrm>
            <a:off x="1524000" y="0"/>
            <a:ext cx="3600450" cy="518160"/>
          </a:xfrm>
          <a:prstGeom prst="rect">
            <a:avLst/>
          </a:prstGeom>
          <a:noFill/>
          <a:ln w="9525">
            <a:noFill/>
          </a:ln>
        </p:spPr>
        <p:txBody>
          <a:bodyPr>
            <a:spAutoFit/>
          </a:bodyPr>
          <a:p>
            <a:pPr lvl="0" eaLnBrk="1" hangingPunct="1">
              <a:spcBef>
                <a:spcPct val="50000"/>
              </a:spcBef>
            </a:pP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、浮沉条件的应用</a:t>
            </a:r>
            <a:endParaRPr lang="zh-CN" altLang="en-US" sz="2800" b="1" dirty="0">
              <a:latin typeface="Arial" panose="020B0604020202020204" pitchFamily="34" charset="0"/>
              <a:ea typeface="宋体" panose="02010600030101010101" pitchFamily="2" charset="-122"/>
            </a:endParaRPr>
          </a:p>
        </p:txBody>
      </p:sp>
      <p:sp>
        <p:nvSpPr>
          <p:cNvPr id="27651" name="Text Box 5"/>
          <p:cNvSpPr txBox="1"/>
          <p:nvPr/>
        </p:nvSpPr>
        <p:spPr>
          <a:xfrm>
            <a:off x="1847850" y="549275"/>
            <a:ext cx="2376488" cy="518160"/>
          </a:xfrm>
          <a:prstGeom prst="rect">
            <a:avLst/>
          </a:prstGeom>
          <a:noFill/>
          <a:ln w="9525">
            <a:noFill/>
          </a:ln>
        </p:spPr>
        <p:txBody>
          <a:bodyPr>
            <a:spAutoFit/>
          </a:bodyPr>
          <a:p>
            <a:pPr lvl="0" eaLnBrk="1" hangingPunct="1">
              <a:spcBef>
                <a:spcPct val="50000"/>
              </a:spcBef>
            </a:pP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）密度计</a:t>
            </a:r>
            <a:endParaRPr lang="zh-CN" altLang="en-US" sz="2800" b="1" dirty="0">
              <a:latin typeface="Arial" panose="020B0604020202020204" pitchFamily="34" charset="0"/>
              <a:ea typeface="宋体" panose="02010600030101010101" pitchFamily="2" charset="-122"/>
            </a:endParaRPr>
          </a:p>
        </p:txBody>
      </p:sp>
      <p:pic>
        <p:nvPicPr>
          <p:cNvPr id="27652" name="Picture 6" descr="图片6"/>
          <p:cNvPicPr>
            <a:picLocks noChangeAspect="1"/>
          </p:cNvPicPr>
          <p:nvPr/>
        </p:nvPicPr>
        <p:blipFill>
          <a:blip r:embed="rId1"/>
          <a:stretch>
            <a:fillRect/>
          </a:stretch>
        </p:blipFill>
        <p:spPr>
          <a:xfrm>
            <a:off x="5310188" y="0"/>
            <a:ext cx="5357812" cy="6453188"/>
          </a:xfrm>
          <a:prstGeom prst="rect">
            <a:avLst/>
          </a:prstGeom>
          <a:noFill/>
          <a:ln w="9525">
            <a:noFill/>
          </a:ln>
        </p:spPr>
      </p:pic>
      <p:sp>
        <p:nvSpPr>
          <p:cNvPr id="12295" name="Text Box 7"/>
          <p:cNvSpPr txBox="1"/>
          <p:nvPr/>
        </p:nvSpPr>
        <p:spPr>
          <a:xfrm>
            <a:off x="1992313" y="1484313"/>
            <a:ext cx="3024187" cy="3505200"/>
          </a:xfrm>
          <a:prstGeom prst="rect">
            <a:avLst/>
          </a:prstGeom>
          <a:noFill/>
          <a:ln w="9525">
            <a:noFill/>
          </a:ln>
        </p:spPr>
        <p:txBody>
          <a:bodyPr>
            <a:spAutoFit/>
          </a:bodyPr>
          <a:p>
            <a:pPr lvl="0" algn="l" eaLnBrk="1" hangingPunct="1">
              <a:spcBef>
                <a:spcPct val="50000"/>
              </a:spcBef>
            </a:pPr>
            <a:r>
              <a:rPr lang="zh-CN" altLang="en-US" sz="2800" b="1" dirty="0">
                <a:latin typeface="Arial" panose="020B0604020202020204" pitchFamily="34" charset="0"/>
                <a:ea typeface="宋体" panose="02010600030101010101" pitchFamily="2" charset="-122"/>
              </a:rPr>
              <a:t>密度计是测量液体密度的工具，它是一根上部标有刻度，形状特殊的玻璃管，管的下部的玻璃泡内封装有小铅丸或汞。</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animEffect transition="in" filter="slide(fromBottom)">
                                      <p:cBhvr>
                                        <p:cTn id="7"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2183</Words>
  <Application>WPS 演示</Application>
  <PresentationFormat>宽屏</PresentationFormat>
  <Paragraphs>119</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Arial</vt:lpstr>
      <vt:lpstr>宋体</vt:lpstr>
      <vt:lpstr>Wingdings</vt:lpstr>
      <vt:lpstr>微软雅黑</vt:lpstr>
      <vt:lpstr>Calibri Light</vt:lpstr>
      <vt:lpstr>Calibri</vt:lpstr>
      <vt:lpstr>Office 主题</vt:lpstr>
      <vt:lpstr>第五节  物体的浮与沉</vt:lpstr>
      <vt:lpstr>PowerPoint 演示文稿</vt:lpstr>
      <vt:lpstr>PowerPoint 演示文稿</vt:lpstr>
      <vt:lpstr>PowerPoint 演示文稿</vt:lpstr>
      <vt:lpstr>物体的浮与沉取决于什么呢？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hasee</dc:creator>
  <cp:lastModifiedBy>hasee</cp:lastModifiedBy>
  <cp:revision>12</cp:revision>
  <dcterms:created xsi:type="dcterms:W3CDTF">2017-03-24T05:42:00Z</dcterms:created>
  <dcterms:modified xsi:type="dcterms:W3CDTF">2017-03-29T06:29:47Z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