
<file path=[Content_Types].xml><?xml version="1.0" encoding="utf-8"?>
<Types xmlns="http://schemas.openxmlformats.org/package/2006/content-types">
  <Default Extension="jpeg" ContentType="image/jpe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8" r:id="rId3"/>
    <p:sldId id="259" r:id="rId4"/>
    <p:sldId id="260" r:id="rId5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2.xml"/><Relationship Id="rId3" Type="http://schemas.openxmlformats.org/officeDocument/2006/relationships/image" Target="../media/image7.png"/><Relationship Id="rId2" Type="http://schemas.openxmlformats.org/officeDocument/2006/relationships/image" Target="../media/image3.tiff"/><Relationship Id="rId1" Type="http://schemas.openxmlformats.org/officeDocument/2006/relationships/image" Target="../media/image1.tiff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3.xml"/><Relationship Id="rId2" Type="http://schemas.openxmlformats.org/officeDocument/2006/relationships/image" Target="../media/image8.png"/><Relationship Id="rId1" Type="http://schemas.openxmlformats.org/officeDocument/2006/relationships/image" Target="../media/image4.tiff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0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4.xml"/><Relationship Id="rId4" Type="http://schemas.openxmlformats.org/officeDocument/2006/relationships/image" Target="../media/image10.png"/><Relationship Id="rId3" Type="http://schemas.openxmlformats.org/officeDocument/2006/relationships/image" Target="NULL" TargetMode="External"/><Relationship Id="rId2" Type="http://schemas.openxmlformats.org/officeDocument/2006/relationships/image" Target="../media/image9.png"/><Relationship Id="rId1" Type="http://schemas.openxmlformats.org/officeDocument/2006/relationships/image" Target="../media/image3.tif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6.xml"/><Relationship Id="rId2" Type="http://schemas.openxmlformats.org/officeDocument/2006/relationships/image" Target="../media/image11.png"/><Relationship Id="rId1" Type="http://schemas.openxmlformats.org/officeDocument/2006/relationships/image" Target="../media/image4.tiff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7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tags" Target="../tags/tag4.xml"/><Relationship Id="rId6" Type="http://schemas.openxmlformats.org/officeDocument/2006/relationships/slide" Target="slide6.xml"/><Relationship Id="rId5" Type="http://schemas.openxmlformats.org/officeDocument/2006/relationships/tags" Target="../tags/tag3.xml"/><Relationship Id="rId4" Type="http://schemas.openxmlformats.org/officeDocument/2006/relationships/slide" Target="slide10.xml"/><Relationship Id="rId3" Type="http://schemas.openxmlformats.org/officeDocument/2006/relationships/image" Target="../media/image1.png"/><Relationship Id="rId2" Type="http://schemas.openxmlformats.org/officeDocument/2006/relationships/tags" Target="../tags/tag2.xml"/><Relationship Id="rId1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5.xml"/><Relationship Id="rId3" Type="http://schemas.openxmlformats.org/officeDocument/2006/relationships/image" Target="../media/image3.tiff"/><Relationship Id="rId2" Type="http://schemas.openxmlformats.org/officeDocument/2006/relationships/image" Target="../media/image2.tiff"/><Relationship Id="rId1" Type="http://schemas.openxmlformats.org/officeDocument/2006/relationships/image" Target="../media/image1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7.xml"/><Relationship Id="rId2" Type="http://schemas.openxmlformats.org/officeDocument/2006/relationships/image" Target="../media/image2.png"/><Relationship Id="rId1" Type="http://schemas.openxmlformats.org/officeDocument/2006/relationships/image" Target="../media/image3.tiff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8.xml"/><Relationship Id="rId2" Type="http://schemas.openxmlformats.org/officeDocument/2006/relationships/image" Target="../media/image3.png"/><Relationship Id="rId1" Type="http://schemas.openxmlformats.org/officeDocument/2006/relationships/image" Target="../media/image2.tiff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9.xml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0.xml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4" name="矩形 103"/>
          <p:cNvSpPr/>
          <p:nvPr/>
        </p:nvSpPr>
        <p:spPr>
          <a:xfrm>
            <a:off x="2856230" y="2052955"/>
            <a:ext cx="6177915" cy="1246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第</a:t>
            </a:r>
            <a:r>
              <a:rPr kumimoji="0" lang="en-US" altLang="zh-CN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7</a:t>
            </a: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讲</a:t>
            </a: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 　压强</a:t>
            </a:r>
            <a:endParaRPr kumimoji="0" lang="zh-CN" altLang="en-US" sz="6000" b="1" i="0" u="none" strike="noStrike" kern="1200" cap="none" spc="0" normalizeH="0" baseline="0" noProof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61390" y="3598545"/>
            <a:ext cx="10455910" cy="9010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命题点</a:t>
            </a:r>
            <a:r>
              <a:rPr lang="en-US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  </a:t>
            </a:r>
            <a:r>
              <a:rPr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大气压强  流体压强与流速的关系</a:t>
            </a:r>
            <a:endParaRPr sz="40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440" name="组合 4"/>
          <p:cNvGrpSpPr/>
          <p:nvPr/>
        </p:nvGrpSpPr>
        <p:grpSpPr>
          <a:xfrm>
            <a:off x="541516" y="890270"/>
            <a:ext cx="11087035" cy="645159"/>
            <a:chOff x="985" y="1190"/>
            <a:chExt cx="17545" cy="1018"/>
          </a:xfrm>
        </p:grpSpPr>
        <p:pic>
          <p:nvPicPr>
            <p:cNvPr id="18441" name="图片 1" descr="一级标"/>
            <p:cNvPicPr>
              <a:picLocks noChangeAspect="1"/>
            </p:cNvPicPr>
            <p:nvPr/>
          </p:nvPicPr>
          <p:blipFill>
            <a:blip r:embed="rId1"/>
            <a:srcRect l="14198" t="-2712" r="11515" b="-4127"/>
            <a:stretch>
              <a:fillRect/>
            </a:stretch>
          </p:blipFill>
          <p:spPr>
            <a:xfrm>
              <a:off x="985" y="1244"/>
              <a:ext cx="17545" cy="90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5630" y="1190"/>
              <a:ext cx="7705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江西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6</a:t>
              </a:r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年真题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“</a:t>
              </a:r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面对面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”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41655" y="1727835"/>
            <a:ext cx="4985385" cy="521970"/>
            <a:chOff x="894" y="3246"/>
            <a:chExt cx="7851" cy="822"/>
          </a:xfrm>
        </p:grpSpPr>
        <p:sp>
          <p:nvSpPr>
            <p:cNvPr id="13" name="文本框 4"/>
            <p:cNvSpPr txBox="1"/>
            <p:nvPr/>
          </p:nvSpPr>
          <p:spPr>
            <a:xfrm>
              <a:off x="3894" y="3246"/>
              <a:ext cx="4851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大气压强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(2017.14)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5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类型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6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0" name="文本框 99"/>
          <p:cNvSpPr txBox="1"/>
          <p:nvPr/>
        </p:nvSpPr>
        <p:spPr>
          <a:xfrm>
            <a:off x="528955" y="2311400"/>
            <a:ext cx="1069530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 (2017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江西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如图所示，下列现象中不能说明大气压存在的是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图片 -21474821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7675" y="2992120"/>
            <a:ext cx="3434715" cy="3209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9947275" y="2458085"/>
            <a:ext cx="7924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948690" y="894080"/>
            <a:ext cx="1838960" cy="474345"/>
            <a:chOff x="1318" y="2359"/>
            <a:chExt cx="2896" cy="747"/>
          </a:xfrm>
        </p:grpSpPr>
        <p:pic>
          <p:nvPicPr>
            <p:cNvPr id="2" name="图片 1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821690" y="1368425"/>
            <a:ext cx="1079119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同一密封袋装食品，分别位于不同海拔处，表现出了不同的外形，如图甲和乙所示，则处于海拔较高处的是图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，食品袋内气体不变的物理量是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质量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密度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体积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3.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将一些热水倒入空矿泉水瓶内，摇晃后倒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出并立即盖紧瓶盖，过一会儿发现瓶子慢慢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向内凹陷，此现象可以证明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的存在；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制药时为了在不超过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 ℃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的温度下沸腾而除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去水分应采用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增大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减小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容器内气压的方法．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图片 -21474821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7870" y="3425825"/>
            <a:ext cx="4337050" cy="14789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8755380" y="5109845"/>
            <a:ext cx="125222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题图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91835" y="2049145"/>
            <a:ext cx="6076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乙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85850" y="2588895"/>
            <a:ext cx="8597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质量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657090" y="4234180"/>
            <a:ext cx="12363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大气压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950210" y="5332730"/>
            <a:ext cx="9988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减小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" name="组合 11"/>
          <p:cNvGrpSpPr/>
          <p:nvPr/>
        </p:nvGrpSpPr>
        <p:grpSpPr>
          <a:xfrm>
            <a:off x="1263650" y="1334770"/>
            <a:ext cx="7027545" cy="534670"/>
            <a:chOff x="894" y="3246"/>
            <a:chExt cx="11067" cy="842"/>
          </a:xfrm>
        </p:grpSpPr>
        <p:sp>
          <p:nvSpPr>
            <p:cNvPr id="13" name="文本框 4"/>
            <p:cNvSpPr txBox="1"/>
            <p:nvPr/>
          </p:nvSpPr>
          <p:spPr>
            <a:xfrm>
              <a:off x="3894" y="3266"/>
              <a:ext cx="8067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流体压强和流速的关系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(6年3考)</a:t>
              </a: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　</a:t>
              </a:r>
              <a:endPara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5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类型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6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0" name="文本框 99"/>
          <p:cNvSpPr txBox="1"/>
          <p:nvPr/>
        </p:nvSpPr>
        <p:spPr>
          <a:xfrm>
            <a:off x="1263650" y="2254885"/>
            <a:ext cx="615442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 (2016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江西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题第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如图所示的实验现象，说明流速大的地方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5. (2015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江西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如图所示，用细线悬挂着的轻质塑料汤勺靠近水流，汤勺和水流会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靠拢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远离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，这是因为汤勺和水流之间空气流速增大，压强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图片 625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8483600" y="1449705"/>
            <a:ext cx="1932305" cy="181292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9226550" y="3262630"/>
            <a:ext cx="118935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题图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图片 -21474821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67520" y="3806190"/>
            <a:ext cx="889635" cy="16579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9227185" y="5639435"/>
            <a:ext cx="118872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题图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31360" y="2941320"/>
            <a:ext cx="10483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压强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58925" y="4587240"/>
            <a:ext cx="10013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靠拢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057265" y="5123815"/>
            <a:ext cx="9067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减小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75970" y="1998345"/>
            <a:ext cx="1075880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 (2018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江西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)2018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月，一架正在高空中飞行的飞机，风挡玻璃突然爆裂，此时副驾驶整个上半身被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吸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出舱外，导致这一现象发生的原因是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A.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副驾驶受到的重力突然减小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B.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舱内气压变大，舱外气压变小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C.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舱内空气流速小压强大，舱外空气流速大压强小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D.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舱内温度降低，压强突然增大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425430" y="2700655"/>
            <a:ext cx="7188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821055" y="1009650"/>
            <a:ext cx="1838960" cy="474345"/>
            <a:chOff x="1318" y="2359"/>
            <a:chExt cx="2896" cy="747"/>
          </a:xfrm>
        </p:grpSpPr>
        <p:pic>
          <p:nvPicPr>
            <p:cNvPr id="2" name="图片 1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668655" y="1607185"/>
            <a:ext cx="1085405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 (2008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江西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题改编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因为流速越大压强越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，导致飞机机翼上、下表面存在压强差，所以飞机能够在空中飞行；假如你是一位设计师，制造飞机机翼应设计成图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中的模型形状．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图片 -21474821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8415" y="3449320"/>
            <a:ext cx="4535170" cy="20199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5609590" y="5772150"/>
            <a:ext cx="112585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题图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583045" y="1726565"/>
            <a:ext cx="5930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小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000885" y="2818765"/>
            <a:ext cx="7340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甲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863600" y="845185"/>
            <a:ext cx="1050925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8. 2019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23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日，庆祝人民海军成立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70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周年海上阅兵活动在青岛附近海空域展开，辽宁舰编队精彩亮相，编队舰船前后行驶，而不采用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并排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航行，这是为什么？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图片 -214748210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95825" y="2129155"/>
            <a:ext cx="2625090" cy="16706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5029200" y="3965575"/>
            <a:ext cx="195834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题图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 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60095" y="4434840"/>
            <a:ext cx="1063371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答：由流体压强和流速的关系知，流体流速大的地方压强小，流速小的地方压强大；若两船靠得比较近且并排前进，两船之间的水流通道变窄，流速变大，压强变小，小于两船外侧的压强，便形成向内的压强差，容易发生撞船事故．</a:t>
            </a:r>
            <a:endParaRPr lang="zh-CN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五边形 4"/>
          <p:cNvSpPr/>
          <p:nvPr/>
        </p:nvSpPr>
        <p:spPr>
          <a:xfrm rot="5400000">
            <a:off x="9750393" y="623539"/>
            <a:ext cx="2131092" cy="864870"/>
          </a:xfrm>
          <a:prstGeom prst="homePlate">
            <a:avLst/>
          </a:prstGeom>
          <a:solidFill>
            <a:srgbClr val="FF991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目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录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grpSp>
        <p:nvGrpSpPr>
          <p:cNvPr id="17412" name="组合 3"/>
          <p:cNvGrpSpPr/>
          <p:nvPr/>
        </p:nvGrpSpPr>
        <p:grpSpPr>
          <a:xfrm>
            <a:off x="2996565" y="2405380"/>
            <a:ext cx="6338887" cy="822325"/>
            <a:chOff x="3671" y="4200"/>
            <a:chExt cx="9982" cy="1296"/>
          </a:xfrm>
        </p:grpSpPr>
        <p:sp>
          <p:nvSpPr>
            <p:cNvPr id="17413" name="文本框 104">
              <a:hlinkClick r:id="rId1" action="ppaction://hlinksldjump"/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6076" y="4218"/>
              <a:ext cx="7577" cy="127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面对面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“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过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”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考点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  <a:p>
              <a:pPr>
                <a:lnSpc>
                  <a:spcPct val="120000"/>
                </a:lnSpc>
                <a:buSzPct val="100000"/>
              </a:pP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4" name="组合 3"/>
            <p:cNvGrpSpPr/>
            <p:nvPr/>
          </p:nvGrpSpPr>
          <p:grpSpPr>
            <a:xfrm>
              <a:off x="3671" y="4200"/>
              <a:ext cx="2230" cy="1183"/>
              <a:chOff x="8163" y="4584"/>
              <a:chExt cx="2870" cy="1632"/>
            </a:xfrm>
          </p:grpSpPr>
          <p:pic>
            <p:nvPicPr>
              <p:cNvPr id="17415" name="图片 2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16" name="文本框 5"/>
              <p:cNvSpPr txBox="1"/>
              <p:nvPr/>
            </p:nvSpPr>
            <p:spPr>
              <a:xfrm>
                <a:off x="9864" y="4584"/>
                <a:ext cx="401" cy="140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7417" name="组合 11"/>
          <p:cNvGrpSpPr/>
          <p:nvPr/>
        </p:nvGrpSpPr>
        <p:grpSpPr>
          <a:xfrm>
            <a:off x="2996565" y="4153535"/>
            <a:ext cx="6338936" cy="751205"/>
            <a:chOff x="3529" y="5686"/>
            <a:chExt cx="9982" cy="1183"/>
          </a:xfrm>
        </p:grpSpPr>
        <p:sp>
          <p:nvSpPr>
            <p:cNvPr id="17418" name="文本框 108">
              <a:hlinkClick r:id="rId4" action="ppaction://hlinksldjump"/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5902" y="5686"/>
              <a:ext cx="7609" cy="95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江西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6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年真题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“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面对面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”</a:t>
              </a:r>
              <a:endPara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9" name="组合 12"/>
            <p:cNvGrpSpPr/>
            <p:nvPr/>
          </p:nvGrpSpPr>
          <p:grpSpPr>
            <a:xfrm>
              <a:off x="3529" y="5686"/>
              <a:ext cx="2230" cy="1183"/>
              <a:chOff x="8163" y="4584"/>
              <a:chExt cx="2870" cy="1632"/>
            </a:xfrm>
          </p:grpSpPr>
          <p:pic>
            <p:nvPicPr>
              <p:cNvPr id="17420" name="图片 13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21" name="文本框 14"/>
              <p:cNvSpPr txBox="1"/>
              <p:nvPr/>
            </p:nvSpPr>
            <p:spPr>
              <a:xfrm>
                <a:off x="9864" y="4584"/>
                <a:ext cx="401" cy="1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" name="矩形 9">
            <a:hlinkClick r:id="rId1" action="ppaction://hlinksldjump"/>
          </p:cNvPr>
          <p:cNvSpPr/>
          <p:nvPr/>
        </p:nvSpPr>
        <p:spPr>
          <a:xfrm>
            <a:off x="3524250" y="3397885"/>
            <a:ext cx="1783715" cy="4933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考点梳理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6075680" y="3397885"/>
            <a:ext cx="1981200" cy="4933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图片解读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4"/>
          <p:cNvGrpSpPr/>
          <p:nvPr/>
        </p:nvGrpSpPr>
        <p:grpSpPr>
          <a:xfrm>
            <a:off x="756729" y="880745"/>
            <a:ext cx="10515147" cy="645159"/>
            <a:chOff x="1208" y="1190"/>
            <a:chExt cx="16640" cy="1018"/>
          </a:xfrm>
        </p:grpSpPr>
        <p:pic>
          <p:nvPicPr>
            <p:cNvPr id="11" name="图片 1" descr="一级标"/>
            <p:cNvPicPr>
              <a:picLocks noChangeAspect="1"/>
            </p:cNvPicPr>
            <p:nvPr/>
          </p:nvPicPr>
          <p:blipFill>
            <a:blip r:embed="rId1"/>
            <a:srcRect l="6263" t="-3066" r="6950"/>
            <a:stretch>
              <a:fillRect/>
            </a:stretch>
          </p:blipFill>
          <p:spPr>
            <a:xfrm>
              <a:off x="1208" y="1243"/>
              <a:ext cx="16640" cy="87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" name="文本框 10"/>
            <p:cNvSpPr txBox="1"/>
            <p:nvPr/>
          </p:nvSpPr>
          <p:spPr>
            <a:xfrm>
              <a:off x="6468" y="1190"/>
              <a:ext cx="6211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面对面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“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过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”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56920" y="1325880"/>
            <a:ext cx="4036060" cy="648335"/>
            <a:chOff x="1456" y="3050"/>
            <a:chExt cx="6356" cy="1021"/>
          </a:xfrm>
        </p:grpSpPr>
        <p:sp>
          <p:nvSpPr>
            <p:cNvPr id="14" name="文本框 13"/>
            <p:cNvSpPr txBox="1"/>
            <p:nvPr/>
          </p:nvSpPr>
          <p:spPr>
            <a:xfrm>
              <a:off x="3000" y="3132"/>
              <a:ext cx="4812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algn="l"/>
              <a:r>
                <a:rPr lang="zh-CN" altLang="en-US" sz="2800">
                  <a:ea typeface="黑体" panose="02010609060101010101" pitchFamily="49" charset="-122"/>
                </a:rPr>
                <a:t>考点梳理</a:t>
              </a:r>
              <a:endParaRPr lang="zh-CN" altLang="en-US" sz="2800">
                <a:ea typeface="黑体" panose="02010609060101010101" pitchFamily="49" charset="-122"/>
              </a:endParaRPr>
            </a:p>
          </p:txBody>
        </p:sp>
        <p:pic>
          <p:nvPicPr>
            <p:cNvPr id="15" name="图片 14" descr="二级标（14磅）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56" y="3050"/>
              <a:ext cx="1243" cy="1021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756920" y="2049780"/>
            <a:ext cx="4918075" cy="523080"/>
            <a:chOff x="894" y="3246"/>
            <a:chExt cx="7745" cy="824"/>
          </a:xfrm>
        </p:grpSpPr>
        <p:sp>
          <p:nvSpPr>
            <p:cNvPr id="17" name="文本框 4"/>
            <p:cNvSpPr txBox="1"/>
            <p:nvPr/>
          </p:nvSpPr>
          <p:spPr>
            <a:xfrm>
              <a:off x="3894" y="3246"/>
              <a:ext cx="4745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大气压强</a:t>
              </a:r>
              <a:r>
                <a:rPr lang="zh-CN" altLang="en-US" sz="24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(2017.14)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8" name="组合 13"/>
            <p:cNvGrpSpPr/>
            <p:nvPr/>
          </p:nvGrpSpPr>
          <p:grpSpPr>
            <a:xfrm>
              <a:off x="894" y="3246"/>
              <a:ext cx="2665" cy="824"/>
              <a:chOff x="6686" y="8865"/>
              <a:chExt cx="2836" cy="879"/>
            </a:xfrm>
          </p:grpSpPr>
          <p:pic>
            <p:nvPicPr>
              <p:cNvPr id="19" name="图片 9" descr="考点2字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1" name="文本框 11"/>
              <p:cNvSpPr txBox="1"/>
              <p:nvPr/>
            </p:nvSpPr>
            <p:spPr>
              <a:xfrm rot="-10800000" flipV="1">
                <a:off x="8667" y="8865"/>
                <a:ext cx="668" cy="87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0" name="文本框 99"/>
          <p:cNvSpPr txBox="1"/>
          <p:nvPr/>
        </p:nvSpPr>
        <p:spPr>
          <a:xfrm>
            <a:off x="725170" y="2431415"/>
            <a:ext cx="1094803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 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大气压强的存在</a:t>
            </a:r>
            <a:endParaRPr lang="en-US" sz="240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产生原因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空气受到重力作用；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空气具有流动性．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(2)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验证实验</a:t>
            </a:r>
            <a:endParaRPr lang="en-US" sz="240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．历史上最早证明大气压存在的实验是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b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．生活中可以证明大气压存在的事例：瓶吞蛋实验、吸管吸饮料、吸墨水、带吸盘的挂衣钩等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(2017.14)(3)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应用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：用吸管吸饮料、吸盘式挂钩、活塞式抽水机、从药瓶中吸取药液等．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210300" y="4185920"/>
            <a:ext cx="23812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马德堡半球实验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842010" y="1051560"/>
            <a:ext cx="1050798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 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大气压强的大小</a:t>
            </a:r>
            <a:endParaRPr lang="en-US" sz="240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测量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：意大利科学家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最早利用实验测出了大气压的数值．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(2)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大小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：一标准大气压的数值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___Pa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，相当于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______mm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高水银柱产生的压强．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(3)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与高度的关系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：海拔越高，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大气压越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(4)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与沸点的关系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：液体的沸点随气压的减小而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 随气压的增大而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(5)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与体积的关系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：温度不变时，一定质量的气体，压强随体积的增大而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356100" y="1744980"/>
            <a:ext cx="14408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托里拆利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796915" y="2300605"/>
            <a:ext cx="17221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1.013</a:t>
            </a:r>
            <a:r>
              <a:rPr lang="en-US" sz="2400" b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="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　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214485" y="2300605"/>
            <a:ext cx="10318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760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583680" y="3345815"/>
            <a:ext cx="8591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低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095490" y="3897630"/>
            <a:ext cx="10788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降低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55065" y="4403725"/>
            <a:ext cx="8597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升高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55065" y="5542280"/>
            <a:ext cx="10160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减小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954405" y="1026795"/>
            <a:ext cx="7080885" cy="521970"/>
            <a:chOff x="894" y="3246"/>
            <a:chExt cx="11151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8151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流体压强与流速的关系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(6年3考)　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0" name="文本框 99"/>
          <p:cNvSpPr txBox="1"/>
          <p:nvPr/>
        </p:nvSpPr>
        <p:spPr>
          <a:xfrm>
            <a:off x="738505" y="1661795"/>
            <a:ext cx="1093279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 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流体的定义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：物理学中把具有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的液体和气体统称为流体．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2. 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流体压强与流速的关系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：流速越大的位置，压强越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_____.(6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3. 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飞机升力产生的原因</a:t>
            </a:r>
            <a:endParaRPr lang="zh-CN" sz="240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如图所示，飞机机翼横截面的上表面弯曲，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下表面较平，飞机前进时，机翼上方的空气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流速较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，压强较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；下方的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空气流速较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，压强较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．这样，机翼上、下表面受到了非平衡力的作用，向上的力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F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大于向下的力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F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，此压力差就是产生升力的原因．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" name="图片 -21474821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37500" y="3081020"/>
            <a:ext cx="2660015" cy="16846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5156835" y="1798320"/>
            <a:ext cx="12509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流动性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032115" y="2333625"/>
            <a:ext cx="6654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小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91690" y="4526280"/>
            <a:ext cx="6864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大</a:t>
            </a:r>
            <a:endParaRPr lang="zh-CN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502150" y="4502785"/>
            <a:ext cx="6394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小</a:t>
            </a:r>
            <a:endParaRPr lang="zh-CN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793365" y="5097145"/>
            <a:ext cx="6394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小</a:t>
            </a:r>
            <a:endParaRPr lang="zh-CN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010150" y="5112385"/>
            <a:ext cx="6394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大</a:t>
            </a:r>
            <a:endParaRPr lang="zh-CN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897890" y="1617980"/>
            <a:ext cx="4036060" cy="648335"/>
            <a:chOff x="1456" y="3050"/>
            <a:chExt cx="6356" cy="1021"/>
          </a:xfrm>
        </p:grpSpPr>
        <p:sp>
          <p:nvSpPr>
            <p:cNvPr id="100" name="文本框 99"/>
            <p:cNvSpPr txBox="1"/>
            <p:nvPr/>
          </p:nvSpPr>
          <p:spPr>
            <a:xfrm>
              <a:off x="3000" y="3132"/>
              <a:ext cx="4812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algn="l"/>
              <a:r>
                <a:rPr lang="zh-CN" sz="2800">
                  <a:ea typeface="黑体" panose="02010609060101010101" pitchFamily="49" charset="-122"/>
                </a:rPr>
                <a:t>图片解读</a:t>
              </a:r>
              <a:endParaRPr lang="zh-CN" altLang="en-US" sz="2800">
                <a:ea typeface="黑体" panose="02010609060101010101" pitchFamily="49" charset="-122"/>
              </a:endParaRPr>
            </a:p>
          </p:txBody>
        </p:sp>
        <p:pic>
          <p:nvPicPr>
            <p:cNvPr id="6" name="图片 5" descr="二级标（14磅）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456" y="3050"/>
              <a:ext cx="1243" cy="1021"/>
            </a:xfrm>
            <a:prstGeom prst="rect">
              <a:avLst/>
            </a:prstGeom>
          </p:spPr>
        </p:pic>
      </p:grpSp>
      <p:sp>
        <p:nvSpPr>
          <p:cNvPr id="2" name="文本框 1"/>
          <p:cNvSpPr txBox="1"/>
          <p:nvPr/>
        </p:nvSpPr>
        <p:spPr>
          <a:xfrm>
            <a:off x="897890" y="2466340"/>
            <a:ext cx="738568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命题点：连通器原理和大气压的应用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1.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如图所示，茶壶的壶身与壶嘴一样高，这种结构可使茶壶装满水，这是利用了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的原理；壶盖上留有一个小孔，作用是使壶内与壶外的大气相通，在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的作用下，水容易倒出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图片 -21474821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44865" y="2639060"/>
            <a:ext cx="2543810" cy="20472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8640445" y="4908550"/>
            <a:ext cx="258572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(RJ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八下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P36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9.2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－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90745" y="3679825"/>
            <a:ext cx="11417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连通器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18540" y="4775200"/>
            <a:ext cx="12630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大气压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8" grpId="0"/>
      <p:bldP spid="8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32460" y="925195"/>
            <a:ext cx="1073721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命题点：大气压强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2.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小明在学习了大气压强的知识后，自制了一个如图所示的气压计，瓶中装有适量的水，当他将自制气压计由楼下拿到楼上时发现细玻璃管中液面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上升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，说明大气压随高度的增加而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增大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减小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(2019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荆州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26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题改编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命题点：流体压强与流速的关系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3.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如图所示，将细玻璃管穿过橡皮塞插入装有水的玻璃瓶中，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从管口上端水平快速吹气时，细玻璃管中的液面将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，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这是因为细玻璃管上方空气流速大压强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________.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图片 -214748212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12985" y="3340100"/>
            <a:ext cx="819785" cy="22072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9262110" y="5676900"/>
            <a:ext cx="234632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(RJ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八下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P41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9.3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－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5)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28370" y="2673350"/>
            <a:ext cx="10477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上升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040495" y="2686050"/>
            <a:ext cx="11112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减小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588885" y="4893945"/>
            <a:ext cx="8909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上升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233795" y="5445125"/>
            <a:ext cx="6242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小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016635" y="1759585"/>
            <a:ext cx="679069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命题点：流体压强与流速的关系</a:t>
            </a:r>
            <a:endParaRPr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 如图所示，在倒置的漏斗里放一个乒乓球，用手指托住乒乓球．然后从漏斗口向下用力吹气，并将手指移开，由于乒乓球上方空气流速________，压强________的缘故，乒乓球将不会下落．(均选填“大”或“小”)</a:t>
            </a:r>
            <a:endParaRPr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图片 -21474821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23885" y="2187575"/>
            <a:ext cx="2719070" cy="24441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1431925" y="4055110"/>
            <a:ext cx="6235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大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63315" y="4110355"/>
            <a:ext cx="8115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小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028700" y="1475105"/>
            <a:ext cx="619315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命题点：流体压强与流速的关系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5.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如图所示，在靠近玻璃杯的正后方放一支点燃的蜡烛，用力对着玻璃杯吹气，会观察到烛焰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不受影响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摇曳但不熄灭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被吹灭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，判断的理由是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________________________________________________________________________.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图片 -21474821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01635" y="2075180"/>
            <a:ext cx="3086100" cy="25514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2381885" y="3234055"/>
            <a:ext cx="12992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被吹灭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22680" y="4205605"/>
            <a:ext cx="597535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由于流体的流速越快，压强越小，导致气流沿玻璃杯的表面运动．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tags/tag1.xml><?xml version="1.0" encoding="utf-8"?>
<p:tagLst xmlns:p="http://schemas.openxmlformats.org/presentationml/2006/main">
  <p:tag name="KSO_WM_SLIDE_ITEM_CNT" val="4"/>
</p:tagLst>
</file>

<file path=ppt/tags/tag10.xml><?xml version="1.0" encoding="utf-8"?>
<p:tagLst xmlns:p="http://schemas.openxmlformats.org/presentationml/2006/main">
  <p:tag name="KSO_WM_SLIDE_ITEM_CNT" val="1"/>
  <p:tag name="KSO_WM_SLIDE_MODEL_TYPE" val="timeline"/>
</p:tagLst>
</file>

<file path=ppt/tags/tag11.xml><?xml version="1.0" encoding="utf-8"?>
<p:tagLst xmlns:p="http://schemas.openxmlformats.org/presentationml/2006/main">
  <p:tag name="KSO_WM_SLIDE_ITEM_CNT" val="1"/>
  <p:tag name="KSO_WM_SLIDE_MODEL_TYPE" val="timeline"/>
</p:tagLst>
</file>

<file path=ppt/tags/tag12.xml><?xml version="1.0" encoding="utf-8"?>
<p:tagLst xmlns:p="http://schemas.openxmlformats.org/presentationml/2006/main">
  <p:tag name="KSO_WM_SLIDE_ITEM_CNT" val="1"/>
  <p:tag name="KSO_WM_SLIDE_MODEL_TYPE" val="timeline"/>
</p:tagLst>
</file>

<file path=ppt/tags/tag13.xml><?xml version="1.0" encoding="utf-8"?>
<p:tagLst xmlns:p="http://schemas.openxmlformats.org/presentationml/2006/main">
  <p:tag name="KSO_WM_SLIDE_ITEM_CNT" val="1"/>
  <p:tag name="KSO_WM_SLIDE_MODEL_TYPE" val="timeline"/>
</p:tagLst>
</file>

<file path=ppt/tags/tag14.xml><?xml version="1.0" encoding="utf-8"?>
<p:tagLst xmlns:p="http://schemas.openxmlformats.org/presentationml/2006/main">
  <p:tag name="KSO_WM_SLIDE_ITEM_CNT" val="1"/>
  <p:tag name="KSO_WM_SLIDE_MODEL_TYPE" val="timeline"/>
</p:tagLst>
</file>

<file path=ppt/tags/tag15.xml><?xml version="1.0" encoding="utf-8"?>
<p:tagLst xmlns:p="http://schemas.openxmlformats.org/presentationml/2006/main">
  <p:tag name="KSO_WM_SLIDE_ITEM_CNT" val="1"/>
  <p:tag name="KSO_WM_SLIDE_MODEL_TYPE" val="timeline"/>
</p:tagLst>
</file>

<file path=ppt/tags/tag16.xml><?xml version="1.0" encoding="utf-8"?>
<p:tagLst xmlns:p="http://schemas.openxmlformats.org/presentationml/2006/main">
  <p:tag name="KSO_WM_SLIDE_ITEM_CNT" val="1"/>
  <p:tag name="KSO_WM_SLIDE_MODEL_TYPE" val="timeline"/>
</p:tagLst>
</file>

<file path=ppt/tags/tag17.xml><?xml version="1.0" encoding="utf-8"?>
<p:tagLst xmlns:p="http://schemas.openxmlformats.org/presentationml/2006/main">
  <p:tag name="KSO_WM_SLIDE_ITEM_CNT" val="1"/>
  <p:tag name="KSO_WM_SLIDE_MODEL_TYPE" val="timeline"/>
</p:tagLst>
</file>

<file path=ppt/tags/tag2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1_1"/>
  <p:tag name="KSO_WM_UNIT_ID" val="258*l_h_f*1_1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3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3_1"/>
  <p:tag name="KSO_WM_UNIT_ID" val="258*l_h_f*1_3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4.xml><?xml version="1.0" encoding="utf-8"?>
<p:tagLst xmlns:p="http://schemas.openxmlformats.org/presentationml/2006/main">
  <p:tag name="KSO_WM_SLIDE_ITEM_CNT" val="4"/>
</p:tagLst>
</file>

<file path=ppt/tags/tag5.xml><?xml version="1.0" encoding="utf-8"?>
<p:tagLst xmlns:p="http://schemas.openxmlformats.org/presentationml/2006/main">
  <p:tag name="KSO_WM_SLIDE_ITEM_CNT" val="1"/>
  <p:tag name="KSO_WM_SLIDE_MODEL_TYPE" val="timeline"/>
</p:tagLst>
</file>

<file path=ppt/tags/tag6.xml><?xml version="1.0" encoding="utf-8"?>
<p:tagLst xmlns:p="http://schemas.openxmlformats.org/presentationml/2006/main">
  <p:tag name="KSO_WM_SLIDE_ITEM_CNT" val="1"/>
  <p:tag name="KSO_WM_SLIDE_MODEL_TYPE" val="timeline"/>
</p:tagLst>
</file>

<file path=ppt/tags/tag7.xml><?xml version="1.0" encoding="utf-8"?>
<p:tagLst xmlns:p="http://schemas.openxmlformats.org/presentationml/2006/main">
  <p:tag name="KSO_WM_SLIDE_ITEM_CNT" val="1"/>
  <p:tag name="KSO_WM_SLIDE_MODEL_TYPE" val="timeline"/>
</p:tagLst>
</file>

<file path=ppt/tags/tag8.xml><?xml version="1.0" encoding="utf-8"?>
<p:tagLst xmlns:p="http://schemas.openxmlformats.org/presentationml/2006/main">
  <p:tag name="KSO_WM_SLIDE_ITEM_CNT" val="1"/>
  <p:tag name="KSO_WM_SLIDE_MODEL_TYPE" val="timeline"/>
</p:tagLst>
</file>

<file path=ppt/tags/tag9.xml><?xml version="1.0" encoding="utf-8"?>
<p:tagLst xmlns:p="http://schemas.openxmlformats.org/presentationml/2006/main">
  <p:tag name="KSO_WM_SLIDE_ITEM_CNT" val="1"/>
  <p:tag name="KSO_WM_SLIDE_MODEL_TYPE" val="timeline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2423</Words>
  <Application>WPS 演示</Application>
  <PresentationFormat>宽屏</PresentationFormat>
  <Paragraphs>204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3" baseType="lpstr">
      <vt:lpstr>Arial</vt:lpstr>
      <vt:lpstr>宋体</vt:lpstr>
      <vt:lpstr>Wingdings</vt:lpstr>
      <vt:lpstr>Times New Roman</vt:lpstr>
      <vt:lpstr>黑体</vt:lpstr>
      <vt:lpstr>微软雅黑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CCAV1234</cp:lastModifiedBy>
  <cp:revision>4</cp:revision>
  <dcterms:created xsi:type="dcterms:W3CDTF">2019-11-26T04:16:00Z</dcterms:created>
  <dcterms:modified xsi:type="dcterms:W3CDTF">2020-01-10T16:12:59Z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