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30"/>
  </p:notesMasterIdLst>
  <p:sldIdLst>
    <p:sldId id="273" r:id="rId2"/>
    <p:sldId id="263" r:id="rId3"/>
    <p:sldId id="359" r:id="rId4"/>
    <p:sldId id="354" r:id="rId5"/>
    <p:sldId id="279" r:id="rId6"/>
    <p:sldId id="340" r:id="rId7"/>
    <p:sldId id="362" r:id="rId8"/>
    <p:sldId id="363" r:id="rId9"/>
    <p:sldId id="360" r:id="rId10"/>
    <p:sldId id="324" r:id="rId11"/>
    <p:sldId id="266" r:id="rId12"/>
    <p:sldId id="356" r:id="rId13"/>
    <p:sldId id="268" r:id="rId14"/>
    <p:sldId id="343" r:id="rId15"/>
    <p:sldId id="344" r:id="rId16"/>
    <p:sldId id="364" r:id="rId17"/>
    <p:sldId id="345" r:id="rId18"/>
    <p:sldId id="370" r:id="rId19"/>
    <p:sldId id="287" r:id="rId20"/>
    <p:sldId id="352" r:id="rId21"/>
    <p:sldId id="277" r:id="rId22"/>
    <p:sldId id="333" r:id="rId23"/>
    <p:sldId id="336" r:id="rId24"/>
    <p:sldId id="276" r:id="rId25"/>
    <p:sldId id="290" r:id="rId26"/>
    <p:sldId id="368" r:id="rId27"/>
    <p:sldId id="369" r:id="rId28"/>
    <p:sldId id="353" r:id="rId29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4800" kern="1200">
        <a:solidFill>
          <a:schemeClr val="tx1"/>
        </a:solidFill>
        <a:latin typeface="Times New Roman" charset="0"/>
        <a:ea typeface="宋体" charset="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4800" kern="1200">
        <a:solidFill>
          <a:schemeClr val="tx1"/>
        </a:solidFill>
        <a:latin typeface="Times New Roman" charset="0"/>
        <a:ea typeface="宋体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4800" kern="1200">
        <a:solidFill>
          <a:schemeClr val="tx1"/>
        </a:solidFill>
        <a:latin typeface="Times New Roman" charset="0"/>
        <a:ea typeface="宋体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4800" kern="1200">
        <a:solidFill>
          <a:schemeClr val="tx1"/>
        </a:solidFill>
        <a:latin typeface="Times New Roman" charset="0"/>
        <a:ea typeface="宋体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4800" kern="1200">
        <a:solidFill>
          <a:schemeClr val="tx1"/>
        </a:solidFill>
        <a:latin typeface="Times New Roman" charset="0"/>
        <a:ea typeface="宋体" charset="0"/>
        <a:cs typeface="+mn-cs"/>
      </a:defRPr>
    </a:lvl5pPr>
    <a:lvl6pPr marL="2286000" algn="l" defTabSz="914400" rtl="0" eaLnBrk="1" latinLnBrk="0" hangingPunct="1">
      <a:defRPr kumimoji="1" sz="4800" kern="1200">
        <a:solidFill>
          <a:schemeClr val="tx1"/>
        </a:solidFill>
        <a:latin typeface="Times New Roman" charset="0"/>
        <a:ea typeface="宋体" charset="0"/>
        <a:cs typeface="+mn-cs"/>
      </a:defRPr>
    </a:lvl6pPr>
    <a:lvl7pPr marL="2743200" algn="l" defTabSz="914400" rtl="0" eaLnBrk="1" latinLnBrk="0" hangingPunct="1">
      <a:defRPr kumimoji="1" sz="4800" kern="1200">
        <a:solidFill>
          <a:schemeClr val="tx1"/>
        </a:solidFill>
        <a:latin typeface="Times New Roman" charset="0"/>
        <a:ea typeface="宋体" charset="0"/>
        <a:cs typeface="+mn-cs"/>
      </a:defRPr>
    </a:lvl7pPr>
    <a:lvl8pPr marL="3200400" algn="l" defTabSz="914400" rtl="0" eaLnBrk="1" latinLnBrk="0" hangingPunct="1">
      <a:defRPr kumimoji="1" sz="4800" kern="1200">
        <a:solidFill>
          <a:schemeClr val="tx1"/>
        </a:solidFill>
        <a:latin typeface="Times New Roman" charset="0"/>
        <a:ea typeface="宋体" charset="0"/>
        <a:cs typeface="+mn-cs"/>
      </a:defRPr>
    </a:lvl8pPr>
    <a:lvl9pPr marL="3657600" algn="l" defTabSz="914400" rtl="0" eaLnBrk="1" latinLnBrk="0" hangingPunct="1">
      <a:defRPr kumimoji="1" sz="4800" kern="1200">
        <a:solidFill>
          <a:schemeClr val="tx1"/>
        </a:solidFill>
        <a:latin typeface="Times New Roman" charset="0"/>
        <a:ea typeface="宋体" charset="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C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57" autoAdjust="0"/>
    <p:restoredTop sz="94222" autoAdjust="0"/>
  </p:normalViewPr>
  <p:slideViewPr>
    <p:cSldViewPr>
      <p:cViewPr varScale="1">
        <p:scale>
          <a:sx n="107" d="100"/>
          <a:sy n="107" d="100"/>
        </p:scale>
        <p:origin x="-103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12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E4CF3D-4704-1043-A82E-3194BD17A80B}" type="datetimeFigureOut">
              <a:rPr kumimoji="1" lang="zh-CN" altLang="en-US" smtClean="0"/>
              <a:pPr/>
              <a:t>2019/3/18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8BAF82-DC49-2A48-A6B0-E9CE44DAB2DF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6199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4DEB5-EBE7-9446-9CAE-263EA11558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466607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467F3-50FB-4E40-B95B-3C074BD1138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1044397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4C361-4D67-0F4E-B091-33546052010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1812633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85DC8C-569F-FA4B-ABD2-95B956EA4A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722755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99A40-E406-C24D-8724-D125996A88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1190618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1FC01-C8E3-EF4B-ADDB-D200E72426F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619101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EFF75-5D66-194E-AC3A-358D74618B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683363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A688C-4A6E-0047-9919-BA9061EC819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548119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5D6C46-136F-DA47-AD0C-42A6F153EA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1690049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D3126-B1FA-FE43-93BB-57A18D00995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2040811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C3CEFB-C07F-9740-8A7A-32165E39314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302843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B0C75-DBFB-C34A-9551-8F888115081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356242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36633-A1B9-0A45-ABBF-BE3E1C9723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185844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000">
                <a:latin typeface="+mn-lt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059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000">
                <a:latin typeface="+mn-lt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059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000">
                <a:latin typeface="Arial" charset="0"/>
              </a:defRPr>
            </a:lvl1pPr>
          </a:lstStyle>
          <a:p>
            <a:pPr>
              <a:defRPr/>
            </a:pPr>
            <a:fld id="{408BDED5-9F16-FF42-8A26-D4FD3CE377C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1pPr>
              <a:lvl2pPr marL="742950" indent="-28575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2pPr>
              <a:lvl3pPr marL="11430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3pPr>
              <a:lvl4pPr marL="16002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4pPr>
              <a:lvl5pPr marL="2057400" indent="-228600"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4800">
                  <a:solidFill>
                    <a:schemeClr val="tx1"/>
                  </a:solidFill>
                  <a:latin typeface="Times New Roman" charset="0"/>
                  <a:ea typeface="宋体" charset="0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2"/>
        <a:buChar char="l"/>
        <a:defRPr sz="2600">
          <a:solidFill>
            <a:schemeClr val="tx1"/>
          </a:solidFill>
          <a:latin typeface="+mn-lt"/>
          <a:ea typeface="+mn-ea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charset="2"/>
        <a:buChar char="l"/>
        <a:defRPr sz="2300">
          <a:solidFill>
            <a:schemeClr val="tx1"/>
          </a:solidFill>
          <a:latin typeface="+mn-lt"/>
          <a:ea typeface="+mn-ea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charset="2"/>
        <a:buChar char="§"/>
        <a:defRPr sz="2000">
          <a:solidFill>
            <a:schemeClr val="tx1"/>
          </a:solidFill>
          <a:latin typeface="+mn-lt"/>
          <a:ea typeface="+mn-ea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2"/>
        <a:buChar char="§"/>
        <a:defRPr sz="2000">
          <a:solidFill>
            <a:schemeClr val="tx1"/>
          </a:solidFill>
          <a:latin typeface="+mn-lt"/>
          <a:ea typeface="+mn-ea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%E6%B0%B4%E5%A1%94%E8%BF%9E%E9%80%9A%E5%99%A8%20%E5%AE%9E%E9%AA%8C%E8%A7%86%E9%A2%91.asf" TargetMode="External"/><Relationship Id="rId2" Type="http://schemas.openxmlformats.org/officeDocument/2006/relationships/hyperlink" Target="&#27700;&#22612;&#36830;&#36890;&#22120;%20&#23454;&#39564;&#35270;&#39057;.asf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&#38149;&#28809;&#27700;&#20301;&#35745;.asf" TargetMode="External"/><Relationship Id="rId2" Type="http://schemas.openxmlformats.org/officeDocument/2006/relationships/hyperlink" Target="&#38149;&#28809;.AVI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&#33883;&#27954;&#22365;&#33337;&#38392;.flv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&#23558;&#20110;2009&#24180;&#31459;&#24037;&#30340;&#19977;&#23777;&#22823;&#22365;.asf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tif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8"/>
          <p:cNvSpPr txBox="1">
            <a:spLocks noChangeArrowheads="1"/>
          </p:cNvSpPr>
          <p:nvPr/>
        </p:nvSpPr>
        <p:spPr bwMode="auto">
          <a:xfrm>
            <a:off x="1692275" y="2276475"/>
            <a:ext cx="59769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6000" b="1">
                <a:latin typeface="Times New Roman" charset="0"/>
              </a:rPr>
              <a:t>§8.3    </a:t>
            </a:r>
            <a:r>
              <a:rPr lang="zh-CN" altLang="en-US" sz="6000" b="1">
                <a:latin typeface="Times New Roman" charset="0"/>
              </a:rPr>
              <a:t>连通器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839200" cy="8382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zh-CN" altLang="en-US" sz="3500"/>
              <a:t>为什么连通器内的液面总是相平的呢？</a:t>
            </a:r>
          </a:p>
        </p:txBody>
      </p:sp>
      <p:grpSp>
        <p:nvGrpSpPr>
          <p:cNvPr id="25603" name="Group 4"/>
          <p:cNvGrpSpPr>
            <a:grpSpLocks/>
          </p:cNvGrpSpPr>
          <p:nvPr/>
        </p:nvGrpSpPr>
        <p:grpSpPr bwMode="auto">
          <a:xfrm>
            <a:off x="2699792" y="1495677"/>
            <a:ext cx="3473450" cy="3960812"/>
            <a:chOff x="1882" y="935"/>
            <a:chExt cx="2188" cy="2495"/>
          </a:xfrm>
        </p:grpSpPr>
        <p:pic>
          <p:nvPicPr>
            <p:cNvPr id="25606" name="Picture 5" descr="未命名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2" y="935"/>
              <a:ext cx="2188" cy="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07" name="Text Box 6"/>
            <p:cNvSpPr txBox="1">
              <a:spLocks noChangeArrowheads="1"/>
            </p:cNvSpPr>
            <p:nvPr/>
          </p:nvSpPr>
          <p:spPr bwMode="auto">
            <a:xfrm>
              <a:off x="2200" y="3058"/>
              <a:ext cx="68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charset="0"/>
                </a:rPr>
                <a:t>F</a:t>
              </a:r>
              <a:r>
                <a:rPr lang="en-US" altLang="zh-CN" sz="2800" b="1" i="1" baseline="-25000">
                  <a:solidFill>
                    <a:srgbClr val="FF0000"/>
                  </a:solidFill>
                  <a:latin typeface="Times New Roman" charset="0"/>
                </a:rPr>
                <a:t>1</a:t>
              </a:r>
            </a:p>
          </p:txBody>
        </p:sp>
        <p:sp>
          <p:nvSpPr>
            <p:cNvPr id="25608" name="Text Box 7"/>
            <p:cNvSpPr txBox="1">
              <a:spLocks noChangeArrowheads="1"/>
            </p:cNvSpPr>
            <p:nvPr/>
          </p:nvSpPr>
          <p:spPr bwMode="auto">
            <a:xfrm>
              <a:off x="3243" y="3058"/>
              <a:ext cx="68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charset="0"/>
                </a:rPr>
                <a:t>F</a:t>
              </a:r>
              <a:r>
                <a:rPr lang="en-US" altLang="zh-CN" sz="2800" b="1" i="1" baseline="-25000">
                  <a:solidFill>
                    <a:srgbClr val="FF0000"/>
                  </a:solidFill>
                  <a:latin typeface="Times New Roman" charset="0"/>
                </a:rPr>
                <a:t>2</a:t>
              </a:r>
            </a:p>
          </p:txBody>
        </p:sp>
      </p:grpSp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2877592" y="5961566"/>
            <a:ext cx="2813050" cy="701675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4000" b="1">
                <a:latin typeface="Times New Roman" charset="0"/>
                <a:ea typeface="黑体" charset="0"/>
              </a:rPr>
              <a:t>假想液片法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7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609600" y="990600"/>
            <a:ext cx="78486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4000" b="1">
                <a:latin typeface="黑体" charset="0"/>
                <a:ea typeface="黑体" charset="0"/>
              </a:rPr>
              <a:t>    </a:t>
            </a:r>
            <a:r>
              <a:rPr lang="zh-CN" altLang="en-US" sz="4000" b="1">
                <a:latin typeface="黑体" charset="0"/>
                <a:ea typeface="黑体" charset="0"/>
              </a:rPr>
              <a:t>如果换成其它某种液体装入连通器中</a:t>
            </a:r>
            <a:r>
              <a:rPr lang="en-US" altLang="zh-CN" sz="4000" b="1">
                <a:latin typeface="黑体" charset="0"/>
                <a:ea typeface="黑体" charset="0"/>
              </a:rPr>
              <a:t>,</a:t>
            </a:r>
            <a:r>
              <a:rPr lang="zh-CN" altLang="en-US" sz="4000" b="1">
                <a:latin typeface="黑体" charset="0"/>
                <a:ea typeface="黑体" charset="0"/>
              </a:rPr>
              <a:t>静止后该液体的液面相平吗</a:t>
            </a:r>
            <a:r>
              <a:rPr lang="en-US" altLang="zh-CN" sz="4000" b="1">
                <a:latin typeface="黑体" charset="0"/>
                <a:ea typeface="黑体" charset="0"/>
              </a:rPr>
              <a:t>?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685800" y="3352800"/>
            <a:ext cx="7848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4000" b="1">
                <a:latin typeface="黑体" charset="0"/>
                <a:ea typeface="黑体" charset="0"/>
              </a:rPr>
              <a:t>    </a:t>
            </a:r>
            <a:r>
              <a:rPr lang="zh-CN" altLang="en-US" sz="4000" b="1">
                <a:latin typeface="黑体" charset="0"/>
                <a:ea typeface="黑体" charset="0"/>
              </a:rPr>
              <a:t>如果同一连通器中装上不同种液体</a:t>
            </a:r>
            <a:r>
              <a:rPr lang="en-US" altLang="zh-CN" sz="4000" b="1">
                <a:latin typeface="黑体" charset="0"/>
                <a:ea typeface="黑体" charset="0"/>
              </a:rPr>
              <a:t>,</a:t>
            </a:r>
            <a:r>
              <a:rPr lang="zh-CN" altLang="en-US" sz="4000" b="1">
                <a:latin typeface="黑体" charset="0"/>
                <a:ea typeface="黑体" charset="0"/>
              </a:rPr>
              <a:t>静止后液面相平吗</a:t>
            </a:r>
            <a:r>
              <a:rPr lang="en-US" altLang="zh-CN" sz="4000" b="1">
                <a:latin typeface="黑体" charset="0"/>
                <a:ea typeface="黑体" charset="0"/>
              </a:rPr>
              <a:t>?</a:t>
            </a: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6444208" y="4008437"/>
            <a:ext cx="2448272" cy="2545014"/>
            <a:chOff x="1882" y="935"/>
            <a:chExt cx="2188" cy="2495"/>
          </a:xfrm>
        </p:grpSpPr>
        <p:pic>
          <p:nvPicPr>
            <p:cNvPr id="5" name="Picture 5" descr="未命名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2" y="935"/>
              <a:ext cx="2188" cy="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2200" y="3058"/>
              <a:ext cx="68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charset="0"/>
                </a:rPr>
                <a:t>F</a:t>
              </a:r>
              <a:r>
                <a:rPr lang="en-US" altLang="zh-CN" sz="2800" b="1" i="1" baseline="-25000">
                  <a:solidFill>
                    <a:srgbClr val="FF0000"/>
                  </a:solidFill>
                  <a:latin typeface="Times New Roman" charset="0"/>
                </a:rPr>
                <a:t>1</a:t>
              </a: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3243" y="3058"/>
              <a:ext cx="68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charset="0"/>
                </a:rPr>
                <a:t>F</a:t>
              </a:r>
              <a:r>
                <a:rPr lang="en-US" altLang="zh-CN" sz="2800" b="1" i="1" baseline="-25000">
                  <a:solidFill>
                    <a:srgbClr val="FF0000"/>
                  </a:solidFill>
                  <a:latin typeface="Times New Roman" charset="0"/>
                </a:rPr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  <p:bldP spid="12292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8" descr="茶壶６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4438" y="1928813"/>
            <a:ext cx="5356225" cy="464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0" name="TextBox 2"/>
          <p:cNvSpPr txBox="1">
            <a:spLocks noChangeArrowheads="1"/>
          </p:cNvSpPr>
          <p:nvPr/>
        </p:nvSpPr>
        <p:spPr bwMode="auto">
          <a:xfrm>
            <a:off x="304800" y="500063"/>
            <a:ext cx="73390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4800" b="1" dirty="0">
                <a:latin typeface="Times New Roman" charset="0"/>
              </a:rPr>
              <a:t>为什么壶</a:t>
            </a:r>
            <a:r>
              <a:rPr lang="zh-CN" altLang="en-US" sz="4800" b="1" dirty="0" smtClean="0">
                <a:latin typeface="Times New Roman" charset="0"/>
              </a:rPr>
              <a:t>嘴不能低于壶身</a:t>
            </a:r>
            <a:r>
              <a:rPr lang="en-US" altLang="zh-CN" sz="4800" b="1" dirty="0" smtClean="0">
                <a:latin typeface="Times New Roman" charset="0"/>
              </a:rPr>
              <a:t>?</a:t>
            </a:r>
            <a:endParaRPr lang="zh-CN" altLang="en-US" sz="4800" b="1" dirty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128588" y="1219200"/>
            <a:ext cx="5562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4000" b="1">
                <a:solidFill>
                  <a:srgbClr val="0070C0"/>
                </a:solidFill>
                <a:latin typeface="Times New Roman" charset="0"/>
                <a:ea typeface="黑体" charset="0"/>
              </a:rPr>
              <a:t>⒈</a:t>
            </a:r>
            <a:r>
              <a:rPr lang="zh-CN" altLang="en-US" sz="4000" b="1">
                <a:solidFill>
                  <a:srgbClr val="0070C0"/>
                </a:solidFill>
                <a:latin typeface="Times New Roman" charset="0"/>
                <a:ea typeface="黑体" charset="0"/>
              </a:rPr>
              <a:t>洗手池下水的回水管</a:t>
            </a:r>
          </a:p>
        </p:txBody>
      </p:sp>
      <p:pic>
        <p:nvPicPr>
          <p:cNvPr id="14352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275" y="1989138"/>
            <a:ext cx="3421063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文本框 4"/>
          <p:cNvSpPr txBox="1">
            <a:spLocks noChangeArrowheads="1"/>
          </p:cNvSpPr>
          <p:nvPr/>
        </p:nvSpPr>
        <p:spPr bwMode="auto">
          <a:xfrm>
            <a:off x="95250" y="388938"/>
            <a:ext cx="54276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r>
              <a:rPr lang="zh-CN" altLang="en-US" b="1"/>
              <a:t>三、连通器的应用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1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3">
            <a:hlinkClick r:id="rId2" action="ppaction://hlinkfile"/>
          </p:cNvPr>
          <p:cNvSpPr txBox="1">
            <a:spLocks noChangeArrowheads="1"/>
          </p:cNvSpPr>
          <p:nvPr/>
        </p:nvSpPr>
        <p:spPr bwMode="auto">
          <a:xfrm>
            <a:off x="152400" y="1355725"/>
            <a:ext cx="4343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4000" b="1" dirty="0">
                <a:latin typeface="Times New Roman" charset="0"/>
                <a:ea typeface="黑体" charset="0"/>
                <a:hlinkClick r:id="rId3" action="ppaction://hlinkfile"/>
              </a:rPr>
              <a:t>⒉</a:t>
            </a:r>
            <a:r>
              <a:rPr lang="zh-CN" altLang="en-US" sz="4000" b="1" dirty="0">
                <a:latin typeface="Times New Roman" charset="0"/>
                <a:ea typeface="黑体" charset="0"/>
                <a:hlinkClick r:id="rId3" action="ppaction://hlinkfile"/>
              </a:rPr>
              <a:t>水塔的供水系统</a:t>
            </a:r>
            <a:endParaRPr lang="zh-CN" altLang="en-US" sz="4000" b="1" dirty="0">
              <a:latin typeface="Times New Roman" charset="0"/>
              <a:ea typeface="黑体" charset="0"/>
            </a:endParaRPr>
          </a:p>
        </p:txBody>
      </p:sp>
      <p:pic>
        <p:nvPicPr>
          <p:cNvPr id="29698" name="Picture 4" descr="自来水塔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363" y="1187450"/>
            <a:ext cx="4211637" cy="567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文本框 4"/>
          <p:cNvSpPr txBox="1">
            <a:spLocks noChangeArrowheads="1"/>
          </p:cNvSpPr>
          <p:nvPr/>
        </p:nvSpPr>
        <p:spPr bwMode="auto">
          <a:xfrm>
            <a:off x="95250" y="388938"/>
            <a:ext cx="54276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r>
              <a:rPr lang="zh-CN" altLang="en-US" b="1"/>
              <a:t>三、连通器的应用</a:t>
            </a:r>
          </a:p>
        </p:txBody>
      </p:sp>
      <p:pic>
        <p:nvPicPr>
          <p:cNvPr id="29700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025" y="2201863"/>
            <a:ext cx="3606800" cy="465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3">
            <a:hlinkClick r:id="rId2" action="ppaction://hlinkfile"/>
          </p:cNvPr>
          <p:cNvSpPr txBox="1">
            <a:spLocks noChangeArrowheads="1"/>
          </p:cNvSpPr>
          <p:nvPr/>
        </p:nvSpPr>
        <p:spPr bwMode="auto">
          <a:xfrm>
            <a:off x="838200" y="1219200"/>
            <a:ext cx="5562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4000" b="1" dirty="0">
                <a:latin typeface="Times New Roman" charset="0"/>
                <a:ea typeface="黑体" charset="0"/>
              </a:rPr>
              <a:t>⒊</a:t>
            </a:r>
            <a:r>
              <a:rPr lang="zh-CN" altLang="en-US" sz="4000" b="1" dirty="0">
                <a:latin typeface="Times New Roman" charset="0"/>
                <a:ea typeface="黑体" charset="0"/>
                <a:hlinkClick r:id="rId2" action="ppaction://hlinkfile"/>
              </a:rPr>
              <a:t>锅炉水位计</a:t>
            </a:r>
            <a:endParaRPr lang="zh-CN" altLang="en-US" sz="4000" b="1" dirty="0">
              <a:latin typeface="Times New Roman" charset="0"/>
              <a:ea typeface="黑体" charset="0"/>
            </a:endParaRPr>
          </a:p>
        </p:txBody>
      </p:sp>
      <p:pic>
        <p:nvPicPr>
          <p:cNvPr id="30722" name="Picture 10" descr="水位计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0063" y="1981200"/>
            <a:ext cx="45720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文本框 4"/>
          <p:cNvSpPr txBox="1">
            <a:spLocks noChangeArrowheads="1"/>
          </p:cNvSpPr>
          <p:nvPr/>
        </p:nvSpPr>
        <p:spPr bwMode="auto">
          <a:xfrm>
            <a:off x="95250" y="388938"/>
            <a:ext cx="54276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r>
              <a:rPr lang="zh-CN" altLang="en-US" b="1"/>
              <a:t>三、连通器的应用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文本框 4"/>
          <p:cNvSpPr txBox="1">
            <a:spLocks noChangeArrowheads="1"/>
          </p:cNvSpPr>
          <p:nvPr/>
        </p:nvSpPr>
        <p:spPr bwMode="auto">
          <a:xfrm>
            <a:off x="95250" y="388938"/>
            <a:ext cx="54276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r>
              <a:rPr lang="zh-CN" altLang="en-US" b="1"/>
              <a:t>三、连通器的应用</a:t>
            </a:r>
          </a:p>
        </p:txBody>
      </p:sp>
      <p:pic>
        <p:nvPicPr>
          <p:cNvPr id="31746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5963" y="204788"/>
            <a:ext cx="1782762" cy="661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813" y="2233613"/>
            <a:ext cx="2778125" cy="458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 Box 15"/>
          <p:cNvSpPr txBox="1">
            <a:spLocks noChangeArrowheads="1"/>
          </p:cNvSpPr>
          <p:nvPr/>
        </p:nvSpPr>
        <p:spPr bwMode="auto">
          <a:xfrm>
            <a:off x="684213" y="1219200"/>
            <a:ext cx="5562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4000" b="1">
                <a:solidFill>
                  <a:srgbClr val="0070C0"/>
                </a:solidFill>
                <a:latin typeface="Times New Roman" charset="0"/>
                <a:ea typeface="黑体" charset="0"/>
              </a:rPr>
              <a:t>4.</a:t>
            </a:r>
            <a:r>
              <a:rPr lang="zh-CN" altLang="en-US" sz="4000" b="1">
                <a:solidFill>
                  <a:srgbClr val="0070C0"/>
                </a:solidFill>
                <a:latin typeface="Times New Roman" charset="0"/>
                <a:ea typeface="黑体" charset="0"/>
              </a:rPr>
              <a:t>电水壶的水位计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1027"/>
          <p:cNvSpPr txBox="1">
            <a:spLocks noChangeArrowheads="1"/>
          </p:cNvSpPr>
          <p:nvPr/>
        </p:nvSpPr>
        <p:spPr bwMode="auto">
          <a:xfrm>
            <a:off x="611188" y="1219200"/>
            <a:ext cx="57896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4000" b="1">
                <a:latin typeface="Times New Roman" charset="0"/>
                <a:ea typeface="黑体" charset="0"/>
              </a:rPr>
              <a:t>5.</a:t>
            </a:r>
            <a:r>
              <a:rPr lang="zh-CN" altLang="en-US" sz="4000" b="1" dirty="0">
                <a:latin typeface="Times New Roman" charset="0"/>
                <a:ea typeface="黑体" charset="0"/>
              </a:rPr>
              <a:t>牲畜自动饮水器</a:t>
            </a:r>
          </a:p>
        </p:txBody>
      </p:sp>
      <p:pic>
        <p:nvPicPr>
          <p:cNvPr id="32770" name="Picture 1032" descr="牲畜自动饮水器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2174875"/>
            <a:ext cx="7467600" cy="459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文本框 4"/>
          <p:cNvSpPr txBox="1">
            <a:spLocks noChangeArrowheads="1"/>
          </p:cNvSpPr>
          <p:nvPr/>
        </p:nvSpPr>
        <p:spPr bwMode="auto">
          <a:xfrm>
            <a:off x="95250" y="388938"/>
            <a:ext cx="54276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r>
              <a:rPr lang="zh-CN" altLang="en-US" b="1"/>
              <a:t>三、连通器的应用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7" y="1988840"/>
            <a:ext cx="9080500" cy="428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027"/>
          <p:cNvSpPr txBox="1">
            <a:spLocks noChangeArrowheads="1"/>
          </p:cNvSpPr>
          <p:nvPr/>
        </p:nvSpPr>
        <p:spPr bwMode="auto">
          <a:xfrm>
            <a:off x="323528" y="476672"/>
            <a:ext cx="57896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4000" b="1" dirty="0" smtClean="0">
                <a:latin typeface="Times New Roman" charset="0"/>
                <a:ea typeface="黑体" charset="0"/>
              </a:rPr>
              <a:t>6.</a:t>
            </a:r>
            <a:r>
              <a:rPr lang="zh-CN" altLang="en-US" sz="4000" b="1" dirty="0" smtClean="0">
                <a:latin typeface="Times New Roman" charset="0"/>
                <a:ea typeface="黑体" charset="0"/>
              </a:rPr>
              <a:t>涵洞</a:t>
            </a:r>
            <a:endParaRPr lang="zh-CN" altLang="en-US" sz="4000" b="1" dirty="0">
              <a:latin typeface="Times New Roman" charset="0"/>
              <a:ea typeface="黑体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19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Owner\桌面\船闸内部2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450" y="1035050"/>
            <a:ext cx="8027988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0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solidFill>
                  <a:srgbClr val="0070C0"/>
                </a:solidFill>
              </a:rPr>
              <a:t>7.</a:t>
            </a:r>
            <a:r>
              <a:rPr lang="zh-CN" altLang="en-US" sz="4000" b="1" dirty="0" smtClean="0">
                <a:solidFill>
                  <a:srgbClr val="0070C0"/>
                </a:solidFill>
              </a:rPr>
              <a:t>船闸</a:t>
            </a:r>
            <a:endParaRPr lang="zh-CN" altLang="en-US" sz="4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539750" y="1916113"/>
            <a:ext cx="7880350" cy="1311275"/>
          </a:xfrm>
          <a:prstGeom prst="rect">
            <a:avLst/>
          </a:prstGeom>
          <a:solidFill>
            <a:srgbClr val="00CC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4000" b="1">
                <a:latin typeface="Times New Roman" charset="0"/>
                <a:ea typeface="黑体" charset="0"/>
              </a:rPr>
              <a:t>        </a:t>
            </a:r>
            <a:r>
              <a:rPr lang="zh-CN" altLang="en-US" sz="4000" b="1">
                <a:latin typeface="Times New Roman" charset="0"/>
                <a:ea typeface="黑体" charset="0"/>
              </a:rPr>
              <a:t>上部开口、底部连通的容器叫做连通器。</a:t>
            </a:r>
          </a:p>
        </p:txBody>
      </p:sp>
      <p:sp>
        <p:nvSpPr>
          <p:cNvPr id="17410" name="文本框 1"/>
          <p:cNvSpPr txBox="1">
            <a:spLocks noChangeArrowheads="1"/>
          </p:cNvSpPr>
          <p:nvPr/>
        </p:nvSpPr>
        <p:spPr bwMode="auto">
          <a:xfrm>
            <a:off x="539750" y="692150"/>
            <a:ext cx="58324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r>
              <a:rPr lang="zh-CN" altLang="en-US" b="1"/>
              <a:t>一、连通器的定义</a:t>
            </a:r>
          </a:p>
        </p:txBody>
      </p:sp>
      <p:pic>
        <p:nvPicPr>
          <p:cNvPr id="17411" name="Picture 2"/>
          <p:cNvPicPr preferRelativeResize="0">
            <a:picLocks noChangeAspect="1" noChangeArrowheads="1"/>
          </p:cNvPicPr>
          <p:nvPr/>
        </p:nvPicPr>
        <p:blipFill>
          <a:blip r:embed="rId2" cstate="print">
            <a:lum bright="20000" contrast="4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000" y="3632200"/>
            <a:ext cx="3581400" cy="287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7" descr="C:\Documents and Settings\user\桌面\3.jpg"/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725" y="3632200"/>
            <a:ext cx="3094038" cy="287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58812"/>
          </a:xfrm>
        </p:spPr>
        <p:txBody>
          <a:bodyPr/>
          <a:lstStyle/>
          <a:p>
            <a:pPr eaLnBrk="1" hangingPunct="1"/>
            <a:r>
              <a:rPr lang="zh-CN" altLang="en-US" dirty="0"/>
              <a:t>三峡</a:t>
            </a:r>
            <a:r>
              <a:rPr lang="zh-CN" altLang="en-US" dirty="0" smtClean="0"/>
              <a:t>水利工程</a:t>
            </a:r>
            <a:r>
              <a:rPr lang="zh-CN" altLang="en-US" sz="2800" dirty="0" smtClean="0"/>
              <a:t>（阅读书</a:t>
            </a:r>
            <a:r>
              <a:rPr lang="en-US" altLang="zh-CN" sz="2800" dirty="0" smtClean="0"/>
              <a:t>P67</a:t>
            </a:r>
            <a:r>
              <a:rPr lang="zh-CN" altLang="en-US" sz="2800" dirty="0" smtClean="0"/>
              <a:t> 阅读材料）</a:t>
            </a:r>
            <a:endParaRPr lang="zh-CN" altLang="zh-CN" sz="2800" dirty="0"/>
          </a:p>
        </p:txBody>
      </p:sp>
      <p:pic>
        <p:nvPicPr>
          <p:cNvPr id="34818" name="Picture 3" descr="pic1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781050"/>
            <a:ext cx="8153400" cy="611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ChangeArrowheads="1"/>
          </p:cNvSpPr>
          <p:nvPr/>
        </p:nvSpPr>
        <p:spPr bwMode="auto">
          <a:xfrm>
            <a:off x="609600" y="1355725"/>
            <a:ext cx="8001000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266700"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4000" b="1" dirty="0">
                <a:latin typeface="黑体" charset="0"/>
                <a:ea typeface="黑体" charset="0"/>
              </a:rPr>
              <a:t>1</a:t>
            </a:r>
            <a:r>
              <a:rPr lang="zh-CN" altLang="en-US" sz="4000" b="1" dirty="0" smtClean="0">
                <a:latin typeface="黑体" charset="0"/>
                <a:ea typeface="黑体" charset="0"/>
              </a:rPr>
              <a:t>、</a:t>
            </a:r>
            <a:r>
              <a:rPr lang="zh-CN" altLang="en-US" sz="4000" b="1" dirty="0">
                <a:latin typeface="黑体" charset="0"/>
                <a:ea typeface="黑体" charset="0"/>
              </a:rPr>
              <a:t>给如图所示的容器中加水，则水能达到的最高位置是（  ）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4000" b="1" dirty="0">
                <a:latin typeface="黑体" charset="0"/>
                <a:ea typeface="黑体" charset="0"/>
              </a:rPr>
              <a:t>A</a:t>
            </a:r>
            <a:r>
              <a:rPr lang="zh-CN" altLang="en-US" sz="4000" b="1" dirty="0">
                <a:latin typeface="黑体" charset="0"/>
                <a:ea typeface="黑体" charset="0"/>
              </a:rPr>
              <a:t>．</a:t>
            </a:r>
            <a:r>
              <a:rPr lang="en-US" altLang="zh-CN" sz="4000" b="1" dirty="0">
                <a:latin typeface="黑体" charset="0"/>
                <a:ea typeface="黑体" charset="0"/>
              </a:rPr>
              <a:t>A</a:t>
            </a:r>
            <a:r>
              <a:rPr lang="zh-CN" altLang="en-US" sz="4000" b="1" dirty="0">
                <a:latin typeface="黑体" charset="0"/>
                <a:ea typeface="黑体" charset="0"/>
              </a:rPr>
              <a:t>容器顶端  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4000" b="1" dirty="0">
                <a:latin typeface="黑体" charset="0"/>
                <a:ea typeface="黑体" charset="0"/>
              </a:rPr>
              <a:t>B</a:t>
            </a:r>
            <a:r>
              <a:rPr lang="zh-CN" altLang="en-US" sz="4000" b="1" dirty="0">
                <a:latin typeface="黑体" charset="0"/>
                <a:ea typeface="黑体" charset="0"/>
              </a:rPr>
              <a:t>．</a:t>
            </a:r>
            <a:r>
              <a:rPr lang="en-US" altLang="zh-CN" sz="4000" b="1" dirty="0">
                <a:latin typeface="黑体" charset="0"/>
                <a:ea typeface="黑体" charset="0"/>
              </a:rPr>
              <a:t>B</a:t>
            </a:r>
            <a:r>
              <a:rPr lang="zh-CN" altLang="en-US" sz="4000" b="1" dirty="0">
                <a:latin typeface="黑体" charset="0"/>
                <a:ea typeface="黑体" charset="0"/>
              </a:rPr>
              <a:t>容器顶端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4000" b="1" dirty="0">
                <a:latin typeface="黑体" charset="0"/>
                <a:ea typeface="黑体" charset="0"/>
              </a:rPr>
              <a:t>C</a:t>
            </a:r>
            <a:r>
              <a:rPr lang="zh-CN" altLang="en-US" sz="4000" b="1" dirty="0">
                <a:latin typeface="黑体" charset="0"/>
                <a:ea typeface="黑体" charset="0"/>
              </a:rPr>
              <a:t>．</a:t>
            </a:r>
            <a:r>
              <a:rPr lang="en-US" altLang="zh-CN" sz="4000" b="1" dirty="0">
                <a:latin typeface="黑体" charset="0"/>
                <a:ea typeface="黑体" charset="0"/>
              </a:rPr>
              <a:t>C</a:t>
            </a:r>
            <a:r>
              <a:rPr lang="zh-CN" altLang="en-US" sz="4000" b="1" dirty="0">
                <a:latin typeface="黑体" charset="0"/>
                <a:ea typeface="黑体" charset="0"/>
              </a:rPr>
              <a:t>容器顶端  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4000" b="1" dirty="0">
                <a:latin typeface="黑体" charset="0"/>
                <a:ea typeface="黑体" charset="0"/>
              </a:rPr>
              <a:t>D</a:t>
            </a:r>
            <a:r>
              <a:rPr lang="zh-CN" altLang="en-US" sz="4000" b="1" dirty="0">
                <a:latin typeface="黑体" charset="0"/>
                <a:ea typeface="黑体" charset="0"/>
              </a:rPr>
              <a:t>．无法确立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zh-CN" sz="4000" b="1" dirty="0">
              <a:latin typeface="黑体" charset="0"/>
              <a:ea typeface="黑体" charset="0"/>
            </a:endParaRPr>
          </a:p>
        </p:txBody>
      </p:sp>
      <p:pic>
        <p:nvPicPr>
          <p:cNvPr id="37890" name="Picture 3" descr="未标题-1 副本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3124200"/>
            <a:ext cx="3962400" cy="344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6156325" y="1916113"/>
            <a:ext cx="1152525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4800" b="1">
                <a:solidFill>
                  <a:srgbClr val="FF0000"/>
                </a:solidFill>
                <a:latin typeface="Times New Roman" charset="0"/>
              </a:rPr>
              <a:t>C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09600" y="404664"/>
            <a:ext cx="2882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 smtClean="0"/>
              <a:t>练习：</a:t>
            </a:r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8686800" cy="2438400"/>
          </a:xfrm>
        </p:spPr>
        <p:txBody>
          <a:bodyPr/>
          <a:lstStyle/>
          <a:p>
            <a:pPr eaLnBrk="1" hangingPunct="1"/>
            <a:r>
              <a:rPr lang="en-US" altLang="zh-CN" sz="3500" dirty="0">
                <a:solidFill>
                  <a:schemeClr val="tx1"/>
                </a:solidFill>
              </a:rPr>
              <a:t>2</a:t>
            </a:r>
            <a:r>
              <a:rPr lang="zh-CN" altLang="en-US" sz="3500" dirty="0" smtClean="0">
                <a:solidFill>
                  <a:schemeClr val="tx1"/>
                </a:solidFill>
              </a:rPr>
              <a:t>、</a:t>
            </a:r>
            <a:r>
              <a:rPr lang="zh-CN" altLang="en-US" sz="3500" dirty="0">
                <a:solidFill>
                  <a:schemeClr val="tx1"/>
                </a:solidFill>
              </a:rPr>
              <a:t>一个“山”形连通器内装有一定量的水，当把它放到斜面上静止以后，下列关于连通器内 液面的情况，如图所示，正确的是</a:t>
            </a:r>
            <a:r>
              <a:rPr lang="en-US" altLang="zh-CN" sz="3500" dirty="0">
                <a:solidFill>
                  <a:schemeClr val="tx1"/>
                </a:solidFill>
              </a:rPr>
              <a:t>(        )</a:t>
            </a:r>
          </a:p>
        </p:txBody>
      </p:sp>
      <p:pic>
        <p:nvPicPr>
          <p:cNvPr id="38914" name="Picture 3" descr="chx0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2400" y="3733800"/>
            <a:ext cx="8763000" cy="2819400"/>
          </a:xfrm>
          <a:noFill/>
        </p:spPr>
      </p:pic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539750" y="2276475"/>
            <a:ext cx="115252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4800" b="1">
                <a:solidFill>
                  <a:srgbClr val="FF0000"/>
                </a:solidFill>
                <a:latin typeface="Times New Roman" charset="0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3" descr="image0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96075" y="2357438"/>
            <a:ext cx="2447925" cy="4267200"/>
          </a:xfrm>
          <a:noFill/>
        </p:spPr>
      </p:pic>
      <p:sp>
        <p:nvSpPr>
          <p:cNvPr id="3993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304800"/>
            <a:ext cx="8604250" cy="2286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altLang="zh-CN" sz="3900" b="1" dirty="0">
                <a:latin typeface="黑体" charset="0"/>
                <a:ea typeface="黑体" charset="0"/>
              </a:rPr>
              <a:t>3</a:t>
            </a:r>
            <a:r>
              <a:rPr lang="zh-CN" altLang="en-US" sz="3900" b="1" dirty="0" smtClean="0">
                <a:latin typeface="黑体" charset="0"/>
                <a:ea typeface="黑体" charset="0"/>
              </a:rPr>
              <a:t>、</a:t>
            </a:r>
            <a:r>
              <a:rPr lang="zh-CN" altLang="en-US" sz="3900" b="1" dirty="0">
                <a:latin typeface="黑体" charset="0"/>
                <a:ea typeface="黑体" charset="0"/>
              </a:rPr>
              <a:t>细玻璃管与一个带喇叭口的玻璃管间用软胶管相连，如图所示．内有一定量的水，当喇叭口慢慢向上移动时，左管内水面 （  ）</a:t>
            </a:r>
          </a:p>
        </p:txBody>
      </p:sp>
      <p:sp>
        <p:nvSpPr>
          <p:cNvPr id="39939" name="Text Box 4"/>
          <p:cNvSpPr txBox="1">
            <a:spLocks noChangeArrowheads="1"/>
          </p:cNvSpPr>
          <p:nvPr/>
        </p:nvSpPr>
        <p:spPr bwMode="auto">
          <a:xfrm>
            <a:off x="250825" y="2997200"/>
            <a:ext cx="81375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600" b="1">
                <a:latin typeface="黑体" charset="0"/>
                <a:ea typeface="黑体" charset="0"/>
              </a:rPr>
              <a:t>A</a:t>
            </a:r>
            <a:r>
              <a:rPr lang="zh-CN" altLang="en-US" sz="3600" b="1">
                <a:latin typeface="黑体" charset="0"/>
                <a:ea typeface="黑体" charset="0"/>
              </a:rPr>
              <a:t>．向上移动，但总比右管水面低．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600" b="1">
                <a:latin typeface="黑体" charset="0"/>
                <a:ea typeface="黑体" charset="0"/>
              </a:rPr>
              <a:t>B</a:t>
            </a:r>
            <a:r>
              <a:rPr lang="zh-CN" altLang="en-US" sz="3600" b="1">
                <a:latin typeface="黑体" charset="0"/>
                <a:ea typeface="黑体" charset="0"/>
              </a:rPr>
              <a:t>．向上移动，但总比右管水面高．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600" b="1">
                <a:latin typeface="黑体" charset="0"/>
                <a:ea typeface="黑体" charset="0"/>
              </a:rPr>
              <a:t>C</a:t>
            </a:r>
            <a:r>
              <a:rPr lang="zh-CN" altLang="en-US" sz="3600" b="1">
                <a:latin typeface="黑体" charset="0"/>
                <a:ea typeface="黑体" charset="0"/>
              </a:rPr>
              <a:t>．向上移动，但总与右管水面相平．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600" b="1">
                <a:latin typeface="黑体" charset="0"/>
                <a:ea typeface="黑体" charset="0"/>
              </a:rPr>
              <a:t>D</a:t>
            </a:r>
            <a:r>
              <a:rPr lang="zh-CN" altLang="en-US" sz="3600" b="1">
                <a:latin typeface="黑体" charset="0"/>
                <a:ea typeface="黑体" charset="0"/>
              </a:rPr>
              <a:t>．不移动，两管水面才相平．</a:t>
            </a:r>
          </a:p>
        </p:txBody>
      </p:sp>
      <p:sp>
        <p:nvSpPr>
          <p:cNvPr id="86021" name="Text Box 5"/>
          <p:cNvSpPr txBox="1">
            <a:spLocks noChangeArrowheads="1"/>
          </p:cNvSpPr>
          <p:nvPr/>
        </p:nvSpPr>
        <p:spPr bwMode="auto">
          <a:xfrm>
            <a:off x="3714750" y="1857375"/>
            <a:ext cx="5429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4000" b="1">
                <a:solidFill>
                  <a:srgbClr val="FF0000"/>
                </a:solidFill>
                <a:latin typeface="黑体" charset="0"/>
                <a:ea typeface="黑体" charset="0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1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ChangeArrowheads="1"/>
          </p:cNvSpPr>
          <p:nvPr/>
        </p:nvSpPr>
        <p:spPr bwMode="auto">
          <a:xfrm>
            <a:off x="533400" y="533400"/>
            <a:ext cx="81534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4000" b="1" dirty="0">
                <a:latin typeface="黑体" charset="0"/>
                <a:ea typeface="黑体" charset="0"/>
              </a:rPr>
              <a:t>4</a:t>
            </a:r>
            <a:r>
              <a:rPr lang="zh-CN" altLang="en-US" sz="4000" b="1" dirty="0" smtClean="0">
                <a:latin typeface="黑体" charset="0"/>
                <a:ea typeface="黑体" charset="0"/>
              </a:rPr>
              <a:t>、</a:t>
            </a:r>
            <a:r>
              <a:rPr lang="zh-CN" altLang="en-US" sz="4000" b="1" dirty="0">
                <a:latin typeface="黑体" charset="0"/>
                <a:ea typeface="黑体" charset="0"/>
              </a:rPr>
              <a:t>如图所示，连通器中注满水，如果在</a:t>
            </a:r>
            <a:r>
              <a:rPr lang="en-US" altLang="zh-CN" sz="4000" b="1" dirty="0">
                <a:latin typeface="黑体" charset="0"/>
                <a:ea typeface="黑体" charset="0"/>
              </a:rPr>
              <a:t>A</a:t>
            </a:r>
            <a:r>
              <a:rPr lang="zh-CN" altLang="en-US" sz="4000" b="1" dirty="0">
                <a:latin typeface="黑体" charset="0"/>
                <a:ea typeface="黑体" charset="0"/>
              </a:rPr>
              <a:t>处开个小孔，水会喷出来吗？为什么？</a:t>
            </a:r>
            <a:r>
              <a:rPr lang="zh-CN" altLang="en-US" sz="3600" dirty="0">
                <a:latin typeface="Times New Roman" charset="0"/>
              </a:rPr>
              <a:t> </a:t>
            </a:r>
          </a:p>
        </p:txBody>
      </p:sp>
      <p:sp>
        <p:nvSpPr>
          <p:cNvPr id="40962" name="Rectangle 4"/>
          <p:cNvSpPr>
            <a:spLocks noChangeArrowheads="1"/>
          </p:cNvSpPr>
          <p:nvPr/>
        </p:nvSpPr>
        <p:spPr bwMode="auto">
          <a:xfrm>
            <a:off x="4133850" y="31289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 sz="4800">
              <a:latin typeface="Times New Roman" charset="0"/>
            </a:endParaRPr>
          </a:p>
        </p:txBody>
      </p:sp>
      <p:pic>
        <p:nvPicPr>
          <p:cNvPr id="40963" name="Picture 3" descr="未标题-1 副本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2895600"/>
            <a:ext cx="5410200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喷泉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685800"/>
            <a:ext cx="85344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标题 1"/>
          <p:cNvSpPr>
            <a:spLocks noGrp="1"/>
          </p:cNvSpPr>
          <p:nvPr>
            <p:ph type="title"/>
          </p:nvPr>
        </p:nvSpPr>
        <p:spPr>
          <a:xfrm>
            <a:off x="457200" y="1276350"/>
            <a:ext cx="7543800" cy="1295400"/>
          </a:xfrm>
        </p:spPr>
        <p:txBody>
          <a:bodyPr/>
          <a:lstStyle/>
          <a:p>
            <a:r>
              <a:rPr lang="en-US" altLang="zh-CN" dirty="0"/>
              <a:t>5</a:t>
            </a:r>
            <a:r>
              <a:rPr lang="zh-CN" altLang="en-US" dirty="0" smtClean="0"/>
              <a:t>、</a:t>
            </a:r>
            <a:r>
              <a:rPr lang="zh-CN" altLang="en-US" dirty="0"/>
              <a:t>建筑工人在盖房子的时候，常用到途中所示的方法来检验墙的四个角是否在同一平面，请你说说其中的道理。</a:t>
            </a:r>
          </a:p>
        </p:txBody>
      </p:sp>
      <p:pic>
        <p:nvPicPr>
          <p:cNvPr id="43010" name="Picture 2" descr="G:\史红姝\初中资源\教学参考书附带光盘\第八章 压强与浮力\第三节 连通器\8-3 图片\T8-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325" y="2571750"/>
            <a:ext cx="7305675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魔术揭秘：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916832"/>
            <a:ext cx="3466728" cy="463334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87436" y="1916832"/>
            <a:ext cx="3508900" cy="468600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67890" y="139700"/>
            <a:ext cx="2639092" cy="3428999"/>
          </a:xfrm>
          <a:prstGeom prst="rect">
            <a:avLst/>
          </a:prstGeom>
        </p:spPr>
      </p:pic>
      <p:sp>
        <p:nvSpPr>
          <p:cNvPr id="5" name="椭圆 4"/>
          <p:cNvSpPr/>
          <p:nvPr/>
        </p:nvSpPr>
        <p:spPr bwMode="auto">
          <a:xfrm>
            <a:off x="6516216" y="3631331"/>
            <a:ext cx="1243628" cy="1309837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4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cxnSp>
        <p:nvCxnSpPr>
          <p:cNvPr id="7" name="直线箭头连接符 6"/>
          <p:cNvCxnSpPr/>
          <p:nvPr/>
        </p:nvCxnSpPr>
        <p:spPr bwMode="auto">
          <a:xfrm flipH="1" flipV="1">
            <a:off x="4572000" y="1916832"/>
            <a:ext cx="2232248" cy="171449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" name="椭圆 9"/>
          <p:cNvSpPr/>
          <p:nvPr/>
        </p:nvSpPr>
        <p:spPr bwMode="auto">
          <a:xfrm>
            <a:off x="3779912" y="1417639"/>
            <a:ext cx="929338" cy="100325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4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45058" name="内容占位符 2"/>
          <p:cNvSpPr>
            <a:spLocks noGrp="1"/>
          </p:cNvSpPr>
          <p:nvPr>
            <p:ph idx="1"/>
          </p:nvPr>
        </p:nvSpPr>
        <p:spPr>
          <a:xfrm>
            <a:off x="1403350" y="2924175"/>
            <a:ext cx="5400675" cy="1584325"/>
          </a:xfrm>
        </p:spPr>
        <p:txBody>
          <a:bodyPr/>
          <a:lstStyle/>
          <a:p>
            <a:pPr eaLnBrk="1" hangingPunct="1">
              <a:buFont typeface="Wingdings" charset="2"/>
              <a:buNone/>
            </a:pPr>
            <a:r>
              <a:rPr lang="zh-CN" altLang="en-US" sz="4000" b="1"/>
              <a:t>作业</a:t>
            </a:r>
            <a:r>
              <a:rPr lang="en-US" altLang="zh-CN" sz="4000" b="1"/>
              <a:t>:</a:t>
            </a:r>
            <a:r>
              <a:rPr lang="zh-CN" altLang="en-US" sz="4000" b="1"/>
              <a:t>同步学</a:t>
            </a:r>
            <a:r>
              <a:rPr lang="en-US" altLang="zh-CN" sz="4000" b="1"/>
              <a:t>P38-39</a:t>
            </a:r>
            <a:endParaRPr lang="zh-CN" altLang="en-US" sz="4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users\ls\appdata\roaming\360se6\User Data\temp\012000001951771363236245109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14375" y="0"/>
            <a:ext cx="5715000" cy="378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4" name="Picture 6" descr="c:\users\ls\appdata\roaming\360se6\User Data\temp\t017513d62ea94b97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6005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8" descr="c:\users\ls\appdata\roaming\360se6\User Data\temp\t019226efb88a0ba9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125" y="3138488"/>
            <a:ext cx="4714875" cy="371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文本框 1"/>
          <p:cNvSpPr txBox="1">
            <a:spLocks noChangeArrowheads="1"/>
          </p:cNvSpPr>
          <p:nvPr/>
        </p:nvSpPr>
        <p:spPr bwMode="auto">
          <a:xfrm>
            <a:off x="5286375" y="819150"/>
            <a:ext cx="300037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r>
              <a:rPr lang="zh-CN" altLang="en-US" b="1"/>
              <a:t>生活中的连通器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users\ls\appdata\roaming\360se6\User Data\temp\012000001951771363236245109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14375" y="0"/>
            <a:ext cx="5715000" cy="378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6" descr="c:\users\ls\appdata\roaming\360se6\User Data\temp\t017513d62ea94b97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6005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8" descr="c:\users\ls\appdata\roaming\360se6\User Data\temp\t019226efb88a0ba9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125" y="3138488"/>
            <a:ext cx="4714875" cy="371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文本框 1"/>
          <p:cNvSpPr txBox="1">
            <a:spLocks noChangeArrowheads="1"/>
          </p:cNvSpPr>
          <p:nvPr/>
        </p:nvSpPr>
        <p:spPr bwMode="auto">
          <a:xfrm>
            <a:off x="4997450" y="1109663"/>
            <a:ext cx="353536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r>
              <a:rPr lang="zh-CN" altLang="en-US" b="1"/>
              <a:t>壶嘴和壶身高度的关系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8" descr="茶壶６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2276475"/>
            <a:ext cx="4321175" cy="37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7" name="Picture 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2276475"/>
            <a:ext cx="3952875" cy="3744913"/>
          </a:xfrm>
          <a:prstGeom prst="rect">
            <a:avLst/>
          </a:prstGeom>
          <a:noFill/>
          <a:ln w="9525">
            <a:solidFill>
              <a:srgbClr val="00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70" name="Text Box 22"/>
          <p:cNvSpPr txBox="1">
            <a:spLocks noChangeArrowheads="1"/>
          </p:cNvSpPr>
          <p:nvPr/>
        </p:nvSpPr>
        <p:spPr bwMode="auto">
          <a:xfrm>
            <a:off x="179388" y="714375"/>
            <a:ext cx="89646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4000" b="1">
                <a:latin typeface="黑体" charset="0"/>
                <a:ea typeface="黑体" charset="0"/>
              </a:rPr>
              <a:t>茶壶的壶嘴与壶身的高度有什么关系</a:t>
            </a:r>
            <a:r>
              <a:rPr lang="en-US" altLang="zh-CN" sz="4000" b="1" dirty="0">
                <a:latin typeface="黑体" charset="0"/>
                <a:ea typeface="黑体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7" name="Picture 7" descr="连通器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4075" y="2205038"/>
            <a:ext cx="4502150" cy="34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文本框 1"/>
          <p:cNvSpPr txBox="1">
            <a:spLocks noChangeArrowheads="1"/>
          </p:cNvSpPr>
          <p:nvPr/>
        </p:nvSpPr>
        <p:spPr bwMode="auto">
          <a:xfrm>
            <a:off x="152400" y="533400"/>
            <a:ext cx="54276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r>
              <a:rPr lang="zh-CN" altLang="en-US" b="1"/>
              <a:t>二、连通器的原理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文本框 4"/>
          <p:cNvSpPr txBox="1">
            <a:spLocks noChangeArrowheads="1"/>
          </p:cNvSpPr>
          <p:nvPr/>
        </p:nvSpPr>
        <p:spPr bwMode="auto">
          <a:xfrm>
            <a:off x="409575" y="304800"/>
            <a:ext cx="816451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r>
              <a:rPr lang="zh-CN" altLang="en-US" sz="4000" b="1" dirty="0"/>
              <a:t>实验探究：液体静止时，</a:t>
            </a:r>
          </a:p>
          <a:p>
            <a:r>
              <a:rPr lang="zh-CN" altLang="en-US" sz="4000" b="1" dirty="0"/>
              <a:t>连通器中各部分</a:t>
            </a:r>
            <a:r>
              <a:rPr lang="zh-CN" altLang="en-US" sz="4000" b="1" dirty="0" smtClean="0"/>
              <a:t>液面是否相平？</a:t>
            </a:r>
            <a:endParaRPr lang="zh-CN" altLang="en-US" sz="4000" b="1" dirty="0"/>
          </a:p>
        </p:txBody>
      </p:sp>
      <p:pic>
        <p:nvPicPr>
          <p:cNvPr id="22530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850" y="1857375"/>
            <a:ext cx="8148638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文本框 4"/>
          <p:cNvSpPr txBox="1">
            <a:spLocks noChangeArrowheads="1"/>
          </p:cNvSpPr>
          <p:nvPr/>
        </p:nvSpPr>
        <p:spPr bwMode="auto">
          <a:xfrm>
            <a:off x="409575" y="304800"/>
            <a:ext cx="816451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r>
              <a:rPr lang="zh-CN" altLang="en-US" sz="4000" b="1" dirty="0"/>
              <a:t>实验探究：液体静止时，</a:t>
            </a:r>
          </a:p>
          <a:p>
            <a:r>
              <a:rPr lang="zh-CN" altLang="en-US" sz="4000" b="1" dirty="0"/>
              <a:t>连通器中各部分</a:t>
            </a:r>
            <a:r>
              <a:rPr lang="zh-CN" altLang="en-US" sz="4000" b="1" dirty="0" smtClean="0"/>
              <a:t>液面是否相平？</a:t>
            </a:r>
            <a:endParaRPr lang="zh-CN" altLang="en-US" sz="4000" b="1" dirty="0"/>
          </a:p>
        </p:txBody>
      </p:sp>
      <p:pic>
        <p:nvPicPr>
          <p:cNvPr id="23554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13" y="2522538"/>
            <a:ext cx="3209925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文本框 5"/>
          <p:cNvSpPr txBox="1">
            <a:spLocks noChangeArrowheads="1"/>
          </p:cNvSpPr>
          <p:nvPr/>
        </p:nvSpPr>
        <p:spPr bwMode="auto">
          <a:xfrm>
            <a:off x="3716338" y="2349500"/>
            <a:ext cx="5427662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r>
              <a:rPr lang="zh-CN" altLang="en-US" sz="3600" b="1"/>
              <a:t>步骤：</a:t>
            </a:r>
          </a:p>
          <a:p>
            <a:r>
              <a:rPr lang="en-US" altLang="zh-CN" sz="3600" b="1"/>
              <a:t>1</a:t>
            </a:r>
            <a:r>
              <a:rPr lang="zh-CN" altLang="en-US" sz="3600" b="1"/>
              <a:t>、小组同学配合，将红墨水倒入塑料管中</a:t>
            </a:r>
          </a:p>
          <a:p>
            <a:r>
              <a:rPr lang="en-US" altLang="zh-CN" sz="3600" b="1"/>
              <a:t>2</a:t>
            </a:r>
            <a:r>
              <a:rPr lang="zh-CN" altLang="en-US" sz="3600" b="1"/>
              <a:t>、改变两管口高度或距离，观察液体静止时，两部分液面的高度关系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4"/>
          <p:cNvSpPr txBox="1">
            <a:spLocks noChangeArrowheads="1"/>
          </p:cNvSpPr>
          <p:nvPr/>
        </p:nvSpPr>
        <p:spPr bwMode="auto">
          <a:xfrm>
            <a:off x="152400" y="1412875"/>
            <a:ext cx="3051175" cy="708025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4000" b="1">
                <a:latin typeface="Times New Roman" charset="0"/>
                <a:ea typeface="黑体" charset="0"/>
              </a:rPr>
              <a:t>    实验结论：</a:t>
            </a:r>
          </a:p>
        </p:txBody>
      </p:sp>
      <p:graphicFrame>
        <p:nvGraphicFramePr>
          <p:cNvPr id="92166" name="Object 6"/>
          <p:cNvGraphicFramePr>
            <a:graphicFrameLocks noChangeAspect="1"/>
          </p:cNvGraphicFramePr>
          <p:nvPr/>
        </p:nvGraphicFramePr>
        <p:xfrm>
          <a:off x="1300163" y="4048125"/>
          <a:ext cx="6694487" cy="2381250"/>
        </p:xfrm>
        <a:graphic>
          <a:graphicData uri="http://schemas.openxmlformats.org/presentationml/2006/ole">
            <p:oleObj spid="_x0000_s24618" name="位图图像" r:id="rId3" imgW="6695238" imgH="2381582" progId="PBrush">
              <p:embed/>
            </p:oleObj>
          </a:graphicData>
        </a:graphic>
      </p:graphicFrame>
      <p:sp>
        <p:nvSpPr>
          <p:cNvPr id="24579" name="文本框 1"/>
          <p:cNvSpPr txBox="1">
            <a:spLocks noChangeArrowheads="1"/>
          </p:cNvSpPr>
          <p:nvPr/>
        </p:nvSpPr>
        <p:spPr bwMode="auto">
          <a:xfrm>
            <a:off x="152400" y="533400"/>
            <a:ext cx="54276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r>
              <a:rPr lang="zh-CN" altLang="en-US" b="1"/>
              <a:t>二、连通器的原理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52400" y="2170113"/>
            <a:ext cx="8991600" cy="1938337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4000" b="1">
                <a:latin typeface="Times New Roman" charset="0"/>
                <a:ea typeface="黑体" charset="0"/>
              </a:rPr>
              <a:t>    如果连通器中只装一种液体，那么液体静止时连通器的各部分中液面总是相平的。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</p:bldLst>
  </p:timing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536</Words>
  <Application>Microsoft Office PowerPoint</Application>
  <PresentationFormat>全屏显示(4:3)</PresentationFormat>
  <Paragraphs>58</Paragraphs>
  <Slides>28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0" baseType="lpstr">
      <vt:lpstr>Network</vt:lpstr>
      <vt:lpstr>位图图像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为什么连通器内的液面总是相平的呢？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三峡水利工程（阅读书P67 阅读材料）</vt:lpstr>
      <vt:lpstr>幻灯片 21</vt:lpstr>
      <vt:lpstr>2、一个“山”形连通器内装有一定量的水，当把它放到斜面上静止以后，下列关于连通器内 液面的情况，如图所示，正确的是(        )</vt:lpstr>
      <vt:lpstr>幻灯片 23</vt:lpstr>
      <vt:lpstr>幻灯片 24</vt:lpstr>
      <vt:lpstr>幻灯片 25</vt:lpstr>
      <vt:lpstr>5、建筑工人在盖房子的时候，常用到途中所示的方法来检验墙的四个角是否在同一平面，请你说说其中的道理。</vt:lpstr>
      <vt:lpstr>魔术揭秘：</vt:lpstr>
      <vt:lpstr>幻灯片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小魔术</dc:title>
  <dc:creator>Microsoft Office 用户</dc:creator>
  <cp:lastModifiedBy>China</cp:lastModifiedBy>
  <cp:revision>26</cp:revision>
  <dcterms:created xsi:type="dcterms:W3CDTF">2017-04-12T08:46:32Z</dcterms:created>
  <dcterms:modified xsi:type="dcterms:W3CDTF">2019-03-18T13:42:24Z</dcterms:modified>
</cp:coreProperties>
</file>