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270" r:id="rId4"/>
    <p:sldId id="290" r:id="rId5"/>
    <p:sldId id="288" r:id="rId6"/>
    <p:sldId id="291" r:id="rId7"/>
    <p:sldId id="292" r:id="rId8"/>
    <p:sldId id="296" r:id="rId9"/>
    <p:sldId id="295" r:id="rId10"/>
    <p:sldId id="293" r:id="rId11"/>
    <p:sldId id="297" r:id="rId12"/>
    <p:sldId id="298" r:id="rId13"/>
    <p:sldId id="307" r:id="rId14"/>
    <p:sldId id="301" r:id="rId15"/>
    <p:sldId id="302" r:id="rId16"/>
    <p:sldId id="305" r:id="rId17"/>
    <p:sldId id="309" r:id="rId18"/>
    <p:sldId id="314" r:id="rId19"/>
    <p:sldId id="310" r:id="rId20"/>
    <p:sldId id="313" r:id="rId21"/>
    <p:sldId id="312" r:id="rId22"/>
    <p:sldId id="311" r:id="rId23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9AC"/>
    <a:srgbClr val="007E27"/>
    <a:srgbClr val="66FF33"/>
    <a:srgbClr val="01457D"/>
    <a:srgbClr val="025E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444" autoAdjust="0"/>
  </p:normalViewPr>
  <p:slideViewPr>
    <p:cSldViewPr snapToGrid="0">
      <p:cViewPr>
        <p:scale>
          <a:sx n="125" d="100"/>
          <a:sy n="125" d="100"/>
        </p:scale>
        <p:origin x="-384" y="20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5900005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8960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2829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94105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56387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0647" y="2706723"/>
            <a:ext cx="306538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第十四章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85249" y="764897"/>
            <a:ext cx="428553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557450" y="3377599"/>
            <a:ext cx="384857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能量的转化和守恒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647" y="1866662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185920" y="1532"/>
            <a:ext cx="6392174" cy="124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能量转化的顺序，分别将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下面的各图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串联成一个能量转化的故事。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676400" y="621665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172200" y="621665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>
                <a:solidFill>
                  <a:srgbClr val="FF3300"/>
                </a:solidFill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6876" y="269495"/>
            <a:ext cx="134697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试一试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95280" y="1159335"/>
            <a:ext cx="1981440" cy="1944306"/>
            <a:chOff x="963699" y="1124534"/>
            <a:chExt cx="1981440" cy="1944306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420482" y="2668730"/>
              <a:ext cx="86551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太阳</a:t>
              </a:r>
            </a:p>
          </p:txBody>
        </p:sp>
        <p:pic>
          <p:nvPicPr>
            <p:cNvPr id="16" name="图片 15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63699" y="1124534"/>
              <a:ext cx="198144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3" name="组合 22"/>
          <p:cNvGrpSpPr/>
          <p:nvPr/>
        </p:nvGrpSpPr>
        <p:grpSpPr>
          <a:xfrm>
            <a:off x="1295280" y="3105759"/>
            <a:ext cx="1981440" cy="1861905"/>
            <a:chOff x="990480" y="3068840"/>
            <a:chExt cx="1981440" cy="1861905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526691" y="4530635"/>
              <a:ext cx="85545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煤炭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7" name="图片 16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90480" y="3068840"/>
              <a:ext cx="198144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5010823" y="1165396"/>
            <a:ext cx="1973100" cy="1840110"/>
            <a:chOff x="5015804" y="1068785"/>
            <a:chExt cx="1973100" cy="1840110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5604834" y="2508785"/>
              <a:ext cx="101791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spcBef>
                  <a:spcPct val="50000"/>
                </a:spcBef>
                <a:defRPr sz="2000" b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火电厂</a:t>
              </a:r>
            </a:p>
          </p:txBody>
        </p:sp>
        <p:pic>
          <p:nvPicPr>
            <p:cNvPr id="18" name="图片 17"/>
            <p:cNvPicPr preferRelativeResize="0"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5015804" y="1068785"/>
              <a:ext cx="1973100" cy="143393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5010823" y="3103641"/>
            <a:ext cx="1981440" cy="1864023"/>
            <a:chOff x="5181480" y="3066722"/>
            <a:chExt cx="1981440" cy="1864023"/>
          </a:xfrm>
        </p:grpSpPr>
        <p:pic>
          <p:nvPicPr>
            <p:cNvPr id="19" name="图片 18"/>
            <p:cNvPicPr preferRelativeResize="0"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5181480" y="3066722"/>
              <a:ext cx="198144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 Box 6"/>
            <p:cNvSpPr txBox="1">
              <a:spLocks noChangeArrowheads="1"/>
            </p:cNvSpPr>
            <p:nvPr/>
          </p:nvSpPr>
          <p:spPr bwMode="auto">
            <a:xfrm>
              <a:off x="5604834" y="4530635"/>
              <a:ext cx="12192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骑电动车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62985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697163" y="2160251"/>
            <a:ext cx="108117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化学能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1862618" y="4660044"/>
            <a:ext cx="10501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buFont typeface="Arial" pitchFamily="34" charset="0"/>
              <a:buNone/>
              <a:defRPr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机械</a:t>
            </a:r>
            <a:r>
              <a:rPr lang="zh-CN" altLang="en-US" dirty="0" smtClean="0"/>
              <a:t>能</a:t>
            </a:r>
            <a:endParaRPr lang="zh-CN" altLang="en-US" dirty="0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248080" y="4665184"/>
            <a:ext cx="14700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buFont typeface="Arial" pitchFamily="34" charset="0"/>
              <a:buNone/>
              <a:defRPr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内能和电能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270182" y="493849"/>
            <a:ext cx="1981440" cy="1894888"/>
            <a:chOff x="1013359" y="1037428"/>
            <a:chExt cx="1981440" cy="1894888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613554" y="2532206"/>
              <a:ext cx="86551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太阳</a:t>
              </a:r>
            </a:p>
          </p:txBody>
        </p:sp>
        <p:pic>
          <p:nvPicPr>
            <p:cNvPr id="23" name="图片 22"/>
            <p:cNvPicPr preferRelativeResize="0"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013359" y="1037428"/>
              <a:ext cx="1981440" cy="144000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4992408" y="496283"/>
            <a:ext cx="1981440" cy="1852066"/>
            <a:chOff x="990480" y="3068840"/>
            <a:chExt cx="1981440" cy="1852066"/>
          </a:xfrm>
        </p:grpSpPr>
        <p:sp>
          <p:nvSpPr>
            <p:cNvPr id="25" name="Text Box 6"/>
            <p:cNvSpPr txBox="1">
              <a:spLocks noChangeArrowheads="1"/>
            </p:cNvSpPr>
            <p:nvPr/>
          </p:nvSpPr>
          <p:spPr bwMode="auto">
            <a:xfrm>
              <a:off x="1553472" y="4520796"/>
              <a:ext cx="85545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煤炭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6" name="图片 25"/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90480" y="3068840"/>
              <a:ext cx="1981440" cy="144000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992408" y="2790167"/>
            <a:ext cx="1981440" cy="1840110"/>
            <a:chOff x="5007464" y="1068785"/>
            <a:chExt cx="1981440" cy="1840110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5604834" y="2508785"/>
              <a:ext cx="101791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spcBef>
                  <a:spcPct val="50000"/>
                </a:spcBef>
                <a:defRPr sz="2000" b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火电厂</a:t>
              </a:r>
            </a:p>
          </p:txBody>
        </p:sp>
        <p:pic>
          <p:nvPicPr>
            <p:cNvPr id="29" name="图片 28"/>
            <p:cNvPicPr preferRelativeResize="0"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5007464" y="1068785"/>
              <a:ext cx="1981440" cy="144000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1270182" y="2778210"/>
            <a:ext cx="1981440" cy="1864023"/>
            <a:chOff x="5181480" y="3066722"/>
            <a:chExt cx="1981440" cy="1864023"/>
          </a:xfrm>
        </p:grpSpPr>
        <p:pic>
          <p:nvPicPr>
            <p:cNvPr id="31" name="图片 30"/>
            <p:cNvPicPr preferRelativeResize="0"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5181480" y="3066722"/>
              <a:ext cx="1981440" cy="1440000"/>
            </a:xfrm>
            <a:prstGeom prst="rect">
              <a:avLst/>
            </a:prstGeom>
          </p:spPr>
        </p:pic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5604834" y="4530635"/>
              <a:ext cx="12192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骑电动车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2507004" y="2262896"/>
            <a:ext cx="10214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buFont typeface="Arial" pitchFamily="34" charset="0"/>
              <a:buNone/>
              <a:defRPr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太阳能</a:t>
            </a:r>
            <a:endParaRPr lang="zh-CN" altLang="en-US" dirty="0"/>
          </a:p>
        </p:txBody>
      </p:sp>
      <p:sp>
        <p:nvSpPr>
          <p:cNvPr id="35" name="右箭头 34"/>
          <p:cNvSpPr/>
          <p:nvPr/>
        </p:nvSpPr>
        <p:spPr>
          <a:xfrm>
            <a:off x="3476445" y="2338936"/>
            <a:ext cx="2871514" cy="273048"/>
          </a:xfrm>
          <a:prstGeom prst="rightArrow">
            <a:avLst/>
          </a:prstGeom>
          <a:solidFill>
            <a:srgbClr val="00B0F0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1" name="左箭头 40"/>
          <p:cNvSpPr/>
          <p:nvPr/>
        </p:nvSpPr>
        <p:spPr>
          <a:xfrm>
            <a:off x="2912736" y="4768737"/>
            <a:ext cx="2260778" cy="215602"/>
          </a:xfrm>
          <a:prstGeom prst="leftArrow">
            <a:avLst/>
          </a:prstGeom>
          <a:solidFill>
            <a:srgbClr val="00B0F0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" name="圆角右箭头 1"/>
          <p:cNvSpPr/>
          <p:nvPr/>
        </p:nvSpPr>
        <p:spPr>
          <a:xfrm rot="10800000">
            <a:off x="6785486" y="2663006"/>
            <a:ext cx="499518" cy="2310034"/>
          </a:xfrm>
          <a:prstGeom prst="bentArrow">
            <a:avLst>
              <a:gd name="adj1" fmla="val 25000"/>
              <a:gd name="adj2" fmla="val 23494"/>
              <a:gd name="adj3" fmla="val 25000"/>
              <a:gd name="adj4" fmla="val 43750"/>
            </a:avLst>
          </a:prstGeom>
          <a:solidFill>
            <a:srgbClr val="00B0F0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zh-CN" altLang="en-US">
              <a:solidFill>
                <a:srgbClr val="000000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4952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33" grpId="0" autoUpdateAnimBg="0"/>
      <p:bldP spid="35" grpId="0" animBg="1"/>
      <p:bldP spid="41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171" y="738905"/>
            <a:ext cx="5125915" cy="390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517586" y="208230"/>
            <a:ext cx="6627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尝试</a:t>
            </a:r>
            <a:r>
              <a:rPr lang="zh-CN" altLang="en-US" sz="2400" b="1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一下，按图中给出的实例，你能做些补充吗？</a:t>
            </a:r>
          </a:p>
        </p:txBody>
      </p:sp>
    </p:spTree>
    <p:extLst>
      <p:ext uri="{BB962C8B-B14F-4D97-AF65-F5344CB8AC3E}">
        <p14:creationId xmlns:p14="http://schemas.microsoft.com/office/powerpoint/2010/main" xmlns="" val="9987446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1147313" y="147273"/>
            <a:ext cx="6593039" cy="4673542"/>
            <a:chOff x="657" y="158"/>
            <a:chExt cx="4332" cy="3992"/>
          </a:xfrm>
        </p:grpSpPr>
        <p:grpSp>
          <p:nvGrpSpPr>
            <p:cNvPr id="16409" name="Group 3"/>
            <p:cNvGrpSpPr>
              <a:grpSpLocks/>
            </p:cNvGrpSpPr>
            <p:nvPr/>
          </p:nvGrpSpPr>
          <p:grpSpPr bwMode="auto">
            <a:xfrm>
              <a:off x="657" y="158"/>
              <a:ext cx="4332" cy="3992"/>
              <a:chOff x="657" y="158"/>
              <a:chExt cx="4332" cy="3992"/>
            </a:xfrm>
          </p:grpSpPr>
          <p:pic>
            <p:nvPicPr>
              <p:cNvPr id="16411" name="Picture 4" descr="Pict0001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DFEF6"/>
                  </a:clrFrom>
                  <a:clrTo>
                    <a:srgbClr val="FDFE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" y="158"/>
                <a:ext cx="4332" cy="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2" name="Rectangle 5"/>
              <p:cNvSpPr>
                <a:spLocks noChangeArrowheads="1"/>
              </p:cNvSpPr>
              <p:nvPr/>
            </p:nvSpPr>
            <p:spPr bwMode="auto">
              <a:xfrm rot="1800000">
                <a:off x="2206" y="1094"/>
                <a:ext cx="226" cy="54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ea typeface="黑体" pitchFamily="49" charset="-122"/>
                </a:endParaRPr>
              </a:p>
            </p:txBody>
          </p:sp>
        </p:grpSp>
        <p:sp>
          <p:nvSpPr>
            <p:cNvPr id="16410" name="Rectangle 6"/>
            <p:cNvSpPr>
              <a:spLocks noChangeArrowheads="1"/>
            </p:cNvSpPr>
            <p:nvPr/>
          </p:nvSpPr>
          <p:spPr bwMode="auto">
            <a:xfrm rot="-1800000">
              <a:off x="2971" y="2386"/>
              <a:ext cx="408" cy="18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>
                <a:ea typeface="黑体" pitchFamily="49" charset="-122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 rot="-2100000">
            <a:off x="2671033" y="1054140"/>
            <a:ext cx="9572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蒸汽机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 rot="-2100000">
            <a:off x="2026512" y="448831"/>
            <a:ext cx="13493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摩擦生热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 rot="-2195468">
            <a:off x="3817938" y="3397444"/>
            <a:ext cx="14906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太阳能电池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 rot="-1814182">
            <a:off x="3384550" y="3281051"/>
            <a:ext cx="11318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电    灯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 rot="-4200000">
            <a:off x="3410339" y="1335652"/>
            <a:ext cx="954899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ea typeface="黑体" pitchFamily="49" charset="-122"/>
              </a:rPr>
              <a:t>电热器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 rot="15300000">
            <a:off x="1923979" y="3029829"/>
            <a:ext cx="103091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发电机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 rot="15300000">
            <a:off x="1158815" y="3330573"/>
            <a:ext cx="1083169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电动机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032251" y="4108203"/>
            <a:ext cx="9572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66FF"/>
                </a:solidFill>
                <a:ea typeface="黑体" pitchFamily="49" charset="-122"/>
              </a:rPr>
              <a:t>充电机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3922713" y="4621283"/>
            <a:ext cx="12255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ea typeface="黑体" pitchFamily="49" charset="-122"/>
              </a:rPr>
              <a:t>电    池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 rot="17400000">
            <a:off x="6454769" y="3301510"/>
            <a:ext cx="139553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光合作用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 rot="17043188">
            <a:off x="5831008" y="3046513"/>
            <a:ext cx="136821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燃料燃烧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 rot="2171757">
            <a:off x="4885175" y="1245358"/>
            <a:ext cx="1906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太阳能热水器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 rot="2149616">
            <a:off x="5080597" y="695740"/>
            <a:ext cx="20033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高温物体发光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 rot="4378347">
            <a:off x="4860982" y="2536871"/>
            <a:ext cx="186229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ea typeface="黑体" pitchFamily="49" charset="-122"/>
              </a:rPr>
              <a:t>吸热化学反应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 rot="4256127">
            <a:off x="4479998" y="2344280"/>
            <a:ext cx="121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3366FF"/>
                </a:solidFill>
                <a:ea typeface="黑体" pitchFamily="49" charset="-122"/>
              </a:rPr>
              <a:t>燃料燃烧</a:t>
            </a:r>
            <a:endParaRPr lang="zh-CN" altLang="en-US" sz="2000" b="1" dirty="0">
              <a:solidFill>
                <a:srgbClr val="3366FF"/>
              </a:solidFill>
              <a:ea typeface="黑体" pitchFamily="49" charset="-122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 rot="2312155">
            <a:off x="2806701" y="2759657"/>
            <a:ext cx="13303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ea typeface="黑体" pitchFamily="49" charset="-122"/>
              </a:rPr>
              <a:t>火药爆炸 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 rot="2193148">
            <a:off x="2757107" y="2676667"/>
            <a:ext cx="27193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加压使化学平衡移动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 rot="-4286381">
            <a:off x="3590120" y="1680675"/>
            <a:ext cx="143353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3366FF"/>
                </a:solidFill>
                <a:ea typeface="黑体" pitchFamily="49" charset="-122"/>
              </a:rPr>
              <a:t>地热发电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4577556" y="1400215"/>
            <a:ext cx="20208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 dirty="0">
                <a:ea typeface="黑体" pitchFamily="49" charset="-122"/>
              </a:rPr>
              <a:t>纳米层次上实现将光能转化为机械能</a:t>
            </a:r>
            <a:r>
              <a:rPr lang="zh-CN" altLang="en-US" sz="1600" dirty="0">
                <a:ea typeface="黑体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37052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1747" descr="14-3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1724" y="1870002"/>
            <a:ext cx="2669736" cy="1704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31749"/>
          <p:cNvSpPr>
            <a:spLocks noChangeArrowheads="1"/>
          </p:cNvSpPr>
          <p:nvPr/>
        </p:nvSpPr>
        <p:spPr bwMode="auto">
          <a:xfrm>
            <a:off x="285869" y="482735"/>
            <a:ext cx="8559800" cy="1754324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停止用力，秋千会越来越低；掉在地上的弹性小球越跳越低。想一想，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为什么高度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会逐渐降低？是否丢失了能量？减少的机械能到哪去了？</a:t>
            </a:r>
          </a:p>
        </p:txBody>
      </p:sp>
      <p:sp>
        <p:nvSpPr>
          <p:cNvPr id="4" name="矩形 31750"/>
          <p:cNvSpPr>
            <a:spLocks noChangeArrowheads="1"/>
          </p:cNvSpPr>
          <p:nvPr/>
        </p:nvSpPr>
        <p:spPr bwMode="auto">
          <a:xfrm>
            <a:off x="285869" y="146439"/>
            <a:ext cx="1708030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563136" y="3852485"/>
            <a:ext cx="7651393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秋千和空气的阻力，小球跟空气和地面与绳索摩擦力做功，一部分的机械能转化为内能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机械能总量减少。</a:t>
            </a:r>
          </a:p>
        </p:txBody>
      </p:sp>
      <p:pic>
        <p:nvPicPr>
          <p:cNvPr id="8" name="图片 74777" descr="001e8ca391ca100a13080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5827" y="1862971"/>
            <a:ext cx="2553420" cy="170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792222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7" y="1644082"/>
            <a:ext cx="83534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ea typeface="微软雅黑" pitchFamily="34" charset="-122"/>
              </a:rPr>
              <a:t>大量事实表明，能量既不会凭空消灭，也不会凭空产生，它只会从一种形式转化为其他形式，或者从一个物体转移到其他物体，而在转化和转移的过程中，能量的总量</a:t>
            </a:r>
            <a:r>
              <a:rPr lang="zh-CN" altLang="en-US" sz="2400" dirty="0">
                <a:solidFill>
                  <a:srgbClr val="FF0000"/>
                </a:solidFill>
                <a:ea typeface="微软雅黑" pitchFamily="34" charset="-122"/>
              </a:rPr>
              <a:t>保持不变</a:t>
            </a:r>
            <a:r>
              <a:rPr lang="zh-CN" altLang="en-US" sz="2400" dirty="0">
                <a:ea typeface="微软雅黑" pitchFamily="34" charset="-122"/>
              </a:rPr>
              <a:t>。</a:t>
            </a:r>
          </a:p>
        </p:txBody>
      </p:sp>
      <p:sp>
        <p:nvSpPr>
          <p:cNvPr id="3" name="文本框 73733"/>
          <p:cNvSpPr txBox="1">
            <a:spLocks noChangeArrowheads="1"/>
          </p:cNvSpPr>
          <p:nvPr/>
        </p:nvSpPr>
        <p:spPr bwMode="auto">
          <a:xfrm>
            <a:off x="395287" y="1063745"/>
            <a:ext cx="2012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能量守恒定律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287" y="3655971"/>
            <a:ext cx="806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ea typeface="微软雅黑" pitchFamily="34" charset="-122"/>
              </a:rPr>
              <a:t>能量守恒定律是自然界最普遍、最重要的基本定律之一。</a:t>
            </a:r>
          </a:p>
        </p:txBody>
      </p:sp>
      <p:sp>
        <p:nvSpPr>
          <p:cNvPr id="5" name="Shape 112"/>
          <p:cNvSpPr/>
          <p:nvPr/>
        </p:nvSpPr>
        <p:spPr>
          <a:xfrm>
            <a:off x="287230" y="306088"/>
            <a:ext cx="832194" cy="52322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二、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20"/>
          <p:cNvSpPr/>
          <p:nvPr/>
        </p:nvSpPr>
        <p:spPr>
          <a:xfrm>
            <a:off x="1214315" y="352255"/>
            <a:ext cx="2154436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能量守恒定律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973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/>
          </p:cNvSpPr>
          <p:nvPr/>
        </p:nvSpPr>
        <p:spPr bwMode="auto">
          <a:xfrm>
            <a:off x="2206399" y="672748"/>
            <a:ext cx="3570208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能量转化和转移的方向性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99038" y="1161322"/>
            <a:ext cx="453707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_GB2312"/>
              </a:rPr>
              <a:t>机械能可以全部转化为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楷体_GB2312"/>
              </a:rPr>
              <a:t>内能，而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_GB2312"/>
              </a:rPr>
              <a:t>内能不可能全部转化为机械能而不引起其他变化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楷体_GB2312"/>
              </a:rPr>
              <a:t>。</a:t>
            </a:r>
            <a:endParaRPr lang="zh-CN" altLang="en-US" sz="2400" baseline="-10000" dirty="0">
              <a:latin typeface="微软雅黑" pitchFamily="34" charset="-122"/>
              <a:ea typeface="微软雅黑" pitchFamily="34" charset="-122"/>
              <a:cs typeface="楷体_GB231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2519" y="26909"/>
            <a:ext cx="7097471" cy="113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既然能量是守恒的，不可能消灭，为什么我们还要节约能源？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9038" y="2891367"/>
            <a:ext cx="476324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楷体_GB231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内能总是自发地从高温物体向低温物体转移，而不会自发地由低温物体向高温物体转移</a:t>
            </a:r>
          </a:p>
        </p:txBody>
      </p:sp>
      <p:pic>
        <p:nvPicPr>
          <p:cNvPr id="7" name="Picture 3" descr="请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5849" y="2782180"/>
            <a:ext cx="3245493" cy="197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5849" y="1134413"/>
            <a:ext cx="3204969" cy="154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9139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5533" y="757147"/>
            <a:ext cx="72379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曾设想制造一种不需要动力就能源源不断地对外做功的机器，人们把这种机器叫</a:t>
            </a:r>
            <a:r>
              <a:rPr lang="zh-CN" altLang="en-US" sz="2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永动机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69762" y="1772810"/>
            <a:ext cx="4184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0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这种机器有可能制成吗？</a:t>
            </a:r>
            <a:endParaRPr lang="en-US" altLang="zh-CN" sz="20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259891" y="4044856"/>
            <a:ext cx="2786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rPr>
              <a:t>一种设想中的永动机</a:t>
            </a:r>
          </a:p>
        </p:txBody>
      </p:sp>
      <p:pic>
        <p:nvPicPr>
          <p:cNvPr id="5" name="Picture 10" descr="1~QKL4U$S88D{G31ZAF`DQ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7796" y="1579461"/>
            <a:ext cx="2028534" cy="2299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49443" y="2349152"/>
            <a:ext cx="5653504" cy="240065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使机器持续不断地做功，就要消耗能量把低处的水抽到高处，而做机械运动的各部件间有摩擦，会有部分机械能转化为内能，一部分能量用来对外做功抽水</a:t>
            </a:r>
            <a:r>
              <a:rPr lang="en-US" altLang="en-US" sz="2000" dirty="0">
                <a:latin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使流下的水不能全部抽回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违背能量守恒定律的永动机是永远不能制成的。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49443" y="295481"/>
            <a:ext cx="104421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讨 论</a:t>
            </a:r>
            <a:endParaRPr lang="en-US" altLang="zh-CN" sz="2400" dirty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3285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" name="图片 788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940" y="1083242"/>
            <a:ext cx="76327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5200" y="3812261"/>
            <a:ext cx="628003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本堂重点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能量的各种形式之间的转化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5200" y="4273924"/>
            <a:ext cx="565892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本堂难点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利用能量守恒定律分析现象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31930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924" y="748173"/>
            <a:ext cx="3863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能量的转化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29602" y="1368470"/>
            <a:ext cx="6060034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山东枣庄市）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黑体" pitchFamily="49" charset="-122"/>
              </a:rPr>
              <a:t>如图所示是内燃机工作循环中的一个冲程，它是（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．压缩冲程，将化学能转化成内能    	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．压缩冲程，将机械能转化成内能	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．做功冲程，将内能转化成机械能	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．做功冲程，将机械能转化成内能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7598" y="2017269"/>
            <a:ext cx="1339858" cy="226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97687" y="2017269"/>
            <a:ext cx="3761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0631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4504" y="835058"/>
            <a:ext cx="75199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8785" y="1278420"/>
            <a:ext cx="45278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改变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物体内能的方法有两种，分别是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_________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________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。它们本质上的区别是：热传递是能量的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________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，做功是能量的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________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。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69616" y="2662879"/>
            <a:ext cx="893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51333" y="2213176"/>
            <a:ext cx="8397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转移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996218" y="1728277"/>
            <a:ext cx="865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10364" y="1783786"/>
            <a:ext cx="1187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热传递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37722" y="3182051"/>
            <a:ext cx="455891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Calibri" panose="020F0502020204030204" pitchFamily="34" charset="0"/>
              </a:rPr>
              <a:t>2.</a:t>
            </a:r>
            <a:r>
              <a:rPr lang="zh-CN" altLang="en-US" dirty="0" smtClean="0">
                <a:sym typeface="Calibri" panose="020F0502020204030204" pitchFamily="34" charset="0"/>
              </a:rPr>
              <a:t>在</a:t>
            </a:r>
            <a:r>
              <a:rPr lang="zh-CN" altLang="en-US" dirty="0">
                <a:sym typeface="Calibri" panose="020F0502020204030204" pitchFamily="34" charset="0"/>
              </a:rPr>
              <a:t>汽油机的压缩冲程中</a:t>
            </a:r>
            <a:r>
              <a:rPr lang="en-US" altLang="zh-CN" u="sng" dirty="0">
                <a:sym typeface="Calibri" panose="020F0502020204030204" pitchFamily="34" charset="0"/>
              </a:rPr>
              <a:t>          </a:t>
            </a:r>
            <a:r>
              <a:rPr lang="en-US" altLang="zh-CN" dirty="0">
                <a:sym typeface="Calibri" panose="020F0502020204030204" pitchFamily="34" charset="0"/>
              </a:rPr>
              <a:t> </a:t>
            </a:r>
            <a:r>
              <a:rPr lang="zh-CN" altLang="en-US" dirty="0">
                <a:sym typeface="Calibri" panose="020F0502020204030204" pitchFamily="34" charset="0"/>
              </a:rPr>
              <a:t>能转化为</a:t>
            </a:r>
            <a:r>
              <a:rPr lang="en-US" altLang="zh-CN" dirty="0">
                <a:sym typeface="Calibri" panose="020F0502020204030204" pitchFamily="34" charset="0"/>
              </a:rPr>
              <a:t>___</a:t>
            </a:r>
            <a:r>
              <a:rPr lang="zh-CN" altLang="en-US" dirty="0">
                <a:sym typeface="Calibri" panose="020F0502020204030204" pitchFamily="34" charset="0"/>
              </a:rPr>
              <a:t>能，做功冲程中</a:t>
            </a:r>
            <a:r>
              <a:rPr lang="en-US" altLang="zh-CN" dirty="0">
                <a:sym typeface="Calibri" panose="020F0502020204030204" pitchFamily="34" charset="0"/>
              </a:rPr>
              <a:t>____</a:t>
            </a:r>
            <a:r>
              <a:rPr lang="zh-CN" altLang="en-US" dirty="0">
                <a:sym typeface="Calibri" panose="020F0502020204030204" pitchFamily="34" charset="0"/>
              </a:rPr>
              <a:t>能转化为</a:t>
            </a:r>
            <a:r>
              <a:rPr lang="en-US" altLang="zh-CN" dirty="0">
                <a:sym typeface="Calibri" panose="020F0502020204030204" pitchFamily="34" charset="0"/>
              </a:rPr>
              <a:t>_____</a:t>
            </a:r>
            <a:r>
              <a:rPr lang="zh-CN" altLang="en-US" dirty="0">
                <a:sym typeface="Calibri" panose="020F0502020204030204" pitchFamily="34" charset="0"/>
              </a:rPr>
              <a:t>能。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65889" y="4120770"/>
            <a:ext cx="838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机械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18314" y="3720660"/>
            <a:ext cx="4857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3293206" y="3217412"/>
            <a:ext cx="8397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机械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2861406" y="3720660"/>
            <a:ext cx="431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</a:p>
        </p:txBody>
      </p:sp>
      <p:pic>
        <p:nvPicPr>
          <p:cNvPr id="18" name="图片 17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9052" y="737544"/>
            <a:ext cx="2340000" cy="1981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9052" y="2890266"/>
            <a:ext cx="234000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83079" y="861179"/>
            <a:ext cx="7686136" cy="397031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 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湖南郴州市）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现在流行一款鞋，穿上它走路时，鞋会发光，站着不动就不会发光。则这款鞋发光的原理，从能量转化的角度分析正确的是（　　）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．机械能转化为电能，再转化为光能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．电能转化为机械能，再转化为光能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．机械能转化为光能，再转化为电能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．光能转化为机械能，再转化为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电能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0354" y="1983741"/>
            <a:ext cx="437940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7567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2" y="216805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能量守恒定律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002" y="1002014"/>
            <a:ext cx="7513607" cy="341632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 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四川广安）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下列关于能量的说法中，正确的是（　　）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．洗衣机工作时是将机械能转化为电能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．电水壶工作时是将内能转化为电能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．用热水泡脚，身体会感觉暖和，说明内能可以转移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．能量无论是转化还是转移，能量总和会逐渐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减少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7313" y="1547158"/>
            <a:ext cx="540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48428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984" y="21791"/>
            <a:ext cx="221246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481" y="599111"/>
            <a:ext cx="8749522" cy="415498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湖北宜昌市）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前段时间，“加水就能跑的神车”事件一度成为舆论热点，该汽车实际是利用车内水解制氢技术获得氢气，通过氢燃料电池给车提供动力（该技术成本很高，目前仍处在试验阶段），但被曲解为“加水就能跑”。下列对该事件的看法错误的是（　　）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．氢燃料电池是将氢气的化学能转化为电能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．水解技术制取氢气的过程一定要消耗其它能量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．对于热点事件要遵从科学原理，不能盲从更不能以讹传讹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．该车行驶的能量最终来源于水，水是一种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能源</a:t>
            </a:r>
            <a:endParaRPr lang="zh-CN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5604" y="2067234"/>
            <a:ext cx="45878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4595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60542" y="72853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你知道哪些形式的能量？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32365" y="1349198"/>
            <a:ext cx="3730892" cy="1776390"/>
            <a:chOff x="720231" y="1685072"/>
            <a:chExt cx="3730892" cy="17763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20231" y="1685072"/>
              <a:ext cx="1781978" cy="13147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2630355" y="1696879"/>
              <a:ext cx="1820768" cy="13029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2088017" y="3061354"/>
              <a:ext cx="890989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机械能</a:t>
              </a:r>
              <a:endPara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5742" y="1316087"/>
            <a:ext cx="1714051" cy="1737042"/>
            <a:chOff x="4188308" y="1287911"/>
            <a:chExt cx="1714051" cy="173704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8308" y="1287911"/>
              <a:ext cx="1714051" cy="13143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4713046" y="2624845"/>
              <a:ext cx="835431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内能</a:t>
              </a:r>
              <a:endPara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996" y="3173101"/>
            <a:ext cx="1640797" cy="1642189"/>
            <a:chOff x="261544" y="2775697"/>
            <a:chExt cx="1487370" cy="1748481"/>
          </a:xfrm>
        </p:grpSpPr>
        <p:sp>
          <p:nvSpPr>
            <p:cNvPr id="14" name="TextBox 13"/>
            <p:cNvSpPr txBox="1"/>
            <p:nvPr/>
          </p:nvSpPr>
          <p:spPr>
            <a:xfrm>
              <a:off x="558612" y="4124070"/>
              <a:ext cx="893234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电能</a:t>
              </a:r>
              <a:endPara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544" y="2775697"/>
              <a:ext cx="1487370" cy="13597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23" name="组合 22"/>
          <p:cNvGrpSpPr/>
          <p:nvPr/>
        </p:nvGrpSpPr>
        <p:grpSpPr>
          <a:xfrm>
            <a:off x="6539487" y="1349198"/>
            <a:ext cx="1901239" cy="1763930"/>
            <a:chOff x="6242893" y="1315443"/>
            <a:chExt cx="1901239" cy="1763930"/>
          </a:xfrm>
        </p:grpSpPr>
        <p:sp>
          <p:nvSpPr>
            <p:cNvPr id="18" name="TextBox 17"/>
            <p:cNvSpPr txBox="1"/>
            <p:nvPr/>
          </p:nvSpPr>
          <p:spPr>
            <a:xfrm>
              <a:off x="6866868" y="2679265"/>
              <a:ext cx="893234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光能</a:t>
              </a:r>
              <a:endPara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42893" y="1315443"/>
              <a:ext cx="1901239" cy="13147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9" name="组合 28"/>
          <p:cNvGrpSpPr/>
          <p:nvPr/>
        </p:nvGrpSpPr>
        <p:grpSpPr>
          <a:xfrm>
            <a:off x="2532366" y="3173101"/>
            <a:ext cx="3714260" cy="1781602"/>
            <a:chOff x="2932082" y="3199768"/>
            <a:chExt cx="3114511" cy="1729137"/>
          </a:xfrm>
        </p:grpSpPr>
        <p:sp>
          <p:nvSpPr>
            <p:cNvPr id="16" name="TextBox 15"/>
            <p:cNvSpPr txBox="1"/>
            <p:nvPr/>
          </p:nvSpPr>
          <p:spPr>
            <a:xfrm>
              <a:off x="4073323" y="4528797"/>
              <a:ext cx="893234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化学</a:t>
              </a:r>
              <a:r>
                <a:rPr kumimoji="0" lang="zh-CN" alt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能</a:t>
              </a:r>
              <a:endPara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2932082" y="3226623"/>
              <a:ext cx="1506756" cy="12488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4533774" y="3199768"/>
              <a:ext cx="1512819" cy="12771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024" name="组合 1023"/>
          <p:cNvGrpSpPr/>
          <p:nvPr/>
        </p:nvGrpSpPr>
        <p:grpSpPr>
          <a:xfrm>
            <a:off x="6539488" y="3200771"/>
            <a:ext cx="1901238" cy="1753932"/>
            <a:chOff x="6242894" y="3186748"/>
            <a:chExt cx="1901238" cy="175393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6242894" y="3186748"/>
              <a:ext cx="1901238" cy="12539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6855572" y="4540572"/>
              <a:ext cx="683890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核能</a:t>
              </a:r>
            </a:p>
          </p:txBody>
        </p:sp>
      </p:grpSp>
      <p:sp>
        <p:nvSpPr>
          <p:cNvPr id="34" name="Shape 108"/>
          <p:cNvSpPr/>
          <p:nvPr/>
        </p:nvSpPr>
        <p:spPr>
          <a:xfrm>
            <a:off x="359212" y="7406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1722193" y="16134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196560" y="635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Shape 112"/>
          <p:cNvSpPr/>
          <p:nvPr/>
        </p:nvSpPr>
        <p:spPr>
          <a:xfrm>
            <a:off x="495368" y="74063"/>
            <a:ext cx="465112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7230" y="306088"/>
            <a:ext cx="832194" cy="52322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一、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1291351" y="342668"/>
            <a:ext cx="1795363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能量的转化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6666" y="902792"/>
            <a:ext cx="76284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在一定的条件下，各种形式的能量之间可以相互转化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Shape 40"/>
          <p:cNvSpPr/>
          <p:nvPr/>
        </p:nvSpPr>
        <p:spPr>
          <a:xfrm>
            <a:off x="121588" y="2458085"/>
            <a:ext cx="1450157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想想做做</a:t>
            </a:r>
            <a:endParaRPr 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37913"/>
          <p:cNvGrpSpPr>
            <a:grpSpLocks/>
          </p:cNvGrpSpPr>
          <p:nvPr/>
        </p:nvGrpSpPr>
        <p:grpSpPr bwMode="auto">
          <a:xfrm>
            <a:off x="1616655" y="1364455"/>
            <a:ext cx="2812158" cy="1895845"/>
            <a:chOff x="289" y="1261"/>
            <a:chExt cx="2180" cy="1602"/>
          </a:xfrm>
        </p:grpSpPr>
        <p:pic>
          <p:nvPicPr>
            <p:cNvPr id="11" name="Picture 7" descr="u=4182457177,2165699809&amp;fm=23&amp;gp=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9" y="1261"/>
              <a:ext cx="2180" cy="12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37912"/>
            <p:cNvSpPr txBox="1">
              <a:spLocks noChangeArrowheads="1"/>
            </p:cNvSpPr>
            <p:nvPr/>
          </p:nvSpPr>
          <p:spPr bwMode="auto">
            <a:xfrm>
              <a:off x="497" y="2525"/>
              <a:ext cx="1576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快速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摩擦双手</a:t>
              </a:r>
            </a:p>
          </p:txBody>
        </p:sp>
      </p:grpSp>
      <p:grpSp>
        <p:nvGrpSpPr>
          <p:cNvPr id="13" name="组合 37915"/>
          <p:cNvGrpSpPr>
            <a:grpSpLocks/>
          </p:cNvGrpSpPr>
          <p:nvPr/>
        </p:nvGrpSpPr>
        <p:grpSpPr bwMode="auto">
          <a:xfrm>
            <a:off x="5427554" y="1364455"/>
            <a:ext cx="2356379" cy="1896868"/>
            <a:chOff x="2744" y="1207"/>
            <a:chExt cx="1679" cy="1406"/>
          </a:xfrm>
        </p:grpSpPr>
        <p:pic>
          <p:nvPicPr>
            <p:cNvPr id="14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1207"/>
              <a:ext cx="1679" cy="11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37914"/>
            <p:cNvSpPr txBox="1">
              <a:spLocks noChangeArrowheads="1"/>
            </p:cNvSpPr>
            <p:nvPr/>
          </p:nvSpPr>
          <p:spPr bwMode="auto">
            <a:xfrm>
              <a:off x="2776" y="2316"/>
              <a:ext cx="1647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2. 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反复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弯折铁丝</a:t>
              </a:r>
            </a:p>
          </p:txBody>
        </p:sp>
      </p:grpSp>
      <p:grpSp>
        <p:nvGrpSpPr>
          <p:cNvPr id="16" name="组合 37921"/>
          <p:cNvGrpSpPr>
            <a:grpSpLocks/>
          </p:cNvGrpSpPr>
          <p:nvPr/>
        </p:nvGrpSpPr>
        <p:grpSpPr bwMode="auto">
          <a:xfrm>
            <a:off x="5427591" y="3260565"/>
            <a:ext cx="2356624" cy="1789308"/>
            <a:chOff x="3118" y="2575"/>
            <a:chExt cx="1801" cy="1683"/>
          </a:xfrm>
        </p:grpSpPr>
        <p:pic>
          <p:nvPicPr>
            <p:cNvPr id="17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8" y="2575"/>
              <a:ext cx="1801" cy="13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37918"/>
            <p:cNvSpPr txBox="1">
              <a:spLocks noChangeArrowheads="1"/>
            </p:cNvSpPr>
            <p:nvPr/>
          </p:nvSpPr>
          <p:spPr bwMode="auto">
            <a:xfrm>
              <a:off x="3152" y="3882"/>
              <a:ext cx="175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4. 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手摇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发电机发电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2992" y="3261917"/>
            <a:ext cx="2785821" cy="1787962"/>
            <a:chOff x="2017103" y="3616388"/>
            <a:chExt cx="2785821" cy="1787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17103" y="3616388"/>
              <a:ext cx="2785821" cy="13988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2173633" y="5004242"/>
              <a:ext cx="2574385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3. 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笔杆</a:t>
              </a: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摩擦靠近纸片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389243" y="796515"/>
            <a:ext cx="2475391" cy="2075303"/>
            <a:chOff x="1389243" y="796515"/>
            <a:chExt cx="2475391" cy="2075303"/>
          </a:xfrm>
        </p:grpSpPr>
        <p:pic>
          <p:nvPicPr>
            <p:cNvPr id="7" name="Picture 7" descr="u=4182457177,2165699809&amp;fm=23&amp;gp=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9243" y="796515"/>
              <a:ext cx="2475391" cy="1472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389243" y="2471708"/>
              <a:ext cx="24753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机械能转化为内能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48780" y="917903"/>
            <a:ext cx="2441845" cy="1884904"/>
            <a:chOff x="4621197" y="986914"/>
            <a:chExt cx="2351568" cy="1884904"/>
          </a:xfrm>
        </p:grpSpPr>
        <p:pic>
          <p:nvPicPr>
            <p:cNvPr id="9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1197" y="986914"/>
              <a:ext cx="2351568" cy="1553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4660914" y="2471708"/>
              <a:ext cx="231185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机械能转化为内能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69401" y="2871818"/>
            <a:ext cx="2441845" cy="2047814"/>
            <a:chOff x="5069401" y="2871818"/>
            <a:chExt cx="2441845" cy="2047814"/>
          </a:xfrm>
        </p:grpSpPr>
        <p:pic>
          <p:nvPicPr>
            <p:cNvPr id="13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9401" y="2871818"/>
              <a:ext cx="2441844" cy="15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5069402" y="4519522"/>
              <a:ext cx="244184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机械能转化为电能</a:t>
              </a:r>
            </a:p>
          </p:txBody>
        </p:sp>
      </p:grpSp>
      <p:sp>
        <p:nvSpPr>
          <p:cNvPr id="18" name="文本框 4101"/>
          <p:cNvSpPr txBox="1"/>
          <p:nvPr/>
        </p:nvSpPr>
        <p:spPr bwMode="auto">
          <a:xfrm>
            <a:off x="358046" y="161038"/>
            <a:ext cx="1714500" cy="46135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defRPr>
            </a:lvl1pPr>
            <a:lvl2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2pPr>
            <a:lvl3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3pPr>
            <a:lvl4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4pPr>
            <a:lvl5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5pPr>
            <a:lvl6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6pPr>
            <a:lvl7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7pPr>
            <a:lvl8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8pPr>
            <a:lvl9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9pPr>
          </a:lstStyle>
          <a:p>
            <a:r>
              <a:rPr lang="zh-CN" altLang="en-US" noProof="1"/>
              <a:t>交流与讨论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389243" y="3192383"/>
            <a:ext cx="2602552" cy="1881136"/>
            <a:chOff x="1945857" y="3632152"/>
            <a:chExt cx="2602552" cy="18811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45857" y="3632152"/>
              <a:ext cx="2602552" cy="1183273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945857" y="4805404"/>
              <a:ext cx="2574385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机械能转化为电能和内能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1501757" y="754517"/>
            <a:ext cx="461664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你能分析这些能量之间的转化吗？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40"/>
          <p:cNvSpPr/>
          <p:nvPr/>
        </p:nvSpPr>
        <p:spPr>
          <a:xfrm>
            <a:off x="305198" y="131033"/>
            <a:ext cx="186167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观察与思考</a:t>
            </a:r>
            <a:endParaRPr 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3221" y="1123849"/>
            <a:ext cx="7534686" cy="3772653"/>
            <a:chOff x="483221" y="1123849"/>
            <a:chExt cx="7534686" cy="3772653"/>
          </a:xfrm>
        </p:grpSpPr>
        <p:grpSp>
          <p:nvGrpSpPr>
            <p:cNvPr id="11" name="组合 10"/>
            <p:cNvGrpSpPr/>
            <p:nvPr/>
          </p:nvGrpSpPr>
          <p:grpSpPr>
            <a:xfrm>
              <a:off x="483221" y="1123849"/>
              <a:ext cx="2255374" cy="3772653"/>
              <a:chOff x="483221" y="1123849"/>
              <a:chExt cx="2255374" cy="377265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83221" y="1123849"/>
                <a:ext cx="2252489" cy="188929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86107" y="3184095"/>
                <a:ext cx="2252488" cy="171240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9" name="Picture 4" descr="2020053115929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790" t="2482" r="19397" b="8143"/>
            <a:stretch/>
          </p:blipFill>
          <p:spPr bwMode="auto">
            <a:xfrm>
              <a:off x="5807359" y="1123849"/>
              <a:ext cx="2210548" cy="1940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5807359" y="3184095"/>
              <a:ext cx="2210548" cy="171240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772297" y="1777991"/>
            <a:ext cx="1058256" cy="2570671"/>
            <a:chOff x="2751825" y="1777991"/>
            <a:chExt cx="1058256" cy="2570671"/>
          </a:xfrm>
        </p:grpSpPr>
        <p:sp>
          <p:nvSpPr>
            <p:cNvPr id="13" name="TextBox 12"/>
            <p:cNvSpPr txBox="1"/>
            <p:nvPr/>
          </p:nvSpPr>
          <p:spPr>
            <a:xfrm>
              <a:off x="3348418" y="1777991"/>
              <a:ext cx="461663" cy="2570671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机械能转化为电能</a:t>
              </a:r>
              <a:endPara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  <p:sp>
          <p:nvSpPr>
            <p:cNvPr id="15" name="右大括号 14"/>
            <p:cNvSpPr/>
            <p:nvPr/>
          </p:nvSpPr>
          <p:spPr>
            <a:xfrm>
              <a:off x="2751825" y="1975449"/>
              <a:ext cx="517586" cy="2064850"/>
            </a:xfrm>
            <a:prstGeom prst="rightBrac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41990" y="1762966"/>
            <a:ext cx="915050" cy="2556618"/>
            <a:chOff x="4862462" y="1762966"/>
            <a:chExt cx="915050" cy="2556618"/>
          </a:xfrm>
        </p:grpSpPr>
        <p:sp>
          <p:nvSpPr>
            <p:cNvPr id="14" name="TextBox 13"/>
            <p:cNvSpPr txBox="1"/>
            <p:nvPr/>
          </p:nvSpPr>
          <p:spPr>
            <a:xfrm>
              <a:off x="4862462" y="1762966"/>
              <a:ext cx="461663" cy="255661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电能转化为机械能</a:t>
              </a:r>
            </a:p>
          </p:txBody>
        </p:sp>
        <p:sp>
          <p:nvSpPr>
            <p:cNvPr id="17" name="左大括号 16"/>
            <p:cNvSpPr/>
            <p:nvPr/>
          </p:nvSpPr>
          <p:spPr>
            <a:xfrm>
              <a:off x="5313872" y="1868733"/>
              <a:ext cx="463640" cy="2349584"/>
            </a:xfrm>
            <a:prstGeom prst="leftBrac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algn="l" rtl="0" latinLnBrk="1" hangingPunct="0"/>
              <a:endParaRPr lang="zh-CN" altLang="en-US">
                <a:solidFill>
                  <a:srgbClr val="000000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86941" y="829679"/>
            <a:ext cx="2371137" cy="4021151"/>
            <a:chOff x="828134" y="825694"/>
            <a:chExt cx="2371137" cy="4021151"/>
          </a:xfrm>
        </p:grpSpPr>
        <p:pic>
          <p:nvPicPr>
            <p:cNvPr id="8" name="Picture 4" descr="11862989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134" y="825694"/>
              <a:ext cx="2371135" cy="217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7066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135" y="3043198"/>
              <a:ext cx="2371136" cy="1803647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5785567" y="829679"/>
            <a:ext cx="2452116" cy="4048342"/>
            <a:chOff x="5787544" y="745589"/>
            <a:chExt cx="2452116" cy="4048342"/>
          </a:xfrm>
        </p:grpSpPr>
        <p:pic>
          <p:nvPicPr>
            <p:cNvPr id="10" name="Picture 12" descr="c:\users\administrator\appdata\roaming\360se6\User Data\temp\t015bc78734639d03eb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7544" y="2898238"/>
              <a:ext cx="2452116" cy="1895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87544" y="745589"/>
              <a:ext cx="2452116" cy="2118380"/>
            </a:xfrm>
            <a:prstGeom prst="rect">
              <a:avLst/>
            </a:prstGeom>
          </p:spPr>
        </p:pic>
      </p:grpSp>
      <p:sp>
        <p:nvSpPr>
          <p:cNvPr id="12" name="Shape 120"/>
          <p:cNvSpPr/>
          <p:nvPr/>
        </p:nvSpPr>
        <p:spPr>
          <a:xfrm>
            <a:off x="1839324" y="412919"/>
            <a:ext cx="445350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你能分析这些能量之间的转化吗？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320814" y="62022"/>
            <a:ext cx="186167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观察与思考</a:t>
            </a:r>
            <a:endParaRPr 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58077" y="1251629"/>
            <a:ext cx="979249" cy="2570671"/>
            <a:chOff x="2830832" y="1777991"/>
            <a:chExt cx="979249" cy="2570671"/>
          </a:xfrm>
        </p:grpSpPr>
        <p:sp>
          <p:nvSpPr>
            <p:cNvPr id="15" name="TextBox 14"/>
            <p:cNvSpPr txBox="1"/>
            <p:nvPr/>
          </p:nvSpPr>
          <p:spPr>
            <a:xfrm>
              <a:off x="3348418" y="1777991"/>
              <a:ext cx="461663" cy="2570671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机械能转化为内能</a:t>
              </a:r>
              <a:endPara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  <p:sp>
          <p:nvSpPr>
            <p:cNvPr id="16" name="右大括号 15"/>
            <p:cNvSpPr/>
            <p:nvPr/>
          </p:nvSpPr>
          <p:spPr>
            <a:xfrm>
              <a:off x="2830832" y="1880172"/>
              <a:ext cx="517586" cy="2064850"/>
            </a:xfrm>
            <a:prstGeom prst="rightBrac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72494" y="1279736"/>
            <a:ext cx="915050" cy="2556618"/>
            <a:chOff x="4862462" y="1762966"/>
            <a:chExt cx="915050" cy="2556618"/>
          </a:xfrm>
        </p:grpSpPr>
        <p:sp>
          <p:nvSpPr>
            <p:cNvPr id="18" name="TextBox 17"/>
            <p:cNvSpPr txBox="1"/>
            <p:nvPr/>
          </p:nvSpPr>
          <p:spPr>
            <a:xfrm>
              <a:off x="4862462" y="1762966"/>
              <a:ext cx="461663" cy="255661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内能</a:t>
              </a:r>
              <a:r>
                <a:rPr lang="zh-CN" altLang="en-US" dirty="0"/>
                <a:t>转化为机械能</a:t>
              </a: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5313872" y="1868733"/>
              <a:ext cx="463640" cy="2349584"/>
            </a:xfrm>
            <a:prstGeom prst="leftBrac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algn="l" rtl="0" latinLnBrk="1" hangingPunct="0"/>
              <a:endParaRPr lang="zh-CN" altLang="en-US">
                <a:solidFill>
                  <a:srgbClr val="000000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3862184752&amp;di=766f48a74615a427421a05b2340e477b&amp;imgtype=0&amp;src=http%3A%2F%2Fwww.zhev.com.cn%2Ffile%2Fupload%2Fnews%2F20160102%2F145285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219" y="905548"/>
            <a:ext cx="3771900" cy="2493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4679950" y="910151"/>
            <a:ext cx="3701414" cy="2486745"/>
            <a:chOff x="2766" y="2100"/>
            <a:chExt cx="2880" cy="2405"/>
          </a:xfrm>
        </p:grpSpPr>
        <p:pic>
          <p:nvPicPr>
            <p:cNvPr id="4" name="Picture 8" descr="水果电池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" y="2100"/>
              <a:ext cx="2880" cy="240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2899" y="3888"/>
              <a:ext cx="1469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水果电池</a:t>
              </a:r>
            </a:p>
          </p:txBody>
        </p:sp>
      </p:grpSp>
      <p:sp>
        <p:nvSpPr>
          <p:cNvPr id="6" name="Shape 120"/>
          <p:cNvSpPr/>
          <p:nvPr/>
        </p:nvSpPr>
        <p:spPr>
          <a:xfrm>
            <a:off x="1849601" y="228253"/>
            <a:ext cx="445350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你能分析这些能量之间的转化吗？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90" y="3625960"/>
            <a:ext cx="2794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电能转化为化学能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1442" y="3622730"/>
            <a:ext cx="301843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化学能转化为</a:t>
            </a:r>
            <a:r>
              <a:rPr lang="zh-CN" altLang="en-US" dirty="0" smtClean="0"/>
              <a:t>电能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020511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997672" y="2802717"/>
            <a:ext cx="2475781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25102" y="2791627"/>
            <a:ext cx="24768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7" descr="6b801c09e85840255f2c01065389f504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5102" y="550681"/>
            <a:ext cx="24768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植物园的太阳能路灯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6653" y="544293"/>
            <a:ext cx="24768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25102" y="2393710"/>
            <a:ext cx="2458427" cy="4001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0" latinLnBrk="1" hangingPunct="0"/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光能转化为化学能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289260" y="2402607"/>
            <a:ext cx="1955219" cy="400110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光能转化为电能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53657" y="4632465"/>
            <a:ext cx="2461303" cy="4001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0" latinLnBrk="1" hangingPunct="0"/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为光能</a:t>
            </a:r>
            <a:endParaRPr lang="zh-CN" altLang="en-US" sz="20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142955" y="4661033"/>
            <a:ext cx="2247827" cy="4001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0" latinLnBrk="1" hangingPunct="0"/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为内能</a:t>
            </a:r>
            <a:endParaRPr lang="zh-CN" altLang="en-US" sz="20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2077435" y="95354"/>
            <a:ext cx="445350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这些能量之间的转化你熟悉吗？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5394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Microsoft Office PowerPoint</Application>
  <PresentationFormat>自定义</PresentationFormat>
  <Paragraphs>144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2019-07-23T05:42:55Z</dcterms:created>
  <dcterms:modified xsi:type="dcterms:W3CDTF">2019-10-24T08:15:56Z</dcterms:modified>
</cp:coreProperties>
</file>