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2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  <p:sldId id="3988" r:id="rId29"/>
    <p:sldId id="3989" r:id="rId30"/>
    <p:sldId id="3990" r:id="rId31"/>
    <p:sldId id="3991" r:id="rId32"/>
    <p:sldId id="3992" r:id="rId33"/>
    <p:sldId id="3993" r:id="rId34"/>
    <p:sldId id="3994" r:id="rId35"/>
    <p:sldId id="3995" r:id="rId36"/>
    <p:sldId id="3996" r:id="rId37"/>
    <p:sldId id="3997" r:id="rId38"/>
    <p:sldId id="3998" r:id="rId39"/>
    <p:sldId id="3999" r:id="rId40"/>
    <p:sldId id="4000" r:id="rId41"/>
    <p:sldId id="4001" r:id="rId42"/>
    <p:sldId id="4002" r:id="rId43"/>
    <p:sldId id="4003" r:id="rId44"/>
    <p:sldId id="4004" r:id="rId45"/>
    <p:sldId id="4005" r:id="rId46"/>
    <p:sldId id="4006" r:id="rId47"/>
    <p:sldId id="4007" r:id="rId48"/>
    <p:sldId id="4008" r:id="rId49"/>
    <p:sldId id="4009" r:id="rId50"/>
    <p:sldId id="4010" r:id="rId51"/>
    <p:sldId id="4011" r:id="rId52"/>
    <p:sldId id="4012" r:id="rId53"/>
    <p:sldId id="4013" r:id="rId54"/>
    <p:sldId id="4014" r:id="rId55"/>
    <p:sldId id="4015" r:id="rId56"/>
    <p:sldId id="4016" r:id="rId57"/>
    <p:sldId id="4017" r:id="rId58"/>
    <p:sldId id="4018" r:id="rId59"/>
    <p:sldId id="4019" r:id="rId60"/>
    <p:sldId id="4020" r:id="rId61"/>
    <p:sldId id="4021" r:id="rId62"/>
    <p:sldId id="4022" r:id="rId63"/>
    <p:sldId id="4023" r:id="rId64"/>
    <p:sldId id="4024" r:id="rId65"/>
    <p:sldId id="4025" r:id="rId66"/>
    <p:sldId id="4026" r:id="rId67"/>
    <p:sldId id="4027" r:id="rId68"/>
    <p:sldId id="4028" r:id="rId69"/>
    <p:sldId id="4029" r:id="rId70"/>
    <p:sldId id="4030" r:id="rId71"/>
  </p:sldIdLst>
  <p:sldSz cx="9144000" cy="6858000" type="screen4x3"/>
  <p:notesSz cx="6858000" cy="9144000"/>
  <p:custDataLst>
    <p:tags r:id="rId7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6" Type="http://schemas.openxmlformats.org/officeDocument/2006/relationships/tags" Target="tags/tag1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handoutMaster" Target="handoutMasters/handoutMaster1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6563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</a:t>
              </a: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一部分  基础知识梳理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第十五章  电流和电路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6645" y="4884420"/>
            <a:ext cx="2068830" cy="13309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4205" y="2353945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1.导体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：（1）定义：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导电的物体；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（2）举例：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2.绝缘体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：（1）定义：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导电的物体；（2）举例：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155700"/>
            <a:ext cx="794766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二、导体和绝缘体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（10年3考，2018、2010、2009年考）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0825" y="235394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容易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9300" y="2886075"/>
            <a:ext cx="760920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金属、人体、大地、石墨、食盐水溶液等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94505" y="390779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不容易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3340" y="4362450"/>
            <a:ext cx="5765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橡胶、玻璃、塑料等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901825"/>
            <a:ext cx="789432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3.导体导电原因是导体中有大量的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4.绝缘体不易导电的原因是所有电荷都被束缚在分子或原子的周围，几乎没有能自由移动的电荷.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5.导体和绝缘体没有绝对的界限，在条件改变时（温度、湿度），导体也会变成绝缘体，绝缘体也能变成导体.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6216015" y="190182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自由电荷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1868170"/>
            <a:ext cx="7895590" cy="4356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1.形成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形成电流.符号：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对金属来讲是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定向移动形成电流.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2.方向的规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定：把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移动的方向规定为电流的方向. 电子带负电，电子移动方向与电流的方向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.在电源外部，电流的方向从电源的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3.电流的单位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：（1）国际单位：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，常用单位：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（2）换算关系：1mA=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A，1μA=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155700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三、电流及电流表的使用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（10年10考）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40585" y="1868170"/>
            <a:ext cx="30645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电荷的定向移动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2645" y="186817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9550" y="229489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自由电子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23590" y="280225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正电荷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22045" y="371348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相反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0560" y="422084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正极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49550" y="423545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负极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25210" y="466217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33980" y="512953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mA、μA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94760" y="560959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90335" y="565150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399540"/>
            <a:ext cx="789432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4.测量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（1）仪器：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，符号：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           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（2）读数时应做到“两看清”：看清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，看清每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电流值和每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电流值.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（3）电流表的连接：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①使用前：对指针要进行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，弄清量程和　         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②电流表连接时必须与被测电器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2920365" y="184658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电流表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440170" y="235331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量程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3225" y="287274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大格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0440" y="284670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小格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56760" y="387286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调零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475" y="441833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分度值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26100" y="492506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串联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10605" y="1746250"/>
            <a:ext cx="1776730" cy="607695"/>
            <a:chOff x="9531" y="2091"/>
            <a:chExt cx="2798" cy="957"/>
          </a:xfrm>
        </p:grpSpPr>
        <p:sp>
          <p:nvSpPr>
            <p:cNvPr id="2" name="文本框 3"/>
            <p:cNvSpPr txBox="1"/>
            <p:nvPr/>
          </p:nvSpPr>
          <p:spPr>
            <a:xfrm>
              <a:off x="9531" y="2091"/>
              <a:ext cx="2798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>
                <a:lnSpc>
                  <a:spcPct val="12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0590" y="2342"/>
              <a:ext cx="680" cy="68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9D9D9">
                      <a:alpha val="50196"/>
                    </a:srgb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5475" y="1471295"/>
            <a:ext cx="789432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③电流表的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接线柱必须接靠近电源正极的那一端（电流从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接线柱流入电流表）.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④接线时要根据所测电流的大小选择电流表的　         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测量时，先选择0~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A量程，进行试触. 若被测电流小于0.6A时，就用0~0.6A的量程；若被测电流大于0.6A，则用0~3A的量程.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⑤绝对不允许把电流表直接连接到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两端；否则，电流表会被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2106930" y="147129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正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2406015" y="192595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正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5475" y="295211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量程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2530" y="296545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02655" y="448500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94760" y="497840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烧坏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1939925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 组成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（1）电源：能够提供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的装置，或把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　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的能转化为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能的装置.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（2）用电器：用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来工作的设备；工作时，将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能转化为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　的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（3）开关：控制电路的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（4）导线：连接各电路元件，电流的通道.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155700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四、电路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（10年10考）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7475" y="245237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7275" y="301053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其他形式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34205" y="297434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52470" y="353250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电能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3545" y="399986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4610" y="405447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其他形式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05985" y="452183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通和断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8205" y="4751070"/>
            <a:ext cx="4792980" cy="14097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475" y="1256030"/>
            <a:ext cx="789432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2. 获得持续电流的条件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：①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；②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 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3. 三种电路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（1）通路：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的电路. 用电器能正常工作.（如图一）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（2）开路（断路）：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的电路. 用电器不能正常工作. （如图二、三）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5575935" y="125603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导线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2289810" y="172339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电路闭合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10280" y="272351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正常接通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9490" y="377571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被切断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4760595"/>
            <a:ext cx="3314700" cy="14541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4840" y="1170940"/>
            <a:ext cx="789432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（3）短路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定义：电源两端或用电器两端直接被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连接起来.（如图四、五）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特征：电源短路，电路中有很大的电流，可能烧坏电源或烧坏导线的绝缘皮，很容易引起火灾.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用电器短路，电流直接从导线通过，不经过该用电器，用电器不能正常工作，但不会烧坏.     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6309995" y="164211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导线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0" y="2812415"/>
            <a:ext cx="8432800" cy="34937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4840" y="1170940"/>
            <a:ext cx="789432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4. 电路图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：用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表示电路连接的图叫做电路图. 熟悉各电路元件的符号.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5. 连接方式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3683635" y="117094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导线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2072005" y="3080385"/>
            <a:ext cx="17767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依次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66410" y="3067685"/>
            <a:ext cx="17767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并列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2005" y="3405505"/>
            <a:ext cx="17767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35225" y="3743325"/>
            <a:ext cx="17767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停止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42430" y="3405505"/>
            <a:ext cx="17767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两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64200" y="3743325"/>
            <a:ext cx="17767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独立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6860" y="4132580"/>
            <a:ext cx="1776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整个电路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57605" y="4431665"/>
            <a:ext cx="17767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03315" y="4132580"/>
            <a:ext cx="1776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整个电路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70805" y="4431665"/>
            <a:ext cx="177673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本支路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4840" y="2308225"/>
            <a:ext cx="789432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157730" indent="-2157730" algn="just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电流的特点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157730" indent="-215773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串联电路中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   　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157730" indent="-215773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公式：I=I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=I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=I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=……I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 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并联电路中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公式：I=I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+I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+I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+……I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 .   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370965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五、串并联电路中电流的规律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（10年10考）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2673350" y="2755900"/>
            <a:ext cx="35166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电流处处相等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2503170" y="3788410"/>
            <a:ext cx="569976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干路电流等于各支路电流之和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4"/>
          <p:cNvSpPr txBox="1"/>
          <p:nvPr/>
        </p:nvSpPr>
        <p:spPr>
          <a:xfrm>
            <a:off x="486568" y="2597468"/>
            <a:ext cx="8170863" cy="26752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1082040" indent="-1082040" algn="just">
              <a:lnSpc>
                <a:spcPct val="120000"/>
              </a:lnSpc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考点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知道原子是由原子核和电子构成的，了解原子的核式模型. 了解人类探索微观世界的历程，关注人类探索微观世界的新进展.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82040" indent="-1082040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考点2.观察摩擦起电现象，探究并了解同种电荷相互排斥，异种电荷相互吸引.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23" name="TextBox 1"/>
          <p:cNvSpPr txBox="1"/>
          <p:nvPr/>
        </p:nvSpPr>
        <p:spPr>
          <a:xfrm>
            <a:off x="1150938" y="107156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中考导航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0938" y="1844993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课程标准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950085"/>
            <a:ext cx="7895590" cy="3408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例题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（2016·河南改编）小海和小梅一起做“探究并联电路中电流的规律”实验．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（１）为了防止损坏电流表，在不能事先估计电流大小的情况下，应先进行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，以正确选择电流表或电压表的量程．在进行试触时，发现电流表指针位置如图丁所示，其原因是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　　　　　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剖析重点实验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150938" y="129571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探究串、并联电路的电流规律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4097" y="33997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试触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9242" y="4778375"/>
            <a:ext cx="375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电流表正负接线柱接反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4095" y="4856480"/>
            <a:ext cx="1564640" cy="140716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264920"/>
            <a:ext cx="789559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（2）图甲是他们设计的电路图，图乙是他们测量电流时连接的实验电路，此时电流表测量的是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（选填“A”“B” 或“C”）处的电流．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（3）请在图乙中移动一根导线，测量另外一处的电流． 在移动的导线上画“×”，并用笔画线代替导线连接正确的电路． 移动后电流表测量的是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（选填“A”“B”或“C”）处的电流．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9547" y="20554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7365" y="4396740"/>
            <a:ext cx="2644140" cy="17786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23087" y="3782695"/>
            <a:ext cx="11036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A或B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6645" y="4490085"/>
            <a:ext cx="5194300" cy="1447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9120" y="4678680"/>
            <a:ext cx="30511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左图测量的是A点的电流，右图测量的是B点的电流，电路连接如图所示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9695" y="2933700"/>
            <a:ext cx="1835150" cy="160718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95960" y="137604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（4）在连接实验电路的过程中，开关应处于　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状态，否则可能出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而损害电源．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（5）小海实验时，闭合开关后，若发现小灯泡不亮，则接着的操作是（  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0005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A．向老师提出更换小灯泡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B. 检查所有接线柱是否接触良好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（6）小梅在测量电流时，发现电流表的指针偏转如图1所示，原因是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　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0657" y="191198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断开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88917" y="192468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短路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7967" y="302450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4190" y="4959350"/>
            <a:ext cx="41262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电流表的正负接线柱接反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0640" y="3240405"/>
            <a:ext cx="2167255" cy="22148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1670" y="1304290"/>
            <a:ext cx="7895590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（7）小梅改正错误后，将电流表的“-”接线柱已接入电路，在用3A量程试触时，指针所指位置如图2所示，则小梅下一步的实验操作是（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33655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 接入电流表A接线柱然后读数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46355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B. 接入电流表B接线柱然后读数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59690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C. 断开开关，接入电流表A接线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59690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柱，闭合开关后读数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33655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D. 断开开关，接入电流表B接线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33655"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柱，闭合开关后读数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85927" y="271843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311658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（8）测出A、B、C三处的电流如表所示，由此得出初步结论：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　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（只写表达式）．小梅指出：为了得出更普遍的规律，应当进行多次实验．操作方法是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80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28975" y="3653790"/>
            <a:ext cx="5003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=I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+I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0" y="1524635"/>
            <a:ext cx="4826000" cy="15868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5855" y="4659630"/>
            <a:ext cx="754951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实验时应采用不同规格的灯泡进行多次实验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0395" y="3705860"/>
            <a:ext cx="4089400" cy="26162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4205" y="116078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（9）小海利用原有的实验器材，添加一个开关，又设计了一个电路． 利用这个电路，不用更换电流表的位置，就可直接测出A、B、C三处的电流，同样可得出三处电流的关系． 请在图丙中的虚线框中画出电路图．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260" y="3836035"/>
            <a:ext cx="35833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在不更换电流表位置的情况下，在支路上各接一个开关即可完成实验要求，电路如图所示：</a:t>
            </a:r>
            <a:endParaRPr sz="24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4405" y="3839210"/>
            <a:ext cx="3564890" cy="206248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3915" y="3678555"/>
            <a:ext cx="2888615" cy="2264410"/>
          </a:xfrm>
          <a:prstGeom prst="rect">
            <a:avLst/>
          </a:prstGeom>
        </p:spPr>
      </p:pic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重难点突破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299210"/>
            <a:ext cx="476631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一、 串、并联电路的识别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0235" y="1981200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（2019·重庆B卷）下列关于如图3所示电路的判断正确的是（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 只闭合开关S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时，灯泡L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并联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B. 只闭合开关S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时，灯泡L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并联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C. 只闭合开关S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时，灯泡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串联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D. 闭合所有开关时，灯泡L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zh-CN" altLang="en-US" sz="2800" baseline="-25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并联，L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短路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4410" y="25031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531620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【点拨1】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识别电路串、并联的常用方法：（选择合适的方法熟练掌握）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21640" indent="-421640" algn="just">
              <a:lnSpc>
                <a:spcPct val="120000"/>
              </a:lnSpc>
              <a:buClrTx/>
              <a:buSzTx/>
              <a:buNone/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①电流分析法：在识别电路时，电流：电源正极→各用电器→电源负极，若途中不分流，则用电器串联；若电流在某一处分流，每条支路只有一个用电器，则这些用电器并联；若每条支路不止一个用电器，这时电路有串有并，叫混联电路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244600"/>
            <a:ext cx="789559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55600" indent="-355600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②断开法：去掉任意一个用电器，若其他用电器也不工作，则用电器串联；若其他用电器不受影响仍然工作，则用电器为并联.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68300" indent="-368300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③节点法：在识别电路时，不论导线有多长，只要其间没有用电器或电源，则导线的两端点都可看成同一点，从而找出各用电器的共同点.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68300" indent="-368300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④经验法：对实际看不到连接的电路，如路灯、家庭电路，可根据他们在实际使用中，如果有一个用电器坏了，其他用电器是否还能工作来判断连接情况.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2220" y="4206875"/>
            <a:ext cx="3054350" cy="20961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4205" y="153162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：（2019·巴中）如图4所示的电路中，要使R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串联，应闭合的开关是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；要使R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并联，应闭合的开关是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；（选填“S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”“S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”或“S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”）该电路中干电池供电时将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　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能转化为电能.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10630" y="2094230"/>
            <a:ext cx="1647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23330" y="2607945"/>
            <a:ext cx="1647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S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、S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8235" y="3613150"/>
            <a:ext cx="1647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化学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4"/>
          <p:cNvSpPr txBox="1"/>
          <p:nvPr/>
        </p:nvSpPr>
        <p:spPr>
          <a:xfrm>
            <a:off x="486568" y="1578293"/>
            <a:ext cx="8170863" cy="37090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1082040" indent="-1082040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考点3.通过收集信息，了解一些新材料的特点及其应用. 了解新材料的发展给人类生活和社会发展带来的影响.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82040" indent="-1082040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考点4.会看、会画简单的电路图. 会连接简单的串联电路和并联电路. 说出生产、生活中采用简单串联或并联电路的实例. 了解串、并联电路电流和电压的特点.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5615" y="3580765"/>
            <a:ext cx="3248660" cy="2423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1195" y="1299210"/>
            <a:ext cx="517461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二、 判断电流表的测量对象  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2237105"/>
            <a:ext cx="789559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如图5，电流表A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测量的是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的电流，A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测量的是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的电流.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5810" y="223710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和L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总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4185" y="274383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L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3860" y="1732598"/>
            <a:ext cx="825182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【点拨2】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判断电流表测量对象的方法: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（1）电流流向法：哪一个用电器的电流流过了电流表，那电流表测量的就是这个用电器的电流；若所有的电器的电流都经过电流表，那电流表测量的就是总电流.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（2）断路法：把所要判断的电流表去掉，使该处形成断路，接着分析哪一部分没有电流流过，则电流表就是测量这一部分的电流.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3480" y="3445510"/>
            <a:ext cx="4257040" cy="22472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746885"/>
            <a:ext cx="799655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：如图6，电流表A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测量的是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的电流，A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测量的是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的电流，A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测量的是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的电流.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20180" y="174688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干路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20770" y="223456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和L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1720" y="277368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5" grpId="0"/>
      <p:bldP spid="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" y="3588385"/>
            <a:ext cx="8234045" cy="24104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1195" y="1299210"/>
            <a:ext cx="467423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三、根据实物图画电路图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2021840"/>
            <a:ext cx="789559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（2018·四川）请根据下图7甲中的实物图,在图乙虚线框内画出对应的电路图.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22395" y="310451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0" y="3904615"/>
            <a:ext cx="2350135" cy="17780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833245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【点拨3】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根据实物图画电路图的步骤：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（1）判断电路中各元件的串、并联关系.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（2）从电源正极开始,沿电流方向用规定的符号把元件画出（顺序与实物图一致），再将电压表并联在所测元件两端.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（3）电路图中导线交叉且相连处画上粗黑点.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" y="3121660"/>
            <a:ext cx="8851900" cy="25615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3723" y="1459865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：（2018·兰州）根据图8甲实物图在图乙中画出与之对应的电路图.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68140" y="258445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0" y="3265170"/>
            <a:ext cx="2898140" cy="197294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9850" y="3893185"/>
            <a:ext cx="3242310" cy="220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1195" y="1155700"/>
            <a:ext cx="467423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四、根据要求连接实物图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1734820"/>
            <a:ext cx="78955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如图9所示,要求开关控制整个电路,灯泡L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并联,电流表测量通过灯泡L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的电流（额定电流约为0.5A）,电压表测量灯泡L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两端的电压,用笔画线代替导线将图中各个元件连接起来.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675" y="4197350"/>
            <a:ext cx="3956685" cy="19850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53110" y="374967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259205"/>
            <a:ext cx="789559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连接实物电路的注意事项：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（1）确定电压表的量程：根据灯泡的额定电压、电源电压（1节新干电池的电压为1.5V，1节蓄电池的电压为2V）确定.如灯泡的额定电压为2.5V，则电压表量程应选0~3V.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（2）确定电流表的量程：根据与其串联的用电器允许通过的最大电流确定.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（3）滑动变阻器的连接：应“一上一下”接入电路，滑片与下接线柱距离越远，滑动变阻器接入电路的阻值越大.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73723" y="1316355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：（2017·兰州）请根据图10甲电路图，以笔画线代替导线连接图乙实物电路.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108" y="2990215"/>
            <a:ext cx="8042275" cy="290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6830" y="2792730"/>
            <a:ext cx="4674870" cy="26473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60090" y="246824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如图所示：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4267835"/>
            <a:ext cx="2820670" cy="20186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1195" y="1155700"/>
            <a:ext cx="589915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五、电路故障分析（一处故障）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173482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（2018·合肥联考）如图11所示的电路中，各元件都完好，但闭合开关S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后，只有灯泡L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发光，则故障原因可能是（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A.干路部分电线断了	   B.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被短路了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C.S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被短路了	        D.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与灯座接触不良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86400" y="281114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4"/>
          <p:cNvSpPr txBox="1"/>
          <p:nvPr/>
        </p:nvSpPr>
        <p:spPr>
          <a:xfrm>
            <a:off x="628968" y="2066925"/>
            <a:ext cx="7886065" cy="3192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741045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 本章是整个电学的基础章节，在中考中通常与后面其他电学知识结合在一起考查，题型多以填空、选择、作图及实验题的形式出现. 中考试题多集中考查电荷的相互作用，连接和识别串、并联电路，电流表的使用规则，串、并联电路电流的特点.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150938" y="123983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考情分析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474470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先确定故障是断路还是短路：两灯串联时，如果只有一个灯不亮，则此灯一定是短路；如果两灯都不亮，则电路一定是断路.两灯并联，如果只有一灯不亮，则一定是这条支路断路；如果两灯都不亮，则一定是干路断路.在并联电路中，故障不能是短路，因为如果短路，则电源会烧坏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（2）根据题目所给条件再判断哪部分断路或短路.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870" y="3546475"/>
            <a:ext cx="1687830" cy="12973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3723" y="131635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：（2019·襄阳）在如图12所示的电路中，电源电压保持不变. 闭合开关S，电路正常工作. 过了一会儿，灯L熄灭，两个电表中只有一个电表的示数变大.则下列判断正确的是（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A.可能是灯L断路，电流表的示数变小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B.可能是电阻R短路，电压表的示数变大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C.可能是灯L短路，电压表的示数变大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D.可能是电阻R断路，电流表的示数变小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03340" y="28841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2310" y="3098165"/>
            <a:ext cx="2439035" cy="1998980"/>
          </a:xfrm>
          <a:prstGeom prst="rect">
            <a:avLst/>
          </a:prstGeom>
        </p:spPr>
      </p:pic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回归课本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723" y="1388110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1.（2017·广州）如图13，用带电棒接触原来不带电的验电器的金属球，发现验电器的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金属箔张开.下列判断正确的是（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带电棒一定带正电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带电棒一定带负电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两片金属箔一定带异种电荷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两片金属箔一定带同种电荷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82310" y="2470785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245" y="3338195"/>
            <a:ext cx="8271510" cy="13296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890395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2.（2017·怀化）下图中，能直接测量通过灯L1电流的电路是（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26105" y="239014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5995" y="4359910"/>
            <a:ext cx="2683510" cy="1757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6014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3.（2016·菏泽）为节省电能，楼道中的照明灯只有同时满足“天黑和有人路过楼道”时，才会自动亮. 为满足用户要求，小强设计出了楼道照明灯的“智能控制电路”，控制电路由“光控开关”和“声控开关”组成，在图14中完成电路的连接.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965" y="4358640"/>
            <a:ext cx="2805430" cy="15354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52270" y="383032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如图所示：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7090" y="3923030"/>
            <a:ext cx="2639060" cy="2363470"/>
          </a:xfrm>
          <a:prstGeom prst="rect">
            <a:avLst/>
          </a:prstGeom>
        </p:spPr>
      </p:pic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课堂精练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03" y="1239520"/>
            <a:ext cx="7706995" cy="4927600"/>
            <a:chOff x="210" y="803"/>
            <a:chExt cx="12594" cy="7760"/>
          </a:xfrm>
        </p:grpSpPr>
        <p:sp>
          <p:nvSpPr>
            <p:cNvPr id="2" name="文本框 1"/>
            <p:cNvSpPr txBox="1"/>
            <p:nvPr/>
          </p:nvSpPr>
          <p:spPr>
            <a:xfrm>
              <a:off x="211" y="1908"/>
              <a:ext cx="12593" cy="66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1.（2019·广东）如图15是锂（Li）原子结构示意图.下列说法正确的是（       ）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A</a:t>
              </a:r>
              <a:r>
                <a:rPr lang="en-US" altLang="zh-CN" sz="2800">
                  <a:latin typeface="宋体" panose="02010600030101010101" pitchFamily="2" charset="-122"/>
                  <a:cs typeface="宋体" panose="02010600030101010101" pitchFamily="2" charset="-122"/>
                </a:rPr>
                <a:t>.</a:t>
              </a: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锂原子由质子和中子组成	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B</a:t>
              </a:r>
              <a:r>
                <a:rPr lang="en-US" altLang="zh-CN" sz="2800">
                  <a:latin typeface="宋体" panose="02010600030101010101" pitchFamily="2" charset="-122"/>
                  <a:cs typeface="宋体" panose="02010600030101010101" pitchFamily="2" charset="-122"/>
                </a:rPr>
                <a:t>.</a:t>
              </a: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锂原子由带正电的原子核和核外带负电的电子组成	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C</a:t>
              </a:r>
              <a:r>
                <a:rPr lang="en-US" altLang="zh-CN" sz="2800">
                  <a:latin typeface="宋体" panose="02010600030101010101" pitchFamily="2" charset="-122"/>
                  <a:cs typeface="宋体" panose="02010600030101010101" pitchFamily="2" charset="-122"/>
                </a:rPr>
                <a:t>.</a:t>
              </a: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锂原子的质子数是电子数的两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倍，所以锂原子带正电	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D</a:t>
              </a:r>
              <a:r>
                <a:rPr lang="en-US" altLang="zh-CN" sz="2800">
                  <a:latin typeface="宋体" panose="02010600030101010101" pitchFamily="2" charset="-122"/>
                  <a:cs typeface="宋体" panose="02010600030101010101" pitchFamily="2" charset="-122"/>
                </a:rPr>
                <a:t>.</a:t>
              </a: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锂原子失去电子后带负电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10" y="803"/>
              <a:ext cx="9713" cy="9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考点一 </a:t>
              </a:r>
              <a:r>
                <a:rPr lang="zh-CN" altLang="en-US" sz="2800" b="1">
                  <a:solidFill>
                    <a:schemeClr val="tx1"/>
                  </a:solidFill>
                  <a:sym typeface="+mn-ea"/>
                </a:rPr>
                <a:t>两种电荷、原子及其结构</a:t>
              </a:r>
              <a:endParaRPr lang="zh-CN" altLang="en-US" sz="2800" b="1">
                <a:solidFill>
                  <a:schemeClr val="tx1"/>
                </a:solidFill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597400" y="252920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5220" y="3877310"/>
            <a:ext cx="2705100" cy="2216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2000" y="1244600"/>
            <a:ext cx="762000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2.（2019·郴州）如图16所示，一根支在支架上的塑料吸管，能在水平面内自由转动.用餐巾纸摩擦吸管使其带电，将丝绸摩擦过的玻璃棒靠近带电吸管的一端，吸管被吸引，说明吸管在与餐巾纸摩擦的过程中（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失去电子带正电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失去电子带负电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得到电子带正电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得到电子带负电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9535" y="335534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7955" y="3018155"/>
            <a:ext cx="3768090" cy="1792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3.（2019·鄂州）甲、乙、丙三个轻质小球用绝缘细绳悬挂，相互作用情况如图17所示，如果丙带正电荷，则甲（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一定带正电荷			B. 一定带负电荷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可能带负电荷			D. 可能带正电荷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9155" y="2424430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531620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4.（2018·江苏模拟）中央电视台的《三星智力快车》节目介绍说，蜜蜂飞行与空气摩擦产生静电，因此蜜蜂在飞行中就可以吸引带正电的花粉.以下说法正确的是（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与蜜蜂摩擦的空气带负电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蜜蜂带正电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蜜蜂带负电    	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与蜜蜂摩擦的空气不带电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84245" y="3096260"/>
            <a:ext cx="15652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C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217741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5.（2018·甘肃联考）小明的铅笔盒里有：①铅笔芯、②金属刀片、③塑料三角板、④塑料笔袋、⑤橡皮等物品，其中属于绝缘体的是（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③④⑤				B. ②④⑤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①③⑤　    			D. ①②④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20485" y="3253740"/>
            <a:ext cx="1447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99210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考点二</a:t>
            </a:r>
            <a:r>
              <a:rPr lang="zh-CN" altLang="en-US" sz="2800" b="1">
                <a:sym typeface="+mn-ea"/>
              </a:rPr>
              <a:t> 导体和绝缘体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1"/>
          <p:cNvSpPr txBox="1"/>
          <p:nvPr/>
        </p:nvSpPr>
        <p:spPr>
          <a:xfrm>
            <a:off x="1150938" y="147796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知识结构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" y="2425700"/>
            <a:ext cx="8446770" cy="215011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5740" y="3124200"/>
            <a:ext cx="2874645" cy="15176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531620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6.（2019·乐山）如图18所示，先后将不同材料接在电路的A、B两点间，闭合开关，能使小灯泡发光的是（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干木条				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铜丝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塑料棒		   		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陶瓷棒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2600" y="260223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789430"/>
            <a:ext cx="7996555" cy="4356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7.（2017·济南）如图19所示是电扇中的一个自动保护装置:当电扇不慎被碰发生倾斜或倾倒时，小球就会滚向一侧使电路断开，起到保护电扇的作用.由此判断，这个保护装置在电扇电路中的作用相当于（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开关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导线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电源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用电器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63470" y="3706495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考点三  </a:t>
            </a:r>
            <a:r>
              <a:rPr lang="zh-CN" altLang="en-US" sz="2800" b="1">
                <a:sym typeface="+mn-ea"/>
              </a:rPr>
              <a:t> 电流与电路</a:t>
            </a:r>
            <a:endParaRPr lang="zh-CN" altLang="en-US" sz="2800" b="1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6570" y="3904615"/>
            <a:ext cx="2536825" cy="197739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5765" y="3225165"/>
            <a:ext cx="2900045" cy="22593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565" y="1675130"/>
            <a:ext cx="823087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8.（2019·湘潭）如图20是电吹风简化电路图，其中   是吹风机，R是电热丝. 由电路图可知（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只将开关S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闭合，吹出的是热风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和R是串联在电路中的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将S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都闭合，吹出的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是热风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可以控制整个电路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5230" y="224917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3600" y="2343150"/>
            <a:ext cx="601980" cy="427990"/>
            <a:chOff x="6489" y="1152"/>
            <a:chExt cx="1421" cy="964"/>
          </a:xfrm>
        </p:grpSpPr>
        <p:sp>
          <p:nvSpPr>
            <p:cNvPr id="3" name="文本框 2"/>
            <p:cNvSpPr txBox="1"/>
            <p:nvPr/>
          </p:nvSpPr>
          <p:spPr>
            <a:xfrm>
              <a:off x="6489" y="1223"/>
              <a:ext cx="1421" cy="8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1800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M</a:t>
              </a:r>
              <a:endPara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6718" y="1152"/>
              <a:ext cx="964" cy="96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9D9D9">
                      <a:alpha val="50196"/>
                    </a:srgb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7090" y="3331210"/>
            <a:ext cx="601980" cy="427990"/>
            <a:chOff x="6489" y="1152"/>
            <a:chExt cx="1421" cy="964"/>
          </a:xfrm>
        </p:grpSpPr>
        <p:sp>
          <p:nvSpPr>
            <p:cNvPr id="8" name="文本框 7"/>
            <p:cNvSpPr txBox="1"/>
            <p:nvPr/>
          </p:nvSpPr>
          <p:spPr>
            <a:xfrm>
              <a:off x="6489" y="1223"/>
              <a:ext cx="1421" cy="8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/>
              <a:r>
                <a:rPr lang="en-US" altLang="zh-CN" sz="1800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M</a:t>
              </a:r>
              <a:endPara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718" y="1152"/>
              <a:ext cx="964" cy="96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D9D9D9">
                      <a:alpha val="50196"/>
                    </a:srgb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685" y="3590925"/>
            <a:ext cx="4278630" cy="2664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465" y="1910715"/>
            <a:ext cx="501650" cy="5035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9.（2019·济宁）小明利用一红一绿两个发光二极管（符号:   ）制作了一个神奇的装置:当电流从该装置一端流入时发红光，从另一端流入时发绿光. 下图各选项中，符合该装置内部结构的可能是（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9035" y="338645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2330" y="3265170"/>
            <a:ext cx="2623820" cy="1948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89039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0.（2018·深圳模拟）恐怖分子在公共场所安装了定时炸弹，其引爆装置如图21所示，当起爆器中有电流通过时就会引起爆炸. 请你根据所给的电路图回答下列问题: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①起爆前定时开关S是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（选填“闭合”或“断开”）的.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0325" y="397891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闭合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3420" y="4057650"/>
            <a:ext cx="2623820" cy="1948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45986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②电路中安装一个灯泡，是为了在起爆前对电路起保护作用，防止发生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故障.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③设定起爆时间一到，定时开关S会自动由一种状态切换成另一种状态而发生爆炸. 为使引爆装置停止工作，拆弹专家应在图中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　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（选填“a”或“b”）处剪断导线.   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91305" y="197866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短路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6660" y="353568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5405" y="3520440"/>
            <a:ext cx="2008505" cy="1675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74688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11.根据如图22所示电路图，回答下列问题：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（1）只闭合S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工作，灯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不工作；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（2）只闭合S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２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工作，灯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不工作；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（3）只闭合S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３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（5）闭合S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（6）闭合S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（7）同时闭合开关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会造成电源短路．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155700"/>
            <a:ext cx="495427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考点四  </a:t>
            </a:r>
            <a:r>
              <a:rPr lang="zh-CN" altLang="en-US" sz="2800" b="1">
                <a:sym typeface="+mn-ea"/>
              </a:rPr>
              <a:t> 串联电路、并联电路</a:t>
            </a:r>
            <a:endParaRPr lang="zh-CN" altLang="en-US" sz="28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0265" y="228854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8310" y="230187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0135" y="281051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8310" y="281051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23130" y="333248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串联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09795" y="379984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并联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71975" y="431990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被短路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46575" y="482600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被短路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81705" y="5320030"/>
            <a:ext cx="2097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、S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、S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7585" y="2656205"/>
            <a:ext cx="5024120" cy="32277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531620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12.（2019·广安）如图所示，开关S闭合时，灯泡L1、L2组成并联电路的是（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74565" y="2062480"/>
            <a:ext cx="1628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2512695" y="3347085"/>
            <a:ext cx="4118610" cy="3054350"/>
            <a:chOff x="3957" y="5610"/>
            <a:chExt cx="6486" cy="481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57" y="5610"/>
              <a:ext cx="6486" cy="270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76" y="8064"/>
              <a:ext cx="6448" cy="235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73723" y="1244600"/>
            <a:ext cx="799655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13.（2019· 遂宁）公交车后门左右扶杆上各装有一个按钮开关（用S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表示）当乘客按下任意一个开关时，电铃响起，提醒司机有乘客要下车；待车停稳后，同时按下控制电动机的开关S，后门打开，乘客才能下车.下列四个电路设计符合要求的是（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0295" y="334708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9970" y="3683635"/>
            <a:ext cx="3284220" cy="22707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531620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.如图23所示的电路中，电源电压为3V，当开关S1闭合时，灯L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联，电压表测的是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800" u="sng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两端的电压，电流表测的是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的电流；再闭合S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时，会出现的情况是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（填选项字母）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A．电压表被烧坏	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B．电流表将被烧坏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亮，灯L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不亮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D．两只灯泡都将被烧坏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3910" y="206184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并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13575" y="206184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2015" y="258381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干路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84650" y="307784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考点梳理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560" y="2585720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1.原子及其结构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：原子由带正电的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和带负电的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组成，原子核和电子所带电荷数相等，原子整体不显电性.原子核由带正电的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和不带电的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组成.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2.摩擦起电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（1）定义：用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的方法使物体带电.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299210"/>
            <a:ext cx="794766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一、两种电荷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（10年4考，2019、2018、2017、2016年考）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79490" y="258572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原子核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1755" y="315087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9385" y="413131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质子</a:t>
            </a:r>
            <a:endParaRPr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7185" y="4157345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中子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41295" y="5170805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0920" y="3416300"/>
            <a:ext cx="2282190" cy="24028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675130"/>
            <a:ext cx="799655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.（2018·达州）如图24所示，用一个带负电的物体a去接触不带电的验电器的金属球b时，金属球b也带上负电. 则下列说法正确的是（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A.a上的一些电子转移到b上，瞬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时电流方向为b→a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B.b上的一些电子转移到a上，瞬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时电流方向为a→b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C.b上的一些原子核转移到a上，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瞬时电流方向为b→a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D.a上的一些原子核转移到b上，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瞬时电流方向为a→b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05550" y="247015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155700"/>
            <a:ext cx="495427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考点五  </a:t>
            </a:r>
            <a:r>
              <a:rPr lang="zh-CN" altLang="en-US" sz="2800" b="1">
                <a:sym typeface="+mn-ea"/>
              </a:rPr>
              <a:t> 电流与电流表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8980" y="2532380"/>
            <a:ext cx="2606040" cy="21983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52717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16.如图25所示，某同学在实验时误把电流表并联在电灯L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的两端，开关闭合后观察到的现象是（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两灯都不亮　    		B. 两灯亮度正常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亮，L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不亮　     	D. 电流表没有示数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530" y="260413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835" y="4310380"/>
            <a:ext cx="5436870" cy="1932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710" y="2431415"/>
            <a:ext cx="5402580" cy="1996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603375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.如图所示电路中，能正确测出灯L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的电流的是（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040" y="220599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9278" y="2272030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.电流是表示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　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的物理量，符号是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家用电饭锅的工作电流约为4A，电子手表工作时的电流约为2μA. 家用电饭锅的工作电流为电子手表工作电流的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倍.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07105" y="227203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电流强弱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0125" y="279209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2410" y="383095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6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6663" y="4695190"/>
            <a:ext cx="4130675" cy="15748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72845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.（2018·安徽池州联考）如图26所示，是实验室常用的一种电流表的表盘.小明在连接电路前发现指针偏转情况如图26（a）所示，接下来他应进行的操作是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　　　　　 　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；当连好电路闭合开关时，发现电流表指针偏转情况如图26（b）所示，为了减小测量误差，应做的改进是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3660" y="2766060"/>
            <a:ext cx="39027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对电流表进行调零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4610" y="4244975"/>
            <a:ext cx="38252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改接0~0.6A量程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1195" y="4069715"/>
            <a:ext cx="3831590" cy="22555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9278" y="1292860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.（2017·四川成都二模）如图27所示的电路中，开关闭合时电流表甲测量的是通过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”“L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”或“L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”）的电流，电流表乙测量的是通过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　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”“L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”或“L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”）的电流；L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两只灯泡是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（选填“串联”或“并联”）关系.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45835" y="185928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78100" y="284670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45835" y="335280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并联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3336290"/>
            <a:ext cx="3790950" cy="1925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74688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.如图28甲所示的电路中，闭合开关，两灯泡均发光，且两个完全相同的电流表指针偏转均如图28乙所示，通过灯泡L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的电流分别为（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1.2A、1.2A	    		B． 0.3A、0.3A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1.2A、0.3A	    		D． 1.5A、0.3A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73545" y="281432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95427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考点六  </a:t>
            </a:r>
            <a:r>
              <a:rPr lang="zh-CN" altLang="en-US" sz="2800" b="1">
                <a:sym typeface="+mn-ea"/>
              </a:rPr>
              <a:t> 串联电路、并联电路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2505" y="3623310"/>
            <a:ext cx="4761865" cy="2522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" y="3425190"/>
            <a:ext cx="2865120" cy="21926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244600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22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.如图29甲所示电路，当开关S闭合后，电流表的指针偏转如图29乙所示，则通过L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的电流分别是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A；若L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发生断路故障，则b表示数变化了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54785" y="228282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8145" y="229552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3785" y="280479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0.9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471295"/>
            <a:ext cx="789432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（2）原因：不同物体的原子核对电子的束缚力不同.不同物体相互摩擦时，原子核对电子束缚力强的物体得到电子，得到电子的物体带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电；原子核对电子束缚力弱的物体失去电子，失去电子的物体带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电.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（3）实质：电子发生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，而不是创造了电荷.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（4）能量转化：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能转化为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（5）带电体的性质：能够吸引不带电的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6336665" y="240601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2479040" y="344487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正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83635" y="396430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转移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3920" y="449707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机械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4470" y="448373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43065" y="499046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轻小物体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471295"/>
            <a:ext cx="789432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/>
              <a:t>3. 电荷的种类</a:t>
            </a:r>
            <a:r>
              <a:rPr lang="zh-CN" altLang="en-US" sz="2800"/>
              <a:t>：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（1）自然界中只有两种电荷：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①用丝绸摩擦过的玻璃棒所带的电荷是</a:t>
            </a:r>
            <a:r>
              <a:rPr lang="zh-CN" altLang="en-US" sz="2800" u="sng"/>
              <a:t>               </a:t>
            </a:r>
            <a:r>
              <a:rPr lang="zh-CN" altLang="en-US" sz="2800"/>
              <a:t>电. （丝绸带负电）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②用毛皮摩擦过的橡胶棒所带的电荷是</a:t>
            </a:r>
            <a:r>
              <a:rPr lang="zh-CN" altLang="en-US" sz="2800" u="sng"/>
              <a:t>               </a:t>
            </a:r>
            <a:r>
              <a:rPr lang="zh-CN" altLang="en-US" sz="2800"/>
              <a:t>电. （毛皮带正电）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（2）电荷的多少叫电荷量，简称电荷，单位为库伦，简称库，符号为C.       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6351905" y="255206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正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65240" y="359092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471295"/>
            <a:ext cx="789432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/>
              <a:t>4.电荷间的相互作用规律：同种电荷相互</a:t>
            </a:r>
            <a:r>
              <a:rPr lang="zh-CN" altLang="en-US" sz="2800" u="sng"/>
              <a:t>                  </a:t>
            </a:r>
            <a:r>
              <a:rPr lang="zh-CN" altLang="en-US" sz="2800"/>
              <a:t> ，异种电荷相互</a:t>
            </a:r>
            <a:r>
              <a:rPr lang="zh-CN" altLang="en-US" sz="2800" u="sng"/>
              <a:t>                   </a:t>
            </a:r>
            <a:r>
              <a:rPr lang="zh-CN" altLang="en-US" sz="2800"/>
              <a:t>.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 b="1"/>
              <a:t>注意</a:t>
            </a:r>
            <a:r>
              <a:rPr lang="zh-CN" altLang="en-US" sz="2800"/>
              <a:t>：互相排斥的两个物体所带的电荷一定是同种电荷，但互相吸引的两个物体却不一定是带异种电荷，可能是不带电体和带电体.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 b="1"/>
              <a:t>5. 验电器</a:t>
            </a:r>
            <a:r>
              <a:rPr lang="zh-CN" altLang="en-US" sz="2800"/>
              <a:t>：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（1）作用：检验物体</a:t>
            </a:r>
            <a:r>
              <a:rPr lang="zh-CN" altLang="en-US" sz="2800" u="sng"/>
              <a:t>                          </a:t>
            </a:r>
            <a:r>
              <a:rPr lang="zh-CN" altLang="en-US" sz="2800"/>
              <a:t>.</a:t>
            </a:r>
            <a:endParaRPr lang="zh-CN" altLang="en-US" sz="2800"/>
          </a:p>
          <a:p>
            <a:pPr algn="just">
              <a:lnSpc>
                <a:spcPct val="120000"/>
              </a:lnSpc>
            </a:pPr>
            <a:r>
              <a:rPr lang="zh-CN" altLang="en-US" sz="2800"/>
              <a:t>（2）原理：</a:t>
            </a:r>
            <a:r>
              <a:rPr lang="zh-CN" altLang="en-US" sz="2800" u="sng"/>
              <a:t>                                                                     </a:t>
            </a:r>
            <a:r>
              <a:rPr lang="zh-CN" altLang="en-US" sz="2800"/>
              <a:t>.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31850" y="203263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排斥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09820" y="203263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吸引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5445" y="457835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是否带电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4455" y="5059045"/>
            <a:ext cx="4168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同种电荷互相排斥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9317</Words>
  <Application>WPS 演示</Application>
  <PresentationFormat>自定义</PresentationFormat>
  <Paragraphs>639</Paragraphs>
  <Slides>68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83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