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260" r:id="rId14"/>
    <p:sldId id="31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102" d="100"/>
          <a:sy n="102" d="100"/>
        </p:scale>
        <p:origin x="138" y="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测量物质的密度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第六章　质量与密度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2ADCE3-2A26-4E55-AF1B-B2AACE2705FA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小涵为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测量老陈醋的密度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设计了如下实验步骤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用天平测出空量筒的质量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向量筒中倒入适量醋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测出醋的体积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用天平测出量筒和醋的总质量。对上述实验步骤所持的观点应是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所测出醋的体积一定不准确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能测出醋的密度且步骤合理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测出醋的密度值偏大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易使量筒从天平上倾斜而摔碎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不宜提倡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383B9FF-9F0B-47A7-8C99-6A52EB433AEF}"/>
              </a:ext>
            </a:extLst>
          </p:cNvPr>
          <p:cNvSpPr/>
          <p:nvPr/>
        </p:nvSpPr>
        <p:spPr>
          <a:xfrm>
            <a:off x="660125" y="3059077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2984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6C8A0C5-DBA0-42D2-8191-300AF30B35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08445"/>
              </p:ext>
            </p:extLst>
          </p:nvPr>
        </p:nvGraphicFramePr>
        <p:xfrm>
          <a:off x="5481860" y="3646873"/>
          <a:ext cx="6975475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3" imgW="2864691" imgH="1207310" progId="Word.Document.12">
                  <p:embed/>
                </p:oleObj>
              </mc:Choice>
              <mc:Fallback>
                <p:oleObj name="Document" r:id="rId3" imgW="2864691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1860" y="3646873"/>
                        <a:ext cx="6975475" cy="288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498E69A-9956-426D-950D-B61FD4B5F6F8}"/>
              </a:ext>
            </a:extLst>
          </p:cNvPr>
          <p:cNvSpPr>
            <a:spLocks noChangeAspect="1"/>
          </p:cNvSpPr>
          <p:nvPr/>
        </p:nvSpPr>
        <p:spPr>
          <a:xfrm>
            <a:off x="306572" y="965848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为了测量某油井所产石油的密度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小刚收集了该井所产石油样品进行了如下测量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常温下石油为黏稠的液态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将天平放在水平桌上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调节天平平衡。先用天平称出空烧杯的质量为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30.8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然后将石油样品倒入烧杯中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放在调节好的天平左盘上称量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当天平重新平衡时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右盘中的砝码和游码的位置如图甲所示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则烧杯和石油样品的总质量为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81.4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将烧杯中的石油倒入量筒中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其示数如图乙所示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则石油的体积为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根据测量的数据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求得所测石油的密度为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1.1×10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联想到某起石油泄漏事故中石油漂浮在水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面上的情景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小刚发现自己测量的石油密度值偏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你认为该实验方案造成测量结果偏大的原因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从烧杯向量筒中倒石油时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烧杯中会有残留</a:t>
            </a:r>
            <a:endParaRPr lang="en-US" altLang="zh-CN" sz="2200" u="sng">
              <a:solidFill>
                <a:srgbClr val="FF00FF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使所测得的石油体积偏小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从而使所测密度值</a:t>
            </a:r>
            <a:endParaRPr lang="en-US" altLang="zh-CN" sz="2200" u="sng">
              <a:solidFill>
                <a:srgbClr val="FF00FF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偏大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33F9F6-16B5-4178-95E2-DD7E6340D5CC}"/>
              </a:ext>
            </a:extLst>
          </p:cNvPr>
          <p:cNvSpPr/>
          <p:nvPr/>
        </p:nvSpPr>
        <p:spPr>
          <a:xfrm>
            <a:off x="5954553" y="2618112"/>
            <a:ext cx="62535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4DDBDA-002D-40D2-A30C-F631FC2FEA7D}"/>
              </a:ext>
            </a:extLst>
          </p:cNvPr>
          <p:cNvSpPr/>
          <p:nvPr/>
        </p:nvSpPr>
        <p:spPr>
          <a:xfrm>
            <a:off x="8782594" y="3035441"/>
            <a:ext cx="62535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2A28C0-763F-47D8-BA1B-19C68D54BA33}"/>
              </a:ext>
            </a:extLst>
          </p:cNvPr>
          <p:cNvSpPr/>
          <p:nvPr/>
        </p:nvSpPr>
        <p:spPr>
          <a:xfrm>
            <a:off x="6095999" y="3446808"/>
            <a:ext cx="102123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88DC47E-BA7B-4CBE-B4F8-B56C789AF826}"/>
              </a:ext>
            </a:extLst>
          </p:cNvPr>
          <p:cNvSpPr/>
          <p:nvPr/>
        </p:nvSpPr>
        <p:spPr>
          <a:xfrm>
            <a:off x="732147" y="5058907"/>
            <a:ext cx="536385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14B459E-33E5-4D62-877F-760075B967A4}"/>
              </a:ext>
            </a:extLst>
          </p:cNvPr>
          <p:cNvSpPr/>
          <p:nvPr/>
        </p:nvSpPr>
        <p:spPr>
          <a:xfrm>
            <a:off x="387369" y="5474776"/>
            <a:ext cx="5529475" cy="832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8232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CD49E57-1E1F-4C2E-AE2B-6DEC75B8B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276524"/>
              </p:ext>
            </p:extLst>
          </p:nvPr>
        </p:nvGraphicFramePr>
        <p:xfrm>
          <a:off x="2477386" y="4416782"/>
          <a:ext cx="9333614" cy="2441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7386" y="4416782"/>
                        <a:ext cx="9333614" cy="2441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B8129572-275B-41CA-AAC8-7BBC714BEBB8}"/>
              </a:ext>
            </a:extLst>
          </p:cNvPr>
          <p:cNvSpPr>
            <a:spLocks noChangeAspect="1"/>
          </p:cNvSpPr>
          <p:nvPr/>
        </p:nvSpPr>
        <p:spPr>
          <a:xfrm>
            <a:off x="381000" y="911451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小伟用天平、烧杯、油性笔及足量的水测量一块鹅卵石的密度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实验步骤如下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将天平放在水平桌面上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调节天平平衡。用调好的天平分别测出鹅卵石的质量为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31.8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和空烧杯的质量为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g;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把鹅卵石轻轻放入烧杯中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往烧杯中倒入适量的水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用油性笔在烧杯壁记下此时水面位置为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然后放在天平左盘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烧杯、水和鹅卵石的总质量为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161.8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将鹅卵石从水中取出后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再往烧杯中缓慢加水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使水面上升至记号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用天平测出烧杯和水的总质量为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142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此时烧杯中水的体积为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根据所测数据计算出鹅卵石的密度为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2.65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若小伟在第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步骤测量过程中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用镊子添加砝码并向右旋动平衡螺母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直到天平平衡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此错误操作将导致所测密度偏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0F2465-378E-4D0A-B6AF-3D9704D93B8E}"/>
              </a:ext>
            </a:extLst>
          </p:cNvPr>
          <p:cNvSpPr/>
          <p:nvPr/>
        </p:nvSpPr>
        <p:spPr>
          <a:xfrm>
            <a:off x="9964380" y="2592708"/>
            <a:ext cx="86701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DAFE4CB-1AAD-4270-9F95-3869801B897C}"/>
              </a:ext>
            </a:extLst>
          </p:cNvPr>
          <p:cNvSpPr/>
          <p:nvPr/>
        </p:nvSpPr>
        <p:spPr>
          <a:xfrm>
            <a:off x="6881815" y="3381059"/>
            <a:ext cx="65962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9F9A50-8C1A-4FDB-BE50-27E262EA2875}"/>
              </a:ext>
            </a:extLst>
          </p:cNvPr>
          <p:cNvSpPr/>
          <p:nvPr/>
        </p:nvSpPr>
        <p:spPr>
          <a:xfrm>
            <a:off x="5684611" y="3765808"/>
            <a:ext cx="65962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8ECA87-AC25-4081-8CCD-6FA8B9976561}"/>
              </a:ext>
            </a:extLst>
          </p:cNvPr>
          <p:cNvSpPr/>
          <p:nvPr/>
        </p:nvSpPr>
        <p:spPr>
          <a:xfrm>
            <a:off x="4034918" y="4593101"/>
            <a:ext cx="65962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1323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A3A82F6-EB1F-41FA-8FA4-AE892B12E1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22309"/>
              </p:ext>
            </p:extLst>
          </p:nvPr>
        </p:nvGraphicFramePr>
        <p:xfrm>
          <a:off x="1774751" y="4019163"/>
          <a:ext cx="8642498" cy="2713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4751" y="4019163"/>
                        <a:ext cx="8642498" cy="2713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EF2D4DB0-5004-4D6C-9B8D-80D01BFB0147}"/>
              </a:ext>
            </a:extLst>
          </p:cNvPr>
          <p:cNvSpPr>
            <a:spLocks noChangeAspect="1"/>
          </p:cNvSpPr>
          <p:nvPr/>
        </p:nvSpPr>
        <p:spPr>
          <a:xfrm>
            <a:off x="381000" y="975996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某学校研究性学习小组测量一种矿石的密度。现有器材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小矿石块、天平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含砝码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、一个烧杯、足量的水、细线。小组同学们设计了一种测量矿石密度的方案如下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调节天平平衡后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小明用天平测量矿石块的质量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指出实验操作中的错误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用手拿砝码而不用镊子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。改正错误后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小明用正确的方法称矿石块的质量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平衡时放在盘中的砝码和游码在标尺上的位置如图乙所示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则矿石块的质量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47.6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在烧杯中倒满水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称出烧杯和水的总质量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将矿石块轻轻放入装满水的烧杯中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矿石块沉入杯底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烧杯溢出水后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将烧杯壁外的水擦干净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放在天平左盘上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称出此时烧杯、杯内矿石和水的总质量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08372AC-B2B2-4406-910F-CC406B6955F9}"/>
              </a:ext>
            </a:extLst>
          </p:cNvPr>
          <p:cNvSpPr/>
          <p:nvPr/>
        </p:nvSpPr>
        <p:spPr>
          <a:xfrm>
            <a:off x="490442" y="2250467"/>
            <a:ext cx="285607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2450343-AB4C-43B6-9DBF-7D1255B4ED0E}"/>
              </a:ext>
            </a:extLst>
          </p:cNvPr>
          <p:cNvSpPr/>
          <p:nvPr/>
        </p:nvSpPr>
        <p:spPr>
          <a:xfrm>
            <a:off x="8210994" y="2630968"/>
            <a:ext cx="76332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8DE03BF-9BCA-4CCE-991F-763746C63C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526703"/>
              </p:ext>
            </p:extLst>
          </p:nvPr>
        </p:nvGraphicFramePr>
        <p:xfrm>
          <a:off x="377825" y="2663825"/>
          <a:ext cx="11417300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Document" r:id="rId3" imgW="3847376" imgH="603115" progId="Word.Document.12">
                  <p:embed/>
                </p:oleObj>
              </mc:Choice>
              <mc:Fallback>
                <p:oleObj name="Document" r:id="rId3" imgW="3847376" imgH="6031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25" y="2663825"/>
                        <a:ext cx="11417300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EC2A35E5-1DCE-428E-80D6-AFABF3390B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300795"/>
              </p:ext>
            </p:extLst>
          </p:nvPr>
        </p:nvGraphicFramePr>
        <p:xfrm>
          <a:off x="6315958" y="2131993"/>
          <a:ext cx="3601432" cy="106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Document" r:id="rId5" imgW="1357282" imgH="402317" progId="Word.Document.12">
                  <p:embed/>
                </p:oleObj>
              </mc:Choice>
              <mc:Fallback>
                <p:oleObj name="Document" r:id="rId5" imgW="1357282" imgH="402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15958" y="2131993"/>
                        <a:ext cx="3601432" cy="1068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944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3</a:t>
            </a:r>
            <a:r>
              <a:rPr lang="zh-CN" altLang="zh-CN"/>
              <a:t>节　测量物质的密度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A7198C0-792F-4153-9F27-57174497A7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13016"/>
              </p:ext>
            </p:extLst>
          </p:nvPr>
        </p:nvGraphicFramePr>
        <p:xfrm>
          <a:off x="381000" y="2464203"/>
          <a:ext cx="11430000" cy="4182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3847376" imgH="1408468" progId="Word.Document.12">
                  <p:embed/>
                </p:oleObj>
              </mc:Choice>
              <mc:Fallback>
                <p:oleObj name="Document" r:id="rId3" imgW="3847376" imgH="1408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64203"/>
                        <a:ext cx="11430000" cy="4182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5AE98BE-888E-423E-83C6-1E0CA2721684}"/>
              </a:ext>
            </a:extLst>
          </p:cNvPr>
          <p:cNvSpPr>
            <a:spLocks noChangeAspect="1"/>
          </p:cNvSpPr>
          <p:nvPr/>
        </p:nvSpPr>
        <p:spPr>
          <a:xfrm>
            <a:off x="540489" y="1365451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量筒的使用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量筒的量程是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0~50 mL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 mL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物体的体积是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752D865-064C-42A5-87D1-7BD3C6AEF526}"/>
              </a:ext>
            </a:extLst>
          </p:cNvPr>
          <p:cNvSpPr/>
          <p:nvPr/>
        </p:nvSpPr>
        <p:spPr>
          <a:xfrm>
            <a:off x="3850111" y="1812261"/>
            <a:ext cx="134921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AA5A21-E7A4-4278-A7B3-E4C1381F05F4}"/>
              </a:ext>
            </a:extLst>
          </p:cNvPr>
          <p:cNvSpPr/>
          <p:nvPr/>
        </p:nvSpPr>
        <p:spPr>
          <a:xfrm>
            <a:off x="6561090" y="1838175"/>
            <a:ext cx="80727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F192568-8138-4A0B-9D61-7C4B339695E6}"/>
              </a:ext>
            </a:extLst>
          </p:cNvPr>
          <p:cNvSpPr/>
          <p:nvPr/>
        </p:nvSpPr>
        <p:spPr>
          <a:xfrm>
            <a:off x="9459402" y="1838175"/>
            <a:ext cx="66716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3885A1-EEAD-416A-BBBC-F0D1064EEE2D}"/>
              </a:ext>
            </a:extLst>
          </p:cNvPr>
          <p:cNvSpPr>
            <a:spLocks noChangeAspect="1"/>
          </p:cNvSpPr>
          <p:nvPr/>
        </p:nvSpPr>
        <p:spPr>
          <a:xfrm>
            <a:off x="614917" y="170569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在使用量筒测量水的体积时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读数情况如图所示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其中正确的读数方法是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水的体积为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77E58088-D9E4-4051-AD56-8556D2D324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755065"/>
              </p:ext>
            </p:extLst>
          </p:nvPr>
        </p:nvGraphicFramePr>
        <p:xfrm>
          <a:off x="476693" y="2901207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2901207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1096B8DD-B2AC-4E9B-B691-2F58C49A43F6}"/>
              </a:ext>
            </a:extLst>
          </p:cNvPr>
          <p:cNvSpPr/>
          <p:nvPr/>
        </p:nvSpPr>
        <p:spPr>
          <a:xfrm>
            <a:off x="9751178" y="1774138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5437F-74DA-43B1-8D57-CBC7B2A778F0}"/>
              </a:ext>
            </a:extLst>
          </p:cNvPr>
          <p:cNvSpPr/>
          <p:nvPr/>
        </p:nvSpPr>
        <p:spPr>
          <a:xfrm>
            <a:off x="4530595" y="215250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7620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60388E-2C4E-4043-9207-03F06D95F04F}"/>
              </a:ext>
            </a:extLst>
          </p:cNvPr>
          <p:cNvSpPr>
            <a:spLocks noChangeAspect="1"/>
          </p:cNvSpPr>
          <p:nvPr/>
        </p:nvSpPr>
        <p:spPr>
          <a:xfrm>
            <a:off x="381000" y="816628"/>
            <a:ext cx="11430000" cy="5478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测量液体的密度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学习了密度知识后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同学们准备测量酸奶的密度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选取的器材有酸奶、量筒、天平、烧杯。小新和小洋同学分别设计了一种测量酸奶密度的实验方案。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用调节好的天平测出空烧杯的质量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向烧杯中倒入一些酸奶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测出烧杯和酸奶的总质量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则这些酸奶的质量为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u="sng" baseline="-25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u="sng" baseline="-25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将烧杯中的酸奶倒入量筒中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测出酸奶的体积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计算出酸奶的密度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用调节好的天平测出装有适量酸奶的烧杯的总质量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将烧杯中的一部分酸奶倒入量筒中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记下量筒中酸奶的体积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测出烧杯和剩余酸奶的总质量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计算出酸奶的密度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           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分析与交流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方案一中酸奶体积的测量值偏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测出的密度偏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914B62-8841-4169-A5AC-5CFF38D86DA3}"/>
              </a:ext>
            </a:extLst>
          </p:cNvPr>
          <p:cNvSpPr/>
          <p:nvPr/>
        </p:nvSpPr>
        <p:spPr>
          <a:xfrm>
            <a:off x="9983233" y="2872636"/>
            <a:ext cx="91415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984E49B-917B-473B-BD46-2B6DAEFC1F0A}"/>
              </a:ext>
            </a:extLst>
          </p:cNvPr>
          <p:cNvSpPr/>
          <p:nvPr/>
        </p:nvSpPr>
        <p:spPr>
          <a:xfrm>
            <a:off x="5855740" y="5705148"/>
            <a:ext cx="48052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CE044D5C-B001-4FFC-8950-40E09E4498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632758"/>
              </p:ext>
            </p:extLst>
          </p:nvPr>
        </p:nvGraphicFramePr>
        <p:xfrm>
          <a:off x="8536486" y="4984423"/>
          <a:ext cx="920874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Document" r:id="rId3" imgW="521476" imgH="402317" progId="Word.Document.12">
                  <p:embed/>
                </p:oleObj>
              </mc:Choice>
              <mc:Fallback>
                <p:oleObj name="Document" r:id="rId3" imgW="521476" imgH="402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6486" y="4984423"/>
                        <a:ext cx="920874" cy="72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95CCBEEC-592F-4127-AE16-7CA7E422728E}"/>
              </a:ext>
            </a:extLst>
          </p:cNvPr>
          <p:cNvSpPr/>
          <p:nvPr/>
        </p:nvSpPr>
        <p:spPr>
          <a:xfrm>
            <a:off x="8352850" y="5705148"/>
            <a:ext cx="48052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7818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5834E833-AFAE-43B7-B9D9-0A6DC572D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32381"/>
              </p:ext>
            </p:extLst>
          </p:nvPr>
        </p:nvGraphicFramePr>
        <p:xfrm>
          <a:off x="1733106" y="1091786"/>
          <a:ext cx="9696893" cy="3044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3106" y="1091786"/>
                        <a:ext cx="9696893" cy="304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2535E970-7108-4D0B-A53B-01E8FC37B53F}"/>
              </a:ext>
            </a:extLst>
          </p:cNvPr>
          <p:cNvSpPr>
            <a:spLocks noChangeAspect="1"/>
          </p:cNvSpPr>
          <p:nvPr/>
        </p:nvSpPr>
        <p:spPr>
          <a:xfrm>
            <a:off x="381000" y="409203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测量固体的密度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如图所示是测量某金属块密度的实验操作过程和实验情景。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在调节天平时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将游码移到标尺零刻度后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发现指针如图甲所示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此时应把平衡螺母向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根据图乙和图丙中所测数据可知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52.4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金属块的密度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2.62×10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FE8FE90-DCC7-4E6F-9E31-12704EB83668}"/>
              </a:ext>
            </a:extLst>
          </p:cNvPr>
          <p:cNvSpPr/>
          <p:nvPr/>
        </p:nvSpPr>
        <p:spPr>
          <a:xfrm>
            <a:off x="11429999" y="496341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6F1C12-C48F-466F-BE25-5EAB0C07F748}"/>
              </a:ext>
            </a:extLst>
          </p:cNvPr>
          <p:cNvSpPr/>
          <p:nvPr/>
        </p:nvSpPr>
        <p:spPr>
          <a:xfrm>
            <a:off x="7291632" y="5766214"/>
            <a:ext cx="68344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25E1B6-BC51-4815-855C-326D6B6A8657}"/>
              </a:ext>
            </a:extLst>
          </p:cNvPr>
          <p:cNvSpPr/>
          <p:nvPr/>
        </p:nvSpPr>
        <p:spPr>
          <a:xfrm>
            <a:off x="9209594" y="5766214"/>
            <a:ext cx="68344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288574-51B3-4812-91D4-6ADF75DDED6C}"/>
              </a:ext>
            </a:extLst>
          </p:cNvPr>
          <p:cNvSpPr/>
          <p:nvPr/>
        </p:nvSpPr>
        <p:spPr>
          <a:xfrm>
            <a:off x="1410237" y="6162140"/>
            <a:ext cx="143665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8101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42B7C7B-ACD4-4A17-ACA6-26565C99D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855530"/>
              </p:ext>
            </p:extLst>
          </p:nvPr>
        </p:nvGraphicFramePr>
        <p:xfrm>
          <a:off x="604284" y="3188285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284" y="3188285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E79399FD-4FEA-448E-9442-43A87A79A57F}"/>
              </a:ext>
            </a:extLst>
          </p:cNvPr>
          <p:cNvSpPr>
            <a:spLocks noChangeAspect="1"/>
          </p:cNvSpPr>
          <p:nvPr/>
        </p:nvSpPr>
        <p:spPr>
          <a:xfrm>
            <a:off x="604284" y="1854548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石蜡的密度小于水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为了测量石蜡的体积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某同学采用如图所示的方法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图中实验步骤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可以省去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石蜡的体积是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BE4D902-96FF-4B22-89B7-769175E8B499}"/>
              </a:ext>
            </a:extLst>
          </p:cNvPr>
          <p:cNvSpPr/>
          <p:nvPr/>
        </p:nvSpPr>
        <p:spPr>
          <a:xfrm>
            <a:off x="11114450" y="1920802"/>
            <a:ext cx="83873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41162BD-003B-43D4-8FAB-AAC31F0FE46F}"/>
              </a:ext>
            </a:extLst>
          </p:cNvPr>
          <p:cNvSpPr/>
          <p:nvPr/>
        </p:nvSpPr>
        <p:spPr>
          <a:xfrm>
            <a:off x="5071868" y="2300152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404805-E6DB-4FDE-89A3-C950395C05B2}"/>
              </a:ext>
            </a:extLst>
          </p:cNvPr>
          <p:cNvSpPr>
            <a:spLocks noChangeAspect="1"/>
          </p:cNvSpPr>
          <p:nvPr/>
        </p:nvSpPr>
        <p:spPr>
          <a:xfrm>
            <a:off x="497958" y="1374969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的烧杯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装有适量的某种液体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放在已经调平的天平上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平衡时的情景如图甲所示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则液体的质量是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37.0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将液体倒入量筒中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液体的体积是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0.8×10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FC1C78CD-1C67-4A20-96E8-D25C896801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186914"/>
              </p:ext>
            </p:extLst>
          </p:nvPr>
        </p:nvGraphicFramePr>
        <p:xfrm>
          <a:off x="381000" y="2653589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53589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63A8D441-27BB-4397-9229-4274E585DCC4}"/>
              </a:ext>
            </a:extLst>
          </p:cNvPr>
          <p:cNvSpPr/>
          <p:nvPr/>
        </p:nvSpPr>
        <p:spPr>
          <a:xfrm>
            <a:off x="2752875" y="1843458"/>
            <a:ext cx="67848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E56E30E-BC83-46FE-B297-D4CDACE78B67}"/>
              </a:ext>
            </a:extLst>
          </p:cNvPr>
          <p:cNvSpPr/>
          <p:nvPr/>
        </p:nvSpPr>
        <p:spPr>
          <a:xfrm>
            <a:off x="9323358" y="1843458"/>
            <a:ext cx="67848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2F3F19-CF34-4F6F-A59C-043193657E15}"/>
              </a:ext>
            </a:extLst>
          </p:cNvPr>
          <p:cNvSpPr/>
          <p:nvPr/>
        </p:nvSpPr>
        <p:spPr>
          <a:xfrm>
            <a:off x="1559553" y="2247743"/>
            <a:ext cx="119332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340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A25FD80D-ABE3-480B-92DE-B0F747122E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126793"/>
              </p:ext>
            </p:extLst>
          </p:nvPr>
        </p:nvGraphicFramePr>
        <p:xfrm>
          <a:off x="487325" y="4072501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25" y="4072501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E979ED3-E1E7-46A0-8D16-C5C3A27EEF66}"/>
              </a:ext>
            </a:extLst>
          </p:cNvPr>
          <p:cNvSpPr>
            <a:spLocks noChangeAspect="1"/>
          </p:cNvSpPr>
          <p:nvPr/>
        </p:nvSpPr>
        <p:spPr>
          <a:xfrm>
            <a:off x="487325" y="1233403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分别用分度值不同的甲、乙两量筒测量等质量煤油的体积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某同学的读数分别是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13.8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13.9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。则下列分析正确的是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甲量筒的分度值是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两次读数不同是因为煤油的体积不同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两量筒的分度值不同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不影响误差大小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乙量筒的分度值小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因此精确度更高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0914B3-0D0F-448F-BDD9-9370520C1647}"/>
              </a:ext>
            </a:extLst>
          </p:cNvPr>
          <p:cNvSpPr/>
          <p:nvPr/>
        </p:nvSpPr>
        <p:spPr>
          <a:xfrm>
            <a:off x="5945126" y="177912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174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4A53455E-591A-4076-AB64-87DB1717596B}" vid="{70CB7510-D628-42E1-9589-680CD2E48E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75</TotalTime>
  <Words>633</Words>
  <Application>Microsoft Office PowerPoint</Application>
  <PresentationFormat>宽屏</PresentationFormat>
  <Paragraphs>53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Microsoft Yi Baiti</vt:lpstr>
      <vt:lpstr>Times New Roman</vt:lpstr>
      <vt:lpstr>数学模板</vt:lpstr>
      <vt:lpstr>Document</vt:lpstr>
      <vt:lpstr>Microsoft Word 文档</vt:lpstr>
      <vt:lpstr>第六章　质量与密度</vt:lpstr>
      <vt:lpstr>第3节　测量物质的密度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质量与密度</dc:title>
  <dc:creator>SunXueFeng</dc:creator>
  <cp:lastModifiedBy>SunXueFeng</cp:lastModifiedBy>
  <cp:revision>2</cp:revision>
  <dcterms:created xsi:type="dcterms:W3CDTF">2018-07-02T08:59:35Z</dcterms:created>
  <dcterms:modified xsi:type="dcterms:W3CDTF">2018-07-03T08:38:40Z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