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97" r:id="rId18"/>
    <p:sldId id="268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42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93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电与磁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电动机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1"/>
          <p:cNvSpPr/>
          <p:nvPr/>
        </p:nvSpPr>
        <p:spPr>
          <a:xfrm>
            <a:off x="2141220" y="5516880"/>
            <a:ext cx="80645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　　线圈靠惯性越过平衡位置后，磁场力作用的结果使线圈逆时针旋转。</a:t>
            </a:r>
            <a:endParaRPr lang="en-US" altLang="x-none" sz="2800" b="1">
              <a:latin typeface="宋体" panose="02010600030101010101" pitchFamily="2" charset="-122"/>
            </a:endParaRPr>
          </a:p>
        </p:txBody>
      </p:sp>
      <p:pic>
        <p:nvPicPr>
          <p:cNvPr id="30757" name="图片 30756" descr="1$D_O3S]}1R~B}~OX5LJ%)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295" y="774700"/>
            <a:ext cx="4592955" cy="455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41" name="矩形 44"/>
          <p:cNvSpPr/>
          <p:nvPr/>
        </p:nvSpPr>
        <p:spPr>
          <a:xfrm>
            <a:off x="1992630" y="6023610"/>
            <a:ext cx="81013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　　通电线圈最后静止在平衡位置。</a:t>
            </a:r>
            <a:endParaRPr lang="en-US" altLang="x-none" sz="2800" b="1">
              <a:latin typeface="宋体" panose="02010600030101010101" pitchFamily="2" charset="-122"/>
            </a:endParaRPr>
          </a:p>
        </p:txBody>
      </p:sp>
      <p:pic>
        <p:nvPicPr>
          <p:cNvPr id="29742" name="图片 29741" descr="U_1{3NIS9H~SJY(M}}ARTX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855" y="808355"/>
            <a:ext cx="4606925" cy="4818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/>
          <p:nvPr/>
        </p:nvSpPr>
        <p:spPr>
          <a:xfrm>
            <a:off x="1523365" y="1404620"/>
            <a:ext cx="8425180" cy="1527175"/>
          </a:xfrm>
          <a:custGeom>
            <a:avLst/>
            <a:gdLst>
              <a:gd name="txL" fmla="*/ 0 w 7715336"/>
              <a:gd name="txT" fmla="*/ 125465 h 1505545"/>
              <a:gd name="txR" fmla="*/ 7589868 w 7715336"/>
              <a:gd name="txB" fmla="*/ 1505545 h 1505545"/>
            </a:gdLst>
            <a:ahLst/>
            <a:cxnLst>
              <a:cxn ang="0">
                <a:pos x="7715336" y="752773"/>
              </a:cxn>
              <a:cxn ang="5898240">
                <a:pos x="3857668" y="1505545"/>
              </a:cxn>
              <a:cxn ang="11796480">
                <a:pos x="0" y="752773"/>
              </a:cxn>
              <a:cxn ang="17694720">
                <a:pos x="3857668" y="0"/>
              </a:cxn>
            </a:cxnLst>
            <a:rect l="txL" t="txT" r="txR" b="txB"/>
            <a:pathLst>
              <a:path w="7715336" h="1505545">
                <a:moveTo>
                  <a:pt x="0" y="0"/>
                </a:moveTo>
                <a:lnTo>
                  <a:pt x="7464407" y="0"/>
                </a:lnTo>
                <a:lnTo>
                  <a:pt x="7715336" y="250929"/>
                </a:lnTo>
                <a:lnTo>
                  <a:pt x="7715336" y="1505545"/>
                </a:lnTo>
                <a:lnTo>
                  <a:pt x="0" y="1505545"/>
                </a:lnTo>
                <a:close/>
              </a:path>
            </a:pathLst>
          </a:custGeom>
          <a:noFill/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Calibri" panose="020F0502020204030204" pitchFamily="34" charset="0"/>
              </a:rPr>
              <a:t>　　如果在线圈越过平衡位置后停止对线圈供电，由于惯性，线圈继续转动。转动半周后再继续供电，线圈不就可以持续转下去了吗？</a:t>
            </a:r>
          </a:p>
        </p:txBody>
      </p:sp>
      <p:pic>
        <p:nvPicPr>
          <p:cNvPr id="2867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045" y="3817620"/>
            <a:ext cx="3311525" cy="2544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Box 4"/>
          <p:cNvSpPr/>
          <p:nvPr/>
        </p:nvSpPr>
        <p:spPr>
          <a:xfrm>
            <a:off x="1525270" y="3061970"/>
            <a:ext cx="5938520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学做小小电动机。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8682" name="组合 28681"/>
          <p:cNvGrpSpPr/>
          <p:nvPr/>
        </p:nvGrpSpPr>
        <p:grpSpPr>
          <a:xfrm>
            <a:off x="1523365" y="483870"/>
            <a:ext cx="2789555" cy="920750"/>
            <a:chOff x="0" y="0"/>
            <a:chExt cx="2231" cy="580"/>
          </a:xfrm>
        </p:grpSpPr>
        <p:pic>
          <p:nvPicPr>
            <p:cNvPr id="28683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4" name="文本框 2868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想想做做</a:t>
              </a:r>
            </a:p>
          </p:txBody>
        </p:sp>
      </p:grpSp>
      <p:pic>
        <p:nvPicPr>
          <p:cNvPr id="28690" name="图片 28689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6295" y="3760470"/>
            <a:ext cx="3419475" cy="269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2"/>
          <p:cNvSpPr txBox="1"/>
          <p:nvPr/>
        </p:nvSpPr>
        <p:spPr>
          <a:xfrm>
            <a:off x="1229360" y="1715135"/>
            <a:ext cx="710120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．电动机由两部分组成：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能够转动的线圈，也叫转子。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固定不动的磁体，也叫定子。</a:t>
            </a:r>
          </a:p>
        </p:txBody>
      </p:sp>
      <p:sp>
        <p:nvSpPr>
          <p:cNvPr id="27655" name="TextBox 1"/>
          <p:cNvSpPr/>
          <p:nvPr/>
        </p:nvSpPr>
        <p:spPr>
          <a:xfrm>
            <a:off x="1229360" y="4608830"/>
            <a:ext cx="8353425" cy="1770380"/>
          </a:xfrm>
          <a:custGeom>
            <a:avLst/>
            <a:gdLst>
              <a:gd name="txL" fmla="*/ 0 w 7715336"/>
              <a:gd name="txT" fmla="*/ 125465 h 1505545"/>
              <a:gd name="txR" fmla="*/ 7589868 w 7715336"/>
              <a:gd name="txB" fmla="*/ 1505545 h 1505545"/>
            </a:gdLst>
            <a:ahLst/>
            <a:cxnLst>
              <a:cxn ang="0">
                <a:pos x="7715336" y="752773"/>
              </a:cxn>
              <a:cxn ang="5898240">
                <a:pos x="3857668" y="1505545"/>
              </a:cxn>
              <a:cxn ang="11796480">
                <a:pos x="0" y="752773"/>
              </a:cxn>
              <a:cxn ang="17694720">
                <a:pos x="3857668" y="0"/>
              </a:cxn>
            </a:cxnLst>
            <a:rect l="txL" t="txT" r="txR" b="txB"/>
            <a:pathLst>
              <a:path w="7715336" h="1505545">
                <a:moveTo>
                  <a:pt x="0" y="0"/>
                </a:moveTo>
                <a:lnTo>
                  <a:pt x="7464407" y="0"/>
                </a:lnTo>
                <a:lnTo>
                  <a:pt x="7715336" y="250929"/>
                </a:lnTo>
                <a:lnTo>
                  <a:pt x="7715336" y="1505545"/>
                </a:lnTo>
                <a:lnTo>
                  <a:pt x="0" y="1505545"/>
                </a:lnTo>
                <a:close/>
              </a:path>
            </a:pathLst>
          </a:cu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如果在线圈转动的后半周，不是停止给线圈供电，而是设法改变后半周的电流方向，使线圈在后半周也获得动力，线圈不就能转得更平稳了吗？</a:t>
            </a:r>
          </a:p>
        </p:txBody>
      </p:sp>
      <p:sp>
        <p:nvSpPr>
          <p:cNvPr id="27656" name="矩形 4"/>
          <p:cNvSpPr/>
          <p:nvPr/>
        </p:nvSpPr>
        <p:spPr>
          <a:xfrm>
            <a:off x="1229360" y="857885"/>
            <a:ext cx="42735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二、电动机的基本构造</a:t>
            </a:r>
          </a:p>
        </p:txBody>
      </p:sp>
      <p:sp>
        <p:nvSpPr>
          <p:cNvPr id="27657" name="矩形 27656"/>
          <p:cNvSpPr/>
          <p:nvPr/>
        </p:nvSpPr>
        <p:spPr>
          <a:xfrm>
            <a:off x="1229360" y="3947160"/>
            <a:ext cx="3276600" cy="51879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想一想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5" grpId="0"/>
      <p:bldP spid="2765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15" y="1284605"/>
            <a:ext cx="500507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2"/>
          <p:cNvSpPr txBox="1"/>
          <p:nvPr/>
        </p:nvSpPr>
        <p:spPr>
          <a:xfrm>
            <a:off x="1691640" y="674370"/>
            <a:ext cx="820928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．换向器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　　通过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楷体" pitchFamily="2" charset="-122"/>
              </a:rPr>
              <a:t>换向器</a:t>
            </a:r>
            <a:r>
              <a:rPr lang="zh-CN" altLang="en-US" sz="2800" b="1" dirty="0">
                <a:latin typeface="Times New Roman" panose="02020603050405020304" pitchFamily="18" charset="0"/>
                <a:ea typeface="华文楷体" pitchFamily="2" charset="-122"/>
              </a:rPr>
              <a:t>可以使线圈中电流每半周改变一次。</a:t>
            </a:r>
          </a:p>
        </p:txBody>
      </p:sp>
      <p:sp>
        <p:nvSpPr>
          <p:cNvPr id="26628" name="AutoShape 4"/>
          <p:cNvSpPr/>
          <p:nvPr/>
        </p:nvSpPr>
        <p:spPr>
          <a:xfrm>
            <a:off x="3168015" y="5627370"/>
            <a:ext cx="1584325" cy="934720"/>
          </a:xfrm>
          <a:prstGeom prst="wedgeRectCallout">
            <a:avLst>
              <a:gd name="adj1" fmla="val 92986"/>
              <a:gd name="adj2" fmla="val -127931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Calibri" panose="020F0502020204030204" pitchFamily="34" charset="0"/>
              </a:rPr>
              <a:t>两个</a:t>
            </a:r>
          </a:p>
          <a:p>
            <a:pPr algn="ctr"/>
            <a:r>
              <a:rPr lang="zh-CN" altLang="en-US" sz="2800" b="1" dirty="0">
                <a:latin typeface="Calibri" panose="020F0502020204030204" pitchFamily="34" charset="0"/>
              </a:rPr>
              <a:t>铜半环</a:t>
            </a:r>
          </a:p>
        </p:txBody>
      </p:sp>
      <p:sp>
        <p:nvSpPr>
          <p:cNvPr id="26629" name="AutoShape 5"/>
          <p:cNvSpPr/>
          <p:nvPr/>
        </p:nvSpPr>
        <p:spPr>
          <a:xfrm>
            <a:off x="2628265" y="2888615"/>
            <a:ext cx="996950" cy="535305"/>
          </a:xfrm>
          <a:prstGeom prst="wedgeRectCallout">
            <a:avLst>
              <a:gd name="adj1" fmla="val 164968"/>
              <a:gd name="adj2" fmla="val 167213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</a:rPr>
              <a:t>电刷</a:t>
            </a:r>
          </a:p>
        </p:txBody>
      </p:sp>
      <p:sp>
        <p:nvSpPr>
          <p:cNvPr id="26630" name="椭圆 26629"/>
          <p:cNvSpPr/>
          <p:nvPr/>
        </p:nvSpPr>
        <p:spPr>
          <a:xfrm>
            <a:off x="4247515" y="3322320"/>
            <a:ext cx="2339975" cy="2124075"/>
          </a:xfrm>
          <a:prstGeom prst="ellipse">
            <a:avLst/>
          </a:prstGeom>
          <a:noFill/>
          <a:ln w="28575" cap="flat" cmpd="sng">
            <a:solidFill>
              <a:srgbClr val="CC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1" name="文本框 26630"/>
          <p:cNvSpPr txBox="1"/>
          <p:nvPr/>
        </p:nvSpPr>
        <p:spPr>
          <a:xfrm>
            <a:off x="2952115" y="4185920"/>
            <a:ext cx="12954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换向器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26629" grpId="0" bldLvl="0" animBg="1"/>
      <p:bldP spid="266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/>
          <p:nvPr/>
        </p:nvSpPr>
        <p:spPr>
          <a:xfrm>
            <a:off x="1209040" y="967740"/>
            <a:ext cx="3576955" cy="519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．电动机的工作原理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pic>
        <p:nvPicPr>
          <p:cNvPr id="25603" name="Picture 2" descr="直流电动机工作原理"/>
          <p:cNvPicPr>
            <a:picLocks noChangeAspect="1"/>
          </p:cNvPicPr>
          <p:nvPr/>
        </p:nvPicPr>
        <p:blipFill>
          <a:blip r:embed="rId2"/>
          <a:srcRect l="8333" t="8737" r="8333" b="16696"/>
          <a:stretch>
            <a:fillRect/>
          </a:stretch>
        </p:blipFill>
        <p:spPr>
          <a:xfrm>
            <a:off x="2152650" y="1610359"/>
            <a:ext cx="7429500" cy="471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/>
          <p:nvPr/>
        </p:nvSpPr>
        <p:spPr>
          <a:xfrm>
            <a:off x="1405255" y="821690"/>
            <a:ext cx="27717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．实际电动机</a:t>
            </a:r>
          </a:p>
        </p:txBody>
      </p:sp>
      <p:pic>
        <p:nvPicPr>
          <p:cNvPr id="24579" name="图片 24578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785" y="1701165"/>
            <a:ext cx="3430270" cy="3529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4" descr="http://file.qlteacher.com/upload/cz2010/images/1008/10/1249002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385" y="3033395"/>
            <a:ext cx="4535170" cy="3560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示 1"/>
          <p:cNvPicPr/>
          <p:nvPr/>
        </p:nvPicPr>
        <p:blipFill>
          <a:blip r:embed="rId2"/>
          <a:stretch>
            <a:fillRect/>
          </a:stretch>
        </p:blipFill>
        <p:spPr>
          <a:xfrm>
            <a:off x="2621280" y="1937385"/>
            <a:ext cx="6108700" cy="42176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组合 23555"/>
          <p:cNvGrpSpPr/>
          <p:nvPr/>
        </p:nvGrpSpPr>
        <p:grpSpPr>
          <a:xfrm>
            <a:off x="1535430" y="768985"/>
            <a:ext cx="2789555" cy="920750"/>
            <a:chOff x="0" y="0"/>
            <a:chExt cx="2231" cy="580"/>
          </a:xfrm>
        </p:grpSpPr>
        <p:pic>
          <p:nvPicPr>
            <p:cNvPr id="23557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文本框 23557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0" name="组合 4109"/>
          <p:cNvGrpSpPr/>
          <p:nvPr/>
        </p:nvGrpSpPr>
        <p:grpSpPr>
          <a:xfrm>
            <a:off x="976313" y="1250950"/>
            <a:ext cx="2857500" cy="3000375"/>
            <a:chOff x="0" y="0"/>
            <a:chExt cx="2857500" cy="3000396"/>
          </a:xfrm>
        </p:grpSpPr>
        <p:pic>
          <p:nvPicPr>
            <p:cNvPr id="4111" name="Picture 4" descr="http://a4.att.hudong.com/10/00/01300000256295122587005893125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42896"/>
              <a:ext cx="2857500" cy="2857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2" name="TextBox 10"/>
            <p:cNvSpPr txBox="1"/>
            <p:nvPr/>
          </p:nvSpPr>
          <p:spPr>
            <a:xfrm>
              <a:off x="785813" y="0"/>
              <a:ext cx="695325" cy="39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水泵</a:t>
              </a:r>
            </a:p>
          </p:txBody>
        </p:sp>
      </p:grpSp>
      <p:grpSp>
        <p:nvGrpSpPr>
          <p:cNvPr id="4113" name="组合 4112"/>
          <p:cNvGrpSpPr/>
          <p:nvPr/>
        </p:nvGrpSpPr>
        <p:grpSpPr>
          <a:xfrm>
            <a:off x="2314575" y="4003675"/>
            <a:ext cx="2705100" cy="2286000"/>
            <a:chOff x="0" y="0"/>
            <a:chExt cx="2704596" cy="2286036"/>
          </a:xfrm>
        </p:grpSpPr>
        <p:pic>
          <p:nvPicPr>
            <p:cNvPr id="4114" name="Picture 8" descr="http://special.cheaa.com/DaoGou/20080429xt/images/FTS30-7BR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6" y="357210"/>
              <a:ext cx="2561720" cy="19288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5" name="TextBox 13"/>
            <p:cNvSpPr txBox="1"/>
            <p:nvPr/>
          </p:nvSpPr>
          <p:spPr>
            <a:xfrm>
              <a:off x="0" y="0"/>
              <a:ext cx="950735" cy="3968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电风扇</a:t>
              </a:r>
            </a:p>
          </p:txBody>
        </p:sp>
      </p:grpSp>
      <p:grpSp>
        <p:nvGrpSpPr>
          <p:cNvPr id="4116" name="组合 4115"/>
          <p:cNvGrpSpPr/>
          <p:nvPr/>
        </p:nvGrpSpPr>
        <p:grpSpPr>
          <a:xfrm>
            <a:off x="7750175" y="3964305"/>
            <a:ext cx="3413125" cy="2571750"/>
            <a:chOff x="0" y="0"/>
            <a:chExt cx="3413310" cy="2571768"/>
          </a:xfrm>
        </p:grpSpPr>
        <p:pic>
          <p:nvPicPr>
            <p:cNvPr id="4117" name="Picture 6" descr="http://a3.att.hudong.com/42/27/300001174781131225272027912_950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42876"/>
              <a:ext cx="3413310" cy="2428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8" name="TextBox 15"/>
            <p:cNvSpPr txBox="1"/>
            <p:nvPr/>
          </p:nvSpPr>
          <p:spPr>
            <a:xfrm>
              <a:off x="1379612" y="0"/>
              <a:ext cx="1206566" cy="39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电力机车</a:t>
              </a:r>
            </a:p>
          </p:txBody>
        </p:sp>
      </p:grpSp>
      <p:grpSp>
        <p:nvGrpSpPr>
          <p:cNvPr id="4119" name="组合 4118"/>
          <p:cNvGrpSpPr/>
          <p:nvPr/>
        </p:nvGrpSpPr>
        <p:grpSpPr>
          <a:xfrm>
            <a:off x="4897120" y="1450975"/>
            <a:ext cx="3714750" cy="2552700"/>
            <a:chOff x="0" y="0"/>
            <a:chExt cx="3714778" cy="2552104"/>
          </a:xfrm>
        </p:grpSpPr>
        <p:pic>
          <p:nvPicPr>
            <p:cNvPr id="4120" name="Picture 10" descr="http://img.soufun.com/news/2011_01/14/home/1294997370837_000.jpg"/>
            <p:cNvPicPr>
              <a:picLocks noChangeAspect="1"/>
            </p:cNvPicPr>
            <p:nvPr/>
          </p:nvPicPr>
          <p:blipFill>
            <a:blip r:embed="rId5"/>
            <a:srcRect b="11095"/>
            <a:stretch>
              <a:fillRect/>
            </a:stretch>
          </p:blipFill>
          <p:spPr>
            <a:xfrm>
              <a:off x="0" y="71438"/>
              <a:ext cx="3714778" cy="24806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21" name="TextBox 17"/>
            <p:cNvSpPr txBox="1"/>
            <p:nvPr/>
          </p:nvSpPr>
          <p:spPr>
            <a:xfrm>
              <a:off x="1357323" y="0"/>
              <a:ext cx="1462098" cy="3967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C0000"/>
                  </a:solidFill>
                  <a:latin typeface="Calibri" panose="020F0502020204030204" pitchFamily="34" charset="0"/>
                </a:rPr>
                <a:t>洗衣机内部</a:t>
              </a:r>
            </a:p>
          </p:txBody>
        </p:sp>
      </p:grpSp>
      <p:sp>
        <p:nvSpPr>
          <p:cNvPr id="4122" name="TextBox 4"/>
          <p:cNvSpPr/>
          <p:nvPr/>
        </p:nvSpPr>
        <p:spPr>
          <a:xfrm>
            <a:off x="431800" y="703263"/>
            <a:ext cx="7200900" cy="56515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</a:rPr>
              <a:t>　　电动机通电后为什么能够转动呢？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9"/>
          <p:cNvSpPr txBox="1"/>
          <p:nvPr/>
        </p:nvSpPr>
        <p:spPr>
          <a:xfrm>
            <a:off x="8435340" y="2946400"/>
            <a:ext cx="310705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通电导线是不是也会受到磁场的作用力呢？</a:t>
            </a:r>
          </a:p>
        </p:txBody>
      </p:sp>
      <p:grpSp>
        <p:nvGrpSpPr>
          <p:cNvPr id="37891" name="组合 37890"/>
          <p:cNvGrpSpPr/>
          <p:nvPr/>
        </p:nvGrpSpPr>
        <p:grpSpPr>
          <a:xfrm>
            <a:off x="1310958" y="3119755"/>
            <a:ext cx="2162175" cy="1628775"/>
            <a:chOff x="0" y="0"/>
            <a:chExt cx="1362" cy="1026"/>
          </a:xfrm>
        </p:grpSpPr>
        <p:sp>
          <p:nvSpPr>
            <p:cNvPr id="37892" name="Freeform 16"/>
            <p:cNvSpPr>
              <a:spLocks noChangeAspect="1"/>
            </p:cNvSpPr>
            <p:nvPr/>
          </p:nvSpPr>
          <p:spPr>
            <a:xfrm rot="-5400000" flipH="1">
              <a:off x="407" y="110"/>
              <a:ext cx="486" cy="1301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Freeform 18"/>
            <p:cNvSpPr>
              <a:spLocks noChangeAspect="1"/>
            </p:cNvSpPr>
            <p:nvPr/>
          </p:nvSpPr>
          <p:spPr>
            <a:xfrm rot="16200000">
              <a:off x="407" y="-370"/>
              <a:ext cx="486" cy="1301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4" name="Text Box 19"/>
            <p:cNvSpPr txBox="1"/>
            <p:nvPr/>
          </p:nvSpPr>
          <p:spPr>
            <a:xfrm>
              <a:off x="1066" y="0"/>
              <a:ext cx="296" cy="10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x-none" sz="2800" b="1">
                  <a:solidFill>
                    <a:schemeClr val="hlink"/>
                  </a:solidFill>
                  <a:latin typeface="Times New Roman" panose="02020603050405020304" pitchFamily="18" charset="0"/>
                </a:rPr>
                <a:t>S</a:t>
              </a:r>
            </a:p>
            <a:p>
              <a:pPr>
                <a:lnSpc>
                  <a:spcPct val="90000"/>
                </a:lnSpc>
              </a:pPr>
              <a:endPara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</a:pPr>
              <a:endParaRPr lang="en-US" altLang="x-none" sz="2800" b="1">
                <a:solidFill>
                  <a:schemeClr val="hlink"/>
                </a:solidFill>
                <a:latin typeface="Times New Roman" panose="02020603050405020304" pitchFamily="18" charset="0"/>
              </a:endParaRPr>
            </a:p>
            <a:p>
              <a:pPr>
                <a:lnSpc>
                  <a:spcPct val="90000"/>
                </a:lnSpc>
              </a:pPr>
              <a:r>
                <a:rPr lang="en-US" altLang="x-none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</p:grpSp>
      <p:grpSp>
        <p:nvGrpSpPr>
          <p:cNvPr id="37895" name="组合 37894"/>
          <p:cNvGrpSpPr/>
          <p:nvPr/>
        </p:nvGrpSpPr>
        <p:grpSpPr>
          <a:xfrm>
            <a:off x="4984433" y="2614930"/>
            <a:ext cx="3132137" cy="2520950"/>
            <a:chOff x="0" y="0"/>
            <a:chExt cx="2060" cy="1667"/>
          </a:xfrm>
        </p:grpSpPr>
        <p:sp>
          <p:nvSpPr>
            <p:cNvPr id="37896" name="AutoShape 17"/>
            <p:cNvSpPr/>
            <p:nvPr/>
          </p:nvSpPr>
          <p:spPr>
            <a:xfrm rot="13176106">
              <a:off x="495" y="68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pPr>
                <a:lnSpc>
                  <a:spcPct val="120000"/>
                </a:lnSpc>
              </a:pP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37897" name="组合 37896"/>
            <p:cNvGrpSpPr/>
            <p:nvPr/>
          </p:nvGrpSpPr>
          <p:grpSpPr>
            <a:xfrm>
              <a:off x="382" y="477"/>
              <a:ext cx="549" cy="576"/>
              <a:chOff x="0" y="0"/>
              <a:chExt cx="549" cy="576"/>
            </a:xfrm>
          </p:grpSpPr>
          <p:sp>
            <p:nvSpPr>
              <p:cNvPr id="37898" name="Line 21"/>
              <p:cNvSpPr/>
              <p:nvPr/>
            </p:nvSpPr>
            <p:spPr>
              <a:xfrm flipH="1">
                <a:off x="0" y="0"/>
                <a:ext cx="480" cy="57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7899" name="Text Box 22"/>
              <p:cNvSpPr txBox="1"/>
              <p:nvPr/>
            </p:nvSpPr>
            <p:spPr>
              <a:xfrm>
                <a:off x="323" y="144"/>
                <a:ext cx="226" cy="3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x-none" sz="2800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</p:grpSp>
        <p:sp>
          <p:nvSpPr>
            <p:cNvPr id="37900" name="Freeform 24"/>
            <p:cNvSpPr/>
            <p:nvPr/>
          </p:nvSpPr>
          <p:spPr>
            <a:xfrm>
              <a:off x="1040" y="30"/>
              <a:ext cx="680" cy="243"/>
            </a:xfrm>
            <a:custGeom>
              <a:avLst/>
              <a:gdLst>
                <a:gd name="txL" fmla="*/ 0 w 680"/>
                <a:gd name="txT" fmla="*/ 0 h 243"/>
                <a:gd name="txR" fmla="*/ 680 w 680"/>
                <a:gd name="txB" fmla="*/ 243 h 243"/>
              </a:gdLst>
              <a:ahLst/>
              <a:cxnLst>
                <a:cxn ang="0">
                  <a:pos x="0" y="243"/>
                </a:cxn>
                <a:cxn ang="0">
                  <a:pos x="136" y="38"/>
                </a:cxn>
                <a:cxn ang="0">
                  <a:pos x="408" y="16"/>
                </a:cxn>
                <a:cxn ang="0">
                  <a:pos x="680" y="106"/>
                </a:cxn>
              </a:cxnLst>
              <a:rect l="txL" t="txT" r="txR" b="txB"/>
              <a:pathLst>
                <a:path w="680" h="243">
                  <a:moveTo>
                    <a:pt x="0" y="243"/>
                  </a:moveTo>
                  <a:cubicBezTo>
                    <a:pt x="34" y="159"/>
                    <a:pt x="68" y="76"/>
                    <a:pt x="136" y="38"/>
                  </a:cubicBezTo>
                  <a:cubicBezTo>
                    <a:pt x="204" y="0"/>
                    <a:pt x="317" y="5"/>
                    <a:pt x="408" y="16"/>
                  </a:cubicBezTo>
                  <a:cubicBezTo>
                    <a:pt x="499" y="27"/>
                    <a:pt x="589" y="66"/>
                    <a:pt x="680" y="106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Freeform 25"/>
            <p:cNvSpPr/>
            <p:nvPr/>
          </p:nvSpPr>
          <p:spPr>
            <a:xfrm>
              <a:off x="0" y="1384"/>
              <a:ext cx="1085" cy="283"/>
            </a:xfrm>
            <a:custGeom>
              <a:avLst/>
              <a:gdLst>
                <a:gd name="txL" fmla="*/ 0 w 1085"/>
                <a:gd name="txT" fmla="*/ 0 h 283"/>
                <a:gd name="txR" fmla="*/ 1085 w 1085"/>
                <a:gd name="txB" fmla="*/ 283 h 283"/>
              </a:gdLst>
              <a:ahLst/>
              <a:cxnLst>
                <a:cxn ang="0">
                  <a:pos x="87" y="23"/>
                </a:cxn>
                <a:cxn ang="0">
                  <a:pos x="87" y="249"/>
                </a:cxn>
                <a:cxn ang="0">
                  <a:pos x="609" y="227"/>
                </a:cxn>
                <a:cxn ang="0">
                  <a:pos x="1085" y="0"/>
                </a:cxn>
              </a:cxnLst>
              <a:rect l="txL" t="txT" r="txR" b="txB"/>
              <a:pathLst>
                <a:path w="1085" h="283">
                  <a:moveTo>
                    <a:pt x="87" y="23"/>
                  </a:moveTo>
                  <a:cubicBezTo>
                    <a:pt x="43" y="119"/>
                    <a:pt x="0" y="215"/>
                    <a:pt x="87" y="249"/>
                  </a:cubicBezTo>
                  <a:cubicBezTo>
                    <a:pt x="174" y="283"/>
                    <a:pt x="443" y="268"/>
                    <a:pt x="609" y="227"/>
                  </a:cubicBezTo>
                  <a:cubicBezTo>
                    <a:pt x="775" y="186"/>
                    <a:pt x="930" y="93"/>
                    <a:pt x="1085" y="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Text Box 26"/>
            <p:cNvSpPr txBox="1"/>
            <p:nvPr/>
          </p:nvSpPr>
          <p:spPr>
            <a:xfrm>
              <a:off x="1675" y="0"/>
              <a:ext cx="385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x-none" sz="2800" b="1"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37903" name="Text Box 27"/>
            <p:cNvSpPr txBox="1"/>
            <p:nvPr/>
          </p:nvSpPr>
          <p:spPr>
            <a:xfrm>
              <a:off x="1108" y="1065"/>
              <a:ext cx="385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x-none" sz="2800" b="1">
                  <a:latin typeface="宋体" panose="02010600030101010101" pitchFamily="2" charset="-122"/>
                </a:rPr>
                <a:t>_</a:t>
              </a:r>
            </a:p>
          </p:txBody>
        </p:sp>
      </p:grpSp>
      <p:sp>
        <p:nvSpPr>
          <p:cNvPr id="37904" name="TextBox 4"/>
          <p:cNvSpPr/>
          <p:nvPr/>
        </p:nvSpPr>
        <p:spPr>
          <a:xfrm>
            <a:off x="591820" y="1859280"/>
            <a:ext cx="3492500" cy="68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磁体周围存在什么？</a:t>
            </a:r>
          </a:p>
        </p:txBody>
      </p:sp>
      <p:sp>
        <p:nvSpPr>
          <p:cNvPr id="37905" name="TextBox 4"/>
          <p:cNvSpPr/>
          <p:nvPr/>
        </p:nvSpPr>
        <p:spPr>
          <a:xfrm>
            <a:off x="4371658" y="1859280"/>
            <a:ext cx="4651375" cy="68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通电直导体周围存在什么？</a:t>
            </a:r>
          </a:p>
        </p:txBody>
      </p:sp>
      <p:sp>
        <p:nvSpPr>
          <p:cNvPr id="37906" name="AutoShape 31"/>
          <p:cNvSpPr/>
          <p:nvPr/>
        </p:nvSpPr>
        <p:spPr>
          <a:xfrm>
            <a:off x="2860358" y="1895793"/>
            <a:ext cx="1185862" cy="612775"/>
          </a:xfrm>
          <a:prstGeom prst="wedgeRoundRectCallout">
            <a:avLst>
              <a:gd name="adj1" fmla="val -20815"/>
              <a:gd name="adj2" fmla="val 34454"/>
              <a:gd name="adj3" fmla="val 16667"/>
            </a:avLst>
          </a:prstGeom>
          <a:solidFill>
            <a:schemeClr val="bg1"/>
          </a:solidFill>
          <a:ln w="9525">
            <a:noFill/>
          </a:ln>
        </p:spPr>
        <p:txBody>
          <a:bodyPr lIns="18000" tIns="10800" rIns="18000" bIns="10800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磁场</a:t>
            </a:r>
          </a:p>
        </p:txBody>
      </p:sp>
      <p:sp>
        <p:nvSpPr>
          <p:cNvPr id="37907" name="AutoShape 32"/>
          <p:cNvSpPr/>
          <p:nvPr/>
        </p:nvSpPr>
        <p:spPr>
          <a:xfrm>
            <a:off x="7719695" y="1895793"/>
            <a:ext cx="1260475" cy="611187"/>
          </a:xfrm>
          <a:prstGeom prst="wedgeRoundRectCallout">
            <a:avLst>
              <a:gd name="adj1" fmla="val -44333"/>
              <a:gd name="adj2" fmla="val 52338"/>
              <a:gd name="adj3" fmla="val 16667"/>
            </a:avLst>
          </a:prstGeom>
          <a:solidFill>
            <a:schemeClr val="bg1"/>
          </a:solidFill>
          <a:ln w="9525">
            <a:noFill/>
          </a:ln>
        </p:spPr>
        <p:txBody>
          <a:bodyPr lIns="18000" tIns="10800" rIns="18000" bIns="10800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磁场</a:t>
            </a:r>
          </a:p>
        </p:txBody>
      </p:sp>
      <p:sp>
        <p:nvSpPr>
          <p:cNvPr id="37908" name="矩形 37907"/>
          <p:cNvSpPr/>
          <p:nvPr/>
        </p:nvSpPr>
        <p:spPr>
          <a:xfrm>
            <a:off x="2274570" y="5351780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磁体间通过磁场相互作用</a:t>
            </a:r>
          </a:p>
        </p:txBody>
      </p:sp>
      <p:grpSp>
        <p:nvGrpSpPr>
          <p:cNvPr id="37910" name="组合 37909"/>
          <p:cNvGrpSpPr/>
          <p:nvPr/>
        </p:nvGrpSpPr>
        <p:grpSpPr>
          <a:xfrm>
            <a:off x="483870" y="686118"/>
            <a:ext cx="2789238" cy="920750"/>
            <a:chOff x="0" y="0"/>
            <a:chExt cx="2231" cy="580"/>
          </a:xfrm>
        </p:grpSpPr>
        <p:pic>
          <p:nvPicPr>
            <p:cNvPr id="37911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12" name="文本框 3791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904" grpId="0" bldLvl="0" animBg="1"/>
      <p:bldP spid="37905" grpId="0" bldLvl="0" animBg="1"/>
      <p:bldP spid="37906" grpId="0" bldLvl="0" animBg="1"/>
      <p:bldP spid="37907" grpId="0" bldLvl="0" animBg="1"/>
      <p:bldP spid="379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82" name="组合 36881"/>
          <p:cNvGrpSpPr/>
          <p:nvPr/>
        </p:nvGrpSpPr>
        <p:grpSpPr>
          <a:xfrm>
            <a:off x="4195763" y="2132330"/>
            <a:ext cx="6948487" cy="3219450"/>
            <a:chOff x="431" y="1661"/>
            <a:chExt cx="4377" cy="2028"/>
          </a:xfrm>
        </p:grpSpPr>
        <p:pic>
          <p:nvPicPr>
            <p:cNvPr id="36881" name="图片 36880" descr="133040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1661"/>
              <a:ext cx="3788" cy="1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9" name="Line 5"/>
            <p:cNvSpPr/>
            <p:nvPr/>
          </p:nvSpPr>
          <p:spPr>
            <a:xfrm flipH="1">
              <a:off x="1837" y="2954"/>
              <a:ext cx="249" cy="47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6870" name="Text Box 6"/>
            <p:cNvSpPr txBox="1"/>
            <p:nvPr/>
          </p:nvSpPr>
          <p:spPr>
            <a:xfrm>
              <a:off x="1338" y="3362"/>
              <a:ext cx="165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00"/>
                  </a:solidFill>
                  <a:latin typeface="Calibri" panose="020F0502020204030204" pitchFamily="34" charset="0"/>
                </a:rPr>
                <a:t>金属导轨</a:t>
              </a:r>
            </a:p>
          </p:txBody>
        </p:sp>
        <p:sp>
          <p:nvSpPr>
            <p:cNvPr id="36871" name="Text Box 7"/>
            <p:cNvSpPr txBox="1"/>
            <p:nvPr/>
          </p:nvSpPr>
          <p:spPr>
            <a:xfrm>
              <a:off x="431" y="1820"/>
              <a:ext cx="113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00"/>
                  </a:solidFill>
                  <a:latin typeface="Calibri" panose="020F0502020204030204" pitchFamily="34" charset="0"/>
                </a:rPr>
                <a:t>直导体</a:t>
              </a:r>
            </a:p>
          </p:txBody>
        </p:sp>
        <p:sp>
          <p:nvSpPr>
            <p:cNvPr id="36872" name="Line 8"/>
            <p:cNvSpPr/>
            <p:nvPr/>
          </p:nvSpPr>
          <p:spPr>
            <a:xfrm flipH="1" flipV="1">
              <a:off x="1156" y="2115"/>
              <a:ext cx="749" cy="72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6873" name="Text Box 13"/>
            <p:cNvSpPr txBox="1"/>
            <p:nvPr/>
          </p:nvSpPr>
          <p:spPr>
            <a:xfrm>
              <a:off x="2812" y="2024"/>
              <a:ext cx="29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3200" b="1">
                  <a:solidFill>
                    <a:srgbClr val="FF0000"/>
                  </a:solidFill>
                  <a:latin typeface="Calibri" panose="020F0502020204030204" pitchFamily="34" charset="0"/>
                </a:rPr>
                <a:t>+</a:t>
              </a:r>
            </a:p>
          </p:txBody>
        </p:sp>
        <p:sp>
          <p:nvSpPr>
            <p:cNvPr id="36874" name="Text Box 14"/>
            <p:cNvSpPr txBox="1"/>
            <p:nvPr/>
          </p:nvSpPr>
          <p:spPr>
            <a:xfrm>
              <a:off x="2812" y="2160"/>
              <a:ext cx="29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x-none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-</a:t>
              </a:r>
            </a:p>
          </p:txBody>
        </p:sp>
      </p:grpSp>
      <p:sp>
        <p:nvSpPr>
          <p:cNvPr id="36875" name="TextBox 11"/>
          <p:cNvSpPr txBox="1"/>
          <p:nvPr/>
        </p:nvSpPr>
        <p:spPr>
          <a:xfrm>
            <a:off x="1151255" y="2526665"/>
            <a:ext cx="313499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x-none" sz="2800" b="1">
                <a:latin typeface="Arial" panose="020B0604020202020204" pitchFamily="34" charset="0"/>
              </a:rPr>
              <a:t>① </a:t>
            </a: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闭合开关，观察铝制直导体运动。</a:t>
            </a:r>
          </a:p>
        </p:txBody>
      </p:sp>
      <p:sp>
        <p:nvSpPr>
          <p:cNvPr id="36876" name="TextBox 12"/>
          <p:cNvSpPr txBox="1"/>
          <p:nvPr/>
        </p:nvSpPr>
        <p:spPr>
          <a:xfrm>
            <a:off x="1035050" y="4348480"/>
            <a:ext cx="3083560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②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改变电流方向或改变磁场方向。</a:t>
            </a:r>
          </a:p>
        </p:txBody>
      </p:sp>
      <p:sp>
        <p:nvSpPr>
          <p:cNvPr id="36878" name="矩形 4"/>
          <p:cNvSpPr/>
          <p:nvPr/>
        </p:nvSpPr>
        <p:spPr>
          <a:xfrm>
            <a:off x="431800" y="84042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一、磁场对通电导线的作用</a:t>
            </a:r>
          </a:p>
        </p:txBody>
      </p:sp>
      <p:sp>
        <p:nvSpPr>
          <p:cNvPr id="36879" name="Rectangle 2"/>
          <p:cNvSpPr/>
          <p:nvPr/>
        </p:nvSpPr>
        <p:spPr>
          <a:xfrm>
            <a:off x="431800" y="169767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演示实验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 bldLvl="0" animBg="1"/>
      <p:bldP spid="368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3"/>
          <p:cNvSpPr/>
          <p:nvPr/>
        </p:nvSpPr>
        <p:spPr>
          <a:xfrm>
            <a:off x="8386445" y="4465320"/>
            <a:ext cx="3429635" cy="21583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8000" rIns="18000">
            <a:spAutoFit/>
          </a:bodyPr>
          <a:lstStyle/>
          <a:p>
            <a:pPr>
              <a:lnSpc>
                <a:spcPct val="120000"/>
              </a:lnSpc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　　磁场方向不变，改变电流方向，磁场中导体运动方向也发生了改变。</a:t>
            </a:r>
          </a:p>
        </p:txBody>
      </p:sp>
      <p:sp>
        <p:nvSpPr>
          <p:cNvPr id="35843" name="Rectangle 44"/>
          <p:cNvSpPr/>
          <p:nvPr/>
        </p:nvSpPr>
        <p:spPr>
          <a:xfrm>
            <a:off x="545465" y="4723765"/>
            <a:ext cx="3105785" cy="164147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8000" rIns="18000">
            <a:spAutoFit/>
          </a:bodyPr>
          <a:lstStyle/>
          <a:p>
            <a:pPr>
              <a:lnSpc>
                <a:spcPct val="120000"/>
              </a:lnSpc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　　闭合开关，原来静止在磁场中的导体发生运动。</a:t>
            </a:r>
          </a:p>
        </p:txBody>
      </p:sp>
      <p:sp>
        <p:nvSpPr>
          <p:cNvPr id="35844" name="Rectangle 45"/>
          <p:cNvSpPr/>
          <p:nvPr/>
        </p:nvSpPr>
        <p:spPr>
          <a:xfrm>
            <a:off x="4529455" y="4465320"/>
            <a:ext cx="3132455" cy="215836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8000" rIns="18000">
            <a:spAutoFit/>
          </a:bodyPr>
          <a:lstStyle/>
          <a:p>
            <a:pPr>
              <a:lnSpc>
                <a:spcPct val="120000"/>
              </a:lnSpc>
              <a:buClr>
                <a:schemeClr val="folHlink"/>
              </a:buClr>
              <a:buSzPct val="85000"/>
              <a:buFont typeface="Wingdings 2" pitchFamily="18" charset="2"/>
            </a:pPr>
            <a:r>
              <a:rPr lang="zh-CN" altLang="en-US" sz="2800" b="1" dirty="0">
                <a:latin typeface="宋体" panose="02010600030101010101" pitchFamily="2" charset="-122"/>
              </a:rPr>
              <a:t>　　电流方向不变，改变磁场方向，磁场中导体运动方向发生了改变。</a:t>
            </a:r>
          </a:p>
        </p:txBody>
      </p:sp>
      <p:grpSp>
        <p:nvGrpSpPr>
          <p:cNvPr id="35846" name="组合 35845"/>
          <p:cNvGrpSpPr/>
          <p:nvPr/>
        </p:nvGrpSpPr>
        <p:grpSpPr>
          <a:xfrm>
            <a:off x="806133" y="2192338"/>
            <a:ext cx="1946275" cy="2514600"/>
            <a:chOff x="0" y="0"/>
            <a:chExt cx="1226" cy="1584"/>
          </a:xfrm>
        </p:grpSpPr>
        <p:sp>
          <p:nvSpPr>
            <p:cNvPr id="35847" name="Freeform 4"/>
            <p:cNvSpPr>
              <a:spLocks noChangeAspect="1"/>
            </p:cNvSpPr>
            <p:nvPr/>
          </p:nvSpPr>
          <p:spPr>
            <a:xfrm rot="-5400000" flipH="1">
              <a:off x="362" y="415"/>
              <a:ext cx="336" cy="1056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8" name="AutoShape 5"/>
            <p:cNvSpPr/>
            <p:nvPr/>
          </p:nvSpPr>
          <p:spPr>
            <a:xfrm rot="13176106">
              <a:off x="817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endParaRPr lang="zh-CN" altLang="en-US" sz="1800" dirty="0">
                <a:latin typeface="Calibri" panose="020F0502020204030204" pitchFamily="34" charset="0"/>
              </a:endParaRPr>
            </a:p>
          </p:txBody>
        </p:sp>
        <p:sp>
          <p:nvSpPr>
            <p:cNvPr id="35849" name="Freeform 6"/>
            <p:cNvSpPr>
              <a:spLocks noChangeAspect="1"/>
            </p:cNvSpPr>
            <p:nvPr/>
          </p:nvSpPr>
          <p:spPr>
            <a:xfrm rot="16200000">
              <a:off x="360" y="71"/>
              <a:ext cx="336" cy="1056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Text Box 7"/>
            <p:cNvSpPr txBox="1"/>
            <p:nvPr/>
          </p:nvSpPr>
          <p:spPr>
            <a:xfrm>
              <a:off x="864" y="88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35851" name="Line 27"/>
            <p:cNvSpPr/>
            <p:nvPr/>
          </p:nvSpPr>
          <p:spPr>
            <a:xfrm flipH="1">
              <a:off x="673" y="456"/>
              <a:ext cx="48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852" name="Text Box 28"/>
            <p:cNvSpPr txBox="1"/>
            <p:nvPr/>
          </p:nvSpPr>
          <p:spPr>
            <a:xfrm>
              <a:off x="1000" y="600"/>
              <a:ext cx="22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35853" name="Line 30"/>
            <p:cNvSpPr/>
            <p:nvPr/>
          </p:nvSpPr>
          <p:spPr>
            <a:xfrm flipH="1">
              <a:off x="433" y="730"/>
              <a:ext cx="432" cy="0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854" name="Text Box 31"/>
            <p:cNvSpPr txBox="1"/>
            <p:nvPr/>
          </p:nvSpPr>
          <p:spPr>
            <a:xfrm>
              <a:off x="240" y="52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 i="1">
                  <a:solidFill>
                    <a:srgbClr val="3333FF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5855" name="Text Box 38"/>
            <p:cNvSpPr txBox="1"/>
            <p:nvPr/>
          </p:nvSpPr>
          <p:spPr>
            <a:xfrm>
              <a:off x="522" y="1270"/>
              <a:ext cx="4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甲</a:t>
              </a:r>
            </a:p>
          </p:txBody>
        </p:sp>
        <p:sp>
          <p:nvSpPr>
            <p:cNvPr id="35856" name="Text Box 7"/>
            <p:cNvSpPr txBox="1"/>
            <p:nvPr/>
          </p:nvSpPr>
          <p:spPr>
            <a:xfrm>
              <a:off x="841" y="321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35857" name="组合 35856"/>
          <p:cNvGrpSpPr/>
          <p:nvPr/>
        </p:nvGrpSpPr>
        <p:grpSpPr>
          <a:xfrm>
            <a:off x="4946015" y="1514793"/>
            <a:ext cx="2473325" cy="2514600"/>
            <a:chOff x="0" y="0"/>
            <a:chExt cx="1558" cy="1584"/>
          </a:xfrm>
        </p:grpSpPr>
        <p:grpSp>
          <p:nvGrpSpPr>
            <p:cNvPr id="35858" name="组合 35857"/>
            <p:cNvGrpSpPr/>
            <p:nvPr/>
          </p:nvGrpSpPr>
          <p:grpSpPr>
            <a:xfrm>
              <a:off x="0" y="0"/>
              <a:ext cx="1056" cy="1584"/>
              <a:chOff x="0" y="0"/>
              <a:chExt cx="1056" cy="1584"/>
            </a:xfrm>
          </p:grpSpPr>
          <p:sp>
            <p:nvSpPr>
              <p:cNvPr id="35859" name="Freeform 10"/>
              <p:cNvSpPr>
                <a:spLocks noChangeAspect="1"/>
              </p:cNvSpPr>
              <p:nvPr/>
            </p:nvSpPr>
            <p:spPr>
              <a:xfrm rot="-16200000" flipV="1">
                <a:off x="360" y="359"/>
                <a:ext cx="336" cy="1056"/>
              </a:xfrm>
              <a:custGeom>
                <a:avLst/>
                <a:gdLst>
                  <a:gd name="txL" fmla="*/ 0 w 10000"/>
                  <a:gd name="txT" fmla="*/ 0 h 26000"/>
                  <a:gd name="txR" fmla="*/ 10000 w 10000"/>
                  <a:gd name="txB" fmla="*/ 26000 h 26000"/>
                </a:gdLst>
                <a:ahLst/>
                <a:cxnLst>
                  <a:cxn ang="0">
                    <a:pos x="209" y="4004"/>
                  </a:cxn>
                  <a:cxn ang="0">
                    <a:pos x="627" y="4033"/>
                  </a:cxn>
                  <a:cxn ang="0">
                    <a:pos x="1042" y="4091"/>
                  </a:cxn>
                  <a:cxn ang="0">
                    <a:pos x="1452" y="4178"/>
                  </a:cxn>
                  <a:cxn ang="0">
                    <a:pos x="1854" y="4294"/>
                  </a:cxn>
                  <a:cxn ang="0">
                    <a:pos x="2248" y="4437"/>
                  </a:cxn>
                  <a:cxn ang="0">
                    <a:pos x="2630" y="4607"/>
                  </a:cxn>
                  <a:cxn ang="0">
                    <a:pos x="3000" y="4804"/>
                  </a:cxn>
                  <a:cxn ang="0">
                    <a:pos x="3355" y="5026"/>
                  </a:cxn>
                  <a:cxn ang="0">
                    <a:pos x="3694" y="5272"/>
                  </a:cxn>
                  <a:cxn ang="0">
                    <a:pos x="4015" y="5541"/>
                  </a:cxn>
                  <a:cxn ang="0">
                    <a:pos x="4316" y="5832"/>
                  </a:cxn>
                  <a:cxn ang="0">
                    <a:pos x="4596" y="6143"/>
                  </a:cxn>
                  <a:cxn ang="0">
                    <a:pos x="4854" y="6473"/>
                  </a:cxn>
                  <a:cxn ang="0">
                    <a:pos x="5088" y="6820"/>
                  </a:cxn>
                  <a:cxn ang="0">
                    <a:pos x="5298" y="7183"/>
                  </a:cxn>
                  <a:cxn ang="0">
                    <a:pos x="5481" y="7560"/>
                  </a:cxn>
                  <a:cxn ang="0">
                    <a:pos x="5638" y="7948"/>
                  </a:cxn>
                  <a:cxn ang="0">
                    <a:pos x="5768" y="8346"/>
                  </a:cxn>
                  <a:cxn ang="0">
                    <a:pos x="5869" y="8753"/>
                  </a:cxn>
                  <a:cxn ang="0">
                    <a:pos x="5942" y="9165"/>
                  </a:cxn>
                  <a:cxn ang="0">
                    <a:pos x="5985" y="9581"/>
                  </a:cxn>
                  <a:cxn ang="0">
                    <a:pos x="6000" y="10000"/>
                  </a:cxn>
                  <a:cxn ang="0">
                    <a:pos x="10000" y="26000"/>
                  </a:cxn>
                  <a:cxn ang="0">
                    <a:pos x="9994" y="9651"/>
                  </a:cxn>
                  <a:cxn ang="0">
                    <a:pos x="9945" y="8955"/>
                  </a:cxn>
                  <a:cxn ang="0">
                    <a:pos x="9848" y="8264"/>
                  </a:cxn>
                  <a:cxn ang="0">
                    <a:pos x="9703" y="7581"/>
                  </a:cxn>
                  <a:cxn ang="0">
                    <a:pos x="9511" y="6910"/>
                  </a:cxn>
                  <a:cxn ang="0">
                    <a:pos x="9272" y="6254"/>
                  </a:cxn>
                  <a:cxn ang="0">
                    <a:pos x="8988" y="5616"/>
                  </a:cxn>
                  <a:cxn ang="0">
                    <a:pos x="8660" y="5000"/>
                  </a:cxn>
                  <a:cxn ang="0">
                    <a:pos x="8290" y="4408"/>
                  </a:cxn>
                  <a:cxn ang="0">
                    <a:pos x="7880" y="3843"/>
                  </a:cxn>
                  <a:cxn ang="0">
                    <a:pos x="7431" y="3309"/>
                  </a:cxn>
                  <a:cxn ang="0">
                    <a:pos x="6947" y="2807"/>
                  </a:cxn>
                  <a:cxn ang="0">
                    <a:pos x="6428" y="2340"/>
                  </a:cxn>
                  <a:cxn ang="0">
                    <a:pos x="5878" y="1910"/>
                  </a:cxn>
                  <a:cxn ang="0">
                    <a:pos x="5299" y="1520"/>
                  </a:cxn>
                  <a:cxn ang="0">
                    <a:pos x="4695" y="1171"/>
                  </a:cxn>
                  <a:cxn ang="0">
                    <a:pos x="4067" y="865"/>
                  </a:cxn>
                  <a:cxn ang="0">
                    <a:pos x="3420" y="603"/>
                  </a:cxn>
                  <a:cxn ang="0">
                    <a:pos x="2756" y="387"/>
                  </a:cxn>
                  <a:cxn ang="0">
                    <a:pos x="2079" y="219"/>
                  </a:cxn>
                  <a:cxn ang="0">
                    <a:pos x="1392" y="97"/>
                  </a:cxn>
                  <a:cxn ang="0">
                    <a:pos x="698" y="24"/>
                  </a:cxn>
                  <a:cxn ang="0">
                    <a:pos x="0" y="0"/>
                  </a:cxn>
                </a:cxnLst>
                <a:rect l="txL" t="txT" r="txR" b="tx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6600">
                  <a:alpha val="100000"/>
                </a:srgb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0" name="AutoShape 11"/>
              <p:cNvSpPr/>
              <p:nvPr/>
            </p:nvSpPr>
            <p:spPr>
              <a:xfrm rot="13176106">
                <a:off x="769" y="0"/>
                <a:ext cx="96" cy="1584"/>
              </a:xfrm>
              <a:prstGeom prst="can">
                <a:avLst>
                  <a:gd name="adj" fmla="val 124972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wrap="none" anchor="ctr"/>
              <a:lstStyle/>
              <a:p>
                <a:endParaRPr lang="zh-CN" altLang="en-US" sz="18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5861" name="Freeform 12"/>
              <p:cNvSpPr>
                <a:spLocks noChangeAspect="1"/>
              </p:cNvSpPr>
              <p:nvPr/>
            </p:nvSpPr>
            <p:spPr>
              <a:xfrm rot="5400000" flipH="1" flipV="1">
                <a:off x="360" y="23"/>
                <a:ext cx="336" cy="1056"/>
              </a:xfrm>
              <a:custGeom>
                <a:avLst/>
                <a:gdLst>
                  <a:gd name="txL" fmla="*/ 0 w 10000"/>
                  <a:gd name="txT" fmla="*/ 0 h 26000"/>
                  <a:gd name="txR" fmla="*/ 10000 w 10000"/>
                  <a:gd name="txB" fmla="*/ 26000 h 26000"/>
                </a:gdLst>
                <a:ahLst/>
                <a:cxnLst>
                  <a:cxn ang="0">
                    <a:pos x="209" y="4004"/>
                  </a:cxn>
                  <a:cxn ang="0">
                    <a:pos x="627" y="4033"/>
                  </a:cxn>
                  <a:cxn ang="0">
                    <a:pos x="1042" y="4091"/>
                  </a:cxn>
                  <a:cxn ang="0">
                    <a:pos x="1452" y="4178"/>
                  </a:cxn>
                  <a:cxn ang="0">
                    <a:pos x="1854" y="4294"/>
                  </a:cxn>
                  <a:cxn ang="0">
                    <a:pos x="2248" y="4437"/>
                  </a:cxn>
                  <a:cxn ang="0">
                    <a:pos x="2630" y="4607"/>
                  </a:cxn>
                  <a:cxn ang="0">
                    <a:pos x="3000" y="4804"/>
                  </a:cxn>
                  <a:cxn ang="0">
                    <a:pos x="3355" y="5026"/>
                  </a:cxn>
                  <a:cxn ang="0">
                    <a:pos x="3694" y="5272"/>
                  </a:cxn>
                  <a:cxn ang="0">
                    <a:pos x="4015" y="5541"/>
                  </a:cxn>
                  <a:cxn ang="0">
                    <a:pos x="4316" y="5832"/>
                  </a:cxn>
                  <a:cxn ang="0">
                    <a:pos x="4596" y="6143"/>
                  </a:cxn>
                  <a:cxn ang="0">
                    <a:pos x="4854" y="6473"/>
                  </a:cxn>
                  <a:cxn ang="0">
                    <a:pos x="5088" y="6820"/>
                  </a:cxn>
                  <a:cxn ang="0">
                    <a:pos x="5298" y="7183"/>
                  </a:cxn>
                  <a:cxn ang="0">
                    <a:pos x="5481" y="7560"/>
                  </a:cxn>
                  <a:cxn ang="0">
                    <a:pos x="5638" y="7948"/>
                  </a:cxn>
                  <a:cxn ang="0">
                    <a:pos x="5768" y="8346"/>
                  </a:cxn>
                  <a:cxn ang="0">
                    <a:pos x="5869" y="8753"/>
                  </a:cxn>
                  <a:cxn ang="0">
                    <a:pos x="5942" y="9165"/>
                  </a:cxn>
                  <a:cxn ang="0">
                    <a:pos x="5985" y="9581"/>
                  </a:cxn>
                  <a:cxn ang="0">
                    <a:pos x="6000" y="10000"/>
                  </a:cxn>
                  <a:cxn ang="0">
                    <a:pos x="10000" y="26000"/>
                  </a:cxn>
                  <a:cxn ang="0">
                    <a:pos x="9994" y="9651"/>
                  </a:cxn>
                  <a:cxn ang="0">
                    <a:pos x="9945" y="8955"/>
                  </a:cxn>
                  <a:cxn ang="0">
                    <a:pos x="9848" y="8264"/>
                  </a:cxn>
                  <a:cxn ang="0">
                    <a:pos x="9703" y="7581"/>
                  </a:cxn>
                  <a:cxn ang="0">
                    <a:pos x="9511" y="6910"/>
                  </a:cxn>
                  <a:cxn ang="0">
                    <a:pos x="9272" y="6254"/>
                  </a:cxn>
                  <a:cxn ang="0">
                    <a:pos x="8988" y="5616"/>
                  </a:cxn>
                  <a:cxn ang="0">
                    <a:pos x="8660" y="5000"/>
                  </a:cxn>
                  <a:cxn ang="0">
                    <a:pos x="8290" y="4408"/>
                  </a:cxn>
                  <a:cxn ang="0">
                    <a:pos x="7880" y="3843"/>
                  </a:cxn>
                  <a:cxn ang="0">
                    <a:pos x="7431" y="3309"/>
                  </a:cxn>
                  <a:cxn ang="0">
                    <a:pos x="6947" y="2807"/>
                  </a:cxn>
                  <a:cxn ang="0">
                    <a:pos x="6428" y="2340"/>
                  </a:cxn>
                  <a:cxn ang="0">
                    <a:pos x="5878" y="1910"/>
                  </a:cxn>
                  <a:cxn ang="0">
                    <a:pos x="5299" y="1520"/>
                  </a:cxn>
                  <a:cxn ang="0">
                    <a:pos x="4695" y="1171"/>
                  </a:cxn>
                  <a:cxn ang="0">
                    <a:pos x="4067" y="865"/>
                  </a:cxn>
                  <a:cxn ang="0">
                    <a:pos x="3420" y="603"/>
                  </a:cxn>
                  <a:cxn ang="0">
                    <a:pos x="2756" y="387"/>
                  </a:cxn>
                  <a:cxn ang="0">
                    <a:pos x="2079" y="219"/>
                  </a:cxn>
                  <a:cxn ang="0">
                    <a:pos x="1392" y="97"/>
                  </a:cxn>
                  <a:cxn ang="0">
                    <a:pos x="698" y="24"/>
                  </a:cxn>
                  <a:cxn ang="0">
                    <a:pos x="0" y="0"/>
                  </a:cxn>
                </a:cxnLst>
                <a:rect l="txL" t="txT" r="txR" b="txB"/>
                <a:pathLst>
                  <a:path w="10000" h="26000">
                    <a:moveTo>
                      <a:pt x="0" y="4000"/>
                    </a:moveTo>
                    <a:lnTo>
                      <a:pt x="209" y="4004"/>
                    </a:lnTo>
                    <a:lnTo>
                      <a:pt x="419" y="4015"/>
                    </a:lnTo>
                    <a:lnTo>
                      <a:pt x="627" y="4033"/>
                    </a:lnTo>
                    <a:lnTo>
                      <a:pt x="835" y="4058"/>
                    </a:lnTo>
                    <a:lnTo>
                      <a:pt x="1042" y="4091"/>
                    </a:lnTo>
                    <a:lnTo>
                      <a:pt x="1247" y="4131"/>
                    </a:lnTo>
                    <a:lnTo>
                      <a:pt x="1452" y="4178"/>
                    </a:lnTo>
                    <a:lnTo>
                      <a:pt x="1654" y="4232"/>
                    </a:lnTo>
                    <a:lnTo>
                      <a:pt x="1854" y="4294"/>
                    </a:lnTo>
                    <a:lnTo>
                      <a:pt x="2052" y="4362"/>
                    </a:lnTo>
                    <a:lnTo>
                      <a:pt x="2248" y="4437"/>
                    </a:lnTo>
                    <a:lnTo>
                      <a:pt x="2440" y="4519"/>
                    </a:lnTo>
                    <a:lnTo>
                      <a:pt x="2630" y="4607"/>
                    </a:lnTo>
                    <a:lnTo>
                      <a:pt x="2817" y="4702"/>
                    </a:lnTo>
                    <a:lnTo>
                      <a:pt x="3000" y="4804"/>
                    </a:lnTo>
                    <a:lnTo>
                      <a:pt x="3180" y="4912"/>
                    </a:lnTo>
                    <a:lnTo>
                      <a:pt x="3355" y="5026"/>
                    </a:lnTo>
                    <a:lnTo>
                      <a:pt x="3527" y="5146"/>
                    </a:lnTo>
                    <a:lnTo>
                      <a:pt x="3694" y="5272"/>
                    </a:lnTo>
                    <a:lnTo>
                      <a:pt x="3857" y="5404"/>
                    </a:lnTo>
                    <a:lnTo>
                      <a:pt x="4015" y="5541"/>
                    </a:lnTo>
                    <a:lnTo>
                      <a:pt x="4168" y="5684"/>
                    </a:lnTo>
                    <a:lnTo>
                      <a:pt x="4316" y="5832"/>
                    </a:lnTo>
                    <a:lnTo>
                      <a:pt x="4459" y="5985"/>
                    </a:lnTo>
                    <a:lnTo>
                      <a:pt x="4596" y="6143"/>
                    </a:lnTo>
                    <a:lnTo>
                      <a:pt x="4728" y="6306"/>
                    </a:lnTo>
                    <a:lnTo>
                      <a:pt x="4854" y="6473"/>
                    </a:lnTo>
                    <a:lnTo>
                      <a:pt x="4974" y="6645"/>
                    </a:lnTo>
                    <a:lnTo>
                      <a:pt x="5088" y="6820"/>
                    </a:lnTo>
                    <a:lnTo>
                      <a:pt x="5196" y="7000"/>
                    </a:lnTo>
                    <a:lnTo>
                      <a:pt x="5298" y="7183"/>
                    </a:lnTo>
                    <a:lnTo>
                      <a:pt x="5393" y="7370"/>
                    </a:lnTo>
                    <a:lnTo>
                      <a:pt x="5481" y="7560"/>
                    </a:lnTo>
                    <a:lnTo>
                      <a:pt x="5563" y="7752"/>
                    </a:lnTo>
                    <a:lnTo>
                      <a:pt x="5638" y="7948"/>
                    </a:lnTo>
                    <a:lnTo>
                      <a:pt x="5706" y="8146"/>
                    </a:lnTo>
                    <a:lnTo>
                      <a:pt x="5768" y="8346"/>
                    </a:lnTo>
                    <a:lnTo>
                      <a:pt x="5822" y="8548"/>
                    </a:lnTo>
                    <a:lnTo>
                      <a:pt x="5869" y="8753"/>
                    </a:lnTo>
                    <a:lnTo>
                      <a:pt x="5909" y="8958"/>
                    </a:lnTo>
                    <a:lnTo>
                      <a:pt x="5942" y="9165"/>
                    </a:lnTo>
                    <a:lnTo>
                      <a:pt x="5967" y="9373"/>
                    </a:lnTo>
                    <a:lnTo>
                      <a:pt x="5985" y="9581"/>
                    </a:lnTo>
                    <a:lnTo>
                      <a:pt x="5996" y="9791"/>
                    </a:lnTo>
                    <a:lnTo>
                      <a:pt x="6000" y="10000"/>
                    </a:lnTo>
                    <a:lnTo>
                      <a:pt x="6000" y="26000"/>
                    </a:lnTo>
                    <a:lnTo>
                      <a:pt x="10000" y="26000"/>
                    </a:lnTo>
                    <a:lnTo>
                      <a:pt x="10000" y="10000"/>
                    </a:lnTo>
                    <a:lnTo>
                      <a:pt x="9994" y="9651"/>
                    </a:lnTo>
                    <a:lnTo>
                      <a:pt x="9976" y="9302"/>
                    </a:lnTo>
                    <a:lnTo>
                      <a:pt x="9945" y="8955"/>
                    </a:lnTo>
                    <a:lnTo>
                      <a:pt x="9903" y="8608"/>
                    </a:lnTo>
                    <a:lnTo>
                      <a:pt x="9848" y="8264"/>
                    </a:lnTo>
                    <a:lnTo>
                      <a:pt x="9781" y="7921"/>
                    </a:lnTo>
                    <a:lnTo>
                      <a:pt x="9703" y="7581"/>
                    </a:lnTo>
                    <a:lnTo>
                      <a:pt x="9613" y="7244"/>
                    </a:lnTo>
                    <a:lnTo>
                      <a:pt x="9511" y="6910"/>
                    </a:lnTo>
                    <a:lnTo>
                      <a:pt x="9397" y="6580"/>
                    </a:lnTo>
                    <a:lnTo>
                      <a:pt x="9272" y="6254"/>
                    </a:lnTo>
                    <a:lnTo>
                      <a:pt x="9135" y="5933"/>
                    </a:lnTo>
                    <a:lnTo>
                      <a:pt x="8988" y="5616"/>
                    </a:lnTo>
                    <a:lnTo>
                      <a:pt x="8829" y="5305"/>
                    </a:lnTo>
                    <a:lnTo>
                      <a:pt x="8660" y="5000"/>
                    </a:lnTo>
                    <a:lnTo>
                      <a:pt x="8480" y="4701"/>
                    </a:lnTo>
                    <a:lnTo>
                      <a:pt x="8290" y="4408"/>
                    </a:lnTo>
                    <a:lnTo>
                      <a:pt x="8090" y="4122"/>
                    </a:lnTo>
                    <a:lnTo>
                      <a:pt x="7880" y="3843"/>
                    </a:lnTo>
                    <a:lnTo>
                      <a:pt x="7660" y="3572"/>
                    </a:lnTo>
                    <a:lnTo>
                      <a:pt x="7431" y="3309"/>
                    </a:lnTo>
                    <a:lnTo>
                      <a:pt x="7193" y="3053"/>
                    </a:lnTo>
                    <a:lnTo>
                      <a:pt x="6947" y="2807"/>
                    </a:lnTo>
                    <a:lnTo>
                      <a:pt x="6691" y="2569"/>
                    </a:lnTo>
                    <a:lnTo>
                      <a:pt x="6428" y="2340"/>
                    </a:lnTo>
                    <a:lnTo>
                      <a:pt x="6157" y="2120"/>
                    </a:lnTo>
                    <a:lnTo>
                      <a:pt x="5878" y="1910"/>
                    </a:lnTo>
                    <a:lnTo>
                      <a:pt x="5592" y="1710"/>
                    </a:lnTo>
                    <a:lnTo>
                      <a:pt x="5299" y="1520"/>
                    </a:lnTo>
                    <a:lnTo>
                      <a:pt x="5000" y="1340"/>
                    </a:lnTo>
                    <a:lnTo>
                      <a:pt x="4695" y="1171"/>
                    </a:lnTo>
                    <a:lnTo>
                      <a:pt x="4384" y="1012"/>
                    </a:lnTo>
                    <a:lnTo>
                      <a:pt x="4067" y="865"/>
                    </a:lnTo>
                    <a:lnTo>
                      <a:pt x="3746" y="728"/>
                    </a:lnTo>
                    <a:lnTo>
                      <a:pt x="3420" y="603"/>
                    </a:lnTo>
                    <a:lnTo>
                      <a:pt x="3090" y="489"/>
                    </a:lnTo>
                    <a:lnTo>
                      <a:pt x="2756" y="387"/>
                    </a:lnTo>
                    <a:lnTo>
                      <a:pt x="2419" y="297"/>
                    </a:lnTo>
                    <a:lnTo>
                      <a:pt x="2079" y="219"/>
                    </a:lnTo>
                    <a:lnTo>
                      <a:pt x="1736" y="152"/>
                    </a:lnTo>
                    <a:lnTo>
                      <a:pt x="1392" y="97"/>
                    </a:lnTo>
                    <a:lnTo>
                      <a:pt x="1045" y="55"/>
                    </a:lnTo>
                    <a:lnTo>
                      <a:pt x="698" y="24"/>
                    </a:lnTo>
                    <a:lnTo>
                      <a:pt x="349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3366FF"/>
                </a:extrusionClr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62" name="组合 35861"/>
            <p:cNvGrpSpPr/>
            <p:nvPr/>
          </p:nvGrpSpPr>
          <p:grpSpPr>
            <a:xfrm>
              <a:off x="592" y="499"/>
              <a:ext cx="480" cy="576"/>
              <a:chOff x="0" y="0"/>
              <a:chExt cx="480" cy="576"/>
            </a:xfrm>
          </p:grpSpPr>
          <p:sp>
            <p:nvSpPr>
              <p:cNvPr id="35863" name="Line 21"/>
              <p:cNvSpPr/>
              <p:nvPr/>
            </p:nvSpPr>
            <p:spPr>
              <a:xfrm flipH="1">
                <a:off x="0" y="0"/>
                <a:ext cx="480" cy="57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5864" name="Text Box 22"/>
              <p:cNvSpPr txBox="1"/>
              <p:nvPr/>
            </p:nvSpPr>
            <p:spPr>
              <a:xfrm>
                <a:off x="2" y="36"/>
                <a:ext cx="22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x-none" sz="2400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</p:grpSp>
        <p:sp>
          <p:nvSpPr>
            <p:cNvPr id="35865" name="Text Box 42"/>
            <p:cNvSpPr txBox="1"/>
            <p:nvPr/>
          </p:nvSpPr>
          <p:spPr>
            <a:xfrm>
              <a:off x="545" y="1225"/>
              <a:ext cx="4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乙</a:t>
              </a:r>
            </a:p>
          </p:txBody>
        </p:sp>
        <p:grpSp>
          <p:nvGrpSpPr>
            <p:cNvPr id="35866" name="组合 35865"/>
            <p:cNvGrpSpPr/>
            <p:nvPr/>
          </p:nvGrpSpPr>
          <p:grpSpPr>
            <a:xfrm>
              <a:off x="862" y="499"/>
              <a:ext cx="696" cy="288"/>
              <a:chOff x="0" y="0"/>
              <a:chExt cx="696" cy="288"/>
            </a:xfrm>
          </p:grpSpPr>
          <p:sp>
            <p:nvSpPr>
              <p:cNvPr id="35867" name="Line 60"/>
              <p:cNvSpPr/>
              <p:nvPr/>
            </p:nvSpPr>
            <p:spPr>
              <a:xfrm flipH="1">
                <a:off x="0" y="240"/>
                <a:ext cx="432" cy="0"/>
              </a:xfrm>
              <a:prstGeom prst="line">
                <a:avLst/>
              </a:prstGeom>
              <a:ln w="28575" cap="flat" cmpd="sng">
                <a:solidFill>
                  <a:srgbClr val="3333FF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35868" name="Text Box 61"/>
              <p:cNvSpPr txBox="1"/>
              <p:nvPr/>
            </p:nvSpPr>
            <p:spPr>
              <a:xfrm>
                <a:off x="408" y="0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x-none" sz="2400" b="1" i="1">
                    <a:solidFill>
                      <a:srgbClr val="3333FF"/>
                    </a:solidFill>
                    <a:latin typeface="Times New Roman" panose="02020603050405020304" pitchFamily="18" charset="0"/>
                  </a:rPr>
                  <a:t>F</a:t>
                </a:r>
              </a:p>
            </p:txBody>
          </p:sp>
        </p:grpSp>
        <p:sp>
          <p:nvSpPr>
            <p:cNvPr id="35869" name="Text Box 7"/>
            <p:cNvSpPr txBox="1"/>
            <p:nvPr/>
          </p:nvSpPr>
          <p:spPr>
            <a:xfrm>
              <a:off x="839" y="302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35870" name="Text Box 7"/>
            <p:cNvSpPr txBox="1"/>
            <p:nvPr/>
          </p:nvSpPr>
          <p:spPr>
            <a:xfrm>
              <a:off x="817" y="839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35871" name="组合 35870"/>
          <p:cNvGrpSpPr/>
          <p:nvPr/>
        </p:nvGrpSpPr>
        <p:grpSpPr>
          <a:xfrm>
            <a:off x="8943340" y="1513205"/>
            <a:ext cx="2473325" cy="2514600"/>
            <a:chOff x="0" y="0"/>
            <a:chExt cx="1558" cy="1584"/>
          </a:xfrm>
        </p:grpSpPr>
        <p:sp>
          <p:nvSpPr>
            <p:cNvPr id="35872" name="Freeform 51"/>
            <p:cNvSpPr>
              <a:spLocks noChangeAspect="1"/>
            </p:cNvSpPr>
            <p:nvPr/>
          </p:nvSpPr>
          <p:spPr>
            <a:xfrm rot="-5400000" flipH="1">
              <a:off x="360" y="271"/>
              <a:ext cx="336" cy="1056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3366FF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FF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3" name="AutoShape 17"/>
            <p:cNvSpPr/>
            <p:nvPr/>
          </p:nvSpPr>
          <p:spPr>
            <a:xfrm rot="13176106">
              <a:off x="701" y="0"/>
              <a:ext cx="96" cy="1584"/>
            </a:xfrm>
            <a:prstGeom prst="can">
              <a:avLst>
                <a:gd name="adj" fmla="val 12497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endParaRPr lang="zh-CN" altLang="en-US" sz="1800" dirty="0">
                <a:latin typeface="Calibri" panose="020F0502020204030204" pitchFamily="34" charset="0"/>
              </a:endParaRPr>
            </a:p>
          </p:txBody>
        </p:sp>
        <p:grpSp>
          <p:nvGrpSpPr>
            <p:cNvPr id="35874" name="组合 35873"/>
            <p:cNvGrpSpPr/>
            <p:nvPr/>
          </p:nvGrpSpPr>
          <p:grpSpPr>
            <a:xfrm>
              <a:off x="522" y="491"/>
              <a:ext cx="610" cy="576"/>
              <a:chOff x="0" y="0"/>
              <a:chExt cx="610" cy="576"/>
            </a:xfrm>
          </p:grpSpPr>
          <p:sp>
            <p:nvSpPr>
              <p:cNvPr id="35875" name="Line 24"/>
              <p:cNvSpPr/>
              <p:nvPr/>
            </p:nvSpPr>
            <p:spPr>
              <a:xfrm flipH="1">
                <a:off x="0" y="0"/>
                <a:ext cx="480" cy="57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35876" name="Text Box 25"/>
              <p:cNvSpPr txBox="1"/>
              <p:nvPr/>
            </p:nvSpPr>
            <p:spPr>
              <a:xfrm>
                <a:off x="384" y="84"/>
                <a:ext cx="22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x-none" sz="2400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</p:grpSp>
        <p:grpSp>
          <p:nvGrpSpPr>
            <p:cNvPr id="35877" name="组合 35876"/>
            <p:cNvGrpSpPr/>
            <p:nvPr/>
          </p:nvGrpSpPr>
          <p:grpSpPr>
            <a:xfrm>
              <a:off x="862" y="400"/>
              <a:ext cx="696" cy="288"/>
              <a:chOff x="0" y="0"/>
              <a:chExt cx="696" cy="288"/>
            </a:xfrm>
          </p:grpSpPr>
          <p:sp>
            <p:nvSpPr>
              <p:cNvPr id="35878" name="Line 33"/>
              <p:cNvSpPr/>
              <p:nvPr/>
            </p:nvSpPr>
            <p:spPr>
              <a:xfrm flipH="1">
                <a:off x="0" y="240"/>
                <a:ext cx="432" cy="0"/>
              </a:xfrm>
              <a:prstGeom prst="line">
                <a:avLst/>
              </a:prstGeom>
              <a:ln w="28575" cap="flat" cmpd="sng">
                <a:solidFill>
                  <a:srgbClr val="3333FF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35879" name="Text Box 34"/>
              <p:cNvSpPr txBox="1"/>
              <p:nvPr/>
            </p:nvSpPr>
            <p:spPr>
              <a:xfrm>
                <a:off x="408" y="0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x-none" sz="2400" b="1" i="1">
                    <a:solidFill>
                      <a:srgbClr val="3333FF"/>
                    </a:solidFill>
                    <a:latin typeface="Times New Roman" panose="02020603050405020304" pitchFamily="18" charset="0"/>
                  </a:rPr>
                  <a:t>F</a:t>
                </a:r>
              </a:p>
            </p:txBody>
          </p:sp>
        </p:grpSp>
        <p:sp>
          <p:nvSpPr>
            <p:cNvPr id="35880" name="Text Box 41"/>
            <p:cNvSpPr txBox="1"/>
            <p:nvPr/>
          </p:nvSpPr>
          <p:spPr>
            <a:xfrm>
              <a:off x="477" y="1194"/>
              <a:ext cx="4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Calibri" panose="020F0502020204030204" pitchFamily="34" charset="0"/>
                </a:rPr>
                <a:t>丙</a:t>
              </a:r>
            </a:p>
          </p:txBody>
        </p:sp>
        <p:sp>
          <p:nvSpPr>
            <p:cNvPr id="35881" name="Freeform 52"/>
            <p:cNvSpPr>
              <a:spLocks noChangeAspect="1"/>
            </p:cNvSpPr>
            <p:nvPr/>
          </p:nvSpPr>
          <p:spPr>
            <a:xfrm rot="16200000">
              <a:off x="360" y="-65"/>
              <a:ext cx="336" cy="1056"/>
            </a:xfrm>
            <a:custGeom>
              <a:avLst/>
              <a:gdLst>
                <a:gd name="txL" fmla="*/ 0 w 10000"/>
                <a:gd name="txT" fmla="*/ 0 h 26000"/>
                <a:gd name="txR" fmla="*/ 10000 w 10000"/>
                <a:gd name="txB" fmla="*/ 26000 h 26000"/>
              </a:gdLst>
              <a:ahLst/>
              <a:cxnLst>
                <a:cxn ang="0">
                  <a:pos x="209" y="4004"/>
                </a:cxn>
                <a:cxn ang="0">
                  <a:pos x="627" y="4033"/>
                </a:cxn>
                <a:cxn ang="0">
                  <a:pos x="1042" y="4091"/>
                </a:cxn>
                <a:cxn ang="0">
                  <a:pos x="1452" y="4178"/>
                </a:cxn>
                <a:cxn ang="0">
                  <a:pos x="1854" y="4294"/>
                </a:cxn>
                <a:cxn ang="0">
                  <a:pos x="2248" y="4437"/>
                </a:cxn>
                <a:cxn ang="0">
                  <a:pos x="2630" y="4607"/>
                </a:cxn>
                <a:cxn ang="0">
                  <a:pos x="3000" y="4804"/>
                </a:cxn>
                <a:cxn ang="0">
                  <a:pos x="3355" y="5026"/>
                </a:cxn>
                <a:cxn ang="0">
                  <a:pos x="3694" y="5272"/>
                </a:cxn>
                <a:cxn ang="0">
                  <a:pos x="4015" y="5541"/>
                </a:cxn>
                <a:cxn ang="0">
                  <a:pos x="4316" y="5832"/>
                </a:cxn>
                <a:cxn ang="0">
                  <a:pos x="4596" y="6143"/>
                </a:cxn>
                <a:cxn ang="0">
                  <a:pos x="4854" y="6473"/>
                </a:cxn>
                <a:cxn ang="0">
                  <a:pos x="5088" y="6820"/>
                </a:cxn>
                <a:cxn ang="0">
                  <a:pos x="5298" y="7183"/>
                </a:cxn>
                <a:cxn ang="0">
                  <a:pos x="5481" y="7560"/>
                </a:cxn>
                <a:cxn ang="0">
                  <a:pos x="5638" y="7948"/>
                </a:cxn>
                <a:cxn ang="0">
                  <a:pos x="5768" y="8346"/>
                </a:cxn>
                <a:cxn ang="0">
                  <a:pos x="5869" y="8753"/>
                </a:cxn>
                <a:cxn ang="0">
                  <a:pos x="5942" y="9165"/>
                </a:cxn>
                <a:cxn ang="0">
                  <a:pos x="5985" y="9581"/>
                </a:cxn>
                <a:cxn ang="0">
                  <a:pos x="6000" y="10000"/>
                </a:cxn>
                <a:cxn ang="0">
                  <a:pos x="10000" y="26000"/>
                </a:cxn>
                <a:cxn ang="0">
                  <a:pos x="9994" y="9651"/>
                </a:cxn>
                <a:cxn ang="0">
                  <a:pos x="9945" y="8955"/>
                </a:cxn>
                <a:cxn ang="0">
                  <a:pos x="9848" y="8264"/>
                </a:cxn>
                <a:cxn ang="0">
                  <a:pos x="9703" y="7581"/>
                </a:cxn>
                <a:cxn ang="0">
                  <a:pos x="9511" y="6910"/>
                </a:cxn>
                <a:cxn ang="0">
                  <a:pos x="9272" y="6254"/>
                </a:cxn>
                <a:cxn ang="0">
                  <a:pos x="8988" y="5616"/>
                </a:cxn>
                <a:cxn ang="0">
                  <a:pos x="8660" y="5000"/>
                </a:cxn>
                <a:cxn ang="0">
                  <a:pos x="8290" y="4408"/>
                </a:cxn>
                <a:cxn ang="0">
                  <a:pos x="7880" y="3843"/>
                </a:cxn>
                <a:cxn ang="0">
                  <a:pos x="7431" y="3309"/>
                </a:cxn>
                <a:cxn ang="0">
                  <a:pos x="6947" y="2807"/>
                </a:cxn>
                <a:cxn ang="0">
                  <a:pos x="6428" y="2340"/>
                </a:cxn>
                <a:cxn ang="0">
                  <a:pos x="5878" y="1910"/>
                </a:cxn>
                <a:cxn ang="0">
                  <a:pos x="5299" y="1520"/>
                </a:cxn>
                <a:cxn ang="0">
                  <a:pos x="4695" y="1171"/>
                </a:cxn>
                <a:cxn ang="0">
                  <a:pos x="4067" y="865"/>
                </a:cxn>
                <a:cxn ang="0">
                  <a:pos x="3420" y="603"/>
                </a:cxn>
                <a:cxn ang="0">
                  <a:pos x="2756" y="387"/>
                </a:cxn>
                <a:cxn ang="0">
                  <a:pos x="2079" y="219"/>
                </a:cxn>
                <a:cxn ang="0">
                  <a:pos x="1392" y="97"/>
                </a:cxn>
                <a:cxn ang="0">
                  <a:pos x="698" y="24"/>
                </a:cxn>
                <a:cxn ang="0">
                  <a:pos x="0" y="0"/>
                </a:cxn>
              </a:cxnLst>
              <a:rect l="txL" t="txT" r="txR" b="txB"/>
              <a:pathLst>
                <a:path w="10000" h="26000">
                  <a:moveTo>
                    <a:pt x="0" y="4000"/>
                  </a:moveTo>
                  <a:lnTo>
                    <a:pt x="209" y="4004"/>
                  </a:lnTo>
                  <a:lnTo>
                    <a:pt x="419" y="4015"/>
                  </a:lnTo>
                  <a:lnTo>
                    <a:pt x="627" y="4033"/>
                  </a:lnTo>
                  <a:lnTo>
                    <a:pt x="835" y="4058"/>
                  </a:lnTo>
                  <a:lnTo>
                    <a:pt x="1042" y="4091"/>
                  </a:lnTo>
                  <a:lnTo>
                    <a:pt x="1247" y="4131"/>
                  </a:lnTo>
                  <a:lnTo>
                    <a:pt x="1452" y="4178"/>
                  </a:lnTo>
                  <a:lnTo>
                    <a:pt x="1654" y="4232"/>
                  </a:lnTo>
                  <a:lnTo>
                    <a:pt x="1854" y="4294"/>
                  </a:lnTo>
                  <a:lnTo>
                    <a:pt x="2052" y="4362"/>
                  </a:lnTo>
                  <a:lnTo>
                    <a:pt x="2248" y="4437"/>
                  </a:lnTo>
                  <a:lnTo>
                    <a:pt x="2440" y="4519"/>
                  </a:lnTo>
                  <a:lnTo>
                    <a:pt x="2630" y="4607"/>
                  </a:lnTo>
                  <a:lnTo>
                    <a:pt x="2817" y="4702"/>
                  </a:lnTo>
                  <a:lnTo>
                    <a:pt x="3000" y="4804"/>
                  </a:lnTo>
                  <a:lnTo>
                    <a:pt x="3180" y="4912"/>
                  </a:lnTo>
                  <a:lnTo>
                    <a:pt x="3355" y="5026"/>
                  </a:lnTo>
                  <a:lnTo>
                    <a:pt x="3527" y="5146"/>
                  </a:lnTo>
                  <a:lnTo>
                    <a:pt x="3694" y="5272"/>
                  </a:lnTo>
                  <a:lnTo>
                    <a:pt x="3857" y="5404"/>
                  </a:lnTo>
                  <a:lnTo>
                    <a:pt x="4015" y="5541"/>
                  </a:lnTo>
                  <a:lnTo>
                    <a:pt x="4168" y="5684"/>
                  </a:lnTo>
                  <a:lnTo>
                    <a:pt x="4316" y="5832"/>
                  </a:lnTo>
                  <a:lnTo>
                    <a:pt x="4459" y="5985"/>
                  </a:lnTo>
                  <a:lnTo>
                    <a:pt x="4596" y="6143"/>
                  </a:lnTo>
                  <a:lnTo>
                    <a:pt x="4728" y="6306"/>
                  </a:lnTo>
                  <a:lnTo>
                    <a:pt x="4854" y="6473"/>
                  </a:lnTo>
                  <a:lnTo>
                    <a:pt x="4974" y="6645"/>
                  </a:lnTo>
                  <a:lnTo>
                    <a:pt x="5088" y="6820"/>
                  </a:lnTo>
                  <a:lnTo>
                    <a:pt x="5196" y="7000"/>
                  </a:lnTo>
                  <a:lnTo>
                    <a:pt x="5298" y="7183"/>
                  </a:lnTo>
                  <a:lnTo>
                    <a:pt x="5393" y="7370"/>
                  </a:lnTo>
                  <a:lnTo>
                    <a:pt x="5481" y="7560"/>
                  </a:lnTo>
                  <a:lnTo>
                    <a:pt x="5563" y="7752"/>
                  </a:lnTo>
                  <a:lnTo>
                    <a:pt x="5638" y="7948"/>
                  </a:lnTo>
                  <a:lnTo>
                    <a:pt x="5706" y="8146"/>
                  </a:lnTo>
                  <a:lnTo>
                    <a:pt x="5768" y="8346"/>
                  </a:lnTo>
                  <a:lnTo>
                    <a:pt x="5822" y="8548"/>
                  </a:lnTo>
                  <a:lnTo>
                    <a:pt x="5869" y="8753"/>
                  </a:lnTo>
                  <a:lnTo>
                    <a:pt x="5909" y="8958"/>
                  </a:lnTo>
                  <a:lnTo>
                    <a:pt x="5942" y="9165"/>
                  </a:lnTo>
                  <a:lnTo>
                    <a:pt x="5967" y="9373"/>
                  </a:lnTo>
                  <a:lnTo>
                    <a:pt x="5985" y="9581"/>
                  </a:lnTo>
                  <a:lnTo>
                    <a:pt x="5996" y="9791"/>
                  </a:lnTo>
                  <a:lnTo>
                    <a:pt x="6000" y="10000"/>
                  </a:lnTo>
                  <a:lnTo>
                    <a:pt x="6000" y="26000"/>
                  </a:lnTo>
                  <a:lnTo>
                    <a:pt x="10000" y="26000"/>
                  </a:lnTo>
                  <a:lnTo>
                    <a:pt x="10000" y="10000"/>
                  </a:lnTo>
                  <a:lnTo>
                    <a:pt x="9994" y="9651"/>
                  </a:lnTo>
                  <a:lnTo>
                    <a:pt x="9976" y="9302"/>
                  </a:lnTo>
                  <a:lnTo>
                    <a:pt x="9945" y="8955"/>
                  </a:lnTo>
                  <a:lnTo>
                    <a:pt x="9903" y="8608"/>
                  </a:lnTo>
                  <a:lnTo>
                    <a:pt x="9848" y="8264"/>
                  </a:lnTo>
                  <a:lnTo>
                    <a:pt x="9781" y="7921"/>
                  </a:lnTo>
                  <a:lnTo>
                    <a:pt x="9703" y="7581"/>
                  </a:lnTo>
                  <a:lnTo>
                    <a:pt x="9613" y="7244"/>
                  </a:lnTo>
                  <a:lnTo>
                    <a:pt x="9511" y="6910"/>
                  </a:lnTo>
                  <a:lnTo>
                    <a:pt x="9397" y="6580"/>
                  </a:lnTo>
                  <a:lnTo>
                    <a:pt x="9272" y="6254"/>
                  </a:lnTo>
                  <a:lnTo>
                    <a:pt x="9135" y="5933"/>
                  </a:lnTo>
                  <a:lnTo>
                    <a:pt x="8988" y="5616"/>
                  </a:lnTo>
                  <a:lnTo>
                    <a:pt x="8829" y="5305"/>
                  </a:lnTo>
                  <a:lnTo>
                    <a:pt x="8660" y="5000"/>
                  </a:lnTo>
                  <a:lnTo>
                    <a:pt x="8480" y="4701"/>
                  </a:lnTo>
                  <a:lnTo>
                    <a:pt x="8290" y="4408"/>
                  </a:lnTo>
                  <a:lnTo>
                    <a:pt x="8090" y="4122"/>
                  </a:lnTo>
                  <a:lnTo>
                    <a:pt x="7880" y="3843"/>
                  </a:lnTo>
                  <a:lnTo>
                    <a:pt x="7660" y="3572"/>
                  </a:lnTo>
                  <a:lnTo>
                    <a:pt x="7431" y="3309"/>
                  </a:lnTo>
                  <a:lnTo>
                    <a:pt x="7193" y="3053"/>
                  </a:lnTo>
                  <a:lnTo>
                    <a:pt x="6947" y="2807"/>
                  </a:lnTo>
                  <a:lnTo>
                    <a:pt x="6691" y="2569"/>
                  </a:lnTo>
                  <a:lnTo>
                    <a:pt x="6428" y="2340"/>
                  </a:lnTo>
                  <a:lnTo>
                    <a:pt x="6157" y="2120"/>
                  </a:lnTo>
                  <a:lnTo>
                    <a:pt x="5878" y="1910"/>
                  </a:lnTo>
                  <a:lnTo>
                    <a:pt x="5592" y="1710"/>
                  </a:lnTo>
                  <a:lnTo>
                    <a:pt x="5299" y="1520"/>
                  </a:lnTo>
                  <a:lnTo>
                    <a:pt x="5000" y="1340"/>
                  </a:lnTo>
                  <a:lnTo>
                    <a:pt x="4695" y="1171"/>
                  </a:lnTo>
                  <a:lnTo>
                    <a:pt x="4384" y="1012"/>
                  </a:lnTo>
                  <a:lnTo>
                    <a:pt x="4067" y="865"/>
                  </a:lnTo>
                  <a:lnTo>
                    <a:pt x="3746" y="728"/>
                  </a:lnTo>
                  <a:lnTo>
                    <a:pt x="3420" y="603"/>
                  </a:lnTo>
                  <a:lnTo>
                    <a:pt x="3090" y="489"/>
                  </a:lnTo>
                  <a:lnTo>
                    <a:pt x="2756" y="387"/>
                  </a:lnTo>
                  <a:lnTo>
                    <a:pt x="2419" y="297"/>
                  </a:lnTo>
                  <a:lnTo>
                    <a:pt x="2079" y="219"/>
                  </a:lnTo>
                  <a:lnTo>
                    <a:pt x="1736" y="152"/>
                  </a:lnTo>
                  <a:lnTo>
                    <a:pt x="1392" y="97"/>
                  </a:lnTo>
                  <a:lnTo>
                    <a:pt x="1045" y="55"/>
                  </a:lnTo>
                  <a:lnTo>
                    <a:pt x="698" y="24"/>
                  </a:lnTo>
                  <a:lnTo>
                    <a:pt x="349" y="6"/>
                  </a:lnTo>
                  <a:lnTo>
                    <a:pt x="0" y="0"/>
                  </a:lnTo>
                </a:path>
              </a:pathLst>
            </a:custGeom>
            <a:solidFill>
              <a:srgbClr val="FF6600">
                <a:alpha val="100000"/>
              </a:srgbClr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Text Box 7"/>
            <p:cNvSpPr txBox="1"/>
            <p:nvPr/>
          </p:nvSpPr>
          <p:spPr>
            <a:xfrm>
              <a:off x="839" y="740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35883" name="Text Box 7"/>
            <p:cNvSpPr txBox="1"/>
            <p:nvPr/>
          </p:nvSpPr>
          <p:spPr>
            <a:xfrm>
              <a:off x="839" y="21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sp>
        <p:nvSpPr>
          <p:cNvPr id="35884" name="Rectangle 2"/>
          <p:cNvSpPr/>
          <p:nvPr/>
        </p:nvSpPr>
        <p:spPr>
          <a:xfrm>
            <a:off x="626745" y="1646238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实验现象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5885" name="矩形 4"/>
          <p:cNvSpPr/>
          <p:nvPr/>
        </p:nvSpPr>
        <p:spPr>
          <a:xfrm>
            <a:off x="626745" y="788988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一、磁场对通电导线的作用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Box 2"/>
          <p:cNvSpPr txBox="1"/>
          <p:nvPr/>
        </p:nvSpPr>
        <p:spPr>
          <a:xfrm>
            <a:off x="848360" y="1762443"/>
            <a:ext cx="82804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．通电导线在磁场中要受到力的作用。</a:t>
            </a:r>
          </a:p>
        </p:txBody>
      </p:sp>
      <p:sp>
        <p:nvSpPr>
          <p:cNvPr id="34820" name="TextBox 3"/>
          <p:cNvSpPr txBox="1"/>
          <p:nvPr/>
        </p:nvSpPr>
        <p:spPr>
          <a:xfrm>
            <a:off x="848360" y="2446655"/>
            <a:ext cx="838835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．通电直导线在磁场中受到力的方向与电流的方向、磁场的方向有关。</a:t>
            </a:r>
          </a:p>
        </p:txBody>
      </p:sp>
      <p:sp>
        <p:nvSpPr>
          <p:cNvPr id="34822" name="TextBox 1"/>
          <p:cNvSpPr/>
          <p:nvPr/>
        </p:nvSpPr>
        <p:spPr>
          <a:xfrm>
            <a:off x="848360" y="4786630"/>
            <a:ext cx="8261350" cy="1228725"/>
          </a:xfrm>
          <a:prstGeom prst="roundRect">
            <a:avLst>
              <a:gd name="adj" fmla="val 16667"/>
            </a:avLst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实验中的直导线运动一段距离就会离开磁场，很难持续地运动。那么线圈可以持续地转动吗？</a:t>
            </a:r>
          </a:p>
        </p:txBody>
      </p:sp>
      <p:sp>
        <p:nvSpPr>
          <p:cNvPr id="34823" name="矩形 4"/>
          <p:cNvSpPr/>
          <p:nvPr/>
        </p:nvSpPr>
        <p:spPr>
          <a:xfrm>
            <a:off x="848360" y="905193"/>
            <a:ext cx="50895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一、磁场对通电导线的作用</a:t>
            </a:r>
          </a:p>
        </p:txBody>
      </p:sp>
      <p:sp>
        <p:nvSpPr>
          <p:cNvPr id="34825" name="Rectangle 2"/>
          <p:cNvSpPr/>
          <p:nvPr/>
        </p:nvSpPr>
        <p:spPr>
          <a:xfrm>
            <a:off x="848360" y="4030980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问　题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2" grpId="0"/>
      <p:bldP spid="348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Box 5"/>
          <p:cNvSpPr txBox="1"/>
          <p:nvPr/>
        </p:nvSpPr>
        <p:spPr>
          <a:xfrm>
            <a:off x="5163820" y="2097405"/>
            <a:ext cx="389572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Calibri" panose="020F0502020204030204" pitchFamily="34" charset="0"/>
              </a:rPr>
              <a:t>　　通电线圈可以在磁场里转动过一定角度，但不能持续转动。</a:t>
            </a:r>
          </a:p>
        </p:txBody>
      </p:sp>
      <p:sp>
        <p:nvSpPr>
          <p:cNvPr id="33797" name="TextBox 4"/>
          <p:cNvSpPr/>
          <p:nvPr/>
        </p:nvSpPr>
        <p:spPr>
          <a:xfrm>
            <a:off x="5304155" y="4094480"/>
            <a:ext cx="3755390" cy="1051577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　　为什么线圈不能持续转动呢</a:t>
            </a:r>
            <a:r>
              <a:rPr lang="en-US" altLang="x-none" sz="2800" b="1">
                <a:solidFill>
                  <a:srgbClr val="0066CC"/>
                </a:solidFill>
                <a:latin typeface="Times New Roman" panose="02020603050405020304" pitchFamily="18" charset="0"/>
              </a:rPr>
              <a:t>?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Rectangle 2"/>
          <p:cNvSpPr/>
          <p:nvPr/>
        </p:nvSpPr>
        <p:spPr>
          <a:xfrm>
            <a:off x="1131570" y="838200"/>
            <a:ext cx="2024380" cy="538480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演示实验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33799" name="图片 33798" descr="LT%3V)ZQ%RU49LYFV`8YQ7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60" y="1993265"/>
            <a:ext cx="2621280" cy="4284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1"/>
          <p:cNvSpPr txBox="1"/>
          <p:nvPr/>
        </p:nvSpPr>
        <p:spPr>
          <a:xfrm>
            <a:off x="1780540" y="5451475"/>
            <a:ext cx="813625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通电线圈在磁场中两边受力，但方向相反，发生顺时针转动。</a:t>
            </a:r>
          </a:p>
        </p:txBody>
      </p:sp>
      <p:pic>
        <p:nvPicPr>
          <p:cNvPr id="32815" name="图片 32814" descr="CW3MFAG1O27`3[(WMEUAD@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720" y="769620"/>
            <a:ext cx="4714875" cy="456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9"/>
          <p:cNvSpPr/>
          <p:nvPr/>
        </p:nvSpPr>
        <p:spPr>
          <a:xfrm>
            <a:off x="1475740" y="5464175"/>
            <a:ext cx="100431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</a:rPr>
              <a:t>　　当线圈的平面与磁场垂直时，通电线圈受平衡力作用，达到平衡位置。这时由于惯性，线圈还会继续转动。</a:t>
            </a:r>
            <a:endParaRPr lang="en-US" altLang="x-none" sz="2800" b="1">
              <a:latin typeface="宋体" panose="02010600030101010101" pitchFamily="2" charset="-122"/>
            </a:endParaRPr>
          </a:p>
        </p:txBody>
      </p:sp>
      <p:pic>
        <p:nvPicPr>
          <p:cNvPr id="31790" name="图片 31789" descr="U_1{3NIS9H~SJY(M}}ARTX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645795"/>
            <a:ext cx="5064125" cy="4818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160</Words>
  <Application>Microsoft Office PowerPoint</Application>
  <PresentationFormat>自定义</PresentationFormat>
  <Paragraphs>82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