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2" r:id="rId2"/>
    <p:sldId id="264" r:id="rId3"/>
    <p:sldId id="307" r:id="rId4"/>
    <p:sldId id="308" r:id="rId5"/>
    <p:sldId id="309" r:id="rId6"/>
    <p:sldId id="310" r:id="rId7"/>
    <p:sldId id="306" r:id="rId8"/>
    <p:sldId id="312" r:id="rId9"/>
    <p:sldId id="311" r:id="rId10"/>
    <p:sldId id="313" r:id="rId11"/>
    <p:sldId id="314" r:id="rId12"/>
    <p:sldId id="315" r:id="rId13"/>
    <p:sldId id="316" r:id="rId14"/>
    <p:sldId id="260" r:id="rId15"/>
    <p:sldId id="319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47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00A1E9"/>
    <a:srgbClr val="FFF100"/>
    <a:srgbClr val="17B7FF"/>
    <a:srgbClr val="02B0F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333" autoAdjust="0"/>
  </p:normalViewPr>
  <p:slideViewPr>
    <p:cSldViewPr snapToGrid="0">
      <p:cViewPr varScale="1">
        <p:scale>
          <a:sx n="89" d="100"/>
          <a:sy n="89" d="100"/>
        </p:scale>
        <p:origin x="-210" y="-96"/>
      </p:cViewPr>
      <p:guideLst>
        <p:guide orient="horz" pos="214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12192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12192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44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pPr/>
              <a:t>2018-07-04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>
            <a:hlinkClick r:id="rId2" action="ppaction://hlinksldjump" tooltip="点击进入"/>
          </p:cNvPr>
          <p:cNvSpPr/>
          <p:nvPr userDrawn="1"/>
        </p:nvSpPr>
        <p:spPr>
          <a:xfrm>
            <a:off x="2841961" y="469878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同侧圆角矩形 7">
            <a:hlinkClick r:id="" action="ppaction://noaction"/>
          </p:cNvPr>
          <p:cNvSpPr/>
          <p:nvPr userDrawn="1"/>
        </p:nvSpPr>
        <p:spPr>
          <a:xfrm>
            <a:off x="5645022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同侧圆角矩形 9">
            <a:hlinkClick r:id="rId2" action="ppaction://hlinksldjump" tooltip="点击进入"/>
          </p:cNvPr>
          <p:cNvSpPr/>
          <p:nvPr userDrawn="1"/>
        </p:nvSpPr>
        <p:spPr>
          <a:xfrm>
            <a:off x="8346221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pPr/>
              <a:t>2018-07-04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pPr/>
              <a:t>2018-07-04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5410" y="0"/>
            <a:ext cx="9105900" cy="46738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03400"/>
            <a:ext cx="10515600" cy="43735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pPr/>
              <a:t>2018-07-04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" Target="../slides/slide7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" Target="../slides/slide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465410" y="467380"/>
            <a:ext cx="8363391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矩形 7"/>
          <p:cNvSpPr/>
          <p:nvPr/>
        </p:nvSpPr>
        <p:spPr>
          <a:xfrm>
            <a:off x="-1" y="6738379"/>
            <a:ext cx="12209381" cy="128253"/>
          </a:xfrm>
          <a:prstGeom prst="rect">
            <a:avLst/>
          </a:prstGeom>
          <a:solidFill>
            <a:srgbClr val="02B0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/>
          </a:p>
        </p:txBody>
      </p:sp>
      <p:sp>
        <p:nvSpPr>
          <p:cNvPr id="9" name="矩形 8"/>
          <p:cNvSpPr/>
          <p:nvPr/>
        </p:nvSpPr>
        <p:spPr>
          <a:xfrm>
            <a:off x="10896533" y="467380"/>
            <a:ext cx="1295467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C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" y="0"/>
            <a:ext cx="2423592" cy="90872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latin typeface="黑体" panose="02010600030101010101" pitchFamily="2" charset="-122"/>
                <a:ea typeface="黑体" panose="02010600030101010101" pitchFamily="2" charset="-122"/>
              </a:rPr>
              <a:t>第一章</a:t>
            </a:r>
          </a:p>
        </p:txBody>
      </p:sp>
      <p:sp>
        <p:nvSpPr>
          <p:cNvPr id="12" name="同侧圆角矩形 11">
            <a:hlinkClick r:id="rId12" action="ppaction://hlinksldjump" tooltip="点击进入"/>
          </p:cNvPr>
          <p:cNvSpPr/>
          <p:nvPr/>
        </p:nvSpPr>
        <p:spPr>
          <a:xfrm>
            <a:off x="2833306" y="485731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灯片编号占位符 3"/>
          <p:cNvSpPr txBox="1"/>
          <p:nvPr/>
        </p:nvSpPr>
        <p:spPr>
          <a:xfrm>
            <a:off x="10968141" y="491385"/>
            <a:ext cx="1223860" cy="401006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C000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fld id="{4BF17FCF-D4DA-449D-A468-DDB7E43619E6}" type="slidenum"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pPr algn="ctr"/>
              <a:t>‹#›</a:t>
            </a:fld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8" name="同侧圆角矩形 17">
            <a:hlinkClick r:id="rId13" action="ppaction://hlinksldjump" tooltip="点击进入"/>
          </p:cNvPr>
          <p:cNvSpPr/>
          <p:nvPr/>
        </p:nvSpPr>
        <p:spPr>
          <a:xfrm>
            <a:off x="5642525" y="48573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同侧圆角矩形 18">
            <a:hlinkClick r:id="rId14" action="ppaction://hlinksldjump" tooltip="点击进入"/>
          </p:cNvPr>
          <p:cNvSpPr/>
          <p:nvPr/>
        </p:nvSpPr>
        <p:spPr>
          <a:xfrm>
            <a:off x="8342561" y="48573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标题 1"/>
          <p:cNvSpPr txBox="1"/>
          <p:nvPr/>
        </p:nvSpPr>
        <p:spPr>
          <a:xfrm>
            <a:off x="2719410" y="0"/>
            <a:ext cx="9105900" cy="467380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zh-CN" sz="2000" b="1" i="0" kern="120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zh-CN" sz="2000" b="1" i="0" kern="120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第</a:t>
            </a:r>
            <a:r>
              <a:rPr lang="en-US" altLang="zh-CN" sz="2000" b="1" i="0" kern="120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3</a:t>
            </a:r>
            <a:r>
              <a:rPr lang="zh-CN" altLang="zh-CN" sz="2000" b="1" i="0" kern="120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节　运动的快慢</a:t>
            </a:r>
            <a:endParaRPr lang="zh-CN" altLang="zh-CN" sz="2000" b="1" i="0" kern="1200" dirty="0">
              <a:solidFill>
                <a:schemeClr val="tx1"/>
              </a:solidFill>
              <a:effectLst/>
              <a:latin typeface="+mj-lt"/>
              <a:ea typeface="+mj-ea"/>
              <a:cs typeface="+mj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zh-CN" sz="2000" b="1" i="0" kern="1200" smtClean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45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56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.v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67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7.v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78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8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2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23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34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/>
              <a:t>第</a:t>
            </a:r>
            <a:r>
              <a:rPr lang="en-US" altLang="zh-CN"/>
              <a:t>3</a:t>
            </a:r>
            <a:r>
              <a:rPr lang="zh-CN" altLang="zh-CN"/>
              <a:t>节　运动的快慢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A83ECB4-6A80-4A86-8CA0-3174427C8001}"/>
              </a:ext>
            </a:extLst>
          </p:cNvPr>
          <p:cNvSpPr>
            <a:spLocks noChangeAspect="1"/>
          </p:cNvSpPr>
          <p:nvPr/>
        </p:nvSpPr>
        <p:spPr>
          <a:xfrm>
            <a:off x="572386" y="1234518"/>
            <a:ext cx="11430000" cy="20911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下列四个选项中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平均速度最大的是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 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高速列车每小时行驶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350 km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汽车以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 km/h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的速度在公路上行驶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百米赛跑中运动员用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s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跑完全程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辽宁号航母每分钟行驶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0.78 km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>
            <a:extLst>
              <a:ext uri="{FF2B5EF4-FFF2-40B4-BE49-F238E27FC236}">
                <a16:creationId xmlns:a16="http://schemas.microsoft.com/office/drawing/2014/main" xmlns="" id="{D1932EB4-642D-4728-9DC5-3FEAABA2ACB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368876870"/>
              </p:ext>
            </p:extLst>
          </p:nvPr>
        </p:nvGraphicFramePr>
        <p:xfrm>
          <a:off x="572386" y="3532333"/>
          <a:ext cx="8504274" cy="2669864"/>
        </p:xfrm>
        <a:graphic>
          <a:graphicData uri="http://schemas.openxmlformats.org/presentationml/2006/ole">
            <p:oleObj spid="_x0000_s5125" name="Document" r:id="rId3" imgW="3847376" imgH="1207310" progId="">
              <p:embed/>
            </p:oleObj>
          </a:graphicData>
        </a:graphic>
      </p:graphicFrame>
      <p:sp>
        <p:nvSpPr>
          <p:cNvPr id="4" name="矩形 3">
            <a:extLst>
              <a:ext uri="{FF2B5EF4-FFF2-40B4-BE49-F238E27FC236}">
                <a16:creationId xmlns:a16="http://schemas.microsoft.com/office/drawing/2014/main" xmlns="" id="{21730478-FBCF-4AAA-A2F8-320CF28B4756}"/>
              </a:ext>
            </a:extLst>
          </p:cNvPr>
          <p:cNvSpPr/>
          <p:nvPr/>
        </p:nvSpPr>
        <p:spPr>
          <a:xfrm>
            <a:off x="5474914" y="1351481"/>
            <a:ext cx="288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D602ADD6-A671-45C4-922D-E07ADA1C4CDF}"/>
              </a:ext>
            </a:extLst>
          </p:cNvPr>
          <p:cNvSpPr/>
          <p:nvPr/>
        </p:nvSpPr>
        <p:spPr>
          <a:xfrm>
            <a:off x="6889043" y="4274211"/>
            <a:ext cx="288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xmlns="" val="31176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xmlns="" id="{81E9B1EE-2A5F-4659-B25A-FCE12173159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66032443"/>
              </p:ext>
            </p:extLst>
          </p:nvPr>
        </p:nvGraphicFramePr>
        <p:xfrm>
          <a:off x="295940" y="3269623"/>
          <a:ext cx="11430000" cy="3588377"/>
        </p:xfrm>
        <a:graphic>
          <a:graphicData uri="http://schemas.openxmlformats.org/presentationml/2006/ole">
            <p:oleObj spid="_x0000_s6149" name="Document" r:id="rId3" imgW="3847376" imgH="1207310" progId="">
              <p:embed/>
            </p:oleObj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9DE3445-A8B0-49C6-B930-B7BBD4450DD8}"/>
              </a:ext>
            </a:extLst>
          </p:cNvPr>
          <p:cNvSpPr>
            <a:spLocks noChangeAspect="1"/>
          </p:cNvSpPr>
          <p:nvPr/>
        </p:nvSpPr>
        <p:spPr>
          <a:xfrm>
            <a:off x="466060" y="1178473"/>
            <a:ext cx="11430000" cy="20911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甲、乙两小车在直线跑道上运动的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s-t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图像如图所示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由图像可知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 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甲、乙两车都做匀速直线运动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甲车的速度为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m/s,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乙车的速度为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m/s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s,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甲、乙两车相距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m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s,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甲、乙两车通过的路程均为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m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D5156F0E-1D80-4E1A-A591-D66937C21EC5}"/>
              </a:ext>
            </a:extLst>
          </p:cNvPr>
          <p:cNvSpPr/>
          <p:nvPr/>
        </p:nvSpPr>
        <p:spPr>
          <a:xfrm>
            <a:off x="8802903" y="1318359"/>
            <a:ext cx="288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xmlns="" val="404881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B8CF377B-E10F-4D22-8919-B11B724D682F}"/>
              </a:ext>
            </a:extLst>
          </p:cNvPr>
          <p:cNvSpPr>
            <a:spLocks noChangeAspect="1"/>
          </p:cNvSpPr>
          <p:nvPr/>
        </p:nvSpPr>
        <p:spPr>
          <a:xfrm>
            <a:off x="636182" y="1235632"/>
            <a:ext cx="11430000" cy="168488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甲、乙两人进行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 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赛跑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结果甲比乙超前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到达终点。如果让甲从原起跑线往后退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起跑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乙仍从原起跑线起跑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两人都保持原来的速度重新比赛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则比赛结果是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 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同时到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甲先到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乙先到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不能确定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5BE27702-C120-4708-BA2C-C85C0157DE6F}"/>
              </a:ext>
            </a:extLst>
          </p:cNvPr>
          <p:cNvSpPr>
            <a:spLocks noChangeAspect="1"/>
          </p:cNvSpPr>
          <p:nvPr/>
        </p:nvSpPr>
        <p:spPr>
          <a:xfrm>
            <a:off x="551120" y="3531218"/>
            <a:ext cx="11430000" cy="20911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甲、乙两地的距离是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900 km,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一列火车早上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7:30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从甲地出发开往乙地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途中停靠了几个车站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在当日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16:30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到达乙地。火车行驶途中以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144 km/h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的速度匀速通过长度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400 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的桥梁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火车全部通过桥梁的时间是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s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火车从甲地开往乙地的平均速度是多少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火车的长度是多少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DD55929-3FF9-483E-9EC2-8640332E3B86}"/>
              </a:ext>
            </a:extLst>
          </p:cNvPr>
          <p:cNvSpPr/>
          <p:nvPr/>
        </p:nvSpPr>
        <p:spPr>
          <a:xfrm>
            <a:off x="10015015" y="1779441"/>
            <a:ext cx="288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xmlns="" val="272442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>
            <a:extLst>
              <a:ext uri="{FF2B5EF4-FFF2-40B4-BE49-F238E27FC236}">
                <a16:creationId xmlns:a16="http://schemas.microsoft.com/office/drawing/2014/main" xmlns="" id="{97A03C25-9A65-46C6-8735-DFFC5D2E0D2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993171697"/>
              </p:ext>
            </p:extLst>
          </p:nvPr>
        </p:nvGraphicFramePr>
        <p:xfrm>
          <a:off x="508591" y="1473664"/>
          <a:ext cx="11430000" cy="4781361"/>
        </p:xfrm>
        <a:graphic>
          <a:graphicData uri="http://schemas.openxmlformats.org/presentationml/2006/ole">
            <p:oleObj spid="_x0000_s7173" name="Document" r:id="rId3" imgW="3847376" imgH="1609626" progId="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683898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2BEF27A-9284-4B70-8D69-377C3C1A304F}"/>
              </a:ext>
            </a:extLst>
          </p:cNvPr>
          <p:cNvSpPr>
            <a:spLocks noChangeAspect="1"/>
          </p:cNvSpPr>
          <p:nvPr/>
        </p:nvSpPr>
        <p:spPr>
          <a:xfrm>
            <a:off x="381000" y="1901028"/>
            <a:ext cx="11430000" cy="33099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某商场有一自动扶梯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某顾客沿开动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的自动扶梯走上楼时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数得走了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当他以同样的速度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相对电梯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沿开动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的自动扶梯走下楼时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数得走了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则该自动扶梯级数为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A.22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级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      B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.32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级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C.24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级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zh-CN" altLang="zh-CN" sz="2200" smtClean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条件不足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不能确定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在一静水湖的南北两岸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有两只船同时相向开出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各以其速度垂直于湖岸匀速驶向对岸。两船在离北岸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800 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处迎面相会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相会后继续驶向对岸。靠岸后立即返航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两船又在离南岸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600 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处迎面相会。若不计两船靠岸时间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求湖宽。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304BFAC5-AC5D-4AD8-A766-2CB484275992}"/>
              </a:ext>
            </a:extLst>
          </p:cNvPr>
          <p:cNvSpPr/>
          <p:nvPr/>
        </p:nvSpPr>
        <p:spPr>
          <a:xfrm>
            <a:off x="1041135" y="2817550"/>
            <a:ext cx="288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xmlns="" id="{253262C3-C23F-4D2C-B383-758FF20B98B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060726451"/>
              </p:ext>
            </p:extLst>
          </p:nvPr>
        </p:nvGraphicFramePr>
        <p:xfrm>
          <a:off x="381000" y="1165320"/>
          <a:ext cx="11430000" cy="4781361"/>
        </p:xfrm>
        <a:graphic>
          <a:graphicData uri="http://schemas.openxmlformats.org/presentationml/2006/ole">
            <p:oleObj spid="_x0000_s8197" name="Document" r:id="rId3" imgW="3847376" imgH="1609626" progId="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609235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C6F8AA7A-C131-4351-B2D8-4A3B8FD257FF}"/>
              </a:ext>
            </a:extLst>
          </p:cNvPr>
          <p:cNvSpPr>
            <a:spLocks noChangeAspect="1"/>
          </p:cNvSpPr>
          <p:nvPr/>
        </p:nvSpPr>
        <p:spPr>
          <a:xfrm>
            <a:off x="519223" y="1744115"/>
            <a:ext cx="11430000" cy="168488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比较运动快慢的方法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甲、乙两图分别是比较自行车和摩托车运动快慢的两种方法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图甲表</a:t>
            </a: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示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相同的时间内比较物体经过的路程</a:t>
            </a:r>
            <a:r>
              <a:rPr lang="en-US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经过路程长的物体运动得快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图乙表</a:t>
            </a: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示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物体运动相同的路程</a:t>
            </a:r>
            <a:r>
              <a:rPr lang="en-US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比较所用时间</a:t>
            </a:r>
            <a:r>
              <a:rPr lang="en-US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时间短的运动得快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>
            <a:extLst>
              <a:ext uri="{FF2B5EF4-FFF2-40B4-BE49-F238E27FC236}">
                <a16:creationId xmlns:a16="http://schemas.microsoft.com/office/drawing/2014/main" xmlns="" id="{477EA237-F506-42BF-9307-F0BABAF39EB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92043023"/>
              </p:ext>
            </p:extLst>
          </p:nvPr>
        </p:nvGraphicFramePr>
        <p:xfrm>
          <a:off x="381000" y="3742891"/>
          <a:ext cx="11430000" cy="2390682"/>
        </p:xfrm>
        <a:graphic>
          <a:graphicData uri="http://schemas.openxmlformats.org/presentationml/2006/ole">
            <p:oleObj spid="_x0000_s1029" name="Document" r:id="rId3" imgW="3847376" imgH="804993" progId="">
              <p:embed/>
            </p:oleObj>
          </a:graphicData>
        </a:graphic>
      </p:graphicFrame>
      <p:sp>
        <p:nvSpPr>
          <p:cNvPr id="4" name="矩形 3">
            <a:extLst>
              <a:ext uri="{FF2B5EF4-FFF2-40B4-BE49-F238E27FC236}">
                <a16:creationId xmlns:a16="http://schemas.microsoft.com/office/drawing/2014/main" xmlns="" id="{44D301F0-F1B1-4847-90B7-6AB487296F45}"/>
              </a:ext>
            </a:extLst>
          </p:cNvPr>
          <p:cNvSpPr/>
          <p:nvPr/>
        </p:nvSpPr>
        <p:spPr>
          <a:xfrm>
            <a:off x="1126195" y="2629089"/>
            <a:ext cx="7773255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67316C5A-C582-4025-A537-F643904D11E5}"/>
              </a:ext>
            </a:extLst>
          </p:cNvPr>
          <p:cNvSpPr/>
          <p:nvPr/>
        </p:nvSpPr>
        <p:spPr>
          <a:xfrm>
            <a:off x="1030501" y="3028044"/>
            <a:ext cx="7773255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C067BE59-B30E-4488-9BE2-3E4E7ACFE78D}"/>
              </a:ext>
            </a:extLst>
          </p:cNvPr>
          <p:cNvSpPr>
            <a:spLocks noChangeAspect="1"/>
          </p:cNvSpPr>
          <p:nvPr/>
        </p:nvSpPr>
        <p:spPr>
          <a:xfrm>
            <a:off x="381000" y="1696068"/>
            <a:ext cx="11430000" cy="371986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速度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正在行驶的列车速度是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 m/s,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这句话的物理意义是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列车每秒钟运动的速度是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 m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列车每秒钟通过的路程是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 m/s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列车每秒钟通过的路程是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 m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列车通过的路程是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 m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中学生正常步行的速度约为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A.1 km/h B.10 km/h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C.1 m/s D.10 m/s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A9F58760-AF97-42C7-9555-D10DA0249B38}"/>
              </a:ext>
            </a:extLst>
          </p:cNvPr>
          <p:cNvSpPr/>
          <p:nvPr/>
        </p:nvSpPr>
        <p:spPr>
          <a:xfrm>
            <a:off x="7048531" y="2190229"/>
            <a:ext cx="288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743C2700-058F-4594-A8B7-BA73F4FF699A}"/>
              </a:ext>
            </a:extLst>
          </p:cNvPr>
          <p:cNvSpPr/>
          <p:nvPr/>
        </p:nvSpPr>
        <p:spPr>
          <a:xfrm>
            <a:off x="4241535" y="4231680"/>
            <a:ext cx="288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xmlns="" val="27311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A1432D29-087F-4567-B27C-EE2A0A195179}"/>
              </a:ext>
            </a:extLst>
          </p:cNvPr>
          <p:cNvSpPr>
            <a:spLocks noChangeAspect="1"/>
          </p:cNvSpPr>
          <p:nvPr/>
        </p:nvSpPr>
        <p:spPr>
          <a:xfrm>
            <a:off x="476693" y="1194216"/>
            <a:ext cx="11430000" cy="12786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匀速直线运动和变速直线运动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小贾同学在百米赛跑时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 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s,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接着保持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m/s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的速度跑完全程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最终他百米赛跑的成绩是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s,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则他百米赛跑的平均速度为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6.25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m/s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AB71DF3D-E476-4A36-A02F-FFB58A9DF9D4}"/>
              </a:ext>
            </a:extLst>
          </p:cNvPr>
          <p:cNvSpPr>
            <a:spLocks noChangeAspect="1"/>
          </p:cNvSpPr>
          <p:nvPr/>
        </p:nvSpPr>
        <p:spPr>
          <a:xfrm>
            <a:off x="476693" y="2556645"/>
            <a:ext cx="11430000" cy="87235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如图所示是利用每秒闪光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次的照相机拍摄到的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个物体的闪光照片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箭头表示物体运动的方向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其中做匀速直线运动的物体是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>
            <a:extLst>
              <a:ext uri="{FF2B5EF4-FFF2-40B4-BE49-F238E27FC236}">
                <a16:creationId xmlns:a16="http://schemas.microsoft.com/office/drawing/2014/main" xmlns="" id="{989A8C0D-FFB7-44C7-9608-5D0F915C40B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089110270"/>
              </p:ext>
            </p:extLst>
          </p:nvPr>
        </p:nvGraphicFramePr>
        <p:xfrm>
          <a:off x="2498650" y="3328445"/>
          <a:ext cx="8631865" cy="3158609"/>
        </p:xfrm>
        <a:graphic>
          <a:graphicData uri="http://schemas.openxmlformats.org/presentationml/2006/ole">
            <p:oleObj spid="_x0000_s2053" name="Document" r:id="rId3" imgW="3847376" imgH="1408468" progId="">
              <p:embed/>
            </p:oleObj>
          </a:graphicData>
        </a:graphic>
      </p:graphicFrame>
      <p:sp>
        <p:nvSpPr>
          <p:cNvPr id="5" name="矩形 4">
            <a:extLst>
              <a:ext uri="{FF2B5EF4-FFF2-40B4-BE49-F238E27FC236}">
                <a16:creationId xmlns:a16="http://schemas.microsoft.com/office/drawing/2014/main" xmlns="" id="{A9A89757-8B8C-43BD-9324-ABE1B091E4D8}"/>
              </a:ext>
            </a:extLst>
          </p:cNvPr>
          <p:cNvSpPr/>
          <p:nvPr/>
        </p:nvSpPr>
        <p:spPr>
          <a:xfrm>
            <a:off x="5219731" y="2072108"/>
            <a:ext cx="660074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0411A52D-4F4B-418E-958F-AD101AEC630F}"/>
              </a:ext>
            </a:extLst>
          </p:cNvPr>
          <p:cNvSpPr/>
          <p:nvPr/>
        </p:nvSpPr>
        <p:spPr>
          <a:xfrm>
            <a:off x="5075731" y="3089376"/>
            <a:ext cx="288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xmlns="" val="854523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2BB11488-F0E6-45C7-8A75-5A2BD116E423}"/>
              </a:ext>
            </a:extLst>
          </p:cNvPr>
          <p:cNvSpPr>
            <a:spLocks noChangeAspect="1"/>
          </p:cNvSpPr>
          <p:nvPr/>
        </p:nvSpPr>
        <p:spPr>
          <a:xfrm>
            <a:off x="455428" y="1579215"/>
            <a:ext cx="11430000" cy="46609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一辆汽车在公路上做匀速直线运动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那么汽车通过的路程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与所用时间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的关系正确的是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>
            <a:extLst>
              <a:ext uri="{FF2B5EF4-FFF2-40B4-BE49-F238E27FC236}">
                <a16:creationId xmlns:a16="http://schemas.microsoft.com/office/drawing/2014/main" xmlns="" id="{1960260A-7A4F-4232-A08C-37F1885D275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812032924"/>
              </p:ext>
            </p:extLst>
          </p:nvPr>
        </p:nvGraphicFramePr>
        <p:xfrm>
          <a:off x="978196" y="2045305"/>
          <a:ext cx="10598888" cy="4433693"/>
        </p:xfrm>
        <a:graphic>
          <a:graphicData uri="http://schemas.openxmlformats.org/presentationml/2006/ole">
            <p:oleObj spid="_x0000_s3077" name="Document" r:id="rId3" imgW="3847376" imgH="1609626" progId="">
              <p:embed/>
            </p:oleObj>
          </a:graphicData>
        </a:graphic>
      </p:graphicFrame>
      <p:sp>
        <p:nvSpPr>
          <p:cNvPr id="4" name="矩形 3">
            <a:extLst>
              <a:ext uri="{FF2B5EF4-FFF2-40B4-BE49-F238E27FC236}">
                <a16:creationId xmlns:a16="http://schemas.microsoft.com/office/drawing/2014/main" xmlns="" id="{98B53B77-9F06-4B3D-B373-43FE6E5ACB12}"/>
              </a:ext>
            </a:extLst>
          </p:cNvPr>
          <p:cNvSpPr/>
          <p:nvPr/>
        </p:nvSpPr>
        <p:spPr>
          <a:xfrm>
            <a:off x="11289084" y="1668260"/>
            <a:ext cx="288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xmlns="" val="4055525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EB7F6CA1-EE58-41FA-90C2-C76A011E0E0F}"/>
              </a:ext>
            </a:extLst>
          </p:cNvPr>
          <p:cNvSpPr>
            <a:spLocks noChangeAspect="1"/>
          </p:cNvSpPr>
          <p:nvPr/>
        </p:nvSpPr>
        <p:spPr>
          <a:xfrm>
            <a:off x="381000" y="2711731"/>
            <a:ext cx="11430000" cy="168853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某物体从静止开始沿一条直线通过一段路程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运动得越来越快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在通过这段路程的最后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s,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则该物体在整段路程中的平均速度可能是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A.1.5 m/s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B.2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m/s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C.1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m/s         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D.2.5 m/s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267C93A5-7ACF-4F15-B9BE-E3DB27857C48}"/>
              </a:ext>
            </a:extLst>
          </p:cNvPr>
          <p:cNvSpPr/>
          <p:nvPr/>
        </p:nvSpPr>
        <p:spPr>
          <a:xfrm>
            <a:off x="6644493" y="3268000"/>
            <a:ext cx="288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xmlns="" val="2178194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xmlns="" id="{0CB2718C-BF40-4D9E-A537-CE46F79272E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05480128"/>
              </p:ext>
            </p:extLst>
          </p:nvPr>
        </p:nvGraphicFramePr>
        <p:xfrm>
          <a:off x="306572" y="1150257"/>
          <a:ext cx="11430000" cy="1791832"/>
        </p:xfrm>
        <a:graphic>
          <a:graphicData uri="http://schemas.openxmlformats.org/presentationml/2006/ole">
            <p:oleObj spid="_x0000_s4101" name="Document" r:id="rId3" imgW="3847376" imgH="603475" progId="">
              <p:embed/>
            </p:oleObj>
          </a:graphicData>
        </a:graphic>
      </p:graphicFrame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矩形 2">
                <a:extLst>
                  <a:ext uri="{FF2B5EF4-FFF2-40B4-BE49-F238E27FC236}">
                    <a16:creationId xmlns:a16="http://schemas.microsoft.com/office/drawing/2014/main" id="{1777041F-24D7-4876-80D0-D6E868F1FD7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81000" y="2915761"/>
                <a:ext cx="11430000" cy="3853555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:r>
                  <a:rPr lang="en-US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8.</a:t>
                </a:r>
                <a:r>
                  <a:rPr lang="zh-CN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如图是公路上的一个交通标志牌</a:t>
                </a:r>
                <a:r>
                  <a:rPr lang="en-US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它告诉汽车驾驶员</a:t>
                </a:r>
                <a:r>
                  <a:rPr lang="en-US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车速不得超过</a:t>
                </a:r>
                <a:r>
                  <a:rPr lang="zh-CN" altLang="zh-CN" sz="2200" u="sng">
                    <a:solidFill>
                      <a:srgbClr val="FF00FF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200" u="sng">
                    <a:solidFill>
                      <a:srgbClr val="FF00FF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40</a:t>
                </a:r>
                <a:r>
                  <a:rPr lang="zh-CN" altLang="zh-CN" sz="2200" u="sng">
                    <a:solidFill>
                      <a:srgbClr val="FF00FF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km/h,</a:t>
                </a:r>
                <a:r>
                  <a:rPr lang="zh-CN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在遵守交通规则的前提下</a:t>
                </a:r>
                <a:r>
                  <a:rPr lang="en-US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从这个标志牌到南大桥</a:t>
                </a:r>
                <a:r>
                  <a:rPr lang="en-US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匀速行驶的汽车最快需</a:t>
                </a:r>
                <a:r>
                  <a:rPr lang="zh-CN" altLang="zh-CN" sz="2200" u="sng">
                    <a:solidFill>
                      <a:srgbClr val="FF00FF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200" u="sng">
                    <a:solidFill>
                      <a:srgbClr val="FF00FF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18</a:t>
                </a:r>
                <a:r>
                  <a:rPr lang="zh-CN" altLang="zh-CN" sz="2200" u="sng">
                    <a:solidFill>
                      <a:srgbClr val="FF00FF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min</a:t>
                </a:r>
                <a:r>
                  <a:rPr lang="zh-CN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才能到达。</a:t>
                </a:r>
                <a:r>
                  <a:rPr lang="en-US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 </a:t>
                </a:r>
                <a:endParaRPr lang="zh-CN" altLang="zh-CN" sz="2200">
                  <a:solidFill>
                    <a:srgbClr val="000000"/>
                  </a:solidFill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:r>
                  <a:rPr lang="en-US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9.</a:t>
                </a:r>
                <a:r>
                  <a:rPr lang="zh-CN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甲、乙两物体都做匀速直线运动</a:t>
                </a:r>
                <a:r>
                  <a:rPr lang="en-US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它们所用的时间之比是</a:t>
                </a:r>
                <a:r>
                  <a:rPr lang="en-US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zh-CN" altLang="zh-CN" sz="2200">
                    <a:solidFill>
                      <a:srgbClr val="000000"/>
                    </a:solidFill>
                    <a:latin typeface="NEU-BZ-S92"/>
                    <a:cs typeface="宋体" panose="02010600030101010101" pitchFamily="2" charset="-122"/>
                  </a:rPr>
                  <a:t>∶</a:t>
                </a:r>
                <a:r>
                  <a:rPr lang="en-US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1;</a:t>
                </a:r>
                <a:r>
                  <a:rPr lang="zh-CN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它们通过的路程之比是</a:t>
                </a:r>
                <a:r>
                  <a:rPr lang="en-US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</a:t>
                </a:r>
                <a:r>
                  <a:rPr lang="zh-CN" altLang="zh-CN" sz="2200">
                    <a:solidFill>
                      <a:srgbClr val="000000"/>
                    </a:solidFill>
                    <a:latin typeface="NEU-BZ-S92"/>
                    <a:cs typeface="宋体" panose="02010600030101010101" pitchFamily="2" charset="-122"/>
                  </a:rPr>
                  <a:t>∶</a:t>
                </a:r>
                <a:r>
                  <a:rPr lang="en-US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1,</a:t>
                </a:r>
                <a:r>
                  <a:rPr lang="zh-CN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则甲、乙的速度之比是</a:t>
                </a:r>
                <a:r>
                  <a:rPr lang="zh-CN" altLang="zh-CN" sz="2200" u="sng">
                    <a:solidFill>
                      <a:srgbClr val="FF00FF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200" u="sng">
                    <a:solidFill>
                      <a:srgbClr val="FF00FF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zh-CN" altLang="zh-CN" sz="2200" u="sng">
                    <a:solidFill>
                      <a:srgbClr val="FF00FF"/>
                    </a:solidFill>
                    <a:uFill>
                      <a:solidFill>
                        <a:srgbClr val="000000"/>
                      </a:solidFill>
                    </a:uFill>
                    <a:latin typeface="NEU-BZ-S92"/>
                    <a:cs typeface="宋体" panose="02010600030101010101" pitchFamily="2" charset="-122"/>
                  </a:rPr>
                  <a:t>∶</a:t>
                </a:r>
                <a:r>
                  <a:rPr lang="en-US" altLang="zh-CN" sz="2200" u="sng">
                    <a:solidFill>
                      <a:srgbClr val="FF00FF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zh-CN" altLang="zh-CN" sz="2200" u="sng">
                    <a:solidFill>
                      <a:srgbClr val="FF00FF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　</a:t>
                </a:r>
                <a:r>
                  <a:rPr lang="zh-CN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。</a:t>
                </a:r>
                <a:r>
                  <a:rPr lang="en-US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 </a:t>
                </a:r>
                <a:endParaRPr lang="zh-CN" altLang="zh-CN" sz="2200">
                  <a:solidFill>
                    <a:srgbClr val="000000"/>
                  </a:solidFill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:r>
                  <a:rPr lang="en-US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10.</a:t>
                </a:r>
                <a:r>
                  <a:rPr lang="zh-CN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从匀速直线运动的速度公式</a:t>
                </a:r>
                <a:r>
                  <a:rPr lang="en-US" altLang="zh-CN" sz="2200" i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2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2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𝑠</m:t>
                        </m:r>
                      </m:num>
                      <m:den>
                        <m:r>
                          <a:rPr lang="en-US" altLang="zh-CN" sz="22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𝑡</m:t>
                        </m:r>
                      </m:den>
                    </m:f>
                  </m:oMath>
                </a14:m>
                <a:r>
                  <a:rPr lang="zh-CN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可知</a:t>
                </a:r>
                <a:r>
                  <a:rPr lang="en-US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(  </a:t>
                </a:r>
                <a:r>
                  <a:rPr lang="en-US" altLang="zh-CN" sz="2200">
                    <a:solidFill>
                      <a:srgbClr val="FF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</a:t>
                </a:r>
                <a:r>
                  <a:rPr lang="en-US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)</a:t>
                </a:r>
                <a:endParaRPr lang="zh-CN" altLang="zh-CN" sz="2200">
                  <a:solidFill>
                    <a:srgbClr val="000000"/>
                  </a:solidFill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:r>
                  <a:rPr lang="en-US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A.</a:t>
                </a:r>
                <a:r>
                  <a:rPr lang="zh-CN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速度与路程成正比</a:t>
                </a:r>
                <a:endParaRPr lang="zh-CN" altLang="zh-CN" sz="2200">
                  <a:solidFill>
                    <a:srgbClr val="000000"/>
                  </a:solidFill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:r>
                  <a:rPr lang="en-US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B.</a:t>
                </a:r>
                <a:r>
                  <a:rPr lang="zh-CN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路程增大时</a:t>
                </a:r>
                <a:r>
                  <a:rPr lang="en-US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速度也增大</a:t>
                </a:r>
                <a:endParaRPr lang="zh-CN" altLang="zh-CN" sz="2200">
                  <a:solidFill>
                    <a:srgbClr val="000000"/>
                  </a:solidFill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:r>
                  <a:rPr lang="en-US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C.</a:t>
                </a:r>
                <a:r>
                  <a:rPr lang="zh-CN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速度与时间成反比</a:t>
                </a:r>
                <a:endParaRPr lang="zh-CN" altLang="zh-CN" sz="2200">
                  <a:solidFill>
                    <a:srgbClr val="000000"/>
                  </a:solidFill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:r>
                  <a:rPr lang="en-US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D.</a:t>
                </a:r>
                <a:r>
                  <a:rPr lang="zh-CN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速度不变</a:t>
                </a:r>
                <a:r>
                  <a:rPr lang="en-US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速度与路程、时间无关</a:t>
                </a:r>
                <a:endParaRPr lang="zh-CN" altLang="zh-CN" sz="2200">
                  <a:solidFill>
                    <a:srgbClr val="000000"/>
                  </a:solidFill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1777041F-24D7-4876-80D0-D6E868F1FD7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2915761"/>
                <a:ext cx="11430000" cy="3853555"/>
              </a:xfrm>
              <a:prstGeom prst="rect">
                <a:avLst/>
              </a:prstGeom>
              <a:blipFill>
                <a:blip r:embed="rId4" cstate="print"/>
                <a:stretch>
                  <a:fillRect l="-693" t="-633" b="-23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矩形 3">
            <a:extLst>
              <a:ext uri="{FF2B5EF4-FFF2-40B4-BE49-F238E27FC236}">
                <a16:creationId xmlns:a16="http://schemas.microsoft.com/office/drawing/2014/main" xmlns="" id="{21DC49FE-05B1-4499-993C-375E9753C3E2}"/>
              </a:ext>
            </a:extLst>
          </p:cNvPr>
          <p:cNvSpPr/>
          <p:nvPr/>
        </p:nvSpPr>
        <p:spPr>
          <a:xfrm>
            <a:off x="8909227" y="2984621"/>
            <a:ext cx="288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F3BBC328-64C4-4973-A38C-5A598AFA205B}"/>
              </a:ext>
            </a:extLst>
          </p:cNvPr>
          <p:cNvSpPr/>
          <p:nvPr/>
        </p:nvSpPr>
        <p:spPr>
          <a:xfrm>
            <a:off x="8175582" y="3397101"/>
            <a:ext cx="288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1C84C826-D142-4C80-8C9C-C91D83C46CF1}"/>
              </a:ext>
            </a:extLst>
          </p:cNvPr>
          <p:cNvSpPr/>
          <p:nvPr/>
        </p:nvSpPr>
        <p:spPr>
          <a:xfrm>
            <a:off x="3401564" y="4210415"/>
            <a:ext cx="755766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F7363D11-8BBE-4326-8BBC-BB18C35DA601}"/>
              </a:ext>
            </a:extLst>
          </p:cNvPr>
          <p:cNvSpPr/>
          <p:nvPr/>
        </p:nvSpPr>
        <p:spPr>
          <a:xfrm>
            <a:off x="5368587" y="4707593"/>
            <a:ext cx="288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8FFCF705-EC01-4F07-9446-51384A1AAAD0}"/>
              </a:ext>
            </a:extLst>
          </p:cNvPr>
          <p:cNvSpPr>
            <a:spLocks noChangeAspect="1"/>
          </p:cNvSpPr>
          <p:nvPr/>
        </p:nvSpPr>
        <p:spPr>
          <a:xfrm>
            <a:off x="381000" y="2104160"/>
            <a:ext cx="11430000" cy="29036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在男子百米短跑比赛中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运动员们快步如飞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关于运动快慢的说法中正确的是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观众用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相同的时间比路程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的方法比较运动的快慢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终点裁判用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相同的路程比时间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的方法比较运动的快慢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物理学上用物体通过路程与所用时间的比来比较运动的快慢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物理学上用物体所用时间与通过路程的比来比较运动的快慢。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     </a:t>
            </a:r>
            <a:r>
              <a:rPr lang="zh-CN" altLang="zh-CN" sz="2200" dirty="0" smtClean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②③④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     </a:t>
            </a:r>
            <a:r>
              <a:rPr lang="zh-CN" altLang="zh-CN" sz="2200" dirty="0" smtClean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13591FC3-6B8B-4F25-B66A-152C616A0315}"/>
              </a:ext>
            </a:extLst>
          </p:cNvPr>
          <p:cNvSpPr/>
          <p:nvPr/>
        </p:nvSpPr>
        <p:spPr>
          <a:xfrm>
            <a:off x="10174503" y="2254023"/>
            <a:ext cx="288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xmlns="" val="1147440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4EC95D65-6665-4A1A-B146-F396F21AB517}"/>
              </a:ext>
            </a:extLst>
          </p:cNvPr>
          <p:cNvSpPr>
            <a:spLocks noChangeAspect="1"/>
          </p:cNvSpPr>
          <p:nvPr/>
        </p:nvSpPr>
        <p:spPr>
          <a:xfrm>
            <a:off x="381000" y="1901028"/>
            <a:ext cx="11430000" cy="33099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下列关于物体运动状态的判断正确的是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 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一个物体在任意相等的时间内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通过的路程相等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则该物体一定在做匀速直线运动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一个物体在任意相等的时间内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通过的路程相等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则该物体一定在做速度大小不变的折返直线运动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一个物体在一条直线上沿同一方向运动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在第一秒内、第二秒内和第三秒内通过的路程都相等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则该物体一定在做匀速直线运动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一个物体在一条直线上沿同一方向运动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在任意相等的时间内通过的路程都相等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则该物体一定在做匀速直线运动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7FE3826-40A3-4A8F-8174-751AD8C73EB5}"/>
              </a:ext>
            </a:extLst>
          </p:cNvPr>
          <p:cNvSpPr/>
          <p:nvPr/>
        </p:nvSpPr>
        <p:spPr>
          <a:xfrm>
            <a:off x="5808000" y="1998843"/>
            <a:ext cx="288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xmlns="" val="2305163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数学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演示文稿1" id="{11934D07-9902-4280-ABF9-2FE07C3AE1A5}" vid="{87782EAB-3497-4ED0-AAFF-99308829BE0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数学模板</Template>
  <TotalTime>51</TotalTime>
  <Words>1189</Words>
  <Application>Microsoft Office PowerPoint</Application>
  <PresentationFormat>自定义</PresentationFormat>
  <Paragraphs>54</Paragraphs>
  <Slides>15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7" baseType="lpstr">
      <vt:lpstr>数学模板</vt:lpstr>
      <vt:lpstr>Document</vt:lpstr>
      <vt:lpstr>第3节　运动的快慢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第3节　运动的快慢</dc:title>
  <dc:creator>SunXueFeng</dc:creator>
  <cp:lastModifiedBy>Administrator</cp:lastModifiedBy>
  <cp:revision>5</cp:revision>
  <dcterms:created xsi:type="dcterms:W3CDTF">2018-07-02T03:01:51Z</dcterms:created>
  <dcterms:modified xsi:type="dcterms:W3CDTF">2018-07-04T03:41:30Z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2052-10.1.0.6173</vt:lpwstr>
  </property>
</Properties>
</file>