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0"/>
  </p:notesMasterIdLst>
  <p:sldIdLst>
    <p:sldId id="256" r:id="rId2"/>
    <p:sldId id="273" r:id="rId3"/>
    <p:sldId id="257" r:id="rId4"/>
    <p:sldId id="274" r:id="rId5"/>
    <p:sldId id="424" r:id="rId6"/>
    <p:sldId id="423" r:id="rId7"/>
    <p:sldId id="422" r:id="rId8"/>
    <p:sldId id="421" r:id="rId9"/>
    <p:sldId id="420" r:id="rId10"/>
    <p:sldId id="419" r:id="rId11"/>
    <p:sldId id="418" r:id="rId12"/>
    <p:sldId id="417" r:id="rId13"/>
    <p:sldId id="416" r:id="rId14"/>
    <p:sldId id="415" r:id="rId15"/>
    <p:sldId id="414" r:id="rId16"/>
    <p:sldId id="413" r:id="rId17"/>
    <p:sldId id="412" r:id="rId18"/>
    <p:sldId id="411" r:id="rId19"/>
    <p:sldId id="410" r:id="rId20"/>
    <p:sldId id="449" r:id="rId21"/>
    <p:sldId id="450" r:id="rId22"/>
    <p:sldId id="407" r:id="rId23"/>
    <p:sldId id="406" r:id="rId24"/>
    <p:sldId id="405" r:id="rId25"/>
    <p:sldId id="404" r:id="rId26"/>
    <p:sldId id="403" r:id="rId27"/>
    <p:sldId id="451" r:id="rId28"/>
    <p:sldId id="42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218"/>
        <p:guide pos="38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320EB-3200-4029-81A1-1013A2C15F97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EB91D-E0C3-4EA3-AE9F-3096F1C28E6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320EB-3200-4029-81A1-1013A2C15F97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EB91D-E0C3-4EA3-AE9F-3096F1C28E6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337945" y="1651094"/>
            <a:ext cx="8839200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dirty="0" smtClean="0">
                <a:latin typeface="Arial" panose="020B0604020202020204" pitchFamily="34" charset="0"/>
              </a:rPr>
              <a:t>专题十四　欧姆定律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684565" y="478161"/>
            <a:ext cx="259238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(4)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注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意事项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27174" y="1167687"/>
            <a:ext cx="8223316" cy="2335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ts val="3500"/>
              </a:lnSpc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在连接电路前要调节电流表、电压表到零刻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度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lnSpc>
                <a:spcPts val="35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② 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电压表和电流表要注意选择适当的量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程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.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pPr eaLnBrk="0" hangingPunct="0">
              <a:lnSpc>
                <a:spcPts val="35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③ 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连接好电路，在检查电路连接无误后要用开关试触，在确定电路完好后再闭合开关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S. </a:t>
            </a:r>
            <a:endParaRPr lang="zh-CN" altLang="zh-CN" sz="2400" b="1" dirty="0" smtClean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>
              <a:lnSpc>
                <a:spcPts val="3500"/>
              </a:lnSpc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420036" y="3036142"/>
            <a:ext cx="8497887" cy="3032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连接电路时，开关应</a:t>
            </a:r>
            <a:r>
              <a:rPr lang="zh-CN" altLang="en-US" sz="2000" u="sng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，滑动变阻器应</a:t>
            </a:r>
            <a:r>
              <a:rPr lang="zh-CN" altLang="en-US" sz="2000" u="sng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   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000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滑动变阻器的作用：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A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B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本实验中多次测量的目的是：</a:t>
            </a:r>
            <a:endParaRPr lang="en-US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zh-CN" altLang="en-US" sz="2000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000" u="sng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88686" y="3016089"/>
            <a:ext cx="11525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断开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079376" y="3025225"/>
            <a:ext cx="4105275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处于最大阻值位置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02103" y="4007919"/>
            <a:ext cx="5256212" cy="461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改变电路中的电压或电流大小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349274" y="4473834"/>
            <a:ext cx="44672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限制电流、保护电路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878959" y="5506979"/>
            <a:ext cx="4627562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多次测量求平均值从而减小误差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457714" y="376821"/>
            <a:ext cx="3482043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 fontAlgn="t">
              <a:buFontTx/>
              <a:buNone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其他方法测</a:t>
            </a:r>
            <a:r>
              <a:rPr 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电</a:t>
            </a:r>
            <a:r>
              <a:rPr 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阻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40079" y="1060699"/>
          <a:ext cx="8324037" cy="506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554"/>
                <a:gridCol w="2526225"/>
                <a:gridCol w="3067558"/>
                <a:gridCol w="1549700"/>
              </a:tblGrid>
              <a:tr h="489077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主要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仪器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电路图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步骤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表达式</a:t>
                      </a:r>
                      <a:endParaRPr lang="zh-CN" altLang="en-US" dirty="0"/>
                    </a:p>
                  </a:txBody>
                  <a:tcPr/>
                </a:tc>
              </a:tr>
              <a:tr h="155924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电压表、定值电阻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①如图所示，将被测电阻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zh-CN" altLang="en-US" dirty="0" smtClean="0"/>
                        <a:t>与已知电阻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串联接入电路；②用电压表分别测电阻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zh-CN" altLang="en-US" dirty="0" smtClean="0"/>
                        <a:t>、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两端的电压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1</a:t>
                      </a:r>
                      <a:r>
                        <a:rPr lang="zh-CN" altLang="en-US" dirty="0" smtClean="0"/>
                        <a:t>、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2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由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I</a:t>
                      </a:r>
                      <a:r>
                        <a:rPr lang="en-US" altLang="zh-CN" dirty="0" smtClean="0"/>
                        <a:t>/U</a:t>
                      </a:r>
                      <a:r>
                        <a:rPr lang="en-US" altLang="zh-CN" baseline="-25000" dirty="0" smtClean="0"/>
                        <a:t>2</a:t>
                      </a:r>
                      <a:r>
                        <a:rPr lang="en-US" altLang="zh-CN" dirty="0" smtClean="0"/>
                        <a:t>=</a:t>
                      </a:r>
                    </a:p>
                    <a:p>
                      <a:r>
                        <a:rPr lang="en-US" altLang="zh-CN" dirty="0" smtClean="0"/>
                        <a:t>R/R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得</a:t>
                      </a:r>
                      <a:r>
                        <a:rPr lang="en-US" altLang="zh-CN" dirty="0" smtClean="0"/>
                        <a:t>R=(U</a:t>
                      </a:r>
                      <a:r>
                        <a:rPr lang="en-US" altLang="zh-CN" baseline="-25000" dirty="0" smtClean="0"/>
                        <a:t>1</a:t>
                      </a:r>
                      <a:r>
                        <a:rPr lang="en-US" altLang="zh-CN" dirty="0" smtClean="0"/>
                        <a:t>/U</a:t>
                      </a:r>
                      <a:r>
                        <a:rPr lang="en-US" altLang="zh-CN" baseline="-25000" dirty="0" smtClean="0"/>
                        <a:t>2</a:t>
                      </a:r>
                      <a:r>
                        <a:rPr lang="en-US" altLang="zh-CN" dirty="0" smtClean="0"/>
                        <a:t>)R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en-US" altLang="zh-CN" dirty="0" smtClean="0"/>
                        <a:t>(</a:t>
                      </a:r>
                      <a:r>
                        <a:rPr lang="zh-CN" altLang="en-US" dirty="0" smtClean="0"/>
                        <a:t>双伏法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/>
                </a:tc>
              </a:tr>
              <a:tr h="1274226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电流表、定值电阻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①如图所示，将被测电阻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zh-CN" altLang="en-US" dirty="0" smtClean="0"/>
                        <a:t>与定值电阻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并联接入电路；②用电流表分别测通过电阻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zh-CN" altLang="en-US" dirty="0" smtClean="0"/>
                        <a:t>、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的电流，</a:t>
                      </a:r>
                      <a:r>
                        <a:rPr lang="en-US" altLang="zh-CN" dirty="0" smtClean="0"/>
                        <a:t>I</a:t>
                      </a:r>
                      <a:r>
                        <a:rPr lang="en-US" altLang="zh-CN" baseline="-25000" dirty="0" smtClean="0"/>
                        <a:t>1</a:t>
                      </a:r>
                      <a:r>
                        <a:rPr lang="zh-CN" altLang="en-US" dirty="0" smtClean="0"/>
                        <a:t>、</a:t>
                      </a:r>
                      <a:r>
                        <a:rPr lang="en-US" altLang="zh-CN" dirty="0" smtClean="0"/>
                        <a:t>I</a:t>
                      </a:r>
                      <a:r>
                        <a:rPr lang="en-US" altLang="zh-CN" baseline="-25000" dirty="0" smtClean="0"/>
                        <a:t>2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由</a:t>
                      </a:r>
                      <a:r>
                        <a:rPr lang="en-US" altLang="zh-CN" dirty="0" smtClean="0"/>
                        <a:t>I</a:t>
                      </a:r>
                      <a:r>
                        <a:rPr lang="en-US" altLang="zh-CN" baseline="-25000" dirty="0" smtClean="0"/>
                        <a:t>1</a:t>
                      </a:r>
                      <a:r>
                        <a:rPr lang="en-US" altLang="zh-CN" dirty="0" smtClean="0"/>
                        <a:t>R=I</a:t>
                      </a:r>
                      <a:r>
                        <a:rPr lang="en-US" altLang="zh-CN" baseline="-25000" dirty="0" smtClean="0"/>
                        <a:t>2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r>
                        <a:rPr lang="zh-CN" altLang="en-US" dirty="0" smtClean="0"/>
                        <a:t>得</a:t>
                      </a:r>
                      <a:r>
                        <a:rPr lang="en-US" altLang="zh-CN" dirty="0" smtClean="0"/>
                        <a:t>R=(I</a:t>
                      </a:r>
                      <a:r>
                        <a:rPr lang="en-US" altLang="zh-CN" baseline="-25000" dirty="0" smtClean="0"/>
                        <a:t>2</a:t>
                      </a:r>
                      <a:r>
                        <a:rPr lang="en-US" altLang="zh-CN" dirty="0" smtClean="0"/>
                        <a:t>/I</a:t>
                      </a:r>
                      <a:r>
                        <a:rPr lang="en-US" altLang="zh-CN" baseline="-25000" dirty="0" smtClean="0"/>
                        <a:t>1</a:t>
                      </a:r>
                      <a:r>
                        <a:rPr lang="en-US" altLang="zh-CN" dirty="0" smtClean="0"/>
                        <a:t>)</a:t>
                      </a:r>
                    </a:p>
                    <a:p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0</a:t>
                      </a:r>
                      <a:endParaRPr lang="zh-CN" altLang="en-US" baseline="-25000" dirty="0"/>
                    </a:p>
                  </a:txBody>
                  <a:tcPr/>
                </a:tc>
              </a:tr>
              <a:tr h="1589714"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电压表、滑动变阻器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如图所示，分别将滑动变阻器滑片</a:t>
                      </a:r>
                      <a:r>
                        <a:rPr lang="en-US" altLang="zh-CN" dirty="0" smtClean="0"/>
                        <a:t>P</a:t>
                      </a:r>
                      <a:r>
                        <a:rPr lang="zh-CN" altLang="en-US" dirty="0" smtClean="0"/>
                        <a:t>移到</a:t>
                      </a:r>
                      <a:r>
                        <a:rPr lang="en-US" altLang="zh-CN" dirty="0" smtClean="0"/>
                        <a:t>a</a:t>
                      </a:r>
                      <a:r>
                        <a:rPr lang="zh-CN" altLang="en-US" dirty="0" smtClean="0"/>
                        <a:t>端和</a:t>
                      </a:r>
                      <a:r>
                        <a:rPr lang="en-US" altLang="zh-CN" dirty="0" smtClean="0"/>
                        <a:t>b</a:t>
                      </a:r>
                      <a:r>
                        <a:rPr lang="zh-CN" altLang="en-US" dirty="0" smtClean="0"/>
                        <a:t>端，分别读出对应的电压表示数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zh-CN" altLang="en-US" dirty="0" smtClean="0"/>
                        <a:t>和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x</a:t>
                      </a:r>
                      <a:endParaRPr lang="zh-CN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由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/(U-U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)=R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/R</a:t>
                      </a:r>
                      <a:r>
                        <a:rPr lang="zh-CN" altLang="en-US" dirty="0" smtClean="0"/>
                        <a:t>得</a:t>
                      </a:r>
                      <a:r>
                        <a:rPr lang="en-US" altLang="zh-CN" dirty="0" smtClean="0"/>
                        <a:t>R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=</a:t>
                      </a:r>
                      <a:r>
                        <a:rPr lang="zh-CN" altLang="en-US" dirty="0" smtClean="0"/>
                        <a:t>［</a:t>
                      </a:r>
                      <a:r>
                        <a:rPr lang="en-US" altLang="zh-CN" dirty="0" smtClean="0"/>
                        <a:t>U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/(U-U</a:t>
                      </a:r>
                      <a:r>
                        <a:rPr lang="en-US" altLang="zh-CN" baseline="-25000" dirty="0" smtClean="0"/>
                        <a:t>x</a:t>
                      </a:r>
                      <a:r>
                        <a:rPr lang="en-US" altLang="zh-CN" dirty="0" smtClean="0"/>
                        <a:t>) </a:t>
                      </a:r>
                      <a:r>
                        <a:rPr lang="zh-CN" altLang="en-US" dirty="0" smtClean="0"/>
                        <a:t>］</a:t>
                      </a:r>
                      <a:r>
                        <a:rPr lang="en-US" altLang="zh-CN" dirty="0" smtClean="0"/>
                        <a:t>R</a:t>
                      </a: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Group 48"/>
          <p:cNvGrpSpPr/>
          <p:nvPr/>
        </p:nvGrpSpPr>
        <p:grpSpPr bwMode="auto">
          <a:xfrm>
            <a:off x="3020009" y="1631029"/>
            <a:ext cx="1645299" cy="1074849"/>
            <a:chOff x="476" y="830"/>
            <a:chExt cx="2041" cy="1553"/>
          </a:xfrm>
        </p:grpSpPr>
        <p:sp>
          <p:nvSpPr>
            <p:cNvPr id="5" name="Line 49"/>
            <p:cNvSpPr>
              <a:spLocks noChangeShapeType="1"/>
            </p:cNvSpPr>
            <p:nvPr/>
          </p:nvSpPr>
          <p:spPr bwMode="auto">
            <a:xfrm>
              <a:off x="2064" y="1067"/>
              <a:ext cx="453" cy="4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" name="Line 50"/>
            <p:cNvSpPr>
              <a:spLocks noChangeShapeType="1"/>
            </p:cNvSpPr>
            <p:nvPr/>
          </p:nvSpPr>
          <p:spPr bwMode="auto">
            <a:xfrm>
              <a:off x="476" y="1071"/>
              <a:ext cx="288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" name="Rectangle 51"/>
            <p:cNvSpPr>
              <a:spLocks noChangeArrowheads="1"/>
            </p:cNvSpPr>
            <p:nvPr/>
          </p:nvSpPr>
          <p:spPr bwMode="auto">
            <a:xfrm>
              <a:off x="1701" y="981"/>
              <a:ext cx="384" cy="1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52"/>
            <p:cNvSpPr>
              <a:spLocks noChangeShapeType="1"/>
            </p:cNvSpPr>
            <p:nvPr/>
          </p:nvSpPr>
          <p:spPr bwMode="auto">
            <a:xfrm flipV="1">
              <a:off x="1111" y="1071"/>
              <a:ext cx="59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Line 53"/>
            <p:cNvSpPr>
              <a:spLocks noChangeShapeType="1"/>
            </p:cNvSpPr>
            <p:nvPr/>
          </p:nvSpPr>
          <p:spPr bwMode="auto">
            <a:xfrm>
              <a:off x="476" y="1071"/>
              <a:ext cx="9" cy="1089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" name="Line 54"/>
            <p:cNvSpPr>
              <a:spLocks noChangeShapeType="1"/>
            </p:cNvSpPr>
            <p:nvPr/>
          </p:nvSpPr>
          <p:spPr bwMode="auto">
            <a:xfrm flipH="1" flipV="1">
              <a:off x="1519" y="1071"/>
              <a:ext cx="0" cy="499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tail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" name="Oval 55"/>
            <p:cNvSpPr>
              <a:spLocks noChangeArrowheads="1"/>
            </p:cNvSpPr>
            <p:nvPr/>
          </p:nvSpPr>
          <p:spPr bwMode="auto">
            <a:xfrm>
              <a:off x="1791" y="141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56"/>
            <p:cNvSpPr>
              <a:spLocks noChangeShapeType="1"/>
            </p:cNvSpPr>
            <p:nvPr/>
          </p:nvSpPr>
          <p:spPr bwMode="auto">
            <a:xfrm>
              <a:off x="1514" y="1569"/>
              <a:ext cx="288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" name="Rectangle 57"/>
            <p:cNvSpPr>
              <a:spLocks noChangeArrowheads="1"/>
            </p:cNvSpPr>
            <p:nvPr/>
          </p:nvSpPr>
          <p:spPr bwMode="auto">
            <a:xfrm>
              <a:off x="703" y="981"/>
              <a:ext cx="384" cy="1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58"/>
            <p:cNvSpPr>
              <a:spLocks noChangeShapeType="1"/>
            </p:cNvSpPr>
            <p:nvPr/>
          </p:nvSpPr>
          <p:spPr bwMode="auto">
            <a:xfrm>
              <a:off x="485" y="2158"/>
              <a:ext cx="432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5" name="Line 59"/>
            <p:cNvSpPr>
              <a:spLocks noChangeShapeType="1"/>
            </p:cNvSpPr>
            <p:nvPr/>
          </p:nvSpPr>
          <p:spPr bwMode="auto">
            <a:xfrm>
              <a:off x="917" y="2014"/>
              <a:ext cx="0" cy="288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" name="Line 60"/>
            <p:cNvSpPr>
              <a:spLocks noChangeShapeType="1"/>
            </p:cNvSpPr>
            <p:nvPr/>
          </p:nvSpPr>
          <p:spPr bwMode="auto">
            <a:xfrm>
              <a:off x="1013" y="2110"/>
              <a:ext cx="0" cy="144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Line 61"/>
            <p:cNvSpPr>
              <a:spLocks noChangeShapeType="1"/>
            </p:cNvSpPr>
            <p:nvPr/>
          </p:nvSpPr>
          <p:spPr bwMode="auto">
            <a:xfrm>
              <a:off x="1013" y="2158"/>
              <a:ext cx="24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" name="Line 62"/>
            <p:cNvSpPr>
              <a:spLocks noChangeShapeType="1"/>
            </p:cNvSpPr>
            <p:nvPr/>
          </p:nvSpPr>
          <p:spPr bwMode="auto">
            <a:xfrm flipV="1">
              <a:off x="1253" y="2014"/>
              <a:ext cx="192" cy="144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9" name="Line 63"/>
            <p:cNvSpPr>
              <a:spLocks noChangeShapeType="1"/>
            </p:cNvSpPr>
            <p:nvPr/>
          </p:nvSpPr>
          <p:spPr bwMode="auto">
            <a:xfrm>
              <a:off x="1461" y="2158"/>
              <a:ext cx="1056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" name="Text Box 64"/>
            <p:cNvSpPr txBox="1">
              <a:spLocks noChangeArrowheads="1"/>
            </p:cNvSpPr>
            <p:nvPr/>
          </p:nvSpPr>
          <p:spPr bwMode="auto">
            <a:xfrm>
              <a:off x="1688" y="830"/>
              <a:ext cx="480" cy="40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2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kumimoji="1" lang="en-US" altLang="zh-CN" sz="12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1" name="Text Box 65"/>
            <p:cNvSpPr txBox="1">
              <a:spLocks noChangeArrowheads="1"/>
            </p:cNvSpPr>
            <p:nvPr/>
          </p:nvSpPr>
          <p:spPr bwMode="auto">
            <a:xfrm>
              <a:off x="689" y="875"/>
              <a:ext cx="480" cy="40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200" dirty="0" smtClean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kumimoji="1"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 Box 66"/>
            <p:cNvSpPr txBox="1">
              <a:spLocks noChangeArrowheads="1"/>
            </p:cNvSpPr>
            <p:nvPr/>
          </p:nvSpPr>
          <p:spPr bwMode="auto">
            <a:xfrm>
              <a:off x="1721" y="1316"/>
              <a:ext cx="288" cy="273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23" name="Line 67"/>
            <p:cNvSpPr>
              <a:spLocks noChangeShapeType="1"/>
            </p:cNvSpPr>
            <p:nvPr/>
          </p:nvSpPr>
          <p:spPr bwMode="auto">
            <a:xfrm>
              <a:off x="2501" y="1060"/>
              <a:ext cx="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" name="Line 68"/>
            <p:cNvSpPr>
              <a:spLocks noChangeShapeType="1"/>
            </p:cNvSpPr>
            <p:nvPr/>
          </p:nvSpPr>
          <p:spPr bwMode="auto">
            <a:xfrm>
              <a:off x="2517" y="1060"/>
              <a:ext cx="0" cy="110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5" name="Line 69"/>
            <p:cNvSpPr>
              <a:spLocks noChangeShapeType="1"/>
            </p:cNvSpPr>
            <p:nvPr/>
          </p:nvSpPr>
          <p:spPr bwMode="auto">
            <a:xfrm>
              <a:off x="2090" y="1569"/>
              <a:ext cx="200" cy="1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" name="Line 70"/>
            <p:cNvSpPr>
              <a:spLocks noChangeShapeType="1"/>
            </p:cNvSpPr>
            <p:nvPr/>
          </p:nvSpPr>
          <p:spPr bwMode="auto">
            <a:xfrm flipV="1">
              <a:off x="2290" y="1071"/>
              <a:ext cx="0" cy="499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tail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" name="Oval 71"/>
            <p:cNvSpPr>
              <a:spLocks noChangeArrowheads="1"/>
            </p:cNvSpPr>
            <p:nvPr/>
          </p:nvSpPr>
          <p:spPr bwMode="auto">
            <a:xfrm>
              <a:off x="855" y="1434"/>
              <a:ext cx="288" cy="28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72"/>
            <p:cNvSpPr>
              <a:spLocks noChangeShapeType="1"/>
            </p:cNvSpPr>
            <p:nvPr/>
          </p:nvSpPr>
          <p:spPr bwMode="auto">
            <a:xfrm>
              <a:off x="567" y="1578"/>
              <a:ext cx="288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prstDash val="dash"/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9" name="Text Box 73"/>
            <p:cNvSpPr txBox="1">
              <a:spLocks noChangeArrowheads="1"/>
            </p:cNvSpPr>
            <p:nvPr/>
          </p:nvSpPr>
          <p:spPr bwMode="auto">
            <a:xfrm>
              <a:off x="776" y="1330"/>
              <a:ext cx="288" cy="272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30" name="Line 74"/>
            <p:cNvSpPr>
              <a:spLocks noChangeShapeType="1"/>
            </p:cNvSpPr>
            <p:nvPr/>
          </p:nvSpPr>
          <p:spPr bwMode="auto">
            <a:xfrm flipV="1">
              <a:off x="1164" y="1570"/>
              <a:ext cx="219" cy="9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prstDash val="dash"/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1" name="Line 75"/>
            <p:cNvSpPr>
              <a:spLocks noChangeShapeType="1"/>
            </p:cNvSpPr>
            <p:nvPr/>
          </p:nvSpPr>
          <p:spPr bwMode="auto">
            <a:xfrm flipV="1">
              <a:off x="567" y="1072"/>
              <a:ext cx="0" cy="498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prstDash val="dash"/>
              <a:round/>
              <a:tail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2" name="Line 76"/>
            <p:cNvSpPr>
              <a:spLocks noChangeShapeType="1"/>
            </p:cNvSpPr>
            <p:nvPr/>
          </p:nvSpPr>
          <p:spPr bwMode="auto">
            <a:xfrm flipV="1">
              <a:off x="1383" y="1071"/>
              <a:ext cx="0" cy="499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prstDash val="dash"/>
              <a:round/>
              <a:tail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" name="Text Box 77"/>
            <p:cNvSpPr txBox="1">
              <a:spLocks noChangeArrowheads="1"/>
            </p:cNvSpPr>
            <p:nvPr/>
          </p:nvSpPr>
          <p:spPr bwMode="auto">
            <a:xfrm>
              <a:off x="1205" y="2110"/>
              <a:ext cx="288" cy="273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34" name="Group 45"/>
          <p:cNvGrpSpPr/>
          <p:nvPr/>
        </p:nvGrpSpPr>
        <p:grpSpPr bwMode="auto">
          <a:xfrm>
            <a:off x="2855054" y="3151818"/>
            <a:ext cx="1725336" cy="1176902"/>
            <a:chOff x="3792" y="2650"/>
            <a:chExt cx="1697" cy="1382"/>
          </a:xfrm>
        </p:grpSpPr>
        <p:sp>
          <p:nvSpPr>
            <p:cNvPr id="35" name="Line 16"/>
            <p:cNvSpPr>
              <a:spLocks noChangeShapeType="1"/>
            </p:cNvSpPr>
            <p:nvPr/>
          </p:nvSpPr>
          <p:spPr bwMode="auto">
            <a:xfrm>
              <a:off x="3792" y="2880"/>
              <a:ext cx="336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6" name="Group 42"/>
            <p:cNvGrpSpPr/>
            <p:nvPr/>
          </p:nvGrpSpPr>
          <p:grpSpPr bwMode="auto">
            <a:xfrm>
              <a:off x="4725" y="3082"/>
              <a:ext cx="315" cy="454"/>
              <a:chOff x="4101" y="2602"/>
              <a:chExt cx="315" cy="454"/>
            </a:xfrm>
          </p:grpSpPr>
          <p:sp>
            <p:nvSpPr>
              <p:cNvPr id="58" name="Oval 17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33CC"/>
                </a:solidFill>
                <a:prstDash val="dash"/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Text Box 18"/>
              <p:cNvSpPr txBox="1">
                <a:spLocks noChangeArrowheads="1"/>
              </p:cNvSpPr>
              <p:nvPr/>
            </p:nvSpPr>
            <p:spPr bwMode="auto">
              <a:xfrm>
                <a:off x="4101" y="2602"/>
                <a:ext cx="187" cy="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  <p:sp>
          <p:nvSpPr>
            <p:cNvPr id="37" name="Line 19"/>
            <p:cNvSpPr>
              <a:spLocks noChangeShapeType="1"/>
            </p:cNvSpPr>
            <p:nvPr/>
          </p:nvSpPr>
          <p:spPr bwMode="auto">
            <a:xfrm>
              <a:off x="4416" y="2880"/>
              <a:ext cx="336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4080" y="3264"/>
              <a:ext cx="384" cy="1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21"/>
            <p:cNvSpPr>
              <a:spLocks noChangeShapeType="1"/>
            </p:cNvSpPr>
            <p:nvPr/>
          </p:nvSpPr>
          <p:spPr bwMode="auto">
            <a:xfrm>
              <a:off x="5040" y="2880"/>
              <a:ext cx="432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" name="Line 22"/>
            <p:cNvSpPr>
              <a:spLocks noChangeShapeType="1"/>
            </p:cNvSpPr>
            <p:nvPr/>
          </p:nvSpPr>
          <p:spPr bwMode="auto">
            <a:xfrm>
              <a:off x="3792" y="2880"/>
              <a:ext cx="0" cy="1008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1" name="Line 23"/>
            <p:cNvSpPr>
              <a:spLocks noChangeShapeType="1"/>
            </p:cNvSpPr>
            <p:nvPr/>
          </p:nvSpPr>
          <p:spPr bwMode="auto">
            <a:xfrm>
              <a:off x="5472" y="2880"/>
              <a:ext cx="17" cy="1085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2" name="Line 24"/>
            <p:cNvSpPr>
              <a:spLocks noChangeShapeType="1"/>
            </p:cNvSpPr>
            <p:nvPr/>
          </p:nvSpPr>
          <p:spPr bwMode="auto">
            <a:xfrm>
              <a:off x="3792" y="3360"/>
              <a:ext cx="288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head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auto">
            <a:xfrm>
              <a:off x="4464" y="3360"/>
              <a:ext cx="288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4080" y="2832"/>
              <a:ext cx="384" cy="1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33CC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28"/>
            <p:cNvSpPr>
              <a:spLocks noChangeShapeType="1"/>
            </p:cNvSpPr>
            <p:nvPr/>
          </p:nvSpPr>
          <p:spPr bwMode="auto">
            <a:xfrm>
              <a:off x="5040" y="3360"/>
              <a:ext cx="432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  <a:tailEnd type="oval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6" name="Line 29"/>
            <p:cNvSpPr>
              <a:spLocks noChangeShapeType="1"/>
            </p:cNvSpPr>
            <p:nvPr/>
          </p:nvSpPr>
          <p:spPr bwMode="auto">
            <a:xfrm>
              <a:off x="3792" y="3888"/>
              <a:ext cx="432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" name="Line 30"/>
            <p:cNvSpPr>
              <a:spLocks noChangeShapeType="1"/>
            </p:cNvSpPr>
            <p:nvPr/>
          </p:nvSpPr>
          <p:spPr bwMode="auto">
            <a:xfrm>
              <a:off x="4224" y="3744"/>
              <a:ext cx="0" cy="288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" name="Line 31"/>
            <p:cNvSpPr>
              <a:spLocks noChangeShapeType="1"/>
            </p:cNvSpPr>
            <p:nvPr/>
          </p:nvSpPr>
          <p:spPr bwMode="auto">
            <a:xfrm>
              <a:off x="4320" y="3840"/>
              <a:ext cx="0" cy="144"/>
            </a:xfrm>
            <a:prstGeom prst="line">
              <a:avLst/>
            </a:prstGeom>
            <a:noFill/>
            <a:ln w="571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9" name="Line 32"/>
            <p:cNvSpPr>
              <a:spLocks noChangeShapeType="1"/>
            </p:cNvSpPr>
            <p:nvPr/>
          </p:nvSpPr>
          <p:spPr bwMode="auto">
            <a:xfrm>
              <a:off x="4320" y="3888"/>
              <a:ext cx="24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0" name="Line 33"/>
            <p:cNvSpPr>
              <a:spLocks noChangeShapeType="1"/>
            </p:cNvSpPr>
            <p:nvPr/>
          </p:nvSpPr>
          <p:spPr bwMode="auto">
            <a:xfrm flipV="1">
              <a:off x="4560" y="3744"/>
              <a:ext cx="192" cy="144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1" name="Line 34"/>
            <p:cNvSpPr>
              <a:spLocks noChangeShapeType="1"/>
            </p:cNvSpPr>
            <p:nvPr/>
          </p:nvSpPr>
          <p:spPr bwMode="auto">
            <a:xfrm>
              <a:off x="4752" y="3888"/>
              <a:ext cx="720" cy="0"/>
            </a:xfrm>
            <a:prstGeom prst="line">
              <a:avLst/>
            </a:prstGeom>
            <a:noFill/>
            <a:ln w="19050">
              <a:solidFill>
                <a:srgbClr val="0033CC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" name="Text Box 35"/>
            <p:cNvSpPr txBox="1">
              <a:spLocks noChangeArrowheads="1"/>
            </p:cNvSpPr>
            <p:nvPr/>
          </p:nvSpPr>
          <p:spPr bwMode="auto">
            <a:xfrm>
              <a:off x="4103" y="3168"/>
              <a:ext cx="498" cy="3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kumimoji="1" lang="en-US" altLang="zh-CN" sz="14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3" name="Text Box 36"/>
            <p:cNvSpPr txBox="1">
              <a:spLocks noChangeArrowheads="1"/>
            </p:cNvSpPr>
            <p:nvPr/>
          </p:nvSpPr>
          <p:spPr bwMode="auto">
            <a:xfrm>
              <a:off x="4103" y="2736"/>
              <a:ext cx="480" cy="3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1400" dirty="0" smtClean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kumimoji="1" lang="en-US" altLang="zh-CN" sz="1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4" name="Group 40"/>
            <p:cNvGrpSpPr/>
            <p:nvPr/>
          </p:nvGrpSpPr>
          <p:grpSpPr bwMode="auto">
            <a:xfrm>
              <a:off x="4725" y="2650"/>
              <a:ext cx="315" cy="454"/>
              <a:chOff x="4101" y="3130"/>
              <a:chExt cx="315" cy="454"/>
            </a:xfrm>
          </p:grpSpPr>
          <p:sp>
            <p:nvSpPr>
              <p:cNvPr id="56" name="Oval 25"/>
              <p:cNvSpPr>
                <a:spLocks noChangeArrowheads="1"/>
              </p:cNvSpPr>
              <p:nvPr/>
            </p:nvSpPr>
            <p:spPr bwMode="auto">
              <a:xfrm>
                <a:off x="4128" y="3216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Text Box 39"/>
              <p:cNvSpPr txBox="1">
                <a:spLocks noChangeArrowheads="1"/>
              </p:cNvSpPr>
              <p:nvPr/>
            </p:nvSpPr>
            <p:spPr bwMode="auto">
              <a:xfrm>
                <a:off x="4101" y="3130"/>
                <a:ext cx="249" cy="4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  <p:sp>
          <p:nvSpPr>
            <p:cNvPr id="55" name="Text Box 43"/>
            <p:cNvSpPr txBox="1">
              <a:spLocks noChangeArrowheads="1"/>
            </p:cNvSpPr>
            <p:nvPr/>
          </p:nvSpPr>
          <p:spPr bwMode="auto">
            <a:xfrm>
              <a:off x="4472" y="3708"/>
              <a:ext cx="624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60" name="Group 12"/>
          <p:cNvGrpSpPr/>
          <p:nvPr/>
        </p:nvGrpSpPr>
        <p:grpSpPr bwMode="auto">
          <a:xfrm>
            <a:off x="2714538" y="4820875"/>
            <a:ext cx="2057400" cy="1219199"/>
            <a:chOff x="768" y="864"/>
            <a:chExt cx="1920" cy="1348"/>
          </a:xfrm>
        </p:grpSpPr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1872" y="1920"/>
              <a:ext cx="288" cy="292"/>
            </a:xfrm>
            <a:prstGeom prst="rect">
              <a:avLst/>
            </a:prstGeom>
            <a:noFill/>
            <a:ln w="19050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>
                  <a:solidFill>
                    <a:srgbClr val="0033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grpSp>
          <p:nvGrpSpPr>
            <p:cNvPr id="62" name="Group 14"/>
            <p:cNvGrpSpPr/>
            <p:nvPr/>
          </p:nvGrpSpPr>
          <p:grpSpPr bwMode="auto">
            <a:xfrm>
              <a:off x="768" y="864"/>
              <a:ext cx="1920" cy="1248"/>
              <a:chOff x="768" y="864"/>
              <a:chExt cx="1920" cy="1248"/>
            </a:xfrm>
          </p:grpSpPr>
          <p:sp>
            <p:nvSpPr>
              <p:cNvPr id="63" name="Line 15"/>
              <p:cNvSpPr>
                <a:spLocks noChangeShapeType="1"/>
              </p:cNvSpPr>
              <p:nvPr/>
            </p:nvSpPr>
            <p:spPr bwMode="auto">
              <a:xfrm>
                <a:off x="768" y="1296"/>
                <a:ext cx="336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64" name="Rectangle 16"/>
              <p:cNvSpPr>
                <a:spLocks noChangeArrowheads="1"/>
              </p:cNvSpPr>
              <p:nvPr/>
            </p:nvSpPr>
            <p:spPr bwMode="auto">
              <a:xfrm>
                <a:off x="1104" y="1248"/>
                <a:ext cx="432" cy="14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33CC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5" name="Line 17"/>
              <p:cNvSpPr>
                <a:spLocks noChangeShapeType="1"/>
              </p:cNvSpPr>
              <p:nvPr/>
            </p:nvSpPr>
            <p:spPr bwMode="auto">
              <a:xfrm>
                <a:off x="1536" y="1296"/>
                <a:ext cx="432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66" name="Rectangle 18"/>
              <p:cNvSpPr>
                <a:spLocks noChangeArrowheads="1"/>
              </p:cNvSpPr>
              <p:nvPr/>
            </p:nvSpPr>
            <p:spPr bwMode="auto">
              <a:xfrm>
                <a:off x="1968" y="1248"/>
                <a:ext cx="432" cy="14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33CC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Line 19"/>
              <p:cNvSpPr>
                <a:spLocks noChangeShapeType="1"/>
              </p:cNvSpPr>
              <p:nvPr/>
            </p:nvSpPr>
            <p:spPr bwMode="auto">
              <a:xfrm>
                <a:off x="2160" y="1056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68" name="Line 20"/>
              <p:cNvSpPr>
                <a:spLocks noChangeShapeType="1"/>
              </p:cNvSpPr>
              <p:nvPr/>
            </p:nvSpPr>
            <p:spPr bwMode="auto">
              <a:xfrm>
                <a:off x="2160" y="1056"/>
                <a:ext cx="528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69" name="Line 21"/>
              <p:cNvSpPr>
                <a:spLocks noChangeShapeType="1"/>
              </p:cNvSpPr>
              <p:nvPr/>
            </p:nvSpPr>
            <p:spPr bwMode="auto">
              <a:xfrm>
                <a:off x="2688" y="1056"/>
                <a:ext cx="0" cy="864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0" name="Line 22"/>
              <p:cNvSpPr>
                <a:spLocks noChangeShapeType="1"/>
              </p:cNvSpPr>
              <p:nvPr/>
            </p:nvSpPr>
            <p:spPr bwMode="auto">
              <a:xfrm>
                <a:off x="768" y="1296"/>
                <a:ext cx="0" cy="624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1" name="Line 23"/>
              <p:cNvSpPr>
                <a:spLocks noChangeShapeType="1"/>
              </p:cNvSpPr>
              <p:nvPr/>
            </p:nvSpPr>
            <p:spPr bwMode="auto">
              <a:xfrm>
                <a:off x="768" y="192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2" name="Line 24"/>
              <p:cNvSpPr>
                <a:spLocks noChangeShapeType="1"/>
              </p:cNvSpPr>
              <p:nvPr/>
            </p:nvSpPr>
            <p:spPr bwMode="auto">
              <a:xfrm>
                <a:off x="768" y="1920"/>
                <a:ext cx="432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3" name="Line 25"/>
              <p:cNvSpPr>
                <a:spLocks noChangeShapeType="1"/>
              </p:cNvSpPr>
              <p:nvPr/>
            </p:nvSpPr>
            <p:spPr bwMode="auto">
              <a:xfrm>
                <a:off x="1200" y="1728"/>
                <a:ext cx="0" cy="384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4" name="Line 26"/>
              <p:cNvSpPr>
                <a:spLocks noChangeShapeType="1"/>
              </p:cNvSpPr>
              <p:nvPr/>
            </p:nvSpPr>
            <p:spPr bwMode="auto">
              <a:xfrm>
                <a:off x="1296" y="1824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5" name="Line 27"/>
              <p:cNvSpPr>
                <a:spLocks noChangeShapeType="1"/>
              </p:cNvSpPr>
              <p:nvPr/>
            </p:nvSpPr>
            <p:spPr bwMode="auto">
              <a:xfrm>
                <a:off x="1296" y="1920"/>
                <a:ext cx="336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6" name="Line 28"/>
              <p:cNvSpPr>
                <a:spLocks noChangeShapeType="1"/>
              </p:cNvSpPr>
              <p:nvPr/>
            </p:nvSpPr>
            <p:spPr bwMode="auto">
              <a:xfrm flipV="1">
                <a:off x="1632" y="1728"/>
                <a:ext cx="240" cy="192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7" name="Line 29"/>
              <p:cNvSpPr>
                <a:spLocks noChangeShapeType="1"/>
              </p:cNvSpPr>
              <p:nvPr/>
            </p:nvSpPr>
            <p:spPr bwMode="auto">
              <a:xfrm>
                <a:off x="1872" y="1920"/>
                <a:ext cx="816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78" name="Oval 30"/>
              <p:cNvSpPr>
                <a:spLocks noChangeArrowheads="1"/>
              </p:cNvSpPr>
              <p:nvPr/>
            </p:nvSpPr>
            <p:spPr bwMode="auto">
              <a:xfrm>
                <a:off x="1152" y="864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Text Box 31"/>
              <p:cNvSpPr txBox="1">
                <a:spLocks noChangeArrowheads="1"/>
              </p:cNvSpPr>
              <p:nvPr/>
            </p:nvSpPr>
            <p:spPr bwMode="auto">
              <a:xfrm>
                <a:off x="1200" y="1344"/>
                <a:ext cx="432" cy="374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16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Rx</a:t>
                </a:r>
              </a:p>
            </p:txBody>
          </p:sp>
          <p:sp>
            <p:nvSpPr>
              <p:cNvPr id="80" name="Text Box 32"/>
              <p:cNvSpPr txBox="1">
                <a:spLocks noChangeArrowheads="1"/>
              </p:cNvSpPr>
              <p:nvPr/>
            </p:nvSpPr>
            <p:spPr bwMode="auto">
              <a:xfrm>
                <a:off x="1920" y="1344"/>
                <a:ext cx="672" cy="408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kumimoji="1" lang="en-US" altLang="zh-CN" sz="16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R</a:t>
                </a:r>
                <a:r>
                  <a:rPr kumimoji="1" lang="en-US" altLang="zh-CN" sz="1600" baseline="-250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r>
                  <a:rPr kumimoji="1" lang="en-US" altLang="zh-CN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</a:p>
            </p:txBody>
          </p:sp>
          <p:sp>
            <p:nvSpPr>
              <p:cNvPr id="81" name="Text Box 33"/>
              <p:cNvSpPr txBox="1">
                <a:spLocks noChangeArrowheads="1"/>
              </p:cNvSpPr>
              <p:nvPr/>
            </p:nvSpPr>
            <p:spPr bwMode="auto">
              <a:xfrm>
                <a:off x="1776" y="1008"/>
                <a:ext cx="240" cy="34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1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82" name="Text Box 34"/>
              <p:cNvSpPr txBox="1">
                <a:spLocks noChangeArrowheads="1"/>
              </p:cNvSpPr>
              <p:nvPr/>
            </p:nvSpPr>
            <p:spPr bwMode="auto">
              <a:xfrm>
                <a:off x="2352" y="1008"/>
                <a:ext cx="240" cy="34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140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83" name="Text Box 35"/>
              <p:cNvSpPr txBox="1">
                <a:spLocks noChangeArrowheads="1"/>
              </p:cNvSpPr>
              <p:nvPr/>
            </p:nvSpPr>
            <p:spPr bwMode="auto">
              <a:xfrm>
                <a:off x="2119" y="1117"/>
                <a:ext cx="336" cy="374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1600" b="0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  <p:sp>
            <p:nvSpPr>
              <p:cNvPr id="84" name="Line 36"/>
              <p:cNvSpPr>
                <a:spLocks noChangeShapeType="1"/>
              </p:cNvSpPr>
              <p:nvPr/>
            </p:nvSpPr>
            <p:spPr bwMode="auto">
              <a:xfrm>
                <a:off x="768" y="1008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  <a:tailEnd type="oval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" name="Line 37"/>
              <p:cNvSpPr>
                <a:spLocks noChangeShapeType="1"/>
              </p:cNvSpPr>
              <p:nvPr/>
            </p:nvSpPr>
            <p:spPr bwMode="auto">
              <a:xfrm>
                <a:off x="768" y="1008"/>
                <a:ext cx="384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6" name="Line 38"/>
              <p:cNvSpPr>
                <a:spLocks noChangeShapeType="1"/>
              </p:cNvSpPr>
              <p:nvPr/>
            </p:nvSpPr>
            <p:spPr bwMode="auto">
              <a:xfrm>
                <a:off x="1440" y="1008"/>
                <a:ext cx="288" cy="0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7" name="Line 39"/>
              <p:cNvSpPr>
                <a:spLocks noChangeShapeType="1"/>
              </p:cNvSpPr>
              <p:nvPr/>
            </p:nvSpPr>
            <p:spPr bwMode="auto">
              <a:xfrm>
                <a:off x="1728" y="1008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0033CC"/>
                </a:solidFill>
                <a:round/>
                <a:tailEnd type="oval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8" name="Text Box 40"/>
              <p:cNvSpPr txBox="1">
                <a:spLocks noChangeArrowheads="1"/>
              </p:cNvSpPr>
              <p:nvPr/>
            </p:nvSpPr>
            <p:spPr bwMode="auto">
              <a:xfrm>
                <a:off x="1124" y="864"/>
                <a:ext cx="288" cy="408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dirty="0">
                    <a:solidFill>
                      <a:srgbClr val="0033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考点三  电阻的串联和并联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726" y="1769174"/>
            <a:ext cx="338455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5807" y="1926352"/>
            <a:ext cx="252095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2085174" y="4386729"/>
            <a:ext cx="7278687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电路板有如此复杂的电路，但往往可以转化为最简单的串联电路和并联电路，再利用欧姆定律来解决！</a:t>
            </a:r>
            <a:r>
              <a:rPr lang="zh-CN" altLang="en-US" sz="2800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619074" y="613169"/>
            <a:ext cx="8045043" cy="1600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电阻的串联：串联电路的总电阻等于各串联电阻之和，即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R=R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+R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+ · · ·+R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n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.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639178" y="1804238"/>
            <a:ext cx="815077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(1)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把导体串联，相当于增加了导体的长度，因此串联电路的总电阻比任何一个串联的电阻都大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615408" y="3122708"/>
            <a:ext cx="853527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(2)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把几个阻值为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的电阻串联起来，总电阻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R=nR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650362" y="4021728"/>
            <a:ext cx="8535271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(3)</a:t>
            </a:r>
            <a:r>
              <a:rPr lang="zh-CN" alt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串联电阻具有分压作用：串联电路电压分配与其电阻成正比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即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U</a:t>
            </a:r>
            <a:r>
              <a:rPr lang="en-US" altLang="zh-CN" sz="2800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/U</a:t>
            </a:r>
            <a:r>
              <a:rPr lang="en-US" altLang="zh-CN" sz="2800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=R</a:t>
            </a:r>
            <a:r>
              <a:rPr lang="en-US" altLang="zh-CN" sz="2800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/R</a:t>
            </a:r>
            <a:r>
              <a:rPr lang="en-US" altLang="zh-CN" sz="2800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43573" y="629947"/>
            <a:ext cx="8045043" cy="1600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电阻的并联：并联电路的总电阻的倒数等于各并联电阻的倒数之和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即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1/R=1/R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+1/R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+ · · ·+1/R</a:t>
            </a:r>
            <a:r>
              <a:rPr lang="en-US" altLang="zh-CN" sz="2800" b="1" baseline="-25000" dirty="0" smtClean="0">
                <a:solidFill>
                  <a:srgbClr val="0000FF"/>
                </a:solidFill>
              </a:rPr>
              <a:t>n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.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496565" y="1938462"/>
            <a:ext cx="815077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(1)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把导体并联，相当于增大了导体的横截面积，因此并联电路的总电阻比任何一个并联的电阻都小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539908" y="3164653"/>
            <a:ext cx="861077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(2)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把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个阻值为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的电阻并联起来，总电阻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R=R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0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/n.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549695" y="4055284"/>
            <a:ext cx="8610771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solidFill>
                  <a:srgbClr val="FF00FF"/>
                </a:solidFill>
                <a:latin typeface="Arial" panose="020B0604020202020204" pitchFamily="34" charset="0"/>
              </a:rPr>
              <a:t>(3)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并联电阻具有分流作用：并联电路电流的分配与其电阻成反比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即：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I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/I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=R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/R</a:t>
            </a:r>
            <a:r>
              <a:rPr lang="en-US" altLang="zh-CN" sz="2800" b="1" baseline="-25000" dirty="0" smtClean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70383" y="337701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重点实验解读</a:t>
            </a: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56764" y="777916"/>
            <a:ext cx="8437562" cy="17235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00FF"/>
                </a:solidFill>
              </a:rPr>
              <a:t>       </a:t>
            </a:r>
          </a:p>
          <a:p>
            <a:r>
              <a:rPr lang="en-US" sz="2800" b="1" dirty="0" smtClean="0">
                <a:solidFill>
                  <a:srgbClr val="0066CC"/>
                </a:solidFill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  </a:t>
            </a:r>
            <a:endParaRPr lang="en-US" sz="2800" b="1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9430" y="963295"/>
            <a:ext cx="7812405" cy="572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实验一  探究欧姆定律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考查要点：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电路的连接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滑动变阻器的作用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保护电路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使滑片移到阻值最大处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改变定值电阻两端的电压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探究电流与电压的关系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或保持定值电阻两端的电压不变（探究电流与电阻的关系）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控制变量法的应用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探究电流与电压的关系时，应控制电阻不变，通过调节滑动变阻器的滑片来改变定值电阻两端的电压；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757" y="318781"/>
            <a:ext cx="7689908" cy="443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探究电流与电阻的关系时，应改变电阻，通过调节滑动变阻器的滑片来控制定值电阻两端的电压不变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电流表和电压表量程的选择与使用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电路故障的分析与处理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实验结论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电阻一定时，导体中的电流跟导体两端的电压成正比；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电压一定时，导体中的电流跟导体的电阻成反比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23732" y="4198612"/>
          <a:ext cx="2283015" cy="1761689"/>
        </p:xfrm>
        <a:graphic>
          <a:graphicData uri="http://schemas.openxmlformats.org/drawingml/2006/table">
            <a:tbl>
              <a:tblPr/>
              <a:tblGrid>
                <a:gridCol w="577626"/>
                <a:gridCol w="577215"/>
                <a:gridCol w="577850"/>
                <a:gridCol w="550324"/>
              </a:tblGrid>
              <a:tr h="570665"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zh-CN" sz="1200" kern="0" dirty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实验次序</a:t>
                      </a:r>
                      <a:endParaRPr lang="zh-CN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512"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zh-CN" sz="1200" kern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电阻</a:t>
                      </a:r>
                      <a:r>
                        <a:rPr lang="en-US" sz="1200" kern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/Ω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512"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zh-CN" sz="1200" kern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电流</a:t>
                      </a:r>
                      <a:r>
                        <a:rPr lang="en-US" sz="1200" kern="0">
                          <a:latin typeface="Calibri" panose="020F05020202040302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/A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0.3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0.2</a:t>
                      </a:r>
                      <a:endParaRPr lang="zh-CN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ts val="1945"/>
                        </a:lnSpc>
                        <a:spcBef>
                          <a:spcPts val="130"/>
                        </a:spcBef>
                        <a:spcAft>
                          <a:spcPts val="130"/>
                        </a:spcAft>
                      </a:pPr>
                      <a:r>
                        <a:rPr lang="en-US" sz="1200" kern="0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0.14</a:t>
                      </a:r>
                      <a:endParaRPr lang="zh-CN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41275" marR="41275" marT="41275" marB="41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424940" y="549275"/>
            <a:ext cx="9217660" cy="4190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（益阳中考）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用如图甲所示的实验电路探究“电流与电阻的关系”，请解答下列问题：</a:t>
            </a:r>
            <a:b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）请你用笔划线代替导线，将图甲中实验电路连接完整（导线不能交叉）；</a:t>
            </a:r>
            <a:b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）小明接入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的电阻，移动变阻器滑片，使电压表示数达到某值时，电流表示数如图乙所示，则此时电路中的电流为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b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）换成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的电阻，为保持电压表示数不变，滑动变阻器的滑片应向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（选填“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）端移动；</a:t>
            </a:r>
            <a:b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）小红在做此实验时，实验数据记录如下表，分析表中数据不能得出“电流大小与电阻大小成反比”的结论，原因是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n-US" altLang="zh-CN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菁优网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635" y="4198673"/>
            <a:ext cx="4025728" cy="177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" descr="菁优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1979" y="4720776"/>
            <a:ext cx="2679274" cy="1805105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65022" y="503774"/>
            <a:ext cx="9261446" cy="415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zh-CN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【解析】</a:t>
            </a:r>
            <a:r>
              <a:rPr lang="zh-CN" altLang="en-US" sz="200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00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）滑动变阻器应串联在电路中，且采用“一上一下”的接法，所以可将滑动变阻器金属杆的右上端与开关相连，如图所示；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）图乙中，电流表的分度值为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0.02A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，其示数为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0.28A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）换成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的电阻，若滑片位置不动，根据分压原理可知，定值电阻两端的电压将变大，为保持电压表示数不变，则应减小定值电阻两端的电压，增加滑动变阻器两端的电压，增加变阻器接入电路的阻值，故滑片应向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端移动；（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）由（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）知，实验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中，定值电阻两端的电压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=IR=0.28A×5Ω=1.4V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，根据实验要求，当更换不同阻值的定值电阻时，电压表示数都要保持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1.4V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不变，才能得出电流与电阻的关系；而实验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中，电压表的示数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=I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=0.2A×10Ω=2V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=I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=0.14A×15Ω=2.1V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，都没有保持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1.4V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不变，所以，分析表中数据不能得出“电流大小与电阻大小成反比”的结论．</a:t>
            </a:r>
            <a:b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）如图所示  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0.28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）没有控制定值电阻两端的电压不变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2815" y="317525"/>
            <a:ext cx="768990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实验二  伏安法测电阻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实验原理：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R=U/I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电路的连接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滑动变阻器的作用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保护电路；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改变电阻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或灯泡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两端的电压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电流表和电压表量程的选择与使用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电路故障的分析与处理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实验数据表格的设计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多次测量的目的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测定值电阻的阻值，多次测量的目的是求平均值减小误差；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测小灯泡的电阻时，多次测量的目的是为了寻找灯丝电阻与温度的关系，所以不能求平均值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9251" y="998290"/>
            <a:ext cx="446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/>
          </a:p>
        </p:txBody>
      </p:sp>
      <p:pic>
        <p:nvPicPr>
          <p:cNvPr id="7" name="Picture 2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680" y="880706"/>
            <a:ext cx="2819400" cy="3352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tx2"/>
              </a:gs>
            </a:gsLst>
            <a:lin ang="5400000" scaled="1"/>
          </a:gradFill>
          <a:ln w="9525" cap="flat" cmpd="sng">
            <a:solidFill>
              <a:srgbClr val="0066FF"/>
            </a:solidFill>
            <a:miter lim="800000"/>
            <a:headEnd/>
            <a:tailEnd/>
          </a:ln>
          <a:effectLst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25630" y="4551298"/>
            <a:ext cx="2087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欧姆（</a:t>
            </a:r>
            <a:r>
              <a:rPr lang="en-US" b="1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1787-1854</a:t>
            </a:r>
            <a:r>
              <a:rPr lang="zh-CN" altLang="en-US" b="1" dirty="0">
                <a:solidFill>
                  <a:srgbClr val="0066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）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165596" y="1194740"/>
            <a:ext cx="525780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人们为了纪念欧姆所做</a:t>
            </a:r>
          </a:p>
          <a:p>
            <a:pPr eaLnBrk="0" hangingPunct="0">
              <a:buFontTx/>
              <a:buNone/>
            </a:pPr>
            <a:r>
              <a:rPr 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出的伟大贡献，把他的名字</a:t>
            </a:r>
          </a:p>
          <a:p>
            <a:pPr eaLnBrk="0" hangingPunct="0">
              <a:buFontTx/>
              <a:buNone/>
            </a:pPr>
            <a:r>
              <a:rPr 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规定为电阻的单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位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zh-CN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33993" y="3180961"/>
            <a:ext cx="4824412" cy="1661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不求知道一切，只求发现一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件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     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r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欧姆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8905" y="243205"/>
            <a:ext cx="1033907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（2017年黄石）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小华同学用“伏安法”来测量一只阻值约为5Ω的定值电阻R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，实验室有如下器材供选用：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A．两节干电池             B．开关一个和导线若干       C．电压表（0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15V）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D．电流表（0～0.6-3A）    E．滑动变阻器（0～10Ω）    F．滑动变阻器（0～100Ω）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（1）小华同学完成实验电路设计后，为了操作顺利和方便，除了A、B、C和D外，小华同学还需选用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（选填“E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或“F”）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器材；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（2）根据设计的实验电路要求，请用笔划线代替导线连接图甲中最后的两根导线；</a:t>
            </a: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（3）如图甲所示，连接好电路．在闭合开关前，为保护电路，滑动变阻器的滑片P应该滑至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（选填“G”或“H”）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端；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（4）小华在闭合开关后，移动滑动变阻器的滑片P时，发现电流表示数始终为零，而电压表有示数但不发生变化，此时电路中的一处故障是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（选填A、B、C或D）；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A．滑动变阻器断路           B．滑动变阻器短路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C．定值电阻R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断路           D．定值电阻R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短路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（5）排除故障后，电流表示数为0.40A，电压表示数如图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乙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所示，则本次实验测得的定值电阻R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Ω．</a:t>
            </a:r>
          </a:p>
        </p:txBody>
      </p:sp>
      <p:pic>
        <p:nvPicPr>
          <p:cNvPr id="3" name="图片 2" descr="b3a8f69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235" y="2468245"/>
            <a:ext cx="3625850" cy="13862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0495" y="450850"/>
            <a:ext cx="100761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1）滑动变阻器在电路中是为了改变电流表和电压表的示数，实现多次测量；滑动变阻器的阻值较大，则其两端分担的电压较大，定值电阻两端分担的电压较小，当滑片移动时，电压表的示数变化较小，不利于实验的结果的测量，故应选用滑动变阻器（0～10Ω）；（2）电源电压为2节干电池，为3V，故电压表量程为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3V；滑动变阻器采用一上一下的接法，如图所示；（3）闭合开关前，滑动变阻器阻值调至最大，即滑片移到G端；（4）闭合开关后电流表没有示数，而电压表有示数，说明电压表并联部分断路，即定值电阻R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断路，故选C；（5）电压表的示数为2.2V，电流表示数为0.40A，由I=U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R 得测得的定值电阻R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I =2.2V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0.40A =5.5Ω．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（1）E  （2）如图所示  （3）G  （4）C  （5）5.5 </a:t>
            </a:r>
          </a:p>
        </p:txBody>
      </p:sp>
      <p:pic>
        <p:nvPicPr>
          <p:cNvPr id="3" name="图片 2" descr="48306cb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160" y="4605020"/>
            <a:ext cx="337883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865" y="452926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633855" y="1125855"/>
            <a:ext cx="70110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1.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（2017年德州）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如图所示电路中，电源电压保持不变，闭合开关S，滑动变阻器的滑片向左移动时．下列判断正确的是                                           （　 　）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A．电路的总功率不变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B．电压表与电流表示数的比值不变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C．电压表的示数变大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D．电流表的示数变小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36700" y="3790950"/>
            <a:ext cx="88404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由电路图可知，两电阻并联，电压表测电源电压，电流表A测干路电流；因电源的电压不变，所以，滑片移动时，电压表V的示数不变，故C错误；因并联电路中各支路独立工作、互不影响，所以，滑片移动时，通过R的电流不变，滑动变阻器的滑片向左移动时，变阻器接入电路中的电阻变大，由I=U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可知通过滑动变阻器的电流变小，因并联电路中干路电流等于各支路电流之和，所以，干路电流变小，即电流表A的示数变小，故D正确；由P=UI可知，电路消耗的总功率变小，故A错误；由电压表V示数不变、电流表A示数变小可知，电压表V的示数与电流表A的示数的比值变大，故B错误．</a:t>
            </a:r>
          </a:p>
          <a:p>
            <a:pPr algn="l">
              <a:lnSpc>
                <a:spcPct val="10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【答案】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</a:t>
            </a:r>
          </a:p>
        </p:txBody>
      </p:sp>
      <p:pic>
        <p:nvPicPr>
          <p:cNvPr id="7" name="图片 6" descr="935b568f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695" y="1257935"/>
            <a:ext cx="2088515" cy="176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586230" y="1040130"/>
            <a:ext cx="851217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（黔南州中考）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下列说法中，不正确的是               （　   ）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．相同的电压加在阻值不同的导体两端，电流一定不同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．用不同的电阻研究电流和电压的关系，得到的结论都一样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．同一电阻，它两端电压越大，通过它的电流也越大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．当加在某电阻两端的电压改变时，该电阻两端的电压与电流的比值也随着改变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494920" y="394204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586230" y="3479800"/>
            <a:ext cx="8874760" cy="26149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电压相同时，导体的阻值不同，由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I=U/R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可知，电流一定不同，故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正确；用不同的电阻来研究电流和电压，结论都是一样，即电阻一定时，电流和电压成正比，只是比例系数不同而已，故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正确；同一电阻的阻值不变，由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I=U/R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可知，电阻两端电压越大，通过它的电流也越大，故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正确；由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R=U/I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可知，电压与电流的比值等于导体的电阻，同一电阻的阻值一定，所以，其两端的电压改变时，该电阻两端的电压与电流的比值不变，故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错误．</a:t>
            </a:r>
            <a:r>
              <a:rPr lang="en-US" altLang="zh-CN" sz="2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000" dirty="0" smtClean="0">
                <a:ln>
                  <a:noFill/>
                </a:ln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0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865" y="452926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 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649951" y="1166213"/>
            <a:ext cx="8674218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（盘锦中考）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在伏安法测电阻中             （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．实验原理是焦耳定律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．实验需要多测几组数据，目的是为了寻找普遍规律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．继续分析实验数据也能得出：电阻一定时，导体中的电流跟导体两端电压成正比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．若把电阻换成小灯泡，测得不同电压下小灯泡的阻值几乎相同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36555" y="3842871"/>
            <a:ext cx="9378891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伏安法测电阻的原理是：欧姆定律，即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R=U/I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错误；实验需要多测几组数据的目的是取电阻的平均值，减小误差，故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错误；分析实验数据也能得出，在电阻一定时，导体中的电流跟导体两端的电压成正比，故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正确；灯泡实际功率随电压与电流的增大而增大，灯泡实际功率越大，灯丝温度越高，灯泡电阻受温度影响，随温度升高而增大，因此测得小灯泡的阻值不相等，故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错误．</a:t>
            </a:r>
            <a:b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865" y="452926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536700" y="1122045"/>
            <a:ext cx="92944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4.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（北京中考）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小英按图甲所示的电路图连接实验电路，测量电阻R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的阻值．闭合开关S，调节滑动变阻器的滑片P后，观察到电压表和电流表的示数分别如图乙、丙所示，则电压表的示数为</a:t>
            </a:r>
            <a:r>
              <a:rPr lang="zh-CN" altLang="en-US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V，电流表的示数为</a:t>
            </a:r>
            <a:r>
              <a:rPr lang="zh-CN" altLang="en-US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A，待测电阻R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的阻值为</a:t>
            </a:r>
            <a:r>
              <a:rPr lang="zh-CN" altLang="en-US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Ω．</a:t>
            </a:r>
          </a:p>
        </p:txBody>
      </p:sp>
      <p:pic>
        <p:nvPicPr>
          <p:cNvPr id="4" name="图片 3" descr="212eab58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185" y="2852420"/>
            <a:ext cx="3867785" cy="11525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6700" y="4281170"/>
            <a:ext cx="89001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由图甲知，R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与R串联，电压表测R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两端的电压，电流表测电路中电流，由图乙知，电压表使用0～3V量程，分度值为0.1V，R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两端电压为2V；由图丙知，电流表使用0～0.6A量程，分度值为0.02A，通过R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的电流为0.5A；由I=U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R可得R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的阻值：R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I =2V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0.5A=4Ω．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2  0.5  4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865" y="452926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36700" y="1151890"/>
            <a:ext cx="890016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（聊城中考，多选）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如图甲所示电路，电源电压保持不变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，当滑动变阻器的滑片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从右端滑到左端的过程中，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I﹣U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关系图象如图乙所示．则下列判断正确的是    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7" name="Picture 1" descr="21世纪教育网(http://www.21cnjy.com) -- 中国最大型、最专业的中小学教育资源门户网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308" y="2499097"/>
            <a:ext cx="3349625" cy="161607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659477" y="4394094"/>
            <a:ext cx="5763236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．图线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是电阻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I﹣U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关系图象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．电源电压为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18V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的阻值是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20Ω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．滑动变阻器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的最大阻值为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30Ω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0825" y="717550"/>
            <a:ext cx="9512300" cy="4891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由电路图可知，R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与R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串联，电压表V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测R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两端的电压，V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测R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两端的电压，电流表测电路中的电流．当滑动变阻器接入电路中的电阻为0时，电路中的电流最大，R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两端的电压最大，R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两端的电压为0，由图象可知，A为滑动变阻器R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关系图象，B为电阻R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图象，故A错误；当滑动变阻器接入电路中的电阻最大时，电路中的电流最小，由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图象可知，电路中的最小电流I=0.2A，R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=4V，R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两端的电压U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=14V，因串联电路中总电压等于各分电压之和，所以，电源电压：U=U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+U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=14V+4V=18V，故B正确；由I=U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R可得，定值电阻R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的阻值和滑动变阻器的最大阻值：R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I=4V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0.2A=20Ω，R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I=14V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0.2A=70Ω，故C正确、D错误．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BC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865" y="452926"/>
            <a:ext cx="1852287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608455" y="1031875"/>
            <a:ext cx="7896860" cy="164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（2017年淮安）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如图所示电路，电源电压恒定，R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=20Ω，R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=l0Ω，当S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断开时，电流表的示数为0.6A，电源电压为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V；当S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断开时，电流表示数为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A；当S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断开时，电流表示数为</a:t>
            </a:r>
            <a:r>
              <a:rPr lang="zh-CN" altLang="en-US" sz="20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A．</a:t>
            </a:r>
          </a:p>
        </p:txBody>
      </p:sp>
      <p:pic>
        <p:nvPicPr>
          <p:cNvPr id="4" name="图片 3" descr="3bd133c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7390" y="1274445"/>
            <a:ext cx="1927860" cy="1156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6700" y="3312795"/>
            <a:ext cx="924496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（1）由电路图知，当S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断开时，只有R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连入电路中，电流表测R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的电流，由I=U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R可得电源电压：U=U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=I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=0.6A×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=6V；（2）由电路图知，当S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与R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串联，电流表测电路的电流，由串联电路电阻特点知：R=R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+R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=20Ω+10Ω=30Ω，则电流表示数：I=U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R=6V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30Ω=0.2A；（3）由电路图知，当S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、S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闭合，S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断开时，R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与R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并联，电流表测干路电流，由并联电路电压特点知：U=U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=6V，由并联电路的电流特点和I=U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R可得，电流表示数：I′=I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+I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=U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+I</a:t>
            </a:r>
            <a:r>
              <a:rPr lang="zh-CN" altLang="en-US" sz="2000" baseline="-25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=6V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20Ω+0.6A=0.9A．</a:t>
            </a:r>
          </a:p>
          <a:p>
            <a:pPr algn="l">
              <a:lnSpc>
                <a:spcPct val="11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6  0.2  0.9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2432" y="2793791"/>
            <a:ext cx="492443" cy="1125065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欧姆定律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1761528" y="1129004"/>
            <a:ext cx="720415" cy="4823927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14551" y="1013806"/>
            <a:ext cx="117367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欧姆定律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3794648" y="541176"/>
            <a:ext cx="170862" cy="13716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70978" y="5710733"/>
            <a:ext cx="2047675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电阻的串联和并联</a:t>
            </a:r>
            <a:endParaRPr lang="zh-CN" altLang="en-US" dirty="0"/>
          </a:p>
        </p:txBody>
      </p:sp>
      <p:sp>
        <p:nvSpPr>
          <p:cNvPr id="7" name="左大括号 6"/>
          <p:cNvSpPr/>
          <p:nvPr/>
        </p:nvSpPr>
        <p:spPr>
          <a:xfrm>
            <a:off x="3765458" y="3072744"/>
            <a:ext cx="172061" cy="161122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34073" y="419878"/>
            <a:ext cx="300120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探究电流跟电压电阻的关系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>
            <a:off x="4663421" y="5169160"/>
            <a:ext cx="216490" cy="1278293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3"/>
          <p:cNvSpPr txBox="1"/>
          <p:nvPr/>
        </p:nvSpPr>
        <p:spPr>
          <a:xfrm>
            <a:off x="2620573" y="3680847"/>
            <a:ext cx="113966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测量电阻</a:t>
            </a:r>
            <a:endParaRPr lang="zh-CN" altLang="en-US" dirty="0"/>
          </a:p>
        </p:txBody>
      </p:sp>
      <p:sp>
        <p:nvSpPr>
          <p:cNvPr id="30" name="文本框 19"/>
          <p:cNvSpPr txBox="1"/>
          <p:nvPr/>
        </p:nvSpPr>
        <p:spPr>
          <a:xfrm>
            <a:off x="4920811" y="4967057"/>
            <a:ext cx="6350570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电阻的串联：串联电路的总电阻等于各串联电阻之和，即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1</a:t>
            </a:r>
          </a:p>
          <a:p>
            <a:r>
              <a:rPr lang="en-US" altLang="zh-CN" dirty="0" smtClean="0"/>
              <a:t>+R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+ · · ·+R</a:t>
            </a:r>
            <a:r>
              <a:rPr lang="en-US" altLang="zh-CN" baseline="-25000" dirty="0" smtClean="0"/>
              <a:t>n</a:t>
            </a:r>
            <a:endParaRPr lang="zh-CN" altLang="en-US" baseline="-25000" dirty="0"/>
          </a:p>
        </p:txBody>
      </p:sp>
      <p:sp>
        <p:nvSpPr>
          <p:cNvPr id="19" name="文本框 7"/>
          <p:cNvSpPr txBox="1"/>
          <p:nvPr/>
        </p:nvSpPr>
        <p:spPr>
          <a:xfrm>
            <a:off x="4093167" y="1412033"/>
            <a:ext cx="112264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欧姆定律</a:t>
            </a:r>
            <a:endParaRPr lang="zh-CN" altLang="en-US" dirty="0"/>
          </a:p>
        </p:txBody>
      </p:sp>
      <p:sp>
        <p:nvSpPr>
          <p:cNvPr id="20" name="左大括号 19"/>
          <p:cNvSpPr/>
          <p:nvPr/>
        </p:nvSpPr>
        <p:spPr>
          <a:xfrm>
            <a:off x="5254361" y="1110341"/>
            <a:ext cx="157394" cy="106369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7"/>
          <p:cNvSpPr txBox="1"/>
          <p:nvPr/>
        </p:nvSpPr>
        <p:spPr>
          <a:xfrm>
            <a:off x="5408783" y="1010817"/>
            <a:ext cx="6291805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内容：导体中的电流跟导体两端的电压成正比，跟导体的电阻成反比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25" name="文本框 7"/>
          <p:cNvSpPr txBox="1"/>
          <p:nvPr/>
        </p:nvSpPr>
        <p:spPr>
          <a:xfrm>
            <a:off x="5427445" y="2009192"/>
            <a:ext cx="684106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应用</a:t>
            </a:r>
            <a:endParaRPr lang="zh-CN" altLang="en-US" dirty="0"/>
          </a:p>
        </p:txBody>
      </p:sp>
      <p:sp>
        <p:nvSpPr>
          <p:cNvPr id="26" name="左大括号 25"/>
          <p:cNvSpPr/>
          <p:nvPr/>
        </p:nvSpPr>
        <p:spPr>
          <a:xfrm>
            <a:off x="6168760" y="1833629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7"/>
          <p:cNvSpPr txBox="1"/>
          <p:nvPr/>
        </p:nvSpPr>
        <p:spPr>
          <a:xfrm>
            <a:off x="6326294" y="1685731"/>
            <a:ext cx="1688702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计算电压</a:t>
            </a:r>
            <a:r>
              <a:rPr lang="en-US" altLang="zh-CN" dirty="0" smtClean="0"/>
              <a:t>U=IR</a:t>
            </a:r>
            <a:endParaRPr lang="zh-CN" altLang="en-US" dirty="0"/>
          </a:p>
        </p:txBody>
      </p:sp>
      <p:sp>
        <p:nvSpPr>
          <p:cNvPr id="28" name="文本框 7"/>
          <p:cNvSpPr txBox="1"/>
          <p:nvPr/>
        </p:nvSpPr>
        <p:spPr>
          <a:xfrm>
            <a:off x="6338733" y="2267339"/>
            <a:ext cx="1788229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计算电阻</a:t>
            </a:r>
            <a:r>
              <a:rPr lang="en-US" altLang="zh-CN" dirty="0" smtClean="0"/>
              <a:t>R=U/I</a:t>
            </a:r>
            <a:endParaRPr lang="zh-CN" altLang="en-US" dirty="0"/>
          </a:p>
        </p:txBody>
      </p:sp>
      <p:sp>
        <p:nvSpPr>
          <p:cNvPr id="29" name="文本框 7"/>
          <p:cNvSpPr txBox="1"/>
          <p:nvPr/>
        </p:nvSpPr>
        <p:spPr>
          <a:xfrm>
            <a:off x="3993641" y="2898711"/>
            <a:ext cx="1604726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方法：伏安法</a:t>
            </a:r>
            <a:endParaRPr lang="zh-CN" altLang="en-US" dirty="0"/>
          </a:p>
        </p:txBody>
      </p:sp>
      <p:sp>
        <p:nvSpPr>
          <p:cNvPr id="31" name="文本框 7"/>
          <p:cNvSpPr txBox="1"/>
          <p:nvPr/>
        </p:nvSpPr>
        <p:spPr>
          <a:xfrm>
            <a:off x="4006082" y="3461658"/>
            <a:ext cx="3561045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原理：欧姆定律的变形公式</a:t>
            </a:r>
            <a:r>
              <a:rPr lang="en-US" altLang="zh-CN" dirty="0" smtClean="0"/>
              <a:t>R=U/I</a:t>
            </a:r>
            <a:endParaRPr lang="zh-CN" altLang="en-US" dirty="0"/>
          </a:p>
        </p:txBody>
      </p:sp>
      <p:sp>
        <p:nvSpPr>
          <p:cNvPr id="32" name="文本框 7"/>
          <p:cNvSpPr txBox="1"/>
          <p:nvPr/>
        </p:nvSpPr>
        <p:spPr>
          <a:xfrm>
            <a:off x="3996751" y="4012165"/>
            <a:ext cx="89249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电路图</a:t>
            </a:r>
            <a:endParaRPr lang="zh-CN" altLang="en-US" dirty="0"/>
          </a:p>
        </p:txBody>
      </p:sp>
      <p:sp>
        <p:nvSpPr>
          <p:cNvPr id="33" name="文本框 7"/>
          <p:cNvSpPr txBox="1"/>
          <p:nvPr/>
        </p:nvSpPr>
        <p:spPr>
          <a:xfrm>
            <a:off x="3990531" y="4453813"/>
            <a:ext cx="5536024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滑动变阻器的作用：保护电路；改变灯泡两端的电压</a:t>
            </a:r>
            <a:endParaRPr lang="zh-CN" altLang="en-US" dirty="0"/>
          </a:p>
        </p:txBody>
      </p:sp>
      <p:sp>
        <p:nvSpPr>
          <p:cNvPr id="34" name="文本框 19"/>
          <p:cNvSpPr txBox="1"/>
          <p:nvPr/>
        </p:nvSpPr>
        <p:spPr>
          <a:xfrm>
            <a:off x="4923920" y="6089840"/>
            <a:ext cx="6350570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电阻的并联：并联电路总电阻的倒数等于各并联电阻的倒数之和，即</a:t>
            </a:r>
            <a:r>
              <a:rPr lang="en-US" altLang="zh-CN" dirty="0" smtClean="0"/>
              <a:t>1/R=1/R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+1/R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+ · · ·+1/R</a:t>
            </a:r>
            <a:r>
              <a:rPr lang="en-US" altLang="zh-CN" baseline="-25000" dirty="0" smtClean="0"/>
              <a:t>n</a:t>
            </a:r>
            <a:endParaRPr lang="zh-CN" alt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0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欧姆定律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12" name="Text Box 17"/>
          <p:cNvSpPr>
            <a:spLocks noChangeArrowheads="1"/>
          </p:cNvSpPr>
          <p:nvPr/>
        </p:nvSpPr>
        <p:spPr bwMode="auto">
          <a:xfrm>
            <a:off x="1359871" y="1678019"/>
            <a:ext cx="9145588" cy="3079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　　小明家写字台上有一盏调光台灯，学习了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变阻器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的知识后，他对爸爸说：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调光台灯上有一个旋钮，它是一个滑动变阻器，旋动它是为了改变灯泡的电阻，就改变了电流，灯泡的亮度就改变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了</a:t>
            </a: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2800" b="1" dirty="0" smtClean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他爸爸却对他说：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你说的不完全对，调光灯并不是靠改变电阻来改变电流的，而是靠改变电压来改变电流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2800" b="1" dirty="0" smtClean="0">
                <a:solidFill>
                  <a:srgbClr val="0000CC"/>
                </a:solidFill>
                <a:latin typeface="Comic Sans MS" panose="030F0702030302020204"/>
                <a:ea typeface="楷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他们的说法对吗？说出你的看</a:t>
            </a:r>
            <a:r>
              <a:rPr lang="zh-CN" altLang="en-US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法</a:t>
            </a:r>
            <a:r>
              <a:rPr lang="en-US" altLang="zh-CN" sz="2800" b="1" dirty="0" smtClean="0">
                <a:solidFill>
                  <a:srgbClr val="0000CC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59332" y="521963"/>
            <a:ext cx="8664381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探究电流与电压、电阻的关系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电流跟电压的关系：电阻一定时，导体中的电流与导体两端的电压成正比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电流跟电阻的关系：电压一定时，导体中的电流与导体中的电阻成反比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77315" y="3219838"/>
            <a:ext cx="3671887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dirty="0"/>
              <a:t>确定研究方法：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69854" y="3219839"/>
            <a:ext cx="2808287" cy="739775"/>
          </a:xfrm>
          <a:prstGeom prst="rect">
            <a:avLst/>
          </a:prstGeom>
          <a:solidFill>
            <a:srgbClr val="FF0000"/>
          </a:solidFill>
          <a:ln w="38100" cap="flat" cmpd="sng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ea typeface="华文中宋" panose="02010600040101010101" pitchFamily="2" charset="-122"/>
              </a:rPr>
              <a:t>控制变量法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60351" y="3901654"/>
            <a:ext cx="26638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具体做法</a:t>
            </a:r>
            <a:r>
              <a:rPr lang="zh-CN" altLang="en-US" sz="2800" dirty="0">
                <a:solidFill>
                  <a:srgbClr val="0000FF"/>
                </a:solidFill>
              </a:rPr>
              <a:t>：</a:t>
            </a:r>
            <a:endParaRPr lang="zh-CN" altLang="en-US" sz="2800" b="1" dirty="0">
              <a:solidFill>
                <a:srgbClr val="0000FF"/>
              </a:solidFill>
              <a:ea typeface="楷体_GB2312" panose="02010609030101010101" pitchFamily="1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521733" y="4530660"/>
            <a:ext cx="69119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sz="2800" dirty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控制电阻一定，探究电流与电压的关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系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537187" y="5143953"/>
            <a:ext cx="6985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sz="2800" b="1" dirty="0">
                <a:solidFill>
                  <a:srgbClr val="FF00FF"/>
                </a:solidFill>
              </a:rPr>
              <a:t>.</a:t>
            </a:r>
            <a:r>
              <a:rPr lang="zh-CN" altLang="en-US" sz="2800" b="1" dirty="0">
                <a:solidFill>
                  <a:srgbClr val="FF00FF"/>
                </a:solidFill>
              </a:rPr>
              <a:t>控制电压一定，探究电流与电阻的关</a:t>
            </a:r>
            <a:r>
              <a:rPr lang="zh-CN" altLang="en-US" sz="2800" b="1" dirty="0" smtClean="0">
                <a:solidFill>
                  <a:srgbClr val="FF00FF"/>
                </a:solidFill>
              </a:rPr>
              <a:t>系</a:t>
            </a:r>
            <a:r>
              <a:rPr lang="en-US" altLang="zh-CN" sz="2800" b="1" dirty="0" smtClean="0">
                <a:solidFill>
                  <a:srgbClr val="FF00FF"/>
                </a:solidFill>
              </a:rPr>
              <a:t>.</a:t>
            </a:r>
            <a:endParaRPr lang="zh-CN" altLang="en-US" sz="40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autoUpdateAnimBg="0"/>
      <p:bldP spid="6" grpId="0" bldLvl="0" animBg="1" autoUpdateAnimBg="0"/>
      <p:bldP spid="7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684241" y="519372"/>
            <a:ext cx="2173993" cy="584775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 cap="flat" cmpd="sng">
            <a:solidFill>
              <a:srgbClr val="4A7EBB"/>
            </a:solidFill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dirty="0" smtClean="0">
                <a:solidFill>
                  <a:srgbClr val="FFFFFF"/>
                </a:solidFill>
                <a:ea typeface="黑体" panose="0201060003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FFFFFF"/>
                </a:solidFill>
                <a:ea typeface="黑体" panose="02010600030101010101" pitchFamily="49" charset="-122"/>
              </a:rPr>
              <a:t>欧</a:t>
            </a:r>
            <a:r>
              <a:rPr lang="zh-CN" altLang="en-US" sz="3200" b="1" dirty="0">
                <a:solidFill>
                  <a:srgbClr val="FFFFFF"/>
                </a:solidFill>
                <a:ea typeface="黑体" panose="02010600030101010101" pitchFamily="49" charset="-122"/>
              </a:rPr>
              <a:t>姆定律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76422" y="1445371"/>
            <a:ext cx="8099425" cy="1854200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100000">
                <a:srgbClr val="FF66FF"/>
              </a:gs>
            </a:gsLst>
            <a:lin ang="5400000" scaled="1"/>
          </a:gradFill>
          <a:ln w="9525" cap="flat" cmpd="sng">
            <a:solidFill>
              <a:srgbClr val="0066FF"/>
            </a:solidFill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欧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姆定律的内容：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导体中的电流，跟导体两端的电压成正比，跟导体的电阻成反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比</a:t>
            </a: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22836" y="3726154"/>
            <a:ext cx="5400675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(1)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数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学表达式：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</a:p>
        </p:txBody>
      </p:sp>
      <p:grpSp>
        <p:nvGrpSpPr>
          <p:cNvPr id="5" name="Group 6"/>
          <p:cNvGrpSpPr/>
          <p:nvPr/>
        </p:nvGrpSpPr>
        <p:grpSpPr bwMode="auto">
          <a:xfrm>
            <a:off x="4200267" y="3458319"/>
            <a:ext cx="1473200" cy="1233487"/>
            <a:chOff x="0" y="0"/>
            <a:chExt cx="928" cy="777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177"/>
              <a:ext cx="928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3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I 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=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525" y="0"/>
              <a:ext cx="260" cy="74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U</a:t>
              </a:r>
            </a:p>
            <a:p>
              <a:pPr eaLnBrk="0" hangingPunct="0"/>
              <a:r>
                <a:rPr lang="en-US" sz="3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R</a:t>
              </a: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525" y="385"/>
              <a:ext cx="373" cy="0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76098" y="4830081"/>
            <a:ext cx="5400675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(2)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变形公式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</a:p>
        </p:txBody>
      </p:sp>
      <p:grpSp>
        <p:nvGrpSpPr>
          <p:cNvPr id="10" name="Group 6"/>
          <p:cNvGrpSpPr/>
          <p:nvPr/>
        </p:nvGrpSpPr>
        <p:grpSpPr bwMode="auto">
          <a:xfrm>
            <a:off x="3522242" y="4590433"/>
            <a:ext cx="1473200" cy="1200150"/>
            <a:chOff x="0" y="0"/>
            <a:chExt cx="928" cy="756"/>
          </a:xfrm>
        </p:grpSpPr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0" y="177"/>
              <a:ext cx="928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3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R 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=</a:t>
              </a: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525" y="0"/>
              <a:ext cx="326" cy="75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36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U</a:t>
              </a:r>
            </a:p>
            <a:p>
              <a:pPr eaLnBrk="0" hangingPunct="0"/>
              <a:r>
                <a:rPr lang="en-US" sz="3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I</a:t>
              </a:r>
              <a:endPara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endParaRPr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525" y="385"/>
              <a:ext cx="373" cy="0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6"/>
          <p:cNvGrpSpPr/>
          <p:nvPr/>
        </p:nvGrpSpPr>
        <p:grpSpPr bwMode="auto">
          <a:xfrm>
            <a:off x="5074234" y="4593544"/>
            <a:ext cx="1473200" cy="1200150"/>
            <a:chOff x="0" y="0"/>
            <a:chExt cx="928" cy="756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0" y="177"/>
              <a:ext cx="928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3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U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=IR</a:t>
              </a:r>
              <a:endPara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endParaRP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525" y="0"/>
              <a:ext cx="116" cy="75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endParaRPr>
            </a:p>
            <a:p>
              <a:pPr eaLnBrk="0" hangingPunct="0"/>
              <a:endPara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 autoUpdateAnimBg="0"/>
      <p:bldP spid="9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512403" y="975696"/>
            <a:ext cx="922713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在运用公式计算时，各物理量的单位必须用国际单位，即电流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I —A     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电压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U —V     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电阻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 —</a:t>
            </a:r>
            <a:r>
              <a:rPr lang="el-GR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Ω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468859" y="2481035"/>
            <a:ext cx="9382643" cy="1600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②              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这个公式表示导体的电阻在数值上等于导体两</a:t>
            </a:r>
            <a:endParaRPr lang="en-US" altLang="zh-CN" sz="2800" b="1" dirty="0" smtClean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端的电压与通过它的电流的比值，但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R</a:t>
            </a:r>
            <a:r>
              <a:rPr lang="zh-CN" altLang="en-US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是导体本身的属性，不能理解为导体的电阻与电压成正比，与电流成反比</a:t>
            </a:r>
            <a:r>
              <a:rPr lang="en-US" altLang="zh-CN" sz="2800" b="1" dirty="0" smtClean="0">
                <a:solidFill>
                  <a:srgbClr val="FF00FF"/>
                </a:solidFill>
                <a:latin typeface="Arial" panose="020B0604020202020204" pitchFamily="34" charset="0"/>
              </a:rPr>
              <a:t>.</a:t>
            </a:r>
            <a:endParaRPr lang="zh-CN" altLang="en-US" sz="2800" b="1" dirty="0">
              <a:solidFill>
                <a:srgbClr val="FF00FF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4" name="Group 6"/>
          <p:cNvGrpSpPr/>
          <p:nvPr/>
        </p:nvGrpSpPr>
        <p:grpSpPr bwMode="auto">
          <a:xfrm>
            <a:off x="1917378" y="2211126"/>
            <a:ext cx="1473200" cy="954088"/>
            <a:chOff x="0" y="0"/>
            <a:chExt cx="928" cy="601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177"/>
              <a:ext cx="928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28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R 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=</a:t>
              </a: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525" y="0"/>
              <a:ext cx="277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U</a:t>
              </a:r>
            </a:p>
            <a:p>
              <a:pPr eaLnBrk="0" hangingPunct="0"/>
              <a:r>
                <a:rPr lang="en-US" sz="28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1" charset="-122"/>
                </a:rPr>
                <a:t>I</a:t>
              </a:r>
              <a:endPara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1" charset="-122"/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519" y="332"/>
              <a:ext cx="318" cy="3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电阻的测量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Text Box 9"/>
          <p:cNvSpPr>
            <a:spLocks noChangeArrowheads="1"/>
          </p:cNvSpPr>
          <p:nvPr/>
        </p:nvSpPr>
        <p:spPr bwMode="auto">
          <a:xfrm>
            <a:off x="1935811" y="1980164"/>
            <a:ext cx="81375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哪些物理量可以直接测量？哪些物理量不能直接测量？</a:t>
            </a:r>
            <a:endParaRPr lang="zh-CN" altLang="en-US" dirty="0"/>
          </a:p>
        </p:txBody>
      </p:sp>
      <p:sp>
        <p:nvSpPr>
          <p:cNvPr id="4" name="Text Box 7"/>
          <p:cNvSpPr>
            <a:spLocks noChangeArrowheads="1"/>
          </p:cNvSpPr>
          <p:nvPr/>
        </p:nvSpPr>
        <p:spPr bwMode="auto">
          <a:xfrm>
            <a:off x="2728362" y="3577350"/>
            <a:ext cx="1295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黑体" panose="02010600030101010101" pitchFamily="49" charset="-122"/>
              </a:rPr>
              <a:t>电压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黑体" panose="02010600030101010101" pitchFamily="49" charset="-122"/>
              </a:rPr>
              <a:t>U</a:t>
            </a:r>
          </a:p>
        </p:txBody>
      </p:sp>
      <p:sp>
        <p:nvSpPr>
          <p:cNvPr id="5" name="Text Box 8"/>
          <p:cNvSpPr>
            <a:spLocks noChangeArrowheads="1"/>
          </p:cNvSpPr>
          <p:nvPr/>
        </p:nvSpPr>
        <p:spPr bwMode="auto">
          <a:xfrm>
            <a:off x="2675748" y="4503350"/>
            <a:ext cx="1727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黑体" panose="02010600030101010101" pitchFamily="49" charset="-122"/>
              </a:rPr>
              <a:t>电阻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黑体" panose="02010600030101010101" pitchFamily="49" charset="-122"/>
              </a:rPr>
              <a:t>R</a:t>
            </a: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3880044" y="3712482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0" hangingPunct="0"/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" name="Text Box 14"/>
          <p:cNvSpPr>
            <a:spLocks noChangeArrowheads="1"/>
          </p:cNvSpPr>
          <p:nvPr/>
        </p:nvSpPr>
        <p:spPr bwMode="auto">
          <a:xfrm>
            <a:off x="5148425" y="3618237"/>
            <a:ext cx="1981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电压表</a:t>
            </a:r>
            <a:endParaRPr lang="zh-CN" altLang="en-US" dirty="0">
              <a:solidFill>
                <a:srgbClr val="FF00FF"/>
              </a:solidFill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3874083" y="4638480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0" hangingPunct="0"/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" name="Text Box 10"/>
          <p:cNvSpPr>
            <a:spLocks noChangeArrowheads="1"/>
          </p:cNvSpPr>
          <p:nvPr/>
        </p:nvSpPr>
        <p:spPr bwMode="auto">
          <a:xfrm>
            <a:off x="5008465" y="4518641"/>
            <a:ext cx="30956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有办法测量吗？</a:t>
            </a:r>
          </a:p>
        </p:txBody>
      </p:sp>
      <p:sp>
        <p:nvSpPr>
          <p:cNvPr id="10" name="Text Box 6"/>
          <p:cNvSpPr>
            <a:spLocks noChangeArrowheads="1"/>
          </p:cNvSpPr>
          <p:nvPr/>
        </p:nvSpPr>
        <p:spPr bwMode="auto">
          <a:xfrm>
            <a:off x="2708716" y="2913179"/>
            <a:ext cx="151130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电流 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49" charset="-122"/>
                <a:sym typeface="Arial" panose="020B0604020202020204" pitchFamily="34" charset="0"/>
              </a:rPr>
              <a:t>I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3861383" y="3075732"/>
            <a:ext cx="1219200" cy="3048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eaLnBrk="0" hangingPunct="0"/>
            <a:endParaRPr lang="zh-CN" altLang="zh-CN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" name="Text Box 13"/>
          <p:cNvSpPr>
            <a:spLocks noChangeArrowheads="1"/>
          </p:cNvSpPr>
          <p:nvPr/>
        </p:nvSpPr>
        <p:spPr bwMode="auto">
          <a:xfrm>
            <a:off x="5100799" y="3002740"/>
            <a:ext cx="19050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电流表</a:t>
            </a:r>
          </a:p>
        </p:txBody>
      </p:sp>
      <p:sp>
        <p:nvSpPr>
          <p:cNvPr id="13" name="Text Box 16"/>
          <p:cNvSpPr>
            <a:spLocks noChangeArrowheads="1"/>
          </p:cNvSpPr>
          <p:nvPr/>
        </p:nvSpPr>
        <p:spPr bwMode="auto">
          <a:xfrm>
            <a:off x="1384009" y="5586057"/>
            <a:ext cx="7704137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  <a:sym typeface="Arial" panose="020B0604020202020204" pitchFamily="34" charset="0"/>
              </a:rPr>
              <a:t>给你一个小灯泡，你能测出它的电阻吗？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utoUpdateAnimBg="0"/>
      <p:bldP spid="4" grpId="0" bldLvl="0" autoUpdateAnimBg="0"/>
      <p:bldP spid="5" grpId="0" bldLvl="0" autoUpdateAnimBg="0"/>
      <p:bldP spid="6" grpId="0" animBg="1"/>
      <p:bldP spid="7" grpId="0" bldLvl="0" autoUpdateAnimBg="0"/>
      <p:bldP spid="8" grpId="0" animBg="1"/>
      <p:bldP spid="9" grpId="0" bldLvl="0" autoUpdateAnimBg="0"/>
      <p:bldP spid="10" grpId="0" bldLvl="0" autoUpdateAnimBg="0"/>
      <p:bldP spid="11" grpId="0" animBg="1"/>
      <p:bldP spid="12" grpId="0" bldLvl="0" autoUpdateAnimBg="0"/>
      <p:bldP spid="13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457714" y="554103"/>
            <a:ext cx="5129930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 fontAlgn="t">
              <a:buFontTx/>
              <a:buNone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用</a:t>
            </a:r>
            <a:r>
              <a:rPr 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伏</a:t>
            </a:r>
            <a:r>
              <a:rPr 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安法</a:t>
            </a:r>
            <a:r>
              <a:rPr 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测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量灯泡的</a:t>
            </a:r>
            <a:r>
              <a:rPr lang="zh-CN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电</a:t>
            </a:r>
            <a:r>
              <a:rPr 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阻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04583" y="1211165"/>
            <a:ext cx="3603626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t">
              <a:buFontTx/>
              <a:buNone/>
            </a:pP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(1)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实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验原理</a:t>
            </a:r>
            <a:endParaRPr 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" name="Group 29"/>
          <p:cNvGrpSpPr/>
          <p:nvPr/>
        </p:nvGrpSpPr>
        <p:grpSpPr bwMode="auto">
          <a:xfrm>
            <a:off x="4124390" y="1079240"/>
            <a:ext cx="1079500" cy="946150"/>
            <a:chOff x="0" y="0"/>
            <a:chExt cx="680" cy="596"/>
          </a:xfrm>
        </p:grpSpPr>
        <p:sp>
          <p:nvSpPr>
            <p:cNvPr id="5" name="Rectangle 30"/>
            <p:cNvSpPr>
              <a:spLocks noChangeArrowheads="1"/>
            </p:cNvSpPr>
            <p:nvPr/>
          </p:nvSpPr>
          <p:spPr bwMode="auto">
            <a:xfrm>
              <a:off x="0" y="136"/>
              <a:ext cx="680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t">
                <a:buFontTx/>
                <a:buNone/>
              </a:pPr>
              <a:r>
                <a:rPr lang="en-US" sz="2800" b="1" i="1" dirty="0">
                  <a:latin typeface="Times New Roman" panose="02020603050405020304" pitchFamily="18" charset="0"/>
                  <a:ea typeface="楷体_GB2312" panose="02010609030101010101" pitchFamily="1" charset="-122"/>
                </a:rPr>
                <a:t>R</a:t>
              </a:r>
              <a:r>
                <a:rPr lang="en-US" sz="2800" b="1" dirty="0">
                  <a:latin typeface="Times New Roman" panose="02020603050405020304" pitchFamily="18" charset="0"/>
                  <a:ea typeface="楷体_GB2312" panose="02010609030101010101" pitchFamily="1" charset="-122"/>
                </a:rPr>
                <a:t>=</a:t>
              </a:r>
            </a:p>
          </p:txBody>
        </p:sp>
        <p:sp>
          <p:nvSpPr>
            <p:cNvPr id="6" name="Rectangle 31"/>
            <p:cNvSpPr>
              <a:spLocks noChangeArrowheads="1"/>
            </p:cNvSpPr>
            <p:nvPr/>
          </p:nvSpPr>
          <p:spPr bwMode="auto">
            <a:xfrm>
              <a:off x="385" y="0"/>
              <a:ext cx="278" cy="5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fontAlgn="t">
                <a:buFontTx/>
                <a:buNone/>
              </a:pPr>
              <a:r>
                <a:rPr lang="en-US" sz="2800" b="1" i="1" dirty="0">
                  <a:latin typeface="Times New Roman" panose="02020603050405020304" pitchFamily="18" charset="0"/>
                  <a:ea typeface="楷体_GB2312" panose="02010609030101010101" pitchFamily="1" charset="-122"/>
                </a:rPr>
                <a:t>U</a:t>
              </a:r>
            </a:p>
            <a:p>
              <a:pPr fontAlgn="t">
                <a:buFontTx/>
                <a:buNone/>
              </a:pPr>
              <a:r>
                <a:rPr lang="en-US" sz="2800" b="1" i="1" dirty="0">
                  <a:latin typeface="Times New Roman" panose="02020603050405020304" pitchFamily="18" charset="0"/>
                  <a:ea typeface="楷体_GB2312" panose="02010609030101010101" pitchFamily="1" charset="-122"/>
                </a:rPr>
                <a:t>I</a:t>
              </a:r>
            </a:p>
          </p:txBody>
        </p:sp>
        <p:sp>
          <p:nvSpPr>
            <p:cNvPr id="7" name="Line 32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 cap="flat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374645" y="1940269"/>
            <a:ext cx="2663825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t">
              <a:buFontTx/>
              <a:buNone/>
            </a:pP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(2)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实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验器材</a:t>
            </a:r>
            <a:endParaRPr 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972144" y="1940605"/>
            <a:ext cx="6300788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t">
              <a:buFontTx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电源、电压表、电流表、</a:t>
            </a:r>
            <a:r>
              <a:rPr 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滑动变阻器、开关、导线、待测电阻。</a:t>
            </a:r>
            <a:endParaRPr lang="zh-CN" altLang="en-US" sz="2400" dirty="0">
              <a:latin typeface="华文中宋" panose="02010600040101010101" pitchFamily="2" charset="-122"/>
              <a:ea typeface="楷体_GB2312" panose="02010609030101010101" pitchFamily="1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2875" y="2872619"/>
            <a:ext cx="5559425" cy="5857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(3)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实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验电路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图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TextBox 7"/>
          <p:cNvSpPr>
            <a:spLocks noChangeArrowheads="1"/>
          </p:cNvSpPr>
          <p:nvPr/>
        </p:nvSpPr>
        <p:spPr bwMode="auto">
          <a:xfrm>
            <a:off x="3200466" y="3617815"/>
            <a:ext cx="1501775" cy="593725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66CC"/>
            </a:solidFill>
            <a:round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电路图 </a:t>
            </a:r>
            <a:endParaRPr lang="zh-CN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Group 2"/>
          <p:cNvGrpSpPr/>
          <p:nvPr/>
        </p:nvGrpSpPr>
        <p:grpSpPr bwMode="auto">
          <a:xfrm>
            <a:off x="2885945" y="4407968"/>
            <a:ext cx="2693760" cy="2319403"/>
            <a:chOff x="0" y="0"/>
            <a:chExt cx="1957" cy="1718"/>
          </a:xfrm>
        </p:grpSpPr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158" y="161"/>
              <a:ext cx="1658" cy="85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zh-CN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" name="Group 4"/>
            <p:cNvGrpSpPr/>
            <p:nvPr/>
          </p:nvGrpSpPr>
          <p:grpSpPr bwMode="auto">
            <a:xfrm>
              <a:off x="710" y="0"/>
              <a:ext cx="79" cy="321"/>
              <a:chOff x="0" y="0"/>
              <a:chExt cx="85" cy="340"/>
            </a:xfrm>
          </p:grpSpPr>
          <p:sp>
            <p:nvSpPr>
              <p:cNvPr id="38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9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 cap="flat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Group 8"/>
            <p:cNvGrpSpPr/>
            <p:nvPr/>
          </p:nvGrpSpPr>
          <p:grpSpPr bwMode="auto">
            <a:xfrm>
              <a:off x="1316" y="80"/>
              <a:ext cx="263" cy="161"/>
              <a:chOff x="0" y="0"/>
              <a:chExt cx="256" cy="142"/>
            </a:xfrm>
          </p:grpSpPr>
          <p:sp>
            <p:nvSpPr>
              <p:cNvPr id="35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6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" name="Rectangle 178"/>
            <p:cNvSpPr>
              <a:spLocks noChangeArrowheads="1"/>
            </p:cNvSpPr>
            <p:nvPr/>
          </p:nvSpPr>
          <p:spPr bwMode="auto"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buFontTx/>
                <a:buNone/>
              </a:pPr>
              <a:endParaRPr lang="zh-CN" altLang="zh-CN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361" y="766"/>
              <a:ext cx="596" cy="312"/>
              <a:chOff x="0" y="0"/>
              <a:chExt cx="726" cy="363"/>
            </a:xfrm>
          </p:grpSpPr>
          <p:sp>
            <p:nvSpPr>
              <p:cNvPr id="31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Line 183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0" cy="227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  <a:tailEnd type="triangle" w="med" len="lg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8" name="Group 18"/>
            <p:cNvGrpSpPr/>
            <p:nvPr/>
          </p:nvGrpSpPr>
          <p:grpSpPr bwMode="auto">
            <a:xfrm>
              <a:off x="0" y="312"/>
              <a:ext cx="284" cy="344"/>
              <a:chOff x="0" y="0"/>
              <a:chExt cx="284" cy="344"/>
            </a:xfrm>
          </p:grpSpPr>
          <p:sp>
            <p:nvSpPr>
              <p:cNvPr id="29" name="Oval 19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grpSp>
          <p:nvGrpSpPr>
            <p:cNvPr id="19" name="Group 21"/>
            <p:cNvGrpSpPr/>
            <p:nvPr/>
          </p:nvGrpSpPr>
          <p:grpSpPr bwMode="auto">
            <a:xfrm flipV="1">
              <a:off x="158" y="1018"/>
              <a:ext cx="974" cy="508"/>
              <a:chOff x="0" y="0"/>
              <a:chExt cx="1049" cy="538"/>
            </a:xfrm>
          </p:grpSpPr>
          <p:sp>
            <p:nvSpPr>
              <p:cNvPr id="26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538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  <a:tailEnd type="oval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Line 9"/>
              <p:cNvSpPr>
                <a:spLocks noChangeShapeType="1"/>
              </p:cNvSpPr>
              <p:nvPr/>
            </p:nvSpPr>
            <p:spPr bwMode="auto">
              <a:xfrm>
                <a:off x="1049" y="0"/>
                <a:ext cx="0" cy="538"/>
              </a:xfrm>
              <a:prstGeom prst="line">
                <a:avLst/>
              </a:prstGeom>
              <a:noFill/>
              <a:ln w="28575" cap="flat" cmpd="sng">
                <a:solidFill>
                  <a:schemeClr val="tx1"/>
                </a:solidFill>
                <a:round/>
                <a:tailEnd type="oval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Group 25"/>
            <p:cNvGrpSpPr/>
            <p:nvPr/>
          </p:nvGrpSpPr>
          <p:grpSpPr bwMode="auto">
            <a:xfrm>
              <a:off x="510" y="1374"/>
              <a:ext cx="284" cy="344"/>
              <a:chOff x="0" y="0"/>
              <a:chExt cx="284" cy="344"/>
            </a:xfrm>
          </p:grpSpPr>
          <p:sp>
            <p:nvSpPr>
              <p:cNvPr id="24" name="Oval 190"/>
              <p:cNvSpPr>
                <a:spLocks noChangeArrowheads="1"/>
              </p:cNvSpPr>
              <p:nvPr/>
            </p:nvSpPr>
            <p:spPr bwMode="auto"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zh-CN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" name="Text Box 19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60" cy="3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V</a:t>
                </a:r>
              </a:p>
            </p:txBody>
          </p:sp>
        </p:grp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510" y="681"/>
              <a:ext cx="342" cy="34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1396" y="1152"/>
              <a:ext cx="505" cy="28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R'</a:t>
              </a:r>
            </a:p>
          </p:txBody>
        </p:sp>
        <p:sp>
          <p:nvSpPr>
            <p:cNvPr id="23" name="Text Box 116"/>
            <p:cNvSpPr txBox="1">
              <a:spLocks noChangeArrowheads="1"/>
            </p:cNvSpPr>
            <p:nvPr/>
          </p:nvSpPr>
          <p:spPr bwMode="auto">
            <a:xfrm>
              <a:off x="1361" y="199"/>
              <a:ext cx="226" cy="28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S</a:t>
              </a:r>
              <a:endParaRPr lang="en-US" sz="2800" b="1" baseline="-250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3591</Words>
  <Application>WPS 演示</Application>
  <PresentationFormat>自定义</PresentationFormat>
  <Paragraphs>244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155</cp:revision>
  <dcterms:created xsi:type="dcterms:W3CDTF">2016-07-20T08:49:00Z</dcterms:created>
  <dcterms:modified xsi:type="dcterms:W3CDTF">2017-10-30T23:05:14Z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