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2.png"/><Relationship Id="rId1" Type="http://schemas.openxmlformats.org/officeDocument/2006/relationships/image" Target="../media/image2.tiff"/></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3.png"/><Relationship Id="rId1" Type="http://schemas.openxmlformats.org/officeDocument/2006/relationships/image" Target="../media/image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NULL" TargetMode="Externa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1.xml"/><Relationship Id="rId3" Type="http://schemas.openxmlformats.org/officeDocument/2006/relationships/slide" Target="slide17.xml"/><Relationship Id="rId2" Type="http://schemas.openxmlformats.org/officeDocument/2006/relationships/slide" Target="slide18.xml"/><Relationship Id="rId1" Type="http://schemas.openxmlformats.org/officeDocument/2006/relationships/slide" Target="slide23.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16.xml"/><Relationship Id="rId2" Type="http://schemas.openxmlformats.org/officeDocument/2006/relationships/image" Target="../media/image3.tiff"/><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6.xml"/></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slide" Target="slide17.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3.xml"/><Relationship Id="rId3" Type="http://schemas.openxmlformats.org/officeDocument/2006/relationships/image" Target="../media/image1.png"/><Relationship Id="rId2" Type="http://schemas.openxmlformats.org/officeDocument/2006/relationships/tags" Target="../tags/tag3.xml"/><Relationship Id="rId14" Type="http://schemas.openxmlformats.org/officeDocument/2006/relationships/slideLayout" Target="../slideLayouts/slideLayout7.xml"/><Relationship Id="rId13" Type="http://schemas.openxmlformats.org/officeDocument/2006/relationships/tags" Target="../tags/tag8.xml"/><Relationship Id="rId12" Type="http://schemas.openxmlformats.org/officeDocument/2006/relationships/slide" Target="slide34.xml"/><Relationship Id="rId11" Type="http://schemas.openxmlformats.org/officeDocument/2006/relationships/slide" Target="slide26.xml"/><Relationship Id="rId10" Type="http://schemas.openxmlformats.org/officeDocument/2006/relationships/slide" Target="slide28.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slide" Target="slide1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16.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16.xml"/><Relationship Id="rId4" Type="http://schemas.openxmlformats.org/officeDocument/2006/relationships/image" Target="../media/image17.png"/><Relationship Id="rId3" Type="http://schemas.openxmlformats.org/officeDocument/2006/relationships/image" Target="file:///C:\Documents and Settings\Administrator\&#26700;&#38754;\&#28023;&#21335;&#29289;&#29702;&#65288;&#27818;&#31185;&#65289;@\AY642.TIF" TargetMode="External"/><Relationship Id="rId2" Type="http://schemas.openxmlformats.org/officeDocument/2006/relationships/image" Target="../media/image16.png"/><Relationship Id="rId1" Type="http://schemas.openxmlformats.org/officeDocument/2006/relationships/tags" Target="../tags/tag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16.xml"/><Relationship Id="rId1" Type="http://schemas.openxmlformats.org/officeDocument/2006/relationships/tags" Target="../tags/tag11.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8.png"/><Relationship Id="rId1" Type="http://schemas.openxmlformats.org/officeDocument/2006/relationships/image" Target="../media/image3.tif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8.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image" Target="../media/image1.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19.png"/><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image" Target="../media/image6.tif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tiff"/><Relationship Id="rId1" Type="http://schemas.openxmlformats.org/officeDocument/2006/relationships/image" Target="../media/image7.tif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tiff"/><Relationship Id="rId1" Type="http://schemas.openxmlformats.org/officeDocument/2006/relationships/image" Target="../media/image4.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NULL" TargetMode="External"/><Relationship Id="rId4" Type="http://schemas.openxmlformats.org/officeDocument/2006/relationships/image" Target="../media/image20.png"/><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image" Target="../media/image6.tiff"/></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tiff"/><Relationship Id="rId1" Type="http://schemas.openxmlformats.org/officeDocument/2006/relationships/image" Target="../media/image7.tiff"/></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NULL" TargetMode="Externa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7.png"/><Relationship Id="rId1" Type="http://schemas.openxmlformats.org/officeDocument/2006/relationships/image" Target="../media/image2.tiff"/></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NULL" TargetMode="Externa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10.png"/><Relationship Id="rId1"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731838" y="2805430"/>
            <a:ext cx="1093025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ea typeface="黑体" panose="02010609060101010101" pitchFamily="49" charset="-122"/>
              </a:rPr>
              <a:t>第十三讲　从指南针到磁浮列车</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ea typeface="黑体" panose="02010609060101010101" pitchFamily="49" charset="-122"/>
            </a:endParaRPr>
          </a:p>
          <a:p>
            <a:pPr algn="ctr">
              <a:lnSpc>
                <a:spcPct val="150000"/>
              </a:lnSpc>
            </a:pPr>
            <a:r>
              <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ea typeface="黑体" panose="02010609060101010101" pitchFamily="49" charset="-122"/>
              </a:rPr>
              <a:t>电能从哪里来</a:t>
            </a:r>
            <a:endParaRPr lang="zh-CN" altLang="en-US" sz="6000" b="1" dirty="0" smtClean="0">
              <a:ln w="9525">
                <a:solidFill>
                  <a:prstClr val="white"/>
                </a:solidFill>
                <a:prstDash val="solid"/>
              </a:ln>
              <a:solidFill>
                <a:prstClr val="black"/>
              </a:solidFill>
              <a:effectLst>
                <a:outerShdw blurRad="12700" dist="38100" dir="2700000" algn="tl" rotWithShape="0">
                  <a:prstClr val="white">
                    <a:lumMod val="50000"/>
                  </a:prstClr>
                </a:outerShdw>
              </a:effectLst>
              <a:ea typeface="黑体" panose="02010609060101010101" pitchFamily="49" charset="-122"/>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25538" y="1297305"/>
            <a:ext cx="9568180" cy="175323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10. (2018</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12</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如图所示的实验装置中，闭合开关，当导体棒</a:t>
            </a:r>
            <a:r>
              <a:rPr lang="en-US" sz="2400" b="0" i="1">
                <a:latin typeface="Times New Roman" panose="02020603050405020304" pitchFamily="18" charset="0"/>
                <a:ea typeface="宋体" panose="02010600030101010101" pitchFamily="2" charset="-122"/>
              </a:rPr>
              <a:t>ab</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上下</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左右</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运动时，灵敏电流计的指针会发生偏转．人们利用该实验原理发明了</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发电机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zh-CN" altLang="en-US"/>
          </a:p>
        </p:txBody>
      </p:sp>
      <p:pic>
        <p:nvPicPr>
          <p:cNvPr id="5" name="图片 -2147482125" descr="C:\Documents and Settings\Administrator\桌面\海南物理（沪科）@\AY391.TIF"/>
          <p:cNvPicPr>
            <a:picLocks noChangeAspect="1"/>
          </p:cNvPicPr>
          <p:nvPr/>
        </p:nvPicPr>
        <p:blipFill>
          <a:blip r:embed="rId1" r:link="rId2"/>
          <a:stretch>
            <a:fillRect/>
          </a:stretch>
        </p:blipFill>
        <p:spPr>
          <a:xfrm>
            <a:off x="4376103" y="3268980"/>
            <a:ext cx="3307080" cy="2009140"/>
          </a:xfrm>
          <a:prstGeom prst="rect">
            <a:avLst/>
          </a:prstGeom>
          <a:noFill/>
          <a:ln w="9525">
            <a:noFill/>
          </a:ln>
        </p:spPr>
      </p:pic>
      <p:sp>
        <p:nvSpPr>
          <p:cNvPr id="3" name="矩形 2"/>
          <p:cNvSpPr/>
          <p:nvPr/>
        </p:nvSpPr>
        <p:spPr>
          <a:xfrm>
            <a:off x="5537859" y="5606891"/>
            <a:ext cx="10972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10</a:t>
            </a:r>
            <a:r>
              <a:rPr lang="zh-CN" altLang="zh-CN" dirty="0"/>
              <a:t>题图</a:t>
            </a:r>
            <a:endParaRPr lang="zh-CN" altLang="en-US" dirty="0"/>
          </a:p>
        </p:txBody>
      </p:sp>
      <p:sp>
        <p:nvSpPr>
          <p:cNvPr id="2" name="文本框 1"/>
          <p:cNvSpPr txBox="1"/>
          <p:nvPr/>
        </p:nvSpPr>
        <p:spPr>
          <a:xfrm>
            <a:off x="1776413" y="1977390"/>
            <a:ext cx="107378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左右</a:t>
            </a:r>
            <a:endParaRPr lang="zh-CN" altLang="en-US"/>
          </a:p>
        </p:txBody>
      </p:sp>
      <p:sp>
        <p:nvSpPr>
          <p:cNvPr id="4" name="文本框 3"/>
          <p:cNvSpPr txBox="1"/>
          <p:nvPr/>
        </p:nvSpPr>
        <p:spPr>
          <a:xfrm>
            <a:off x="5538153" y="2522220"/>
            <a:ext cx="15671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发电机</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67398" y="1248410"/>
            <a:ext cx="8387080" cy="737235"/>
            <a:chOff x="1156" y="3115"/>
            <a:chExt cx="13208" cy="1161"/>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3115"/>
              <a:ext cx="12814" cy="1161"/>
              <a:chOff x="1324" y="1759"/>
              <a:chExt cx="12814"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62" y="1759"/>
                <a:ext cx="9576"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电磁现象作图</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2018.12、2014.10、2013.7)</a:t>
                </a:r>
                <a:endParaRPr sz="2400" dirty="0">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802323" y="2065020"/>
            <a:ext cx="9013190" cy="64516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11. [2010</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19(3)</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用箭头标出图中的磁感线的方向</a:t>
            </a:r>
            <a:endParaRPr lang="zh-CN" altLang="en-US"/>
          </a:p>
        </p:txBody>
      </p:sp>
      <p:pic>
        <p:nvPicPr>
          <p:cNvPr id="2" name="图片 -2147482123" descr="C:\Documents and Settings\Administrator\桌面\海南物理（沪科）@\AY393.TIF"/>
          <p:cNvPicPr>
            <a:picLocks noChangeAspect="1"/>
          </p:cNvPicPr>
          <p:nvPr/>
        </p:nvPicPr>
        <p:blipFill>
          <a:blip r:embed="rId2" r:link="rId3"/>
          <a:stretch>
            <a:fillRect/>
          </a:stretch>
        </p:blipFill>
        <p:spPr>
          <a:xfrm>
            <a:off x="3800793" y="3233420"/>
            <a:ext cx="4048760" cy="2151380"/>
          </a:xfrm>
          <a:prstGeom prst="rect">
            <a:avLst/>
          </a:prstGeom>
          <a:noFill/>
          <a:ln w="9525">
            <a:noFill/>
          </a:ln>
        </p:spPr>
      </p:pic>
      <p:sp>
        <p:nvSpPr>
          <p:cNvPr id="5" name="矩形 4"/>
          <p:cNvSpPr/>
          <p:nvPr/>
        </p:nvSpPr>
        <p:spPr>
          <a:xfrm>
            <a:off x="5376569" y="5632926"/>
            <a:ext cx="108839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11</a:t>
            </a:r>
            <a:r>
              <a:rPr lang="zh-CN" altLang="zh-CN" dirty="0"/>
              <a:t>题图</a:t>
            </a:r>
            <a:endParaRPr lang="zh-CN" altLang="en-US" dirty="0"/>
          </a:p>
        </p:txBody>
      </p:sp>
      <p:sp>
        <p:nvSpPr>
          <p:cNvPr id="7" name="任意多边形 6"/>
          <p:cNvSpPr/>
          <p:nvPr/>
        </p:nvSpPr>
        <p:spPr>
          <a:xfrm rot="360000">
            <a:off x="5807393" y="4305300"/>
            <a:ext cx="34290" cy="7620"/>
          </a:xfrm>
          <a:custGeom>
            <a:avLst/>
            <a:gdLst>
              <a:gd name="connisteX0" fmla="*/ 0 w 34290"/>
              <a:gd name="connsiteY0" fmla="*/ 7620 h 7620"/>
              <a:gd name="connisteX1" fmla="*/ 34290 w 34290"/>
              <a:gd name="connsiteY1" fmla="*/ 0 h 7620"/>
            </a:gdLst>
            <a:ahLst/>
            <a:cxnLst>
              <a:cxn ang="0">
                <a:pos x="connisteX0" y="connsiteY0"/>
              </a:cxn>
              <a:cxn ang="0">
                <a:pos x="connisteX1" y="connsiteY1"/>
              </a:cxn>
            </a:cxnLst>
            <a:rect l="l" t="t" r="r" b="b"/>
            <a:pathLst>
              <a:path w="34290" h="7620">
                <a:moveTo>
                  <a:pt x="0" y="7620"/>
                </a:moveTo>
                <a:lnTo>
                  <a:pt x="34290" y="0"/>
                </a:lnTo>
              </a:path>
            </a:pathLst>
          </a:custGeom>
          <a:noFill/>
          <a:ln w="412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600000">
            <a:off x="5841683" y="3235325"/>
            <a:ext cx="34290" cy="7620"/>
          </a:xfrm>
          <a:custGeom>
            <a:avLst/>
            <a:gdLst>
              <a:gd name="connisteX0" fmla="*/ 0 w 34290"/>
              <a:gd name="connsiteY0" fmla="*/ 7620 h 7620"/>
              <a:gd name="connisteX1" fmla="*/ 34290 w 34290"/>
              <a:gd name="connsiteY1" fmla="*/ 0 h 7620"/>
            </a:gdLst>
            <a:ahLst/>
            <a:cxnLst>
              <a:cxn ang="0">
                <a:pos x="connisteX0" y="connsiteY0"/>
              </a:cxn>
              <a:cxn ang="0">
                <a:pos x="connisteX1" y="connsiteY1"/>
              </a:cxn>
            </a:cxnLst>
            <a:rect l="l" t="t" r="r" b="b"/>
            <a:pathLst>
              <a:path w="34290" h="7620">
                <a:moveTo>
                  <a:pt x="0" y="7620"/>
                </a:moveTo>
                <a:lnTo>
                  <a:pt x="34290" y="0"/>
                </a:lnTo>
              </a:path>
            </a:pathLst>
          </a:custGeom>
          <a:noFill/>
          <a:ln w="412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780000">
            <a:off x="5842318" y="3869055"/>
            <a:ext cx="34290" cy="7620"/>
          </a:xfrm>
          <a:custGeom>
            <a:avLst/>
            <a:gdLst>
              <a:gd name="connisteX0" fmla="*/ 0 w 34290"/>
              <a:gd name="connsiteY0" fmla="*/ 7620 h 7620"/>
              <a:gd name="connisteX1" fmla="*/ 34290 w 34290"/>
              <a:gd name="connsiteY1" fmla="*/ 0 h 7620"/>
            </a:gdLst>
            <a:ahLst/>
            <a:cxnLst>
              <a:cxn ang="0">
                <a:pos x="connisteX0" y="connsiteY0"/>
              </a:cxn>
              <a:cxn ang="0">
                <a:pos x="connisteX1" y="connsiteY1"/>
              </a:cxn>
            </a:cxnLst>
            <a:rect l="l" t="t" r="r" b="b"/>
            <a:pathLst>
              <a:path w="34290" h="7620">
                <a:moveTo>
                  <a:pt x="0" y="7620"/>
                </a:moveTo>
                <a:lnTo>
                  <a:pt x="34290" y="0"/>
                </a:lnTo>
              </a:path>
            </a:pathLst>
          </a:custGeom>
          <a:noFill/>
          <a:ln w="412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360000">
            <a:off x="5808028" y="4739005"/>
            <a:ext cx="34290" cy="7620"/>
          </a:xfrm>
          <a:custGeom>
            <a:avLst/>
            <a:gdLst>
              <a:gd name="connisteX0" fmla="*/ 0 w 34290"/>
              <a:gd name="connsiteY0" fmla="*/ 7620 h 7620"/>
              <a:gd name="connisteX1" fmla="*/ 34290 w 34290"/>
              <a:gd name="connsiteY1" fmla="*/ 0 h 7620"/>
            </a:gdLst>
            <a:ahLst/>
            <a:cxnLst>
              <a:cxn ang="0">
                <a:pos x="connisteX0" y="connsiteY0"/>
              </a:cxn>
              <a:cxn ang="0">
                <a:pos x="connisteX1" y="connsiteY1"/>
              </a:cxn>
            </a:cxnLst>
            <a:rect l="l" t="t" r="r" b="b"/>
            <a:pathLst>
              <a:path w="34290" h="7620">
                <a:moveTo>
                  <a:pt x="0" y="7620"/>
                </a:moveTo>
                <a:lnTo>
                  <a:pt x="34290" y="0"/>
                </a:lnTo>
              </a:path>
            </a:pathLst>
          </a:custGeom>
          <a:noFill/>
          <a:ln w="412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360000">
            <a:off x="5899468" y="5375275"/>
            <a:ext cx="34290" cy="7620"/>
          </a:xfrm>
          <a:custGeom>
            <a:avLst/>
            <a:gdLst>
              <a:gd name="connisteX0" fmla="*/ 0 w 34290"/>
              <a:gd name="connsiteY0" fmla="*/ 7620 h 7620"/>
              <a:gd name="connisteX1" fmla="*/ 34290 w 34290"/>
              <a:gd name="connsiteY1" fmla="*/ 0 h 7620"/>
            </a:gdLst>
            <a:ahLst/>
            <a:cxnLst>
              <a:cxn ang="0">
                <a:pos x="connisteX0" y="connsiteY0"/>
              </a:cxn>
              <a:cxn ang="0">
                <a:pos x="connisteX1" y="connsiteY1"/>
              </a:cxn>
            </a:cxnLst>
            <a:rect l="l" t="t" r="r" b="b"/>
            <a:pathLst>
              <a:path w="34290" h="7620">
                <a:moveTo>
                  <a:pt x="0" y="7620"/>
                </a:moveTo>
                <a:lnTo>
                  <a:pt x="34290" y="0"/>
                </a:lnTo>
              </a:path>
            </a:pathLst>
          </a:custGeom>
          <a:noFill/>
          <a:ln w="41275">
            <a:solidFill>
              <a:srgbClr val="FF0000"/>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39153" y="808990"/>
            <a:ext cx="7604125" cy="737235"/>
            <a:chOff x="1156" y="2975"/>
            <a:chExt cx="11975" cy="1161"/>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2975"/>
              <a:ext cx="11581" cy="1161"/>
              <a:chOff x="1324" y="1619"/>
              <a:chExt cx="11581"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62" y="1619"/>
                <a:ext cx="8343"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电磁学相关实验</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2019.19、2017.20)</a:t>
                </a:r>
                <a:endParaRPr sz="2400" dirty="0">
                  <a:latin typeface="Times New Roman" panose="02020603050405020304" pitchFamily="18" charset="0"/>
                  <a:cs typeface="Times New Roman" panose="02020603050405020304" pitchFamily="18" charset="0"/>
                </a:endParaRPr>
              </a:p>
            </p:txBody>
          </p:sp>
        </p:grpSp>
      </p:grpSp>
      <p:sp>
        <p:nvSpPr>
          <p:cNvPr id="3" name="文本框 2"/>
          <p:cNvSpPr txBox="1"/>
          <p:nvPr/>
        </p:nvSpPr>
        <p:spPr>
          <a:xfrm>
            <a:off x="787718" y="1649730"/>
            <a:ext cx="10591165" cy="452310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12. (2019</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19</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小谦在探究</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磁体间相互作用规律</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时发现：磁体间的距离不同，作用力大小也不同．他想：磁体间作用力的大小与磁极间的距离有什么关系呢？</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你的猜想是</a:t>
            </a:r>
            <a:r>
              <a:rPr lang="en-US" sz="2400" b="0">
                <a:latin typeface="Times New Roman" panose="02020603050405020304" pitchFamily="18" charset="0"/>
                <a:ea typeface="宋体" panose="02010600030101010101" pitchFamily="2" charset="-122"/>
              </a:rPr>
              <a:t>____________________________________________________</a:t>
            </a:r>
            <a:r>
              <a:rPr lang="zh-CN" sz="2400" b="0">
                <a:ea typeface="宋体" panose="02010600030101010101" pitchFamily="2" charset="-122"/>
              </a:rPr>
              <a:t>．</a:t>
            </a:r>
            <a:endParaRPr lang="zh-CN" sz="2400" b="0">
              <a:ea typeface="宋体" panose="02010600030101010101" pitchFamily="2" charset="-122"/>
            </a:endParaRPr>
          </a:p>
          <a:p>
            <a:pPr indent="0">
              <a:lnSpc>
                <a:spcPct val="150000"/>
              </a:lnSpc>
            </a:pPr>
            <a:r>
              <a:rPr lang="en-US" sz="2400" dirty="0">
                <a:latin typeface="Times New Roman" panose="02020603050405020304" pitchFamily="18" charset="0"/>
                <a:ea typeface="宋体" panose="02010600030101010101" pitchFamily="2" charset="-122"/>
                <a:sym typeface="+mn-ea"/>
              </a:rPr>
              <a:t>(2)</a:t>
            </a:r>
            <a:r>
              <a:rPr lang="zh-CN" sz="2400" dirty="0">
                <a:ea typeface="宋体" panose="02010600030101010101" pitchFamily="2" charset="-122"/>
                <a:sym typeface="+mn-ea"/>
              </a:rPr>
              <a:t>小谦用如图所示的实验进行探究．</a:t>
            </a:r>
            <a:endParaRPr lang="zh-CN" sz="2400" dirty="0">
              <a:ea typeface="宋体" panose="02010600030101010101" pitchFamily="2" charset="-122"/>
              <a:sym typeface="+mn-ea"/>
            </a:endParaRPr>
          </a:p>
          <a:p>
            <a:pPr indent="0">
              <a:lnSpc>
                <a:spcPct val="150000"/>
              </a:lnSpc>
            </a:pPr>
            <a:r>
              <a:rPr lang="zh-CN" sz="2400" dirty="0">
                <a:ea typeface="宋体" panose="02010600030101010101" pitchFamily="2" charset="-122"/>
                <a:sym typeface="+mn-ea"/>
              </a:rPr>
              <a:t>由于磁体间作用力的大小不便测量，</a:t>
            </a:r>
            <a:endParaRPr lang="zh-CN" sz="2400" dirty="0">
              <a:ea typeface="宋体" panose="02010600030101010101" pitchFamily="2" charset="-122"/>
              <a:sym typeface="+mn-ea"/>
            </a:endParaRPr>
          </a:p>
          <a:p>
            <a:pPr indent="0">
              <a:lnSpc>
                <a:spcPct val="150000"/>
              </a:lnSpc>
            </a:pPr>
            <a:r>
              <a:rPr lang="zh-CN" sz="2400" dirty="0">
                <a:ea typeface="宋体" panose="02010600030101010101" pitchFamily="2" charset="-122"/>
                <a:sym typeface="+mn-ea"/>
              </a:rPr>
              <a:t>他通过观察细线与竖直方向的夹角</a:t>
            </a:r>
            <a:r>
              <a:rPr lang="en-US" sz="2400" i="1" dirty="0">
                <a:latin typeface="Times New Roman" panose="02020603050405020304" pitchFamily="18" charset="0"/>
                <a:ea typeface="宋体" panose="02010600030101010101" pitchFamily="2" charset="-122"/>
                <a:sym typeface="+mn-ea"/>
              </a:rPr>
              <a:t>θ</a:t>
            </a:r>
            <a:endParaRPr lang="en-US" sz="2400" i="1" dirty="0">
              <a:latin typeface="Times New Roman" panose="02020603050405020304" pitchFamily="18" charset="0"/>
              <a:ea typeface="宋体" panose="02010600030101010101" pitchFamily="2" charset="-122"/>
              <a:sym typeface="+mn-ea"/>
            </a:endParaRPr>
          </a:p>
          <a:p>
            <a:pPr indent="0">
              <a:lnSpc>
                <a:spcPct val="150000"/>
              </a:lnSpc>
            </a:pPr>
            <a:r>
              <a:rPr lang="zh-CN" sz="2400" dirty="0">
                <a:ea typeface="宋体" panose="02010600030101010101" pitchFamily="2" charset="-122"/>
                <a:sym typeface="+mn-ea"/>
              </a:rPr>
              <a:t>的变化，来判断磁体间力的变化，用到的科学方法是</a:t>
            </a:r>
            <a:r>
              <a:rPr lang="en-US" sz="2400" dirty="0">
                <a:latin typeface="Times New Roman" panose="02020603050405020304" pitchFamily="18" charset="0"/>
                <a:ea typeface="宋体" panose="02010600030101010101" pitchFamily="2" charset="-122"/>
                <a:sym typeface="+mn-ea"/>
              </a:rPr>
              <a:t>________</a:t>
            </a:r>
            <a:r>
              <a:rPr lang="zh-CN" sz="2400" dirty="0">
                <a:ea typeface="宋体" panose="02010600030101010101" pitchFamily="2" charset="-122"/>
                <a:sym typeface="+mn-ea"/>
              </a:rPr>
              <a:t>法．</a:t>
            </a:r>
            <a:endParaRPr lang="zh-CN" altLang="en-US" sz="2400"/>
          </a:p>
        </p:txBody>
      </p:sp>
      <p:pic>
        <p:nvPicPr>
          <p:cNvPr id="2" name="图片 -2147482121" descr="C:\Documents and Settings\Administrator\桌面\海南物理（沪科）@\AY640.tif"/>
          <p:cNvPicPr>
            <a:picLocks noChangeAspect="1"/>
          </p:cNvPicPr>
          <p:nvPr/>
        </p:nvPicPr>
        <p:blipFill>
          <a:blip r:embed="rId2" r:link="rId3"/>
          <a:stretch>
            <a:fillRect/>
          </a:stretch>
        </p:blipFill>
        <p:spPr>
          <a:xfrm>
            <a:off x="6340793" y="4025900"/>
            <a:ext cx="5147310" cy="1233170"/>
          </a:xfrm>
          <a:prstGeom prst="rect">
            <a:avLst/>
          </a:prstGeom>
          <a:noFill/>
          <a:ln w="9525">
            <a:noFill/>
          </a:ln>
        </p:spPr>
      </p:pic>
      <p:sp>
        <p:nvSpPr>
          <p:cNvPr id="4" name="矩形 3"/>
          <p:cNvSpPr/>
          <p:nvPr/>
        </p:nvSpPr>
        <p:spPr>
          <a:xfrm>
            <a:off x="10130814" y="5330666"/>
            <a:ext cx="10972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12</a:t>
            </a:r>
            <a:r>
              <a:rPr lang="zh-CN" altLang="zh-CN" dirty="0"/>
              <a:t>题图</a:t>
            </a:r>
            <a:endParaRPr lang="zh-CN" altLang="en-US" dirty="0"/>
          </a:p>
        </p:txBody>
      </p:sp>
      <p:sp>
        <p:nvSpPr>
          <p:cNvPr id="5" name="文本框 4"/>
          <p:cNvSpPr txBox="1"/>
          <p:nvPr/>
        </p:nvSpPr>
        <p:spPr>
          <a:xfrm>
            <a:off x="3003233" y="3424555"/>
            <a:ext cx="592391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磁极间的距离越近，磁体间的作用力越大</a:t>
            </a:r>
            <a:endParaRPr lang="zh-CN" altLang="en-US"/>
          </a:p>
        </p:txBody>
      </p:sp>
      <p:sp>
        <p:nvSpPr>
          <p:cNvPr id="7" name="文本框 6"/>
          <p:cNvSpPr txBox="1"/>
          <p:nvPr/>
        </p:nvSpPr>
        <p:spPr>
          <a:xfrm>
            <a:off x="7980363" y="5578475"/>
            <a:ext cx="1325880" cy="460375"/>
          </a:xfrm>
          <a:prstGeom prst="rect">
            <a:avLst/>
          </a:prstGeom>
          <a:noFill/>
          <a:ln w="9525">
            <a:noFill/>
          </a:ln>
        </p:spPr>
        <p:txBody>
          <a:bodyPr wrap="square">
            <a:spAutoFit/>
          </a:bodyPr>
          <a:p>
            <a:pPr indent="0"/>
            <a:r>
              <a:rPr lang="zh-CN" sz="2400" b="0" dirty="0">
                <a:solidFill>
                  <a:srgbClr val="FF0000"/>
                </a:solidFill>
                <a:ea typeface="宋体" panose="02010600030101010101" pitchFamily="2" charset="-122"/>
              </a:rPr>
              <a:t>转换法</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17233" y="2508250"/>
            <a:ext cx="10701655" cy="175323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小谦分析三次实验现象，得出结论：磁极间距离越近，相互作用力越大．小月认为：这个结论还需要进一步实验论证，联想到磁体间的相互作用规律，还须研究甲、乙两块磁铁</a:t>
            </a:r>
            <a:r>
              <a:rPr lang="zh-CN" sz="2400" b="0" dirty="0" smtClean="0">
                <a:ea typeface="宋体" panose="02010600030101010101" pitchFamily="2" charset="-122"/>
              </a:rPr>
              <a:t>相互</a:t>
            </a:r>
            <a:r>
              <a:rPr lang="en-US" sz="2400" b="0" dirty="0" smtClean="0">
                <a:latin typeface="Times New Roman" panose="02020603050405020304" pitchFamily="18" charset="0"/>
                <a:ea typeface="宋体" panose="02010600030101010101" pitchFamily="2" charset="-122"/>
              </a:rPr>
              <a:t>______</a:t>
            </a:r>
            <a:r>
              <a:rPr lang="zh-CN" sz="2400" b="0" dirty="0">
                <a:ea typeface="宋体" panose="02010600030101010101" pitchFamily="2" charset="-122"/>
              </a:rPr>
              <a:t>时，磁体间作用力与距离的关系．</a:t>
            </a:r>
            <a:endParaRPr lang="zh-CN" altLang="en-US" dirty="0"/>
          </a:p>
        </p:txBody>
      </p:sp>
      <p:sp>
        <p:nvSpPr>
          <p:cNvPr id="3" name="文本框 2"/>
          <p:cNvSpPr txBox="1"/>
          <p:nvPr/>
        </p:nvSpPr>
        <p:spPr>
          <a:xfrm>
            <a:off x="4542473" y="3718560"/>
            <a:ext cx="106616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排斥</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2113" y="687070"/>
            <a:ext cx="11252200" cy="230695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13. (2017</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20</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10</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如图所示，图甲是课本上</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通电导线在磁场中受力</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的实验示意图．小谦同学实际探究时，在电路中连接了一个滑动变阻器，实验记录如下表．</a:t>
            </a:r>
            <a:endParaRPr lang="zh-CN" sz="2400" b="0">
              <a:ea typeface="宋体" panose="02010600030101010101" pitchFamily="2" charset="-122"/>
            </a:endParaRPr>
          </a:p>
          <a:p>
            <a:pPr indent="0">
              <a:lnSpc>
                <a:spcPct val="150000"/>
              </a:lnSpc>
            </a:pPr>
            <a:r>
              <a:rPr lang="en-US" sz="2400">
                <a:latin typeface="Times New Roman" panose="02020603050405020304" pitchFamily="18" charset="0"/>
                <a:ea typeface="宋体" panose="02010600030101010101" pitchFamily="2" charset="-122"/>
                <a:sym typeface="+mn-ea"/>
              </a:rPr>
              <a:t>(1)</a:t>
            </a:r>
            <a:r>
              <a:rPr lang="zh-CN" sz="2400">
                <a:ea typeface="宋体" panose="02010600030101010101" pitchFamily="2" charset="-122"/>
                <a:sym typeface="+mn-ea"/>
              </a:rPr>
              <a:t>用笔画线代替导线，在乙图中将变阻器正确连入电路．小谦在电路中接入滑动变阻器的作用是</a:t>
            </a:r>
            <a:r>
              <a:rPr lang="en-US" sz="2400">
                <a:latin typeface="Times New Roman" panose="02020603050405020304" pitchFamily="18" charset="0"/>
                <a:ea typeface="宋体" panose="02010600030101010101" pitchFamily="2" charset="-122"/>
                <a:sym typeface="+mn-ea"/>
              </a:rPr>
              <a:t>__________________________</a:t>
            </a:r>
            <a:r>
              <a:rPr lang="zh-CN" sz="2400">
                <a:ea typeface="宋体" panose="02010600030101010101" pitchFamily="2" charset="-122"/>
                <a:sym typeface="+mn-ea"/>
              </a:rPr>
              <a:t>．</a:t>
            </a:r>
            <a:endParaRPr lang="zh-CN" altLang="en-US" sz="2400"/>
          </a:p>
        </p:txBody>
      </p:sp>
      <p:pic>
        <p:nvPicPr>
          <p:cNvPr id="5" name="图片 -2147482120" descr="C:\Documents and Settings\Administrator\桌面\海南物理（沪科）@\AY394.TIF"/>
          <p:cNvPicPr>
            <a:picLocks noChangeAspect="1"/>
          </p:cNvPicPr>
          <p:nvPr/>
        </p:nvPicPr>
        <p:blipFill>
          <a:blip r:embed="rId1" r:link="rId2"/>
          <a:stretch>
            <a:fillRect/>
          </a:stretch>
        </p:blipFill>
        <p:spPr>
          <a:xfrm>
            <a:off x="7406323" y="3194050"/>
            <a:ext cx="4043680" cy="2733675"/>
          </a:xfrm>
          <a:prstGeom prst="rect">
            <a:avLst/>
          </a:prstGeom>
          <a:noFill/>
          <a:ln w="9525">
            <a:noFill/>
          </a:ln>
        </p:spPr>
      </p:pic>
      <p:graphicFrame>
        <p:nvGraphicFramePr>
          <p:cNvPr id="2" name="表格 1"/>
          <p:cNvGraphicFramePr/>
          <p:nvPr>
            <p:custDataLst>
              <p:tags r:id="rId3"/>
            </p:custDataLst>
          </p:nvPr>
        </p:nvGraphicFramePr>
        <p:xfrm>
          <a:off x="485458" y="3066415"/>
          <a:ext cx="6814820" cy="3216275"/>
        </p:xfrm>
        <a:graphic>
          <a:graphicData uri="http://schemas.openxmlformats.org/drawingml/2006/table">
            <a:tbl>
              <a:tblPr firstRow="1" bandRow="1">
                <a:tableStyleId>{5940675A-B579-460E-94D1-54222C63F5DA}</a:tableStyleId>
              </a:tblPr>
              <a:tblGrid>
                <a:gridCol w="1569720"/>
                <a:gridCol w="1449070"/>
                <a:gridCol w="2056765"/>
                <a:gridCol w="1739265"/>
              </a:tblGrid>
              <a:tr h="673100">
                <a:tc>
                  <a:txBody>
                    <a:bodyPr/>
                    <a:lstStyle/>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磁场方向</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ab</a:t>
                      </a:r>
                      <a:r>
                        <a:rPr lang="en-US" sz="2400" b="0">
                          <a:latin typeface="Times New Roman" panose="02020603050405020304" pitchFamily="18" charset="0"/>
                          <a:ea typeface="黑体" panose="02010609060101010101" pitchFamily="49" charset="-122"/>
                          <a:cs typeface="Times New Roman" panose="02020603050405020304" pitchFamily="18" charset="0"/>
                        </a:rPr>
                        <a:t>中电流方向</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ab</a:t>
                      </a:r>
                      <a:r>
                        <a:rPr lang="en-US" sz="2400" b="0">
                          <a:latin typeface="Times New Roman" panose="02020603050405020304" pitchFamily="18" charset="0"/>
                          <a:ea typeface="黑体" panose="02010609060101010101" pitchFamily="49" charset="-122"/>
                          <a:cs typeface="Times New Roman" panose="02020603050405020304" pitchFamily="18" charset="0"/>
                        </a:rPr>
                        <a:t>运动方向</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63563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无电流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静止不动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563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由</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向</a:t>
                      </a:r>
                      <a:r>
                        <a:rPr lang="en-US" sz="2400" b="0" i="1">
                          <a:latin typeface="Times New Roman" panose="02020603050405020304" pitchFamily="18" charset="0"/>
                          <a:cs typeface="Times New Roman" panose="02020603050405020304" pitchFamily="18" charset="0"/>
                        </a:rPr>
                        <a:t>b</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向左运动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5635">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向上</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由</a:t>
                      </a:r>
                      <a:r>
                        <a:rPr lang="en-US" sz="2400" b="0" i="1">
                          <a:latin typeface="Times New Roman" panose="02020603050405020304" pitchFamily="18" charset="0"/>
                          <a:cs typeface="Times New Roman" panose="02020603050405020304" pitchFamily="18" charset="0"/>
                        </a:rPr>
                        <a:t>a</a:t>
                      </a:r>
                      <a:r>
                        <a:rPr lang="en-US" sz="2400" b="0">
                          <a:latin typeface="Times New Roman" panose="02020603050405020304" pitchFamily="18" charset="0"/>
                          <a:cs typeface="Times New Roman" panose="02020603050405020304" pitchFamily="18" charset="0"/>
                        </a:rPr>
                        <a:t>向</a:t>
                      </a:r>
                      <a:r>
                        <a:rPr lang="en-US" sz="2400" b="0" i="1">
                          <a:latin typeface="Times New Roman" panose="02020603050405020304" pitchFamily="18" charset="0"/>
                          <a:cs typeface="Times New Roman" panose="02020603050405020304" pitchFamily="18" charset="0"/>
                        </a:rPr>
                        <a:t>b</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向右运动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6270">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由</a:t>
                      </a:r>
                      <a:r>
                        <a:rPr lang="en-US" sz="2400" b="0" i="1">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cs typeface="Times New Roman" panose="02020603050405020304" pitchFamily="18" charset="0"/>
                        </a:rPr>
                        <a:t>向</a:t>
                      </a:r>
                      <a:r>
                        <a:rPr lang="en-US" sz="2400" b="0" i="1">
                          <a:latin typeface="Times New Roman" panose="02020603050405020304" pitchFamily="18" charset="0"/>
                          <a:cs typeface="Times New Roman" panose="02020603050405020304" pitchFamily="18" charset="0"/>
                        </a:rPr>
                        <a:t>a</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lnSpc>
                          <a:spcPct val="150000"/>
                        </a:lnSpc>
                        <a:buNone/>
                      </a:pPr>
                      <a:r>
                        <a:rPr lang="en-US" sz="2400" b="0">
                          <a:latin typeface="Times New Roman" panose="02020603050405020304" pitchFamily="18" charset="0"/>
                          <a:cs typeface="Times New Roman" panose="02020603050405020304" pitchFamily="18" charset="0"/>
                        </a:rPr>
                        <a:t>向右运动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矩形 2"/>
          <p:cNvSpPr/>
          <p:nvPr/>
        </p:nvSpPr>
        <p:spPr>
          <a:xfrm>
            <a:off x="9178949" y="6085046"/>
            <a:ext cx="10972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13</a:t>
            </a:r>
            <a:r>
              <a:rPr lang="zh-CN" altLang="zh-CN" dirty="0"/>
              <a:t>题图</a:t>
            </a:r>
            <a:endParaRPr lang="zh-CN" altLang="en-US" dirty="0"/>
          </a:p>
        </p:txBody>
      </p:sp>
      <p:sp>
        <p:nvSpPr>
          <p:cNvPr id="4" name="任意多边形 3"/>
          <p:cNvSpPr/>
          <p:nvPr/>
        </p:nvSpPr>
        <p:spPr>
          <a:xfrm>
            <a:off x="10700703" y="3848100"/>
            <a:ext cx="774065" cy="655320"/>
          </a:xfrm>
          <a:custGeom>
            <a:avLst/>
            <a:gdLst>
              <a:gd name="connisteX0" fmla="*/ 59470 w 773995"/>
              <a:gd name="connsiteY0" fmla="*/ 391160 h 655553"/>
              <a:gd name="connisteX1" fmla="*/ 63280 w 773995"/>
              <a:gd name="connsiteY1" fmla="*/ 652145 h 655553"/>
              <a:gd name="connisteX2" fmla="*/ 726220 w 773995"/>
              <a:gd name="connsiteY2" fmla="*/ 218440 h 655553"/>
              <a:gd name="connisteX3" fmla="*/ 676690 w 773995"/>
              <a:gd name="connsiteY3" fmla="*/ 0 h 655553"/>
            </a:gdLst>
            <a:ahLst/>
            <a:cxnLst>
              <a:cxn ang="0">
                <a:pos x="connisteX0" y="connsiteY0"/>
              </a:cxn>
              <a:cxn ang="0">
                <a:pos x="connisteX1" y="connsiteY1"/>
              </a:cxn>
              <a:cxn ang="0">
                <a:pos x="connisteX2" y="connsiteY2"/>
              </a:cxn>
              <a:cxn ang="0">
                <a:pos x="connisteX3" y="connsiteY3"/>
              </a:cxn>
            </a:cxnLst>
            <a:rect l="l" t="t" r="r" b="b"/>
            <a:pathLst>
              <a:path w="773996" h="655553">
                <a:moveTo>
                  <a:pt x="59470" y="391160"/>
                </a:moveTo>
                <a:cubicBezTo>
                  <a:pt x="46770" y="452120"/>
                  <a:pt x="-70070" y="686435"/>
                  <a:pt x="63280" y="652145"/>
                </a:cubicBezTo>
                <a:cubicBezTo>
                  <a:pt x="196630" y="617855"/>
                  <a:pt x="603665" y="348615"/>
                  <a:pt x="726220" y="218440"/>
                </a:cubicBezTo>
                <a:cubicBezTo>
                  <a:pt x="848775" y="88265"/>
                  <a:pt x="699550" y="34925"/>
                  <a:pt x="676690" y="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493963" y="2447925"/>
            <a:ext cx="387286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防止电源短路</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或保护电路</a:t>
            </a:r>
            <a:r>
              <a:rPr lang="en-US" sz="2400" b="0">
                <a:solidFill>
                  <a:srgbClr val="FF0000"/>
                </a:solidFill>
                <a:latin typeface="Times New Roman" panose="02020603050405020304" pitchFamily="18" charset="0"/>
                <a:ea typeface="宋体" panose="02010600030101010101" pitchFamily="2" charset="-122"/>
              </a:rPr>
              <a:t>)</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4563" y="1679575"/>
            <a:ext cx="10026015" cy="396938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比较实验</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和</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，说明通电导线在磁场中受力方向与</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有关．比较实验</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，说明通电导线在磁场中受力方向与电流方向有关．</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小谦通过观察导线运动方向，来判断导线在磁场中受力方向，用到的科学方法是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小谦想在甲图的基础上对实验进行改造，来探究影响感应电流方向的因素．为了观察到明显的实验现象，他要把图甲中的电源换成图丙中的</a:t>
            </a:r>
            <a:r>
              <a:rPr lang="en-US" sz="2400" b="0">
                <a:latin typeface="Times New Roman" panose="02020603050405020304" pitchFamily="18" charset="0"/>
                <a:ea typeface="宋体" panose="02010600030101010101" pitchFamily="2" charset="-122"/>
              </a:rPr>
              <a:t>______________</a:t>
            </a:r>
            <a:r>
              <a:rPr lang="zh-CN" sz="2400" b="0">
                <a:ea typeface="宋体" panose="02010600030101010101" pitchFamily="2" charset="-122"/>
              </a:rPr>
              <a:t>．</a:t>
            </a:r>
            <a:endParaRPr lang="zh-CN" altLang="en-US"/>
          </a:p>
        </p:txBody>
      </p:sp>
      <p:sp>
        <p:nvSpPr>
          <p:cNvPr id="3" name="文本框 2"/>
          <p:cNvSpPr txBox="1"/>
          <p:nvPr/>
        </p:nvSpPr>
        <p:spPr>
          <a:xfrm>
            <a:off x="8207693" y="1760220"/>
            <a:ext cx="155956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磁场方向</a:t>
            </a:r>
            <a:endParaRPr lang="zh-CN" altLang="en-US"/>
          </a:p>
        </p:txBody>
      </p:sp>
      <p:sp>
        <p:nvSpPr>
          <p:cNvPr id="4" name="文本框 3"/>
          <p:cNvSpPr txBox="1"/>
          <p:nvPr/>
        </p:nvSpPr>
        <p:spPr>
          <a:xfrm>
            <a:off x="2161858" y="2378710"/>
            <a:ext cx="89154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2</a:t>
            </a:r>
            <a:r>
              <a:rPr lang="zh-CN" sz="2400" b="0">
                <a:solidFill>
                  <a:srgbClr val="FF0000"/>
                </a:solidFill>
                <a:ea typeface="宋体" panose="02010600030101010101" pitchFamily="2" charset="-122"/>
              </a:rPr>
              <a:t>和</a:t>
            </a:r>
            <a:r>
              <a:rPr lang="en-US" sz="2400" b="0">
                <a:solidFill>
                  <a:srgbClr val="FF0000"/>
                </a:solidFill>
                <a:latin typeface="Times New Roman" panose="02020603050405020304" pitchFamily="18" charset="0"/>
                <a:ea typeface="宋体" panose="02010600030101010101" pitchFamily="2" charset="-122"/>
              </a:rPr>
              <a:t>4</a:t>
            </a:r>
            <a:endParaRPr lang="zh-CN" altLang="en-US"/>
          </a:p>
        </p:txBody>
      </p:sp>
      <p:sp>
        <p:nvSpPr>
          <p:cNvPr id="5" name="文本框 4"/>
          <p:cNvSpPr txBox="1"/>
          <p:nvPr/>
        </p:nvSpPr>
        <p:spPr>
          <a:xfrm>
            <a:off x="2285048" y="3450590"/>
            <a:ext cx="121094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转换法</a:t>
            </a:r>
            <a:endParaRPr lang="zh-CN" altLang="en-US"/>
          </a:p>
        </p:txBody>
      </p:sp>
      <p:sp>
        <p:nvSpPr>
          <p:cNvPr id="6" name="文本框 5"/>
          <p:cNvSpPr txBox="1"/>
          <p:nvPr/>
        </p:nvSpPr>
        <p:spPr>
          <a:xfrm>
            <a:off x="1129983" y="5063490"/>
            <a:ext cx="19227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灵敏电流计</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inIdea"/>
          <p:cNvSpPr/>
          <p:nvPr/>
        </p:nvSpPr>
        <p:spPr>
          <a:xfrm>
            <a:off x="5341303" y="2877185"/>
            <a:ext cx="704850" cy="1816735"/>
          </a:xfrm>
          <a:custGeom>
            <a:avLst/>
            <a:gdLst>
              <a:gd name="rtl" fmla="*/ 224960 w 1212960"/>
              <a:gd name="rtt" fmla="*/ 132240 h 547200"/>
              <a:gd name="rtr" fmla="*/ 984960 w 1212960"/>
              <a:gd name="rtb" fmla="*/ 428640 h 547200"/>
            </a:gdLst>
            <a:ahLst/>
            <a:cxnLst/>
            <a:rect l="rtl" t="rtt" r="rtr" b="rtb"/>
            <a:pathLst>
              <a:path w="1212960" h="547200">
                <a:moveTo>
                  <a:pt x="273600" y="0"/>
                </a:moveTo>
                <a:lnTo>
                  <a:pt x="939360" y="0"/>
                </a:lnTo>
                <a:cubicBezTo>
                  <a:pt x="1090469" y="0"/>
                  <a:pt x="1212960" y="122491"/>
                  <a:pt x="1212960" y="273600"/>
                </a:cubicBezTo>
                <a:cubicBezTo>
                  <a:pt x="1212960" y="424709"/>
                  <a:pt x="1090469" y="547200"/>
                  <a:pt x="9393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96E54E"/>
            </a:solidFill>
            <a:round/>
          </a:ln>
        </p:spPr>
        <p:txBody>
          <a:bodyPr wrap="none" lIns="0" tIns="0" rIns="0" bIns="22500" rtlCol="0" anchor="ctr"/>
          <a:lstStyle/>
          <a:p>
            <a:pPr algn="ctr"/>
            <a:r>
              <a:rPr sz="2400" b="1">
                <a:solidFill>
                  <a:srgbClr val="454545"/>
                </a:solidFill>
                <a:latin typeface="方正粗黑宋简体" panose="02000000000000000000" charset="-122"/>
              </a:rPr>
              <a:t>电</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与</a:t>
            </a:r>
            <a:endParaRPr sz="2400" b="1">
              <a:solidFill>
                <a:srgbClr val="454545"/>
              </a:solidFill>
              <a:latin typeface="方正粗黑宋简体" panose="02000000000000000000" charset="-122"/>
            </a:endParaRPr>
          </a:p>
          <a:p>
            <a:pPr algn="ctr"/>
            <a:r>
              <a:rPr sz="2400" b="1">
                <a:solidFill>
                  <a:srgbClr val="454545"/>
                </a:solidFill>
                <a:latin typeface="方正粗黑宋简体" panose="02000000000000000000" charset="-122"/>
              </a:rPr>
              <a:t>磁</a:t>
            </a:r>
            <a:endParaRPr sz="2400" b="1">
              <a:solidFill>
                <a:srgbClr val="454545"/>
              </a:solidFill>
              <a:latin typeface="方正粗黑宋简体" panose="02000000000000000000" charset="-122"/>
            </a:endParaRPr>
          </a:p>
        </p:txBody>
      </p:sp>
      <p:grpSp>
        <p:nvGrpSpPr>
          <p:cNvPr id="44" name="组合 43"/>
          <p:cNvGrpSpPr/>
          <p:nvPr/>
        </p:nvGrpSpPr>
        <p:grpSpPr>
          <a:xfrm>
            <a:off x="6371908" y="4559935"/>
            <a:ext cx="4707890" cy="1399540"/>
            <a:chOff x="9581" y="7859"/>
            <a:chExt cx="7414" cy="2204"/>
          </a:xfrm>
        </p:grpSpPr>
        <p:sp>
          <p:nvSpPr>
            <p:cNvPr id="11" name="MainTopic"/>
            <p:cNvSpPr/>
            <p:nvPr/>
          </p:nvSpPr>
          <p:spPr>
            <a:xfrm>
              <a:off x="11195" y="8651"/>
              <a:ext cx="5801" cy="1032"/>
            </a:xfrm>
            <a:custGeom>
              <a:avLst/>
              <a:gdLst>
                <a:gd name="rtl" fmla="*/ 135280 w 1026000"/>
                <a:gd name="rtt" fmla="*/ 71440 h 463600"/>
                <a:gd name="rtr" fmla="*/ 887680 w 1026000"/>
                <a:gd name="rtb" fmla="*/ 405840 h 463600"/>
              </a:gdLst>
              <a:ahLst/>
              <a:cxnLst/>
              <a:rect l="rtl" t="rtt" r="rtr" b="rtb"/>
              <a:pathLst>
                <a:path w="1026000" h="463600">
                  <a:moveTo>
                    <a:pt x="30400" y="0"/>
                  </a:moveTo>
                  <a:lnTo>
                    <a:pt x="995600" y="0"/>
                  </a:lnTo>
                  <a:cubicBezTo>
                    <a:pt x="1012381" y="0"/>
                    <a:pt x="1026000" y="13619"/>
                    <a:pt x="1026000" y="30400"/>
                  </a:cubicBezTo>
                  <a:lnTo>
                    <a:pt x="1026000" y="433200"/>
                  </a:lnTo>
                  <a:cubicBezTo>
                    <a:pt x="1026000" y="449981"/>
                    <a:pt x="1012381" y="463600"/>
                    <a:pt x="9956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96E54E"/>
              </a:solidFill>
              <a:round/>
            </a:ln>
          </p:spPr>
          <p:txBody>
            <a:bodyPr wrap="square" lIns="0" tIns="0" rIns="0" bIns="22500" rtlCol="0" anchor="ctr"/>
            <a:lstStyle/>
            <a:p>
              <a:pPr algn="l"/>
              <a:r>
                <a:rPr lang="zh-CN" sz="2400">
                  <a:solidFill>
                    <a:srgbClr val="303030"/>
                  </a:solidFill>
                  <a:latin typeface="宋体" panose="02010600030101010101" pitchFamily="2" charset="-122"/>
                </a:rPr>
                <a:t>四种磁现象的辨识</a:t>
              </a:r>
              <a:endParaRPr lang="zh-CN" sz="2400">
                <a:solidFill>
                  <a:srgbClr val="303030"/>
                </a:solidFill>
                <a:latin typeface="宋体" panose="02010600030101010101" pitchFamily="2" charset="-122"/>
              </a:endParaRPr>
            </a:p>
          </p:txBody>
        </p:sp>
        <p:sp>
          <p:nvSpPr>
            <p:cNvPr id="107" name="MMConnector"/>
            <p:cNvSpPr/>
            <p:nvPr/>
          </p:nvSpPr>
          <p:spPr>
            <a:xfrm>
              <a:off x="9581" y="7859"/>
              <a:ext cx="2041" cy="2205"/>
            </a:xfrm>
            <a:custGeom>
              <a:avLst/>
              <a:gdLst/>
              <a:ahLst/>
              <a:cxnLst/>
              <a:rect l="0" t="0" r="0" b="0"/>
              <a:pathLst>
                <a:path w="900209" h="639819">
                  <a:moveTo>
                    <a:pt x="-179992" y="-232875"/>
                  </a:moveTo>
                  <a:cubicBezTo>
                    <a:pt x="-193696" y="-246255"/>
                    <a:pt x="-211609" y="-245625"/>
                    <a:pt x="-221496" y="-234842"/>
                  </a:cubicBezTo>
                  <a:cubicBezTo>
                    <a:pt x="-231384" y="-224059"/>
                    <a:pt x="-230173" y="-206486"/>
                    <a:pt x="-215947" y="-193664"/>
                  </a:cubicBezTo>
                  <a:cubicBezTo>
                    <a:pt x="-203020" y="-182014"/>
                    <a:pt x="-190094" y="-170364"/>
                    <a:pt x="-177392" y="-158400"/>
                  </a:cubicBezTo>
                  <a:cubicBezTo>
                    <a:pt x="-164689" y="-146437"/>
                    <a:pt x="-152210" y="-134160"/>
                    <a:pt x="-139848" y="-121724"/>
                  </a:cubicBezTo>
                  <a:cubicBezTo>
                    <a:pt x="-127486" y="-109288"/>
                    <a:pt x="-115241" y="-96693"/>
                    <a:pt x="-103092" y="-83962"/>
                  </a:cubicBezTo>
                  <a:cubicBezTo>
                    <a:pt x="-90943" y="-71230"/>
                    <a:pt x="-78890" y="-58363"/>
                    <a:pt x="-66887" y="-45413"/>
                  </a:cubicBezTo>
                  <a:cubicBezTo>
                    <a:pt x="-54884" y="-32462"/>
                    <a:pt x="-42931" y="-19429"/>
                    <a:pt x="-30987" y="-6353"/>
                  </a:cubicBezTo>
                  <a:cubicBezTo>
                    <a:pt x="-19042" y="6722"/>
                    <a:pt x="-7107" y="19840"/>
                    <a:pt x="4864" y="32956"/>
                  </a:cubicBezTo>
                  <a:cubicBezTo>
                    <a:pt x="16834" y="46072"/>
                    <a:pt x="28840" y="59186"/>
                    <a:pt x="40923" y="72257"/>
                  </a:cubicBezTo>
                  <a:cubicBezTo>
                    <a:pt x="53007" y="85327"/>
                    <a:pt x="65169" y="98353"/>
                    <a:pt x="77455" y="111289"/>
                  </a:cubicBezTo>
                  <a:cubicBezTo>
                    <a:pt x="89740" y="124224"/>
                    <a:pt x="102148" y="137070"/>
                    <a:pt x="114723" y="149774"/>
                  </a:cubicBezTo>
                  <a:cubicBezTo>
                    <a:pt x="127298" y="162479"/>
                    <a:pt x="140040" y="175043"/>
                    <a:pt x="152993" y="187410"/>
                  </a:cubicBezTo>
                  <a:cubicBezTo>
                    <a:pt x="165945" y="199777"/>
                    <a:pt x="179108" y="211947"/>
                    <a:pt x="192522" y="223856"/>
                  </a:cubicBezTo>
                  <a:cubicBezTo>
                    <a:pt x="205935" y="235765"/>
                    <a:pt x="219600" y="247414"/>
                    <a:pt x="233550" y="258730"/>
                  </a:cubicBezTo>
                  <a:cubicBezTo>
                    <a:pt x="247501" y="270045"/>
                    <a:pt x="261737" y="281028"/>
                    <a:pt x="276284" y="291598"/>
                  </a:cubicBezTo>
                  <a:cubicBezTo>
                    <a:pt x="290831" y="302168"/>
                    <a:pt x="305690" y="312325"/>
                    <a:pt x="320871" y="321986"/>
                  </a:cubicBezTo>
                  <a:cubicBezTo>
                    <a:pt x="336053" y="331646"/>
                    <a:pt x="351558" y="340809"/>
                    <a:pt x="367376" y="349392"/>
                  </a:cubicBezTo>
                  <a:cubicBezTo>
                    <a:pt x="383193" y="357974"/>
                    <a:pt x="399323" y="365977"/>
                    <a:pt x="415751" y="373324"/>
                  </a:cubicBezTo>
                  <a:cubicBezTo>
                    <a:pt x="432178" y="380672"/>
                    <a:pt x="448903" y="387366"/>
                    <a:pt x="465828" y="393351"/>
                  </a:cubicBezTo>
                  <a:cubicBezTo>
                    <a:pt x="482754" y="399336"/>
                    <a:pt x="499879" y="404614"/>
                    <a:pt x="517325" y="409152"/>
                  </a:cubicBezTo>
                  <a:cubicBezTo>
                    <a:pt x="534771" y="413691"/>
                    <a:pt x="552537" y="417491"/>
                    <a:pt x="569876" y="420566"/>
                  </a:cubicBezTo>
                  <a:cubicBezTo>
                    <a:pt x="587216" y="423641"/>
                    <a:pt x="604129" y="425990"/>
                    <a:pt x="623087" y="427600"/>
                  </a:cubicBezTo>
                  <a:cubicBezTo>
                    <a:pt x="642045" y="429211"/>
                    <a:pt x="663047" y="430082"/>
                    <a:pt x="676580" y="430417"/>
                  </a:cubicBezTo>
                  <a:cubicBezTo>
                    <a:pt x="690113" y="430753"/>
                    <a:pt x="696177" y="430551"/>
                    <a:pt x="702240" y="430350"/>
                  </a:cubicBezTo>
                  <a:cubicBezTo>
                    <a:pt x="704974" y="430259"/>
                    <a:pt x="706800" y="428640"/>
                    <a:pt x="706800" y="426550"/>
                  </a:cubicBezTo>
                  <a:cubicBezTo>
                    <a:pt x="706800" y="424460"/>
                    <a:pt x="704976" y="422769"/>
                    <a:pt x="702240" y="422750"/>
                  </a:cubicBezTo>
                  <a:cubicBezTo>
                    <a:pt x="696230" y="422709"/>
                    <a:pt x="690221" y="422668"/>
                    <a:pt x="676879" y="421804"/>
                  </a:cubicBezTo>
                  <a:cubicBezTo>
                    <a:pt x="663537" y="420940"/>
                    <a:pt x="642864" y="419253"/>
                    <a:pt x="624277" y="416925"/>
                  </a:cubicBezTo>
                  <a:cubicBezTo>
                    <a:pt x="605690" y="414597"/>
                    <a:pt x="589190" y="411627"/>
                    <a:pt x="572330" y="407938"/>
                  </a:cubicBezTo>
                  <a:cubicBezTo>
                    <a:pt x="555470" y="404249"/>
                    <a:pt x="538250" y="399839"/>
                    <a:pt x="521401" y="394730"/>
                  </a:cubicBezTo>
                  <a:cubicBezTo>
                    <a:pt x="504553" y="389622"/>
                    <a:pt x="488076" y="383814"/>
                    <a:pt x="471842" y="377333"/>
                  </a:cubicBezTo>
                  <a:cubicBezTo>
                    <a:pt x="455608" y="370852"/>
                    <a:pt x="439617" y="363699"/>
                    <a:pt x="423950" y="355927"/>
                  </a:cubicBezTo>
                  <a:cubicBezTo>
                    <a:pt x="408283" y="348155"/>
                    <a:pt x="392942" y="339765"/>
                    <a:pt x="377927" y="330825"/>
                  </a:cubicBezTo>
                  <a:cubicBezTo>
                    <a:pt x="362912" y="321884"/>
                    <a:pt x="348225" y="312394"/>
                    <a:pt x="333863" y="302429"/>
                  </a:cubicBezTo>
                  <a:cubicBezTo>
                    <a:pt x="319502" y="292464"/>
                    <a:pt x="305467" y="282025"/>
                    <a:pt x="291738" y="271186"/>
                  </a:cubicBezTo>
                  <a:cubicBezTo>
                    <a:pt x="278009" y="260348"/>
                    <a:pt x="264585" y="249111"/>
                    <a:pt x="251436" y="237546"/>
                  </a:cubicBezTo>
                  <a:cubicBezTo>
                    <a:pt x="238288" y="225981"/>
                    <a:pt x="225413" y="214088"/>
                    <a:pt x="212775" y="201931"/>
                  </a:cubicBezTo>
                  <a:cubicBezTo>
                    <a:pt x="200136" y="189775"/>
                    <a:pt x="187733" y="177355"/>
                    <a:pt x="175523" y="164727"/>
                  </a:cubicBezTo>
                  <a:cubicBezTo>
                    <a:pt x="163313" y="152100"/>
                    <a:pt x="151295" y="139266"/>
                    <a:pt x="139424" y="126275"/>
                  </a:cubicBezTo>
                  <a:cubicBezTo>
                    <a:pt x="127553" y="113283"/>
                    <a:pt x="115829" y="100135"/>
                    <a:pt x="104205" y="86874"/>
                  </a:cubicBezTo>
                  <a:cubicBezTo>
                    <a:pt x="92581" y="73614"/>
                    <a:pt x="81057" y="60240"/>
                    <a:pt x="69587" y="46795"/>
                  </a:cubicBezTo>
                  <a:cubicBezTo>
                    <a:pt x="58117" y="33349"/>
                    <a:pt x="46699" y="19832"/>
                    <a:pt x="35288" y="6280"/>
                  </a:cubicBezTo>
                  <a:cubicBezTo>
                    <a:pt x="23876" y="-7272"/>
                    <a:pt x="12471" y="-20858"/>
                    <a:pt x="1023" y="-34441"/>
                  </a:cubicBezTo>
                  <a:cubicBezTo>
                    <a:pt x="-10426" y="-48023"/>
                    <a:pt x="-21916" y="-61603"/>
                    <a:pt x="-33497" y="-75143"/>
                  </a:cubicBezTo>
                  <a:cubicBezTo>
                    <a:pt x="-45077" y="-88683"/>
                    <a:pt x="-56746" y="-102183"/>
                    <a:pt x="-68561" y="-115597"/>
                  </a:cubicBezTo>
                  <a:cubicBezTo>
                    <a:pt x="-80377" y="-129011"/>
                    <a:pt x="-92337" y="-142339"/>
                    <a:pt x="-104467" y="-155558"/>
                  </a:cubicBezTo>
                  <a:cubicBezTo>
                    <a:pt x="-116597" y="-168776"/>
                    <a:pt x="-128897" y="-181885"/>
                    <a:pt x="-141512" y="-194753"/>
                  </a:cubicBezTo>
                  <a:cubicBezTo>
                    <a:pt x="-154128" y="-207621"/>
                    <a:pt x="-167060" y="-220248"/>
                    <a:pt x="-179992" y="-232875"/>
                  </a:cubicBezTo>
                  <a:close/>
                </a:path>
              </a:pathLst>
            </a:custGeom>
            <a:solidFill>
              <a:srgbClr val="96E54E"/>
            </a:solidFill>
            <a:ln w="7600" cap="rnd">
              <a:solidFill>
                <a:srgbClr val="96E54E"/>
              </a:solidFill>
              <a:round/>
            </a:ln>
          </p:spPr>
        </p:sp>
      </p:grpSp>
      <p:grpSp>
        <p:nvGrpSpPr>
          <p:cNvPr id="43" name="组合 42"/>
          <p:cNvGrpSpPr/>
          <p:nvPr/>
        </p:nvGrpSpPr>
        <p:grpSpPr>
          <a:xfrm>
            <a:off x="6263958" y="3662045"/>
            <a:ext cx="2273300" cy="647700"/>
            <a:chOff x="9411" y="6445"/>
            <a:chExt cx="3580" cy="1020"/>
          </a:xfrm>
        </p:grpSpPr>
        <p:sp>
          <p:nvSpPr>
            <p:cNvPr id="8" name="MMConnector"/>
            <p:cNvSpPr/>
            <p:nvPr/>
          </p:nvSpPr>
          <p:spPr>
            <a:xfrm flipV="1">
              <a:off x="9411" y="6840"/>
              <a:ext cx="2098" cy="120"/>
            </a:xfrm>
            <a:custGeom>
              <a:avLst/>
              <a:gdLst/>
              <a:ahLst/>
              <a:cxnLst/>
              <a:rect l="0" t="0" r="0" b="0"/>
              <a:pathLst>
                <a:path w="798984" h="45032">
                  <a:moveTo>
                    <a:pt x="-94914" y="-37369"/>
                  </a:moveTo>
                  <a:cubicBezTo>
                    <a:pt x="-113974" y="-39247"/>
                    <a:pt x="-127582" y="-27623"/>
                    <a:pt x="-128588" y="-13028"/>
                  </a:cubicBezTo>
                  <a:cubicBezTo>
                    <a:pt x="-129595" y="1568"/>
                    <a:pt x="-117710" y="14915"/>
                    <a:pt x="-98574" y="15705"/>
                  </a:cubicBezTo>
                  <a:cubicBezTo>
                    <a:pt x="-80875" y="16436"/>
                    <a:pt x="-63176" y="17167"/>
                    <a:pt x="-45473" y="17928"/>
                  </a:cubicBezTo>
                  <a:cubicBezTo>
                    <a:pt x="-27770" y="18688"/>
                    <a:pt x="-10063" y="19479"/>
                    <a:pt x="7647" y="20282"/>
                  </a:cubicBezTo>
                  <a:cubicBezTo>
                    <a:pt x="25357" y="21086"/>
                    <a:pt x="43069" y="21902"/>
                    <a:pt x="60785" y="22725"/>
                  </a:cubicBezTo>
                  <a:cubicBezTo>
                    <a:pt x="78501" y="23548"/>
                    <a:pt x="96221" y="24378"/>
                    <a:pt x="113944" y="25206"/>
                  </a:cubicBezTo>
                  <a:cubicBezTo>
                    <a:pt x="131667" y="26035"/>
                    <a:pt x="149393" y="26861"/>
                    <a:pt x="167124" y="27675"/>
                  </a:cubicBezTo>
                  <a:cubicBezTo>
                    <a:pt x="184854" y="28490"/>
                    <a:pt x="202587" y="29293"/>
                    <a:pt x="220325" y="30076"/>
                  </a:cubicBezTo>
                  <a:cubicBezTo>
                    <a:pt x="238062" y="30858"/>
                    <a:pt x="255803" y="31619"/>
                    <a:pt x="273548" y="32348"/>
                  </a:cubicBezTo>
                  <a:cubicBezTo>
                    <a:pt x="291292" y="33078"/>
                    <a:pt x="309041" y="33776"/>
                    <a:pt x="326792" y="34431"/>
                  </a:cubicBezTo>
                  <a:cubicBezTo>
                    <a:pt x="344544" y="35087"/>
                    <a:pt x="362299" y="35700"/>
                    <a:pt x="380056" y="36259"/>
                  </a:cubicBezTo>
                  <a:cubicBezTo>
                    <a:pt x="397814" y="36819"/>
                    <a:pt x="415573" y="37325"/>
                    <a:pt x="433338" y="37765"/>
                  </a:cubicBezTo>
                  <a:cubicBezTo>
                    <a:pt x="451103" y="38206"/>
                    <a:pt x="468874" y="38582"/>
                    <a:pt x="486633" y="38882"/>
                  </a:cubicBezTo>
                  <a:cubicBezTo>
                    <a:pt x="504392" y="39181"/>
                    <a:pt x="522140" y="39405"/>
                    <a:pt x="539935" y="39538"/>
                  </a:cubicBezTo>
                  <a:cubicBezTo>
                    <a:pt x="557730" y="39672"/>
                    <a:pt x="575572" y="39714"/>
                    <a:pt x="593237" y="39667"/>
                  </a:cubicBezTo>
                  <a:cubicBezTo>
                    <a:pt x="610902" y="39619"/>
                    <a:pt x="628391" y="39480"/>
                    <a:pt x="646528" y="39199"/>
                  </a:cubicBezTo>
                  <a:cubicBezTo>
                    <a:pt x="664666" y="38917"/>
                    <a:pt x="683453" y="38493"/>
                    <a:pt x="702240" y="38070"/>
                  </a:cubicBezTo>
                  <a:cubicBezTo>
                    <a:pt x="704975" y="38008"/>
                    <a:pt x="706800" y="36290"/>
                    <a:pt x="706800" y="34200"/>
                  </a:cubicBezTo>
                  <a:cubicBezTo>
                    <a:pt x="706800" y="32110"/>
                    <a:pt x="704975" y="30416"/>
                    <a:pt x="702240" y="30330"/>
                  </a:cubicBezTo>
                  <a:cubicBezTo>
                    <a:pt x="683498" y="29744"/>
                    <a:pt x="664756" y="29158"/>
                    <a:pt x="646675" y="28430"/>
                  </a:cubicBezTo>
                  <a:cubicBezTo>
                    <a:pt x="628595" y="27702"/>
                    <a:pt x="611176" y="26831"/>
                    <a:pt x="593588" y="25871"/>
                  </a:cubicBezTo>
                  <a:cubicBezTo>
                    <a:pt x="576000" y="24910"/>
                    <a:pt x="558244" y="23859"/>
                    <a:pt x="540541" y="22718"/>
                  </a:cubicBezTo>
                  <a:cubicBezTo>
                    <a:pt x="522838" y="21577"/>
                    <a:pt x="505188" y="20346"/>
                    <a:pt x="487532" y="19040"/>
                  </a:cubicBezTo>
                  <a:cubicBezTo>
                    <a:pt x="469875" y="17734"/>
                    <a:pt x="452212" y="16352"/>
                    <a:pt x="434556" y="14905"/>
                  </a:cubicBezTo>
                  <a:cubicBezTo>
                    <a:pt x="416901" y="13459"/>
                    <a:pt x="399254" y="11947"/>
                    <a:pt x="381609" y="10382"/>
                  </a:cubicBezTo>
                  <a:cubicBezTo>
                    <a:pt x="363965" y="8818"/>
                    <a:pt x="346323" y="7199"/>
                    <a:pt x="328683" y="5539"/>
                  </a:cubicBezTo>
                  <a:cubicBezTo>
                    <a:pt x="311043" y="3878"/>
                    <a:pt x="293406" y="2175"/>
                    <a:pt x="275770" y="441"/>
                  </a:cubicBezTo>
                  <a:cubicBezTo>
                    <a:pt x="258134" y="-1294"/>
                    <a:pt x="240498" y="-3060"/>
                    <a:pt x="222862" y="-4848"/>
                  </a:cubicBezTo>
                  <a:cubicBezTo>
                    <a:pt x="205226" y="-6636"/>
                    <a:pt x="187589" y="-8445"/>
                    <a:pt x="169951" y="-10266"/>
                  </a:cubicBezTo>
                  <a:cubicBezTo>
                    <a:pt x="152312" y="-12087"/>
                    <a:pt x="134672" y="-13919"/>
                    <a:pt x="117029" y="-15755"/>
                  </a:cubicBezTo>
                  <a:cubicBezTo>
                    <a:pt x="99385" y="-17590"/>
                    <a:pt x="81738" y="-19428"/>
                    <a:pt x="64087" y="-21259"/>
                  </a:cubicBezTo>
                  <a:cubicBezTo>
                    <a:pt x="46436" y="-23091"/>
                    <a:pt x="28781" y="-24915"/>
                    <a:pt x="11120" y="-26728"/>
                  </a:cubicBezTo>
                  <a:cubicBezTo>
                    <a:pt x="-6540" y="-28541"/>
                    <a:pt x="-24205" y="-30341"/>
                    <a:pt x="-41878" y="-32113"/>
                  </a:cubicBezTo>
                  <a:cubicBezTo>
                    <a:pt x="-59551" y="-33884"/>
                    <a:pt x="-77233" y="-35626"/>
                    <a:pt x="-94914" y="-37369"/>
                  </a:cubicBezTo>
                  <a:close/>
                </a:path>
              </a:pathLst>
            </a:custGeom>
            <a:solidFill>
              <a:srgbClr val="96E54E"/>
            </a:solidFill>
            <a:ln w="7600" cap="rnd">
              <a:solidFill>
                <a:srgbClr val="96E54E"/>
              </a:solidFill>
              <a:round/>
            </a:ln>
          </p:spPr>
        </p:sp>
        <p:sp>
          <p:nvSpPr>
            <p:cNvPr id="106" name="MainTopic"/>
            <p:cNvSpPr/>
            <p:nvPr/>
          </p:nvSpPr>
          <p:spPr>
            <a:xfrm>
              <a:off x="11217" y="6445"/>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1" action="ppaction://hlinksldjump"/>
                </a:rPr>
                <a:t>磁生电</a:t>
              </a:r>
              <a:endParaRPr sz="2400">
                <a:solidFill>
                  <a:srgbClr val="303030"/>
                </a:solidFill>
                <a:latin typeface="宋体" panose="02010600030101010101" pitchFamily="2" charset="-122"/>
              </a:endParaRPr>
            </a:p>
          </p:txBody>
        </p:sp>
      </p:grpSp>
      <p:grpSp>
        <p:nvGrpSpPr>
          <p:cNvPr id="61" name="组合 60"/>
          <p:cNvGrpSpPr/>
          <p:nvPr/>
        </p:nvGrpSpPr>
        <p:grpSpPr>
          <a:xfrm>
            <a:off x="3430588" y="4393565"/>
            <a:ext cx="2664460" cy="948055"/>
            <a:chOff x="4949" y="7032"/>
            <a:chExt cx="4196" cy="1493"/>
          </a:xfrm>
        </p:grpSpPr>
        <p:sp>
          <p:nvSpPr>
            <p:cNvPr id="115" name="MMConnector"/>
            <p:cNvSpPr/>
            <p:nvPr/>
          </p:nvSpPr>
          <p:spPr>
            <a:xfrm>
              <a:off x="7614" y="7032"/>
              <a:ext cx="1531" cy="1385"/>
            </a:xfrm>
            <a:custGeom>
              <a:avLst/>
              <a:gdLst/>
              <a:ahLst/>
              <a:cxnLst/>
              <a:rect l="0" t="0" r="0" b="0"/>
              <a:pathLst>
                <a:path w="855667" h="401959">
                  <a:moveTo>
                    <a:pt x="167431" y="-94344"/>
                  </a:moveTo>
                  <a:cubicBezTo>
                    <a:pt x="183867" y="-104175"/>
                    <a:pt x="188267" y="-121326"/>
                    <a:pt x="180565" y="-133764"/>
                  </a:cubicBezTo>
                  <a:cubicBezTo>
                    <a:pt x="172863" y="-146202"/>
                    <a:pt x="155375" y="-150173"/>
                    <a:pt x="139423" y="-139574"/>
                  </a:cubicBezTo>
                  <a:cubicBezTo>
                    <a:pt x="124444" y="-129622"/>
                    <a:pt x="109466" y="-119671"/>
                    <a:pt x="94682" y="-109512"/>
                  </a:cubicBezTo>
                  <a:cubicBezTo>
                    <a:pt x="79898" y="-99353"/>
                    <a:pt x="65308" y="-88988"/>
                    <a:pt x="50816" y="-78538"/>
                  </a:cubicBezTo>
                  <a:cubicBezTo>
                    <a:pt x="36323" y="-68089"/>
                    <a:pt x="21929" y="-57556"/>
                    <a:pt x="7610" y="-46972"/>
                  </a:cubicBezTo>
                  <a:cubicBezTo>
                    <a:pt x="-6710" y="-36388"/>
                    <a:pt x="-20955" y="-25754"/>
                    <a:pt x="-35170" y="-15125"/>
                  </a:cubicBezTo>
                  <a:cubicBezTo>
                    <a:pt x="-49385" y="-4495"/>
                    <a:pt x="-63571" y="6129"/>
                    <a:pt x="-77767" y="16698"/>
                  </a:cubicBezTo>
                  <a:cubicBezTo>
                    <a:pt x="-91964" y="27266"/>
                    <a:pt x="-106171" y="37780"/>
                    <a:pt x="-120432" y="48185"/>
                  </a:cubicBezTo>
                  <a:cubicBezTo>
                    <a:pt x="-134692" y="58591"/>
                    <a:pt x="-149004" y="68889"/>
                    <a:pt x="-163409" y="79024"/>
                  </a:cubicBezTo>
                  <a:cubicBezTo>
                    <a:pt x="-177814" y="89159"/>
                    <a:pt x="-192311" y="99131"/>
                    <a:pt x="-206936" y="108884"/>
                  </a:cubicBezTo>
                  <a:cubicBezTo>
                    <a:pt x="-221561" y="118637"/>
                    <a:pt x="-236315" y="128171"/>
                    <a:pt x="-251229" y="137425"/>
                  </a:cubicBezTo>
                  <a:cubicBezTo>
                    <a:pt x="-266143" y="146679"/>
                    <a:pt x="-281217" y="155654"/>
                    <a:pt x="-296476" y="164289"/>
                  </a:cubicBezTo>
                  <a:cubicBezTo>
                    <a:pt x="-311735" y="172923"/>
                    <a:pt x="-327178" y="181217"/>
                    <a:pt x="-342821" y="189111"/>
                  </a:cubicBezTo>
                  <a:cubicBezTo>
                    <a:pt x="-358464" y="197004"/>
                    <a:pt x="-374307" y="204496"/>
                    <a:pt x="-390352" y="211530"/>
                  </a:cubicBezTo>
                  <a:cubicBezTo>
                    <a:pt x="-406396" y="218564"/>
                    <a:pt x="-422642" y="225140"/>
                    <a:pt x="-439090" y="231208"/>
                  </a:cubicBezTo>
                  <a:cubicBezTo>
                    <a:pt x="-455538" y="237276"/>
                    <a:pt x="-472188" y="242835"/>
                    <a:pt x="-488984" y="247853"/>
                  </a:cubicBezTo>
                  <a:cubicBezTo>
                    <a:pt x="-505779" y="252870"/>
                    <a:pt x="-522721" y="257346"/>
                    <a:pt x="-539909" y="261244"/>
                  </a:cubicBezTo>
                  <a:cubicBezTo>
                    <a:pt x="-557097" y="265142"/>
                    <a:pt x="-574531" y="268463"/>
                    <a:pt x="-591688" y="271249"/>
                  </a:cubicBezTo>
                  <a:cubicBezTo>
                    <a:pt x="-608844" y="274035"/>
                    <a:pt x="-625723" y="276286"/>
                    <a:pt x="-644102" y="277834"/>
                  </a:cubicBezTo>
                  <a:cubicBezTo>
                    <a:pt x="-662481" y="279382"/>
                    <a:pt x="-682361" y="280228"/>
                    <a:pt x="-702240" y="281074"/>
                  </a:cubicBezTo>
                  <a:cubicBezTo>
                    <a:pt x="-704974" y="281190"/>
                    <a:pt x="-706800" y="282910"/>
                    <a:pt x="-706800" y="285000"/>
                  </a:cubicBezTo>
                  <a:cubicBezTo>
                    <a:pt x="-706800" y="287090"/>
                    <a:pt x="-704976" y="288928"/>
                    <a:pt x="-702240" y="288926"/>
                  </a:cubicBezTo>
                  <a:cubicBezTo>
                    <a:pt x="-682143" y="288916"/>
                    <a:pt x="-662047" y="288906"/>
                    <a:pt x="-643390" y="288181"/>
                  </a:cubicBezTo>
                  <a:cubicBezTo>
                    <a:pt x="-624733" y="287457"/>
                    <a:pt x="-607517" y="286017"/>
                    <a:pt x="-589967" y="284025"/>
                  </a:cubicBezTo>
                  <a:cubicBezTo>
                    <a:pt x="-572417" y="282033"/>
                    <a:pt x="-554534" y="279490"/>
                    <a:pt x="-536845" y="276347"/>
                  </a:cubicBezTo>
                  <a:cubicBezTo>
                    <a:pt x="-519156" y="273204"/>
                    <a:pt x="-501661" y="269462"/>
                    <a:pt x="-484270" y="265152"/>
                  </a:cubicBezTo>
                  <a:cubicBezTo>
                    <a:pt x="-466879" y="260843"/>
                    <a:pt x="-449590" y="255966"/>
                    <a:pt x="-432472" y="250556"/>
                  </a:cubicBezTo>
                  <a:cubicBezTo>
                    <a:pt x="-415353" y="245147"/>
                    <a:pt x="-398405" y="239204"/>
                    <a:pt x="-381637" y="232781"/>
                  </a:cubicBezTo>
                  <a:cubicBezTo>
                    <a:pt x="-364869" y="226358"/>
                    <a:pt x="-348283" y="219455"/>
                    <a:pt x="-331887" y="212134"/>
                  </a:cubicBezTo>
                  <a:cubicBezTo>
                    <a:pt x="-315492" y="204814"/>
                    <a:pt x="-299288" y="197075"/>
                    <a:pt x="-283270" y="188987"/>
                  </a:cubicBezTo>
                  <a:cubicBezTo>
                    <a:pt x="-267252" y="180899"/>
                    <a:pt x="-251420" y="172460"/>
                    <a:pt x="-235759" y="163741"/>
                  </a:cubicBezTo>
                  <a:cubicBezTo>
                    <a:pt x="-220098" y="155022"/>
                    <a:pt x="-204608" y="146021"/>
                    <a:pt x="-189264" y="136808"/>
                  </a:cubicBezTo>
                  <a:cubicBezTo>
                    <a:pt x="-173920" y="127594"/>
                    <a:pt x="-158723" y="118166"/>
                    <a:pt x="-143643" y="108590"/>
                  </a:cubicBezTo>
                  <a:cubicBezTo>
                    <a:pt x="-128563" y="99014"/>
                    <a:pt x="-113600" y="89288"/>
                    <a:pt x="-98721" y="79475"/>
                  </a:cubicBezTo>
                  <a:cubicBezTo>
                    <a:pt x="-83842" y="69662"/>
                    <a:pt x="-69046" y="59762"/>
                    <a:pt x="-54300" y="49833"/>
                  </a:cubicBezTo>
                  <a:cubicBezTo>
                    <a:pt x="-39553" y="39903"/>
                    <a:pt x="-24855" y="29945"/>
                    <a:pt x="-10172" y="20013"/>
                  </a:cubicBezTo>
                  <a:cubicBezTo>
                    <a:pt x="4512" y="10082"/>
                    <a:pt x="19181" y="176"/>
                    <a:pt x="33872" y="-9643"/>
                  </a:cubicBezTo>
                  <a:cubicBezTo>
                    <a:pt x="48563" y="-19461"/>
                    <a:pt x="63276" y="-29192"/>
                    <a:pt x="78032" y="-38805"/>
                  </a:cubicBezTo>
                  <a:cubicBezTo>
                    <a:pt x="92789" y="-48417"/>
                    <a:pt x="107590" y="-57910"/>
                    <a:pt x="122497" y="-67146"/>
                  </a:cubicBezTo>
                  <a:cubicBezTo>
                    <a:pt x="137404" y="-76383"/>
                    <a:pt x="152417" y="-85363"/>
                    <a:pt x="167431" y="-94344"/>
                  </a:cubicBezTo>
                  <a:close/>
                </a:path>
              </a:pathLst>
            </a:custGeom>
            <a:solidFill>
              <a:srgbClr val="96E54E"/>
            </a:solidFill>
            <a:ln w="7600" cap="rnd">
              <a:solidFill>
                <a:srgbClr val="96E54E"/>
              </a:solidFill>
              <a:round/>
            </a:ln>
          </p:spPr>
        </p:sp>
        <p:sp>
          <p:nvSpPr>
            <p:cNvPr id="13" name="MainTopic"/>
            <p:cNvSpPr/>
            <p:nvPr/>
          </p:nvSpPr>
          <p:spPr>
            <a:xfrm>
              <a:off x="4949" y="7504"/>
              <a:ext cx="1427" cy="102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2" action="ppaction://hlinksldjump"/>
                </a:rPr>
                <a:t>磁场</a:t>
              </a:r>
              <a:endParaRPr sz="2400">
                <a:solidFill>
                  <a:srgbClr val="303030"/>
                </a:solidFill>
                <a:latin typeface="宋体" panose="02010600030101010101" pitchFamily="2" charset="-122"/>
              </a:endParaRPr>
            </a:p>
          </p:txBody>
        </p:sp>
      </p:grpSp>
      <p:grpSp>
        <p:nvGrpSpPr>
          <p:cNvPr id="56" name="组合 55"/>
          <p:cNvGrpSpPr/>
          <p:nvPr/>
        </p:nvGrpSpPr>
        <p:grpSpPr>
          <a:xfrm>
            <a:off x="3005773" y="1856740"/>
            <a:ext cx="3272790" cy="2260600"/>
            <a:chOff x="4262" y="3058"/>
            <a:chExt cx="5154" cy="3560"/>
          </a:xfrm>
        </p:grpSpPr>
        <p:sp>
          <p:nvSpPr>
            <p:cNvPr id="14" name="MMConnector"/>
            <p:cNvSpPr/>
            <p:nvPr/>
          </p:nvSpPr>
          <p:spPr>
            <a:xfrm>
              <a:off x="7522" y="4809"/>
              <a:ext cx="1894" cy="1809"/>
            </a:xfrm>
            <a:custGeom>
              <a:avLst/>
              <a:gdLst/>
              <a:ahLst/>
              <a:cxnLst/>
              <a:rect l="0" t="0" r="0" b="0"/>
              <a:pathLst>
                <a:path w="879731" h="525050">
                  <a:moveTo>
                    <a:pt x="161124" y="185969"/>
                  </a:moveTo>
                  <a:cubicBezTo>
                    <a:pt x="175840" y="198227"/>
                    <a:pt x="193652" y="196173"/>
                    <a:pt x="202654" y="184640"/>
                  </a:cubicBezTo>
                  <a:cubicBezTo>
                    <a:pt x="211655" y="173107"/>
                    <a:pt x="209091" y="155639"/>
                    <a:pt x="193858" y="144031"/>
                  </a:cubicBezTo>
                  <a:cubicBezTo>
                    <a:pt x="179986" y="133460"/>
                    <a:pt x="166115" y="122889"/>
                    <a:pt x="152413" y="112024"/>
                  </a:cubicBezTo>
                  <a:cubicBezTo>
                    <a:pt x="138712" y="101159"/>
                    <a:pt x="125181" y="89999"/>
                    <a:pt x="111732" y="78695"/>
                  </a:cubicBezTo>
                  <a:cubicBezTo>
                    <a:pt x="98284" y="67390"/>
                    <a:pt x="84918" y="55941"/>
                    <a:pt x="71612" y="44374"/>
                  </a:cubicBezTo>
                  <a:cubicBezTo>
                    <a:pt x="58306" y="32807"/>
                    <a:pt x="45060" y="21123"/>
                    <a:pt x="31829" y="9378"/>
                  </a:cubicBezTo>
                  <a:cubicBezTo>
                    <a:pt x="18599" y="-2366"/>
                    <a:pt x="5385" y="-14171"/>
                    <a:pt x="-7852" y="-25986"/>
                  </a:cubicBezTo>
                  <a:cubicBezTo>
                    <a:pt x="-21090" y="-37802"/>
                    <a:pt x="-34352" y="-49629"/>
                    <a:pt x="-47681" y="-61416"/>
                  </a:cubicBezTo>
                  <a:cubicBezTo>
                    <a:pt x="-61009" y="-73203"/>
                    <a:pt x="-74404" y="-84950"/>
                    <a:pt x="-87907" y="-96603"/>
                  </a:cubicBezTo>
                  <a:cubicBezTo>
                    <a:pt x="-101410" y="-108256"/>
                    <a:pt x="-115022" y="-119815"/>
                    <a:pt x="-128784" y="-131223"/>
                  </a:cubicBezTo>
                  <a:cubicBezTo>
                    <a:pt x="-142546" y="-142631"/>
                    <a:pt x="-156457" y="-153888"/>
                    <a:pt x="-170557" y="-164931"/>
                  </a:cubicBezTo>
                  <a:cubicBezTo>
                    <a:pt x="-184657" y="-175974"/>
                    <a:pt x="-198945" y="-186803"/>
                    <a:pt x="-213456" y="-197350"/>
                  </a:cubicBezTo>
                  <a:cubicBezTo>
                    <a:pt x="-227967" y="-207897"/>
                    <a:pt x="-242700" y="-218161"/>
                    <a:pt x="-257682" y="-228070"/>
                  </a:cubicBezTo>
                  <a:cubicBezTo>
                    <a:pt x="-272663" y="-237978"/>
                    <a:pt x="-287893" y="-247530"/>
                    <a:pt x="-303387" y="-256649"/>
                  </a:cubicBezTo>
                  <a:cubicBezTo>
                    <a:pt x="-318880" y="-265767"/>
                    <a:pt x="-334636" y="-274452"/>
                    <a:pt x="-350655" y="-282627"/>
                  </a:cubicBezTo>
                  <a:cubicBezTo>
                    <a:pt x="-366673" y="-290801"/>
                    <a:pt x="-382952" y="-298466"/>
                    <a:pt x="-399481" y="-305550"/>
                  </a:cubicBezTo>
                  <a:cubicBezTo>
                    <a:pt x="-416011" y="-312634"/>
                    <a:pt x="-432789" y="-319139"/>
                    <a:pt x="-449762" y="-325008"/>
                  </a:cubicBezTo>
                  <a:cubicBezTo>
                    <a:pt x="-466735" y="-330877"/>
                    <a:pt x="-483902" y="-336110"/>
                    <a:pt x="-501292" y="-340676"/>
                  </a:cubicBezTo>
                  <a:cubicBezTo>
                    <a:pt x="-518682" y="-345241"/>
                    <a:pt x="-536294" y="-349139"/>
                    <a:pt x="-553789" y="-352352"/>
                  </a:cubicBezTo>
                  <a:cubicBezTo>
                    <a:pt x="-571284" y="-355566"/>
                    <a:pt x="-588662" y="-358096"/>
                    <a:pt x="-606930" y="-359979"/>
                  </a:cubicBezTo>
                  <a:cubicBezTo>
                    <a:pt x="-625198" y="-361862"/>
                    <a:pt x="-644356" y="-363098"/>
                    <a:pt x="-660390" y="-363636"/>
                  </a:cubicBezTo>
                  <a:cubicBezTo>
                    <a:pt x="-676423" y="-364173"/>
                    <a:pt x="-689331" y="-364011"/>
                    <a:pt x="-702240" y="-363850"/>
                  </a:cubicBezTo>
                  <a:cubicBezTo>
                    <a:pt x="-704976" y="-363816"/>
                    <a:pt x="-706800" y="-362140"/>
                    <a:pt x="-706800" y="-360050"/>
                  </a:cubicBezTo>
                  <a:cubicBezTo>
                    <a:pt x="-706800" y="-357960"/>
                    <a:pt x="-704975" y="-356334"/>
                    <a:pt x="-702240" y="-356250"/>
                  </a:cubicBezTo>
                  <a:cubicBezTo>
                    <a:pt x="-689465" y="-355856"/>
                    <a:pt x="-676691" y="-355461"/>
                    <a:pt x="-660895" y="-354246"/>
                  </a:cubicBezTo>
                  <a:cubicBezTo>
                    <a:pt x="-645100" y="-353030"/>
                    <a:pt x="-626283" y="-350993"/>
                    <a:pt x="-608406" y="-348364"/>
                  </a:cubicBezTo>
                  <a:cubicBezTo>
                    <a:pt x="-590530" y="-345735"/>
                    <a:pt x="-573593" y="-342513"/>
                    <a:pt x="-556600" y="-338624"/>
                  </a:cubicBezTo>
                  <a:cubicBezTo>
                    <a:pt x="-539607" y="-334735"/>
                    <a:pt x="-522558" y="-330178"/>
                    <a:pt x="-505780" y="-324987"/>
                  </a:cubicBezTo>
                  <a:cubicBezTo>
                    <a:pt x="-489001" y="-319795"/>
                    <a:pt x="-472495" y="-313970"/>
                    <a:pt x="-456220" y="-307540"/>
                  </a:cubicBezTo>
                  <a:cubicBezTo>
                    <a:pt x="-439946" y="-301111"/>
                    <a:pt x="-423904" y="-294077"/>
                    <a:pt x="-408136" y="-286495"/>
                  </a:cubicBezTo>
                  <a:cubicBezTo>
                    <a:pt x="-392369" y="-278912"/>
                    <a:pt x="-376875" y="-270780"/>
                    <a:pt x="-361655" y="-262162"/>
                  </a:cubicBezTo>
                  <a:cubicBezTo>
                    <a:pt x="-346435" y="-253545"/>
                    <a:pt x="-331489" y="-244441"/>
                    <a:pt x="-316808" y="-234921"/>
                  </a:cubicBezTo>
                  <a:cubicBezTo>
                    <a:pt x="-302127" y="-225401"/>
                    <a:pt x="-287710" y="-215464"/>
                    <a:pt x="-273535" y="-205179"/>
                  </a:cubicBezTo>
                  <a:cubicBezTo>
                    <a:pt x="-259359" y="-194895"/>
                    <a:pt x="-245425" y="-184262"/>
                    <a:pt x="-231700" y="-173347"/>
                  </a:cubicBezTo>
                  <a:cubicBezTo>
                    <a:pt x="-217975" y="-162432"/>
                    <a:pt x="-204458" y="-151235"/>
                    <a:pt x="-191111" y="-139815"/>
                  </a:cubicBezTo>
                  <a:cubicBezTo>
                    <a:pt x="-177765" y="-128396"/>
                    <a:pt x="-164588" y="-116754"/>
                    <a:pt x="-151537" y="-104946"/>
                  </a:cubicBezTo>
                  <a:cubicBezTo>
                    <a:pt x="-138487" y="-93137"/>
                    <a:pt x="-125563" y="-81162"/>
                    <a:pt x="-112721" y="-69070"/>
                  </a:cubicBezTo>
                  <a:cubicBezTo>
                    <a:pt x="-99879" y="-56979"/>
                    <a:pt x="-87118" y="-44771"/>
                    <a:pt x="-74392" y="-32495"/>
                  </a:cubicBezTo>
                  <a:cubicBezTo>
                    <a:pt x="-61666" y="-20218"/>
                    <a:pt x="-48975" y="-7872"/>
                    <a:pt x="-36270" y="4496"/>
                  </a:cubicBezTo>
                  <a:cubicBezTo>
                    <a:pt x="-23566" y="16865"/>
                    <a:pt x="-10849" y="29257"/>
                    <a:pt x="1927" y="41628"/>
                  </a:cubicBezTo>
                  <a:cubicBezTo>
                    <a:pt x="14703" y="54000"/>
                    <a:pt x="27538" y="66351"/>
                    <a:pt x="40486" y="78629"/>
                  </a:cubicBezTo>
                  <a:cubicBezTo>
                    <a:pt x="53433" y="90908"/>
                    <a:pt x="66492" y="103115"/>
                    <a:pt x="79688" y="115221"/>
                  </a:cubicBezTo>
                  <a:cubicBezTo>
                    <a:pt x="92884" y="127327"/>
                    <a:pt x="106217" y="139333"/>
                    <a:pt x="119813" y="151107"/>
                  </a:cubicBezTo>
                  <a:cubicBezTo>
                    <a:pt x="133408" y="162882"/>
                    <a:pt x="147266" y="174425"/>
                    <a:pt x="161124" y="185969"/>
                  </a:cubicBezTo>
                  <a:close/>
                </a:path>
              </a:pathLst>
            </a:custGeom>
            <a:solidFill>
              <a:srgbClr val="96E54E"/>
            </a:solidFill>
            <a:ln w="7600" cap="rnd">
              <a:solidFill>
                <a:srgbClr val="96E54E"/>
              </a:solidFill>
              <a:round/>
            </a:ln>
          </p:spPr>
        </p:sp>
        <p:sp>
          <p:nvSpPr>
            <p:cNvPr id="15" name="MainTopic"/>
            <p:cNvSpPr/>
            <p:nvPr/>
          </p:nvSpPr>
          <p:spPr>
            <a:xfrm>
              <a:off x="4262" y="3058"/>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3" action="ppaction://hlinksldjump"/>
                </a:rPr>
                <a:t>磁现象</a:t>
              </a:r>
              <a:endParaRPr sz="2400">
                <a:solidFill>
                  <a:srgbClr val="303030"/>
                </a:solidFill>
                <a:latin typeface="宋体" panose="02010600030101010101" pitchFamily="2" charset="-122"/>
              </a:endParaRPr>
            </a:p>
          </p:txBody>
        </p:sp>
      </p:grpSp>
      <p:grpSp>
        <p:nvGrpSpPr>
          <p:cNvPr id="23" name="组合 22"/>
          <p:cNvGrpSpPr/>
          <p:nvPr/>
        </p:nvGrpSpPr>
        <p:grpSpPr>
          <a:xfrm>
            <a:off x="8729028" y="3382645"/>
            <a:ext cx="1802765" cy="815975"/>
            <a:chOff x="13293" y="7926"/>
            <a:chExt cx="2839" cy="1285"/>
          </a:xfrm>
        </p:grpSpPr>
        <p:sp>
          <p:nvSpPr>
            <p:cNvPr id="201" name="MMConnector"/>
            <p:cNvSpPr/>
            <p:nvPr/>
          </p:nvSpPr>
          <p:spPr>
            <a:xfrm>
              <a:off x="13293" y="8769"/>
              <a:ext cx="604" cy="442"/>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rgbClr val="96E54E"/>
              </a:solidFill>
              <a:round/>
            </a:ln>
          </p:spPr>
        </p:sp>
        <p:sp>
          <p:nvSpPr>
            <p:cNvPr id="180" name="SubTopic"/>
            <p:cNvSpPr/>
            <p:nvPr/>
          </p:nvSpPr>
          <p:spPr>
            <a:xfrm>
              <a:off x="13536" y="7926"/>
              <a:ext cx="259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电磁感应现象</a:t>
              </a:r>
              <a:endParaRPr sz="2400">
                <a:solidFill>
                  <a:srgbClr val="303030"/>
                </a:solidFill>
                <a:latin typeface="宋体" panose="02010600030101010101" pitchFamily="2" charset="-122"/>
              </a:endParaRPr>
            </a:p>
          </p:txBody>
        </p:sp>
      </p:grpSp>
      <p:grpSp>
        <p:nvGrpSpPr>
          <p:cNvPr id="24" name="组合 23"/>
          <p:cNvGrpSpPr/>
          <p:nvPr/>
        </p:nvGrpSpPr>
        <p:grpSpPr>
          <a:xfrm>
            <a:off x="8729028" y="3860800"/>
            <a:ext cx="2677160" cy="492760"/>
            <a:chOff x="13293" y="8679"/>
            <a:chExt cx="4216" cy="776"/>
          </a:xfrm>
        </p:grpSpPr>
        <p:sp>
          <p:nvSpPr>
            <p:cNvPr id="202" name="MMConnector"/>
            <p:cNvSpPr/>
            <p:nvPr/>
          </p:nvSpPr>
          <p:spPr>
            <a:xfrm>
              <a:off x="13293" y="9145"/>
              <a:ext cx="604" cy="31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88" name="SubTopic"/>
            <p:cNvSpPr/>
            <p:nvPr/>
          </p:nvSpPr>
          <p:spPr>
            <a:xfrm>
              <a:off x="13557" y="8679"/>
              <a:ext cx="3952"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产生感应电流条件</a:t>
              </a:r>
              <a:endParaRPr sz="2400">
                <a:solidFill>
                  <a:srgbClr val="303030"/>
                </a:solidFill>
                <a:latin typeface="宋体" panose="02010600030101010101" pitchFamily="2" charset="-122"/>
              </a:endParaRPr>
            </a:p>
          </p:txBody>
        </p:sp>
      </p:grpSp>
      <p:grpSp>
        <p:nvGrpSpPr>
          <p:cNvPr id="62" name="组合 61"/>
          <p:cNvGrpSpPr/>
          <p:nvPr/>
        </p:nvGrpSpPr>
        <p:grpSpPr>
          <a:xfrm>
            <a:off x="1951038" y="3409315"/>
            <a:ext cx="1671320" cy="1891030"/>
            <a:chOff x="2619" y="5821"/>
            <a:chExt cx="2632" cy="2978"/>
          </a:xfrm>
        </p:grpSpPr>
        <p:sp>
          <p:nvSpPr>
            <p:cNvPr id="297" name="MMConnector"/>
            <p:cNvSpPr/>
            <p:nvPr/>
          </p:nvSpPr>
          <p:spPr>
            <a:xfrm>
              <a:off x="4647" y="7229"/>
              <a:ext cx="604" cy="1571"/>
            </a:xfrm>
            <a:custGeom>
              <a:avLst/>
              <a:gdLst/>
              <a:ahLst/>
              <a:cxnLst/>
              <a:rect l="0" t="0" r="0" b="0"/>
              <a:pathLst>
                <a:path w="250800" h="456000" fill="none">
                  <a:moveTo>
                    <a:pt x="125400" y="228000"/>
                  </a:moveTo>
                  <a:cubicBezTo>
                    <a:pt x="-24192" y="228000"/>
                    <a:pt x="64807" y="-228000"/>
                    <a:pt x="-125400" y="-228000"/>
                  </a:cubicBezTo>
                </a:path>
              </a:pathLst>
            </a:custGeom>
            <a:noFill/>
            <a:ln w="15200" cap="rnd">
              <a:solidFill>
                <a:srgbClr val="96E54E"/>
              </a:solidFill>
              <a:round/>
            </a:ln>
          </p:spPr>
        </p:sp>
        <p:sp>
          <p:nvSpPr>
            <p:cNvPr id="276" name="SubTopic"/>
            <p:cNvSpPr/>
            <p:nvPr/>
          </p:nvSpPr>
          <p:spPr>
            <a:xfrm>
              <a:off x="2619" y="5821"/>
              <a:ext cx="1755"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基本性质</a:t>
              </a:r>
              <a:endParaRPr sz="2400">
                <a:solidFill>
                  <a:srgbClr val="303030"/>
                </a:solidFill>
                <a:latin typeface="宋体" panose="02010600030101010101" pitchFamily="2" charset="-122"/>
              </a:endParaRPr>
            </a:p>
          </p:txBody>
        </p:sp>
      </p:grpSp>
      <p:grpSp>
        <p:nvGrpSpPr>
          <p:cNvPr id="57" name="组合 56"/>
          <p:cNvGrpSpPr/>
          <p:nvPr/>
        </p:nvGrpSpPr>
        <p:grpSpPr>
          <a:xfrm>
            <a:off x="2030413" y="1129665"/>
            <a:ext cx="1155700" cy="1398905"/>
            <a:chOff x="2744" y="1892"/>
            <a:chExt cx="1820" cy="2203"/>
          </a:xfrm>
        </p:grpSpPr>
        <p:sp>
          <p:nvSpPr>
            <p:cNvPr id="25" name="MMConnector"/>
            <p:cNvSpPr/>
            <p:nvPr/>
          </p:nvSpPr>
          <p:spPr>
            <a:xfrm>
              <a:off x="3960" y="3041"/>
              <a:ext cx="604" cy="1054"/>
            </a:xfrm>
            <a:custGeom>
              <a:avLst/>
              <a:gdLst/>
              <a:ahLst/>
              <a:cxnLst/>
              <a:rect l="0" t="0" r="0" b="0"/>
              <a:pathLst>
                <a:path w="250800" h="305900" fill="none">
                  <a:moveTo>
                    <a:pt x="125400" y="152950"/>
                  </a:moveTo>
                  <a:cubicBezTo>
                    <a:pt x="-9596" y="152950"/>
                    <a:pt x="30750" y="-152950"/>
                    <a:pt x="-125400" y="-152950"/>
                  </a:cubicBezTo>
                </a:path>
              </a:pathLst>
            </a:custGeom>
            <a:noFill/>
            <a:ln w="15200" cap="rnd">
              <a:solidFill>
                <a:srgbClr val="96E54E"/>
              </a:solidFill>
              <a:round/>
            </a:ln>
          </p:spPr>
        </p:sp>
        <p:sp>
          <p:nvSpPr>
            <p:cNvPr id="26" name="SubTopic"/>
            <p:cNvSpPr/>
            <p:nvPr/>
          </p:nvSpPr>
          <p:spPr>
            <a:xfrm>
              <a:off x="2744" y="1892"/>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磁性</a:t>
              </a:r>
              <a:endParaRPr sz="2400">
                <a:solidFill>
                  <a:srgbClr val="303030"/>
                </a:solidFill>
                <a:latin typeface="宋体" panose="02010600030101010101" pitchFamily="2" charset="-122"/>
              </a:endParaRPr>
            </a:p>
          </p:txBody>
        </p:sp>
      </p:grpSp>
      <p:grpSp>
        <p:nvGrpSpPr>
          <p:cNvPr id="58" name="组合 57"/>
          <p:cNvGrpSpPr/>
          <p:nvPr/>
        </p:nvGrpSpPr>
        <p:grpSpPr>
          <a:xfrm>
            <a:off x="2030413" y="1607820"/>
            <a:ext cx="1155700" cy="681355"/>
            <a:chOff x="2744" y="2645"/>
            <a:chExt cx="1820" cy="1073"/>
          </a:xfrm>
        </p:grpSpPr>
        <p:sp>
          <p:nvSpPr>
            <p:cNvPr id="27" name="MMConnector"/>
            <p:cNvSpPr/>
            <p:nvPr/>
          </p:nvSpPr>
          <p:spPr>
            <a:xfrm>
              <a:off x="3960" y="3418"/>
              <a:ext cx="604" cy="301"/>
            </a:xfrm>
            <a:custGeom>
              <a:avLst/>
              <a:gdLst/>
              <a:ahLst/>
              <a:cxnLst/>
              <a:rect l="0" t="0" r="0" b="0"/>
              <a:pathLst>
                <a:path w="250800" h="87400" fill="none">
                  <a:moveTo>
                    <a:pt x="125400" y="43700"/>
                  </a:moveTo>
                  <a:cubicBezTo>
                    <a:pt x="14816" y="43700"/>
                    <a:pt x="-26210" y="-43700"/>
                    <a:pt x="-125400" y="-43700"/>
                  </a:cubicBezTo>
                </a:path>
              </a:pathLst>
            </a:custGeom>
            <a:noFill/>
            <a:ln w="15200" cap="rnd">
              <a:solidFill>
                <a:srgbClr val="96E54E"/>
              </a:solidFill>
              <a:round/>
            </a:ln>
          </p:spPr>
        </p:sp>
        <p:sp>
          <p:nvSpPr>
            <p:cNvPr id="28" name="SubTopic"/>
            <p:cNvSpPr/>
            <p:nvPr/>
          </p:nvSpPr>
          <p:spPr>
            <a:xfrm>
              <a:off x="2744" y="2645"/>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磁极</a:t>
              </a:r>
              <a:endParaRPr sz="2400">
                <a:solidFill>
                  <a:srgbClr val="303030"/>
                </a:solidFill>
                <a:latin typeface="宋体" panose="02010600030101010101" pitchFamily="2" charset="-122"/>
              </a:endParaRPr>
            </a:p>
          </p:txBody>
        </p:sp>
      </p:grpSp>
      <p:grpSp>
        <p:nvGrpSpPr>
          <p:cNvPr id="59" name="组合 58"/>
          <p:cNvGrpSpPr/>
          <p:nvPr/>
        </p:nvGrpSpPr>
        <p:grpSpPr>
          <a:xfrm>
            <a:off x="1029018" y="2085975"/>
            <a:ext cx="2157095" cy="986790"/>
            <a:chOff x="1167" y="3398"/>
            <a:chExt cx="3397" cy="1554"/>
          </a:xfrm>
        </p:grpSpPr>
        <p:sp>
          <p:nvSpPr>
            <p:cNvPr id="29" name="MMConnector"/>
            <p:cNvSpPr/>
            <p:nvPr/>
          </p:nvSpPr>
          <p:spPr>
            <a:xfrm>
              <a:off x="3960" y="4030"/>
              <a:ext cx="604" cy="923"/>
            </a:xfrm>
            <a:custGeom>
              <a:avLst/>
              <a:gdLst/>
              <a:ahLst/>
              <a:cxnLst/>
              <a:rect l="0" t="0" r="0" b="0"/>
              <a:pathLst>
                <a:path w="250800" h="267900" fill="none">
                  <a:moveTo>
                    <a:pt x="125400" y="-133950"/>
                  </a:moveTo>
                  <a:cubicBezTo>
                    <a:pt x="-5564" y="-133950"/>
                    <a:pt x="21342" y="133950"/>
                    <a:pt x="-125400" y="133950"/>
                  </a:cubicBezTo>
                </a:path>
              </a:pathLst>
            </a:custGeom>
            <a:noFill/>
            <a:ln w="15200" cap="rnd">
              <a:solidFill>
                <a:srgbClr val="96E54E"/>
              </a:solidFill>
              <a:round/>
            </a:ln>
          </p:spPr>
        </p:sp>
        <p:sp>
          <p:nvSpPr>
            <p:cNvPr id="32" name="SubTopic"/>
            <p:cNvSpPr/>
            <p:nvPr/>
          </p:nvSpPr>
          <p:spPr>
            <a:xfrm>
              <a:off x="1167" y="3398"/>
              <a:ext cx="2541" cy="1093"/>
            </a:xfrm>
            <a:custGeom>
              <a:avLst/>
              <a:gdLst>
                <a:gd name="rtl" fmla="*/ 54150 w 623200"/>
                <a:gd name="rtt" fmla="*/ 26030 h 317300"/>
                <a:gd name="rtr" fmla="*/ 570950 w 623200"/>
                <a:gd name="rtb" fmla="*/ 299630 h 317300"/>
              </a:gdLst>
              <a:ahLst/>
              <a:cxnLst/>
              <a:rect l="rtl" t="rtt" r="rtr" b="rtb"/>
              <a:pathLst>
                <a:path w="623200" h="317300" stroke="0">
                  <a:moveTo>
                    <a:pt x="0" y="0"/>
                  </a:moveTo>
                  <a:lnTo>
                    <a:pt x="623200" y="0"/>
                  </a:lnTo>
                  <a:lnTo>
                    <a:pt x="623200" y="317300"/>
                  </a:lnTo>
                  <a:lnTo>
                    <a:pt x="0" y="317300"/>
                  </a:lnTo>
                  <a:lnTo>
                    <a:pt x="0" y="0"/>
                  </a:lnTo>
                  <a:close/>
                </a:path>
                <a:path w="623200" h="317300" fill="none">
                  <a:moveTo>
                    <a:pt x="0" y="317300"/>
                  </a:moveTo>
                  <a:lnTo>
                    <a:pt x="623200" y="317300"/>
                  </a:lnTo>
                </a:path>
              </a:pathLst>
            </a:custGeom>
            <a:noFill/>
            <a:ln w="15200" cap="flat">
              <a:solidFill>
                <a:srgbClr val="96E54E"/>
              </a:solidFill>
              <a:round/>
            </a:ln>
          </p:spPr>
          <p:txBody>
            <a:bodyPr wrap="square" lIns="0" tIns="0" rIns="0" bIns="22500" rtlCol="0" anchor="ctr"/>
            <a:lstStyle/>
            <a:p>
              <a:pPr algn="l"/>
              <a:r>
                <a:rPr sz="2400">
                  <a:solidFill>
                    <a:srgbClr val="303030"/>
                  </a:solidFill>
                  <a:latin typeface="宋体" panose="02010600030101010101" pitchFamily="2" charset="-122"/>
                </a:rPr>
                <a:t>磁极间的</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相互作用</a:t>
              </a:r>
              <a:endParaRPr sz="2400">
                <a:solidFill>
                  <a:srgbClr val="303030"/>
                </a:solidFill>
                <a:latin typeface="宋体" panose="02010600030101010101" pitchFamily="2" charset="-122"/>
              </a:endParaRPr>
            </a:p>
          </p:txBody>
        </p:sp>
      </p:grpSp>
      <p:grpSp>
        <p:nvGrpSpPr>
          <p:cNvPr id="63" name="组合 62"/>
          <p:cNvGrpSpPr/>
          <p:nvPr/>
        </p:nvGrpSpPr>
        <p:grpSpPr>
          <a:xfrm>
            <a:off x="2466023" y="3887470"/>
            <a:ext cx="1156335" cy="1174115"/>
            <a:chOff x="3430" y="6574"/>
            <a:chExt cx="1821" cy="1849"/>
          </a:xfrm>
        </p:grpSpPr>
        <p:sp>
          <p:nvSpPr>
            <p:cNvPr id="392" name="MMConnector"/>
            <p:cNvSpPr/>
            <p:nvPr/>
          </p:nvSpPr>
          <p:spPr>
            <a:xfrm>
              <a:off x="4647" y="7605"/>
              <a:ext cx="604" cy="818"/>
            </a:xfrm>
            <a:custGeom>
              <a:avLst/>
              <a:gdLst/>
              <a:ahLst/>
              <a:cxnLst/>
              <a:rect l="0" t="0" r="0" b="0"/>
              <a:pathLst>
                <a:path w="250800" h="237500" fill="none">
                  <a:moveTo>
                    <a:pt x="125400" y="118750"/>
                  </a:moveTo>
                  <a:cubicBezTo>
                    <a:pt x="-2259" y="118750"/>
                    <a:pt x="13632" y="-118750"/>
                    <a:pt x="-125400" y="-118750"/>
                  </a:cubicBezTo>
                </a:path>
              </a:pathLst>
            </a:custGeom>
            <a:noFill/>
            <a:ln w="15200" cap="rnd">
              <a:solidFill>
                <a:srgbClr val="96E54E"/>
              </a:solidFill>
              <a:round/>
            </a:ln>
          </p:spPr>
        </p:sp>
        <p:sp>
          <p:nvSpPr>
            <p:cNvPr id="391" name="SubTopic"/>
            <p:cNvSpPr/>
            <p:nvPr/>
          </p:nvSpPr>
          <p:spPr>
            <a:xfrm>
              <a:off x="3430" y="6574"/>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33" name="组合 32"/>
          <p:cNvGrpSpPr/>
          <p:nvPr/>
        </p:nvGrpSpPr>
        <p:grpSpPr>
          <a:xfrm>
            <a:off x="8729028" y="4338955"/>
            <a:ext cx="957580" cy="732790"/>
            <a:chOff x="13293" y="9432"/>
            <a:chExt cx="1508" cy="1154"/>
          </a:xfrm>
        </p:grpSpPr>
        <p:sp>
          <p:nvSpPr>
            <p:cNvPr id="400" name="MMConnector"/>
            <p:cNvSpPr/>
            <p:nvPr/>
          </p:nvSpPr>
          <p:spPr>
            <a:xfrm>
              <a:off x="13293" y="9522"/>
              <a:ext cx="604" cy="1064"/>
            </a:xfrm>
            <a:custGeom>
              <a:avLst/>
              <a:gdLst/>
              <a:ahLst/>
              <a:cxnLst/>
              <a:rect l="0" t="0" r="0" b="0"/>
              <a:pathLst>
                <a:path w="250800" h="308750" fill="none">
                  <a:moveTo>
                    <a:pt x="-125400" y="-154375"/>
                  </a:moveTo>
                  <a:cubicBezTo>
                    <a:pt x="9893" y="-154375"/>
                    <a:pt x="-31445" y="154375"/>
                    <a:pt x="125400" y="154375"/>
                  </a:cubicBezTo>
                </a:path>
              </a:pathLst>
            </a:custGeom>
            <a:noFill/>
            <a:ln w="15200" cap="rnd">
              <a:solidFill>
                <a:srgbClr val="96E54E"/>
              </a:solidFill>
              <a:round/>
            </a:ln>
          </p:spPr>
        </p:sp>
        <p:sp>
          <p:nvSpPr>
            <p:cNvPr id="399" name="SubTopic"/>
            <p:cNvSpPr/>
            <p:nvPr/>
          </p:nvSpPr>
          <p:spPr>
            <a:xfrm>
              <a:off x="13595" y="9432"/>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发电机</a:t>
              </a:r>
              <a:endParaRPr sz="2400">
                <a:solidFill>
                  <a:srgbClr val="303030"/>
                </a:solidFill>
                <a:latin typeface="宋体" panose="02010600030101010101" pitchFamily="2" charset="-122"/>
              </a:endParaRPr>
            </a:p>
          </p:txBody>
        </p:sp>
      </p:grpSp>
      <p:grpSp>
        <p:nvGrpSpPr>
          <p:cNvPr id="60" name="组合 59"/>
          <p:cNvGrpSpPr/>
          <p:nvPr/>
        </p:nvGrpSpPr>
        <p:grpSpPr>
          <a:xfrm>
            <a:off x="2030413" y="2726690"/>
            <a:ext cx="1155700" cy="1064260"/>
            <a:chOff x="2744" y="4407"/>
            <a:chExt cx="1820" cy="1676"/>
          </a:xfrm>
        </p:grpSpPr>
        <p:sp>
          <p:nvSpPr>
            <p:cNvPr id="147" name="MMConnector"/>
            <p:cNvSpPr/>
            <p:nvPr/>
          </p:nvSpPr>
          <p:spPr>
            <a:xfrm>
              <a:off x="3960" y="4407"/>
              <a:ext cx="604" cy="1676"/>
            </a:xfrm>
            <a:custGeom>
              <a:avLst/>
              <a:gdLst/>
              <a:ahLst/>
              <a:cxnLst/>
              <a:rect l="0" t="0" r="0" b="0"/>
              <a:pathLst>
                <a:path w="250800" h="486400" fill="none">
                  <a:moveTo>
                    <a:pt x="125400" y="-243200"/>
                  </a:moveTo>
                  <a:cubicBezTo>
                    <a:pt x="-26842" y="-243200"/>
                    <a:pt x="70990" y="243200"/>
                    <a:pt x="-125400" y="243200"/>
                  </a:cubicBezTo>
                </a:path>
              </a:pathLst>
            </a:custGeom>
            <a:noFill/>
            <a:ln w="15200" cap="rnd">
              <a:solidFill>
                <a:srgbClr val="96E54E"/>
              </a:solidFill>
              <a:round/>
            </a:ln>
          </p:spPr>
        </p:sp>
        <p:sp>
          <p:nvSpPr>
            <p:cNvPr id="146" name="SubTopic"/>
            <p:cNvSpPr/>
            <p:nvPr/>
          </p:nvSpPr>
          <p:spPr>
            <a:xfrm>
              <a:off x="2744" y="4623"/>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磁化</a:t>
              </a:r>
              <a:endParaRPr sz="2400">
                <a:solidFill>
                  <a:srgbClr val="303030"/>
                </a:solidFill>
                <a:latin typeface="宋体" panose="02010600030101010101" pitchFamily="2" charset="-122"/>
              </a:endParaRPr>
            </a:p>
          </p:txBody>
        </p:sp>
      </p:grpSp>
      <p:grpSp>
        <p:nvGrpSpPr>
          <p:cNvPr id="64" name="组合 63"/>
          <p:cNvGrpSpPr/>
          <p:nvPr/>
        </p:nvGrpSpPr>
        <p:grpSpPr>
          <a:xfrm>
            <a:off x="2280603" y="4604385"/>
            <a:ext cx="1341755" cy="493395"/>
            <a:chOff x="3138" y="7703"/>
            <a:chExt cx="2113" cy="777"/>
          </a:xfrm>
        </p:grpSpPr>
        <p:sp>
          <p:nvSpPr>
            <p:cNvPr id="151" name="MMConnector"/>
            <p:cNvSpPr/>
            <p:nvPr/>
          </p:nvSpPr>
          <p:spPr>
            <a:xfrm>
              <a:off x="4647" y="8170"/>
              <a:ext cx="604" cy="311"/>
            </a:xfrm>
            <a:custGeom>
              <a:avLst/>
              <a:gdLst/>
              <a:ahLst/>
              <a:cxnLst/>
              <a:rect l="0" t="0" r="0" b="0"/>
              <a:pathLst>
                <a:path w="250800" h="90250" fill="none">
                  <a:moveTo>
                    <a:pt x="125400" y="-45125"/>
                  </a:moveTo>
                  <a:cubicBezTo>
                    <a:pt x="14483" y="-45125"/>
                    <a:pt x="-25434" y="45125"/>
                    <a:pt x="-125400" y="45125"/>
                  </a:cubicBezTo>
                </a:path>
              </a:pathLst>
            </a:custGeom>
            <a:noFill/>
            <a:ln w="15200" cap="rnd">
              <a:solidFill>
                <a:srgbClr val="96E54E"/>
              </a:solidFill>
              <a:round/>
            </a:ln>
          </p:spPr>
        </p:sp>
        <p:sp>
          <p:nvSpPr>
            <p:cNvPr id="150" name="SubTopic"/>
            <p:cNvSpPr/>
            <p:nvPr/>
          </p:nvSpPr>
          <p:spPr>
            <a:xfrm>
              <a:off x="3138" y="770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磁感线</a:t>
              </a:r>
              <a:endParaRPr sz="2400">
                <a:solidFill>
                  <a:srgbClr val="303030"/>
                </a:solidFill>
                <a:latin typeface="宋体" panose="02010600030101010101" pitchFamily="2" charset="-122"/>
              </a:endParaRPr>
            </a:p>
          </p:txBody>
        </p:sp>
      </p:grpSp>
      <p:grpSp>
        <p:nvGrpSpPr>
          <p:cNvPr id="65" name="组合 64"/>
          <p:cNvGrpSpPr/>
          <p:nvPr/>
        </p:nvGrpSpPr>
        <p:grpSpPr>
          <a:xfrm>
            <a:off x="2280603" y="5379085"/>
            <a:ext cx="1341755" cy="1153160"/>
            <a:chOff x="3138" y="8923"/>
            <a:chExt cx="2113" cy="1816"/>
          </a:xfrm>
        </p:grpSpPr>
        <p:sp>
          <p:nvSpPr>
            <p:cNvPr id="153" name="MMConnector"/>
            <p:cNvSpPr/>
            <p:nvPr/>
          </p:nvSpPr>
          <p:spPr>
            <a:xfrm>
              <a:off x="4647" y="8923"/>
              <a:ext cx="604" cy="1817"/>
            </a:xfrm>
            <a:custGeom>
              <a:avLst/>
              <a:gdLst/>
              <a:ahLst/>
              <a:cxnLst/>
              <a:rect l="0" t="0" r="0" b="0"/>
              <a:pathLst>
                <a:path w="250800" h="527250" fill="none">
                  <a:moveTo>
                    <a:pt x="125400" y="-263625"/>
                  </a:moveTo>
                  <a:cubicBezTo>
                    <a:pt x="-30216" y="-263625"/>
                    <a:pt x="78864" y="263625"/>
                    <a:pt x="-125400" y="263625"/>
                  </a:cubicBezTo>
                </a:path>
              </a:pathLst>
            </a:custGeom>
            <a:noFill/>
            <a:ln w="15200" cap="rnd">
              <a:solidFill>
                <a:srgbClr val="96E54E"/>
              </a:solidFill>
              <a:round/>
            </a:ln>
          </p:spPr>
        </p:sp>
        <p:sp>
          <p:nvSpPr>
            <p:cNvPr id="152" name="SubTopic"/>
            <p:cNvSpPr/>
            <p:nvPr/>
          </p:nvSpPr>
          <p:spPr>
            <a:xfrm>
              <a:off x="3138" y="9209"/>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地磁场</a:t>
              </a:r>
              <a:endParaRPr sz="2400">
                <a:solidFill>
                  <a:srgbClr val="303030"/>
                </a:solidFill>
                <a:latin typeface="宋体" panose="02010600030101010101" pitchFamily="2" charset="-122"/>
              </a:endParaRPr>
            </a:p>
          </p:txBody>
        </p:sp>
      </p:grpSp>
      <p:grpSp>
        <p:nvGrpSpPr>
          <p:cNvPr id="68" name="组合 67"/>
          <p:cNvGrpSpPr/>
          <p:nvPr/>
        </p:nvGrpSpPr>
        <p:grpSpPr>
          <a:xfrm>
            <a:off x="1129983" y="5321935"/>
            <a:ext cx="1342390" cy="753110"/>
            <a:chOff x="1326" y="8833"/>
            <a:chExt cx="2114" cy="1186"/>
          </a:xfrm>
        </p:grpSpPr>
        <p:sp>
          <p:nvSpPr>
            <p:cNvPr id="155" name="MMConnector"/>
            <p:cNvSpPr/>
            <p:nvPr/>
          </p:nvSpPr>
          <p:spPr>
            <a:xfrm>
              <a:off x="2836" y="9643"/>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54" name="SubTopic"/>
            <p:cNvSpPr/>
            <p:nvPr/>
          </p:nvSpPr>
          <p:spPr>
            <a:xfrm>
              <a:off x="1326" y="8833"/>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磁偏角</a:t>
              </a:r>
              <a:endParaRPr sz="2400">
                <a:solidFill>
                  <a:srgbClr val="303030"/>
                </a:solidFill>
                <a:latin typeface="宋体" panose="02010600030101010101" pitchFamily="2" charset="-122"/>
              </a:endParaRPr>
            </a:p>
          </p:txBody>
        </p:sp>
      </p:grpSp>
      <p:grpSp>
        <p:nvGrpSpPr>
          <p:cNvPr id="34" name="组合 33"/>
          <p:cNvGrpSpPr/>
          <p:nvPr/>
        </p:nvGrpSpPr>
        <p:grpSpPr>
          <a:xfrm>
            <a:off x="1129983" y="5800090"/>
            <a:ext cx="1342390" cy="513715"/>
            <a:chOff x="1326" y="9586"/>
            <a:chExt cx="2114" cy="809"/>
          </a:xfrm>
        </p:grpSpPr>
        <p:sp>
          <p:nvSpPr>
            <p:cNvPr id="158" name="MMConnector"/>
            <p:cNvSpPr/>
            <p:nvPr/>
          </p:nvSpPr>
          <p:spPr>
            <a:xfrm>
              <a:off x="2836" y="10019"/>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57" name="SubTopic"/>
            <p:cNvSpPr/>
            <p:nvPr/>
          </p:nvSpPr>
          <p:spPr>
            <a:xfrm>
              <a:off x="1326" y="9586"/>
              <a:ext cx="1207" cy="62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指南针</a:t>
              </a:r>
              <a:endParaRPr sz="2400">
                <a:solidFill>
                  <a:srgbClr val="303030"/>
                </a:solidFill>
                <a:latin typeface="宋体" panose="02010600030101010101" pitchFamily="2" charset="-122"/>
              </a:endParaRPr>
            </a:p>
          </p:txBody>
        </p:sp>
      </p:grpSp>
      <p:grpSp>
        <p:nvGrpSpPr>
          <p:cNvPr id="66" name="组合 65"/>
          <p:cNvGrpSpPr/>
          <p:nvPr/>
        </p:nvGrpSpPr>
        <p:grpSpPr>
          <a:xfrm>
            <a:off x="1316038" y="4365625"/>
            <a:ext cx="1156335" cy="753110"/>
            <a:chOff x="1619" y="7327"/>
            <a:chExt cx="1821" cy="1186"/>
          </a:xfrm>
        </p:grpSpPr>
        <p:sp>
          <p:nvSpPr>
            <p:cNvPr id="160" name="MMConnector"/>
            <p:cNvSpPr/>
            <p:nvPr/>
          </p:nvSpPr>
          <p:spPr>
            <a:xfrm>
              <a:off x="2836" y="8137"/>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59" name="SubTopic"/>
            <p:cNvSpPr/>
            <p:nvPr/>
          </p:nvSpPr>
          <p:spPr>
            <a:xfrm>
              <a:off x="1619" y="7327"/>
              <a:ext cx="915" cy="62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方向</a:t>
              </a:r>
              <a:endParaRPr sz="2400">
                <a:solidFill>
                  <a:srgbClr val="303030"/>
                </a:solidFill>
                <a:latin typeface="宋体" panose="02010600030101010101" pitchFamily="2" charset="-122"/>
              </a:endParaRPr>
            </a:p>
          </p:txBody>
        </p:sp>
      </p:grpSp>
      <p:grpSp>
        <p:nvGrpSpPr>
          <p:cNvPr id="67" name="组合 66"/>
          <p:cNvGrpSpPr/>
          <p:nvPr/>
        </p:nvGrpSpPr>
        <p:grpSpPr>
          <a:xfrm>
            <a:off x="729298" y="4843780"/>
            <a:ext cx="1743075" cy="513715"/>
            <a:chOff x="695" y="8080"/>
            <a:chExt cx="2745" cy="809"/>
          </a:xfrm>
        </p:grpSpPr>
        <p:sp>
          <p:nvSpPr>
            <p:cNvPr id="162" name="MMConnector"/>
            <p:cNvSpPr/>
            <p:nvPr/>
          </p:nvSpPr>
          <p:spPr>
            <a:xfrm>
              <a:off x="2836" y="8513"/>
              <a:ext cx="604" cy="376"/>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rgbClr val="96E54E"/>
              </a:solidFill>
              <a:round/>
            </a:ln>
          </p:spPr>
        </p:sp>
        <p:sp>
          <p:nvSpPr>
            <p:cNvPr id="161" name="SubTopic"/>
            <p:cNvSpPr/>
            <p:nvPr/>
          </p:nvSpPr>
          <p:spPr>
            <a:xfrm>
              <a:off x="695" y="8080"/>
              <a:ext cx="1803"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rPr>
                <a:t>假想曲线</a:t>
              </a:r>
              <a:endParaRPr sz="2400">
                <a:solidFill>
                  <a:srgbClr val="303030"/>
                </a:solidFill>
                <a:latin typeface="宋体" panose="02010600030101010101" pitchFamily="2" charset="-122"/>
              </a:endParaRPr>
            </a:p>
          </p:txBody>
        </p:sp>
      </p:grpSp>
      <p:grpSp>
        <p:nvGrpSpPr>
          <p:cNvPr id="35" name="组合 34"/>
          <p:cNvGrpSpPr/>
          <p:nvPr/>
        </p:nvGrpSpPr>
        <p:grpSpPr>
          <a:xfrm>
            <a:off x="6371908" y="1943735"/>
            <a:ext cx="2165985" cy="2452370"/>
            <a:chOff x="9581" y="2835"/>
            <a:chExt cx="3411" cy="3862"/>
          </a:xfrm>
        </p:grpSpPr>
        <p:sp>
          <p:nvSpPr>
            <p:cNvPr id="165" name="MMConnector"/>
            <p:cNvSpPr/>
            <p:nvPr/>
          </p:nvSpPr>
          <p:spPr>
            <a:xfrm>
              <a:off x="9581" y="4698"/>
              <a:ext cx="2098" cy="1999"/>
            </a:xfrm>
            <a:custGeom>
              <a:avLst/>
              <a:gdLst/>
              <a:ahLst/>
              <a:cxnLst/>
              <a:rect l="0" t="0" r="0" b="0"/>
              <a:pathLst>
                <a:path w="889838" h="580195">
                  <a:moveTo>
                    <a:pt x="-204798" y="167554"/>
                  </a:moveTo>
                  <a:cubicBezTo>
                    <a:pt x="-219531" y="179790"/>
                    <a:pt x="-221407" y="197325"/>
                    <a:pt x="-211947" y="208485"/>
                  </a:cubicBezTo>
                  <a:cubicBezTo>
                    <a:pt x="-202487" y="219645"/>
                    <a:pt x="-184609" y="220975"/>
                    <a:pt x="-170398" y="208136"/>
                  </a:cubicBezTo>
                  <a:cubicBezTo>
                    <a:pt x="-157001" y="196032"/>
                    <a:pt x="-143603" y="183928"/>
                    <a:pt x="-130495" y="171586"/>
                  </a:cubicBezTo>
                  <a:cubicBezTo>
                    <a:pt x="-117388" y="159245"/>
                    <a:pt x="-104570" y="146666"/>
                    <a:pt x="-91904" y="133982"/>
                  </a:cubicBezTo>
                  <a:cubicBezTo>
                    <a:pt x="-79239" y="121298"/>
                    <a:pt x="-66727" y="108509"/>
                    <a:pt x="-54344" y="95640"/>
                  </a:cubicBezTo>
                  <a:cubicBezTo>
                    <a:pt x="-41961" y="82770"/>
                    <a:pt x="-29706" y="69821"/>
                    <a:pt x="-17525" y="56842"/>
                  </a:cubicBezTo>
                  <a:cubicBezTo>
                    <a:pt x="-5343" y="43863"/>
                    <a:pt x="6764" y="30853"/>
                    <a:pt x="18845" y="17853"/>
                  </a:cubicBezTo>
                  <a:cubicBezTo>
                    <a:pt x="30926" y="4853"/>
                    <a:pt x="42980" y="-8138"/>
                    <a:pt x="55055" y="-21077"/>
                  </a:cubicBezTo>
                  <a:cubicBezTo>
                    <a:pt x="67131" y="-34016"/>
                    <a:pt x="79228" y="-46904"/>
                    <a:pt x="91394" y="-59698"/>
                  </a:cubicBezTo>
                  <a:cubicBezTo>
                    <a:pt x="103560" y="-72492"/>
                    <a:pt x="115796" y="-85191"/>
                    <a:pt x="128147" y="-97751"/>
                  </a:cubicBezTo>
                  <a:cubicBezTo>
                    <a:pt x="140499" y="-110311"/>
                    <a:pt x="152966" y="-122730"/>
                    <a:pt x="165595" y="-134959"/>
                  </a:cubicBezTo>
                  <a:cubicBezTo>
                    <a:pt x="178224" y="-147188"/>
                    <a:pt x="191015" y="-159227"/>
                    <a:pt x="204011" y="-171019"/>
                  </a:cubicBezTo>
                  <a:cubicBezTo>
                    <a:pt x="217006" y="-182812"/>
                    <a:pt x="230206" y="-194357"/>
                    <a:pt x="243650" y="-205594"/>
                  </a:cubicBezTo>
                  <a:cubicBezTo>
                    <a:pt x="257094" y="-216831"/>
                    <a:pt x="270781" y="-227759"/>
                    <a:pt x="284744" y="-238309"/>
                  </a:cubicBezTo>
                  <a:cubicBezTo>
                    <a:pt x="298706" y="-248860"/>
                    <a:pt x="312944" y="-259034"/>
                    <a:pt x="327478" y="-268758"/>
                  </a:cubicBezTo>
                  <a:cubicBezTo>
                    <a:pt x="342013" y="-278482"/>
                    <a:pt x="356844" y="-287756"/>
                    <a:pt x="371976" y="-296509"/>
                  </a:cubicBezTo>
                  <a:cubicBezTo>
                    <a:pt x="387109" y="-305262"/>
                    <a:pt x="402542" y="-313493"/>
                    <a:pt x="418275" y="-321137"/>
                  </a:cubicBezTo>
                  <a:cubicBezTo>
                    <a:pt x="434009" y="-328781"/>
                    <a:pt x="450044" y="-335838"/>
                    <a:pt x="466312" y="-342253"/>
                  </a:cubicBezTo>
                  <a:cubicBezTo>
                    <a:pt x="482580" y="-348668"/>
                    <a:pt x="499081" y="-354442"/>
                    <a:pt x="515916" y="-359547"/>
                  </a:cubicBezTo>
                  <a:cubicBezTo>
                    <a:pt x="532751" y="-364653"/>
                    <a:pt x="549919" y="-369089"/>
                    <a:pt x="566831" y="-372829"/>
                  </a:cubicBezTo>
                  <a:cubicBezTo>
                    <a:pt x="583742" y="-376569"/>
                    <a:pt x="600397" y="-379613"/>
                    <a:pt x="618739" y="-382042"/>
                  </a:cubicBezTo>
                  <a:cubicBezTo>
                    <a:pt x="637080" y="-384471"/>
                    <a:pt x="657108" y="-386286"/>
                    <a:pt x="671306" y="-387268"/>
                  </a:cubicBezTo>
                  <a:cubicBezTo>
                    <a:pt x="685504" y="-388250"/>
                    <a:pt x="693872" y="-388400"/>
                    <a:pt x="702240" y="-388550"/>
                  </a:cubicBezTo>
                  <a:cubicBezTo>
                    <a:pt x="704976" y="-388599"/>
                    <a:pt x="706800" y="-390260"/>
                    <a:pt x="706800" y="-392350"/>
                  </a:cubicBezTo>
                  <a:cubicBezTo>
                    <a:pt x="706800" y="-394440"/>
                    <a:pt x="704975" y="-396085"/>
                    <a:pt x="702240" y="-396150"/>
                  </a:cubicBezTo>
                  <a:cubicBezTo>
                    <a:pt x="693792" y="-396351"/>
                    <a:pt x="685343" y="-396552"/>
                    <a:pt x="670939" y="-396157"/>
                  </a:cubicBezTo>
                  <a:cubicBezTo>
                    <a:pt x="656535" y="-395761"/>
                    <a:pt x="636174" y="-394770"/>
                    <a:pt x="617455" y="-393079"/>
                  </a:cubicBezTo>
                  <a:cubicBezTo>
                    <a:pt x="598736" y="-391388"/>
                    <a:pt x="581659" y="-388999"/>
                    <a:pt x="564261" y="-385905"/>
                  </a:cubicBezTo>
                  <a:cubicBezTo>
                    <a:pt x="546862" y="-382811"/>
                    <a:pt x="529143" y="-379012"/>
                    <a:pt x="511706" y="-374508"/>
                  </a:cubicBezTo>
                  <a:cubicBezTo>
                    <a:pt x="494269" y="-370003"/>
                    <a:pt x="477115" y="-364793"/>
                    <a:pt x="460153" y="-358908"/>
                  </a:cubicBezTo>
                  <a:cubicBezTo>
                    <a:pt x="443191" y="-353022"/>
                    <a:pt x="426422" y="-346462"/>
                    <a:pt x="409927" y="-339281"/>
                  </a:cubicBezTo>
                  <a:cubicBezTo>
                    <a:pt x="393432" y="-332100"/>
                    <a:pt x="377210" y="-324297"/>
                    <a:pt x="361276" y="-315946"/>
                  </a:cubicBezTo>
                  <a:cubicBezTo>
                    <a:pt x="345341" y="-307594"/>
                    <a:pt x="329693" y="-298692"/>
                    <a:pt x="314340" y="-289321"/>
                  </a:cubicBezTo>
                  <a:cubicBezTo>
                    <a:pt x="298986" y="-279950"/>
                    <a:pt x="283927" y="-270109"/>
                    <a:pt x="269148" y="-259880"/>
                  </a:cubicBezTo>
                  <a:cubicBezTo>
                    <a:pt x="254369" y="-249650"/>
                    <a:pt x="239871" y="-239032"/>
                    <a:pt x="225629" y="-228101"/>
                  </a:cubicBezTo>
                  <a:cubicBezTo>
                    <a:pt x="211387" y="-217171"/>
                    <a:pt x="197400" y="-205929"/>
                    <a:pt x="183635" y="-194446"/>
                  </a:cubicBezTo>
                  <a:cubicBezTo>
                    <a:pt x="169869" y="-182963"/>
                    <a:pt x="156325" y="-171238"/>
                    <a:pt x="142963" y="-159336"/>
                  </a:cubicBezTo>
                  <a:cubicBezTo>
                    <a:pt x="129601" y="-147434"/>
                    <a:pt x="116420" y="-135353"/>
                    <a:pt x="103378" y="-123152"/>
                  </a:cubicBezTo>
                  <a:cubicBezTo>
                    <a:pt x="90337" y="-110951"/>
                    <a:pt x="77435" y="-98629"/>
                    <a:pt x="64628" y="-86239"/>
                  </a:cubicBezTo>
                  <a:cubicBezTo>
                    <a:pt x="51822" y="-73848"/>
                    <a:pt x="39111" y="-61389"/>
                    <a:pt x="26453" y="-48909"/>
                  </a:cubicBezTo>
                  <a:cubicBezTo>
                    <a:pt x="13794" y="-36430"/>
                    <a:pt x="1188" y="-23930"/>
                    <a:pt x="-11410" y="-11457"/>
                  </a:cubicBezTo>
                  <a:cubicBezTo>
                    <a:pt x="-24007" y="1015"/>
                    <a:pt x="-36596" y="13460"/>
                    <a:pt x="-49217" y="25833"/>
                  </a:cubicBezTo>
                  <a:cubicBezTo>
                    <a:pt x="-61838" y="38206"/>
                    <a:pt x="-74492" y="50507"/>
                    <a:pt x="-87223" y="62680"/>
                  </a:cubicBezTo>
                  <a:cubicBezTo>
                    <a:pt x="-99954" y="74854"/>
                    <a:pt x="-112762" y="86899"/>
                    <a:pt x="-125670" y="98792"/>
                  </a:cubicBezTo>
                  <a:cubicBezTo>
                    <a:pt x="-138578" y="110685"/>
                    <a:pt x="-151586" y="122425"/>
                    <a:pt x="-164791" y="133860"/>
                  </a:cubicBezTo>
                  <a:cubicBezTo>
                    <a:pt x="-177995" y="145295"/>
                    <a:pt x="-191396" y="156424"/>
                    <a:pt x="-204798" y="167554"/>
                  </a:cubicBezTo>
                  <a:close/>
                </a:path>
              </a:pathLst>
            </a:custGeom>
            <a:solidFill>
              <a:srgbClr val="96E54E"/>
            </a:solidFill>
            <a:ln w="7600" cap="rnd">
              <a:solidFill>
                <a:srgbClr val="96E54E"/>
              </a:solidFill>
              <a:round/>
            </a:ln>
          </p:spPr>
        </p:sp>
        <p:sp>
          <p:nvSpPr>
            <p:cNvPr id="163" name="MainTopic"/>
            <p:cNvSpPr/>
            <p:nvPr/>
          </p:nvSpPr>
          <p:spPr>
            <a:xfrm>
              <a:off x="11217" y="2835"/>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96E54E"/>
              </a:solidFill>
              <a:round/>
            </a:ln>
          </p:spPr>
          <p:txBody>
            <a:bodyPr wrap="none" lIns="0" tIns="0" rIns="0" bIns="22500" rtlCol="0" anchor="ctr"/>
            <a:lstStyle/>
            <a:p>
              <a:pPr algn="ctr"/>
              <a:r>
                <a:rPr sz="2400">
                  <a:solidFill>
                    <a:srgbClr val="303030"/>
                  </a:solidFill>
                  <a:latin typeface="宋体" panose="02010600030101010101" pitchFamily="2" charset="-122"/>
                  <a:hlinkClick r:id="rId4" action="ppaction://hlinksldjump"/>
                </a:rPr>
                <a:t>电生磁</a:t>
              </a:r>
              <a:endParaRPr sz="2400">
                <a:solidFill>
                  <a:srgbClr val="303030"/>
                </a:solidFill>
                <a:latin typeface="宋体" panose="02010600030101010101" pitchFamily="2" charset="-122"/>
              </a:endParaRPr>
            </a:p>
          </p:txBody>
        </p:sp>
      </p:grpSp>
      <p:grpSp>
        <p:nvGrpSpPr>
          <p:cNvPr id="36" name="组合 35"/>
          <p:cNvGrpSpPr/>
          <p:nvPr/>
        </p:nvGrpSpPr>
        <p:grpSpPr>
          <a:xfrm>
            <a:off x="8729028" y="1442720"/>
            <a:ext cx="2533650" cy="1040765"/>
            <a:chOff x="13293" y="2046"/>
            <a:chExt cx="3990" cy="1639"/>
          </a:xfrm>
        </p:grpSpPr>
        <p:sp>
          <p:nvSpPr>
            <p:cNvPr id="167" name="MMConnector"/>
            <p:cNvSpPr/>
            <p:nvPr/>
          </p:nvSpPr>
          <p:spPr>
            <a:xfrm>
              <a:off x="13293" y="3007"/>
              <a:ext cx="604" cy="678"/>
            </a:xfrm>
            <a:custGeom>
              <a:avLst/>
              <a:gdLst/>
              <a:ahLst/>
              <a:cxnLst/>
              <a:rect l="0" t="0" r="0" b="0"/>
              <a:pathLst>
                <a:path w="250800" h="196650" fill="none">
                  <a:moveTo>
                    <a:pt x="-125400" y="98325"/>
                  </a:moveTo>
                  <a:cubicBezTo>
                    <a:pt x="-2277" y="98325"/>
                    <a:pt x="-3047" y="-98325"/>
                    <a:pt x="125400" y="-98325"/>
                  </a:cubicBezTo>
                </a:path>
              </a:pathLst>
            </a:custGeom>
            <a:noFill/>
            <a:ln w="15200" cap="rnd">
              <a:solidFill>
                <a:srgbClr val="96E54E"/>
              </a:solidFill>
              <a:round/>
            </a:ln>
          </p:spPr>
        </p:sp>
        <p:sp>
          <p:nvSpPr>
            <p:cNvPr id="166" name="SubTopic"/>
            <p:cNvSpPr/>
            <p:nvPr/>
          </p:nvSpPr>
          <p:spPr>
            <a:xfrm>
              <a:off x="13556" y="2046"/>
              <a:ext cx="3727"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通电螺线管的磁场</a:t>
              </a:r>
              <a:endParaRPr lang="zh-CN" sz="2400">
                <a:solidFill>
                  <a:srgbClr val="303030"/>
                </a:solidFill>
                <a:latin typeface="宋体" panose="02010600030101010101" pitchFamily="2" charset="-122"/>
              </a:endParaRPr>
            </a:p>
          </p:txBody>
        </p:sp>
      </p:grpSp>
      <p:grpSp>
        <p:nvGrpSpPr>
          <p:cNvPr id="72" name="组合 71"/>
          <p:cNvGrpSpPr/>
          <p:nvPr/>
        </p:nvGrpSpPr>
        <p:grpSpPr>
          <a:xfrm>
            <a:off x="8729028" y="1920875"/>
            <a:ext cx="1583055" cy="419100"/>
            <a:chOff x="13293" y="2799"/>
            <a:chExt cx="2493" cy="660"/>
          </a:xfrm>
        </p:grpSpPr>
        <p:sp>
          <p:nvSpPr>
            <p:cNvPr id="169" name="MMConnector"/>
            <p:cNvSpPr/>
            <p:nvPr/>
          </p:nvSpPr>
          <p:spPr>
            <a:xfrm>
              <a:off x="13293" y="3384"/>
              <a:ext cx="604" cy="75"/>
            </a:xfrm>
            <a:custGeom>
              <a:avLst/>
              <a:gdLst/>
              <a:ahLst/>
              <a:cxnLst/>
              <a:rect l="0" t="0" r="0" b="0"/>
              <a:pathLst>
                <a:path w="250800" h="21850" fill="none">
                  <a:moveTo>
                    <a:pt x="-125400" y="-10925"/>
                  </a:moveTo>
                  <a:cubicBezTo>
                    <a:pt x="-25080" y="-10925"/>
                    <a:pt x="50160" y="10925"/>
                    <a:pt x="125400" y="10925"/>
                  </a:cubicBezTo>
                </a:path>
              </a:pathLst>
            </a:custGeom>
            <a:noFill/>
            <a:ln w="15200" cap="rnd">
              <a:solidFill>
                <a:srgbClr val="96E54E"/>
              </a:solidFill>
              <a:round/>
            </a:ln>
          </p:spPr>
        </p:sp>
        <p:sp>
          <p:nvSpPr>
            <p:cNvPr id="168" name="SubTopic"/>
            <p:cNvSpPr/>
            <p:nvPr/>
          </p:nvSpPr>
          <p:spPr>
            <a:xfrm>
              <a:off x="13557" y="2799"/>
              <a:ext cx="2229"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安培定则</a:t>
              </a:r>
              <a:endParaRPr lang="zh-CN" sz="2400">
                <a:solidFill>
                  <a:srgbClr val="303030"/>
                </a:solidFill>
                <a:latin typeface="宋体" panose="02010600030101010101" pitchFamily="2" charset="-122"/>
              </a:endParaRPr>
            </a:p>
          </p:txBody>
        </p:sp>
      </p:grpSp>
      <p:grpSp>
        <p:nvGrpSpPr>
          <p:cNvPr id="73" name="组合 72"/>
          <p:cNvGrpSpPr/>
          <p:nvPr/>
        </p:nvGrpSpPr>
        <p:grpSpPr>
          <a:xfrm>
            <a:off x="8729028" y="2399030"/>
            <a:ext cx="2305685" cy="1107440"/>
            <a:chOff x="13293" y="3552"/>
            <a:chExt cx="3631" cy="1744"/>
          </a:xfrm>
        </p:grpSpPr>
        <p:sp>
          <p:nvSpPr>
            <p:cNvPr id="171" name="MMConnector"/>
            <p:cNvSpPr/>
            <p:nvPr/>
          </p:nvSpPr>
          <p:spPr>
            <a:xfrm>
              <a:off x="13293" y="3996"/>
              <a:ext cx="604" cy="1300"/>
            </a:xfrm>
            <a:custGeom>
              <a:avLst/>
              <a:gdLst/>
              <a:ahLst/>
              <a:cxnLst/>
              <a:rect l="0" t="0" r="0" b="0"/>
              <a:pathLst>
                <a:path w="250800" h="377150" fill="none">
                  <a:moveTo>
                    <a:pt x="-125400" y="-188575"/>
                  </a:moveTo>
                  <a:cubicBezTo>
                    <a:pt x="16814" y="-188575"/>
                    <a:pt x="-47593" y="188575"/>
                    <a:pt x="125400" y="188575"/>
                  </a:cubicBezTo>
                </a:path>
              </a:pathLst>
            </a:custGeom>
            <a:noFill/>
            <a:ln w="15200" cap="rnd">
              <a:solidFill>
                <a:srgbClr val="96E54E"/>
              </a:solidFill>
              <a:round/>
            </a:ln>
          </p:spPr>
        </p:sp>
        <p:sp>
          <p:nvSpPr>
            <p:cNvPr id="170" name="SubTopic"/>
            <p:cNvSpPr/>
            <p:nvPr/>
          </p:nvSpPr>
          <p:spPr>
            <a:xfrm>
              <a:off x="13558" y="3552"/>
              <a:ext cx="3366" cy="1093"/>
            </a:xfrm>
            <a:custGeom>
              <a:avLst/>
              <a:gdLst>
                <a:gd name="rtl" fmla="*/ 54150 w 866400"/>
                <a:gd name="rtt" fmla="*/ 26030 h 317300"/>
                <a:gd name="rtr" fmla="*/ 814150 w 866400"/>
                <a:gd name="rtb" fmla="*/ 299630 h 317300"/>
              </a:gdLst>
              <a:ahLst/>
              <a:cxnLst/>
              <a:rect l="rtl" t="rtt" r="rtr" b="rtb"/>
              <a:pathLst>
                <a:path w="866400" h="317300" stroke="0">
                  <a:moveTo>
                    <a:pt x="0" y="0"/>
                  </a:moveTo>
                  <a:lnTo>
                    <a:pt x="866400" y="0"/>
                  </a:lnTo>
                  <a:lnTo>
                    <a:pt x="866400" y="317300"/>
                  </a:lnTo>
                  <a:lnTo>
                    <a:pt x="0" y="317300"/>
                  </a:lnTo>
                  <a:lnTo>
                    <a:pt x="0" y="0"/>
                  </a:lnTo>
                  <a:close/>
                </a:path>
                <a:path w="866400" h="317300" fill="none">
                  <a:moveTo>
                    <a:pt x="0" y="317300"/>
                  </a:moveTo>
                  <a:lnTo>
                    <a:pt x="866400" y="317300"/>
                  </a:lnTo>
                </a:path>
              </a:pathLst>
            </a:custGeom>
            <a:noFill/>
            <a:ln w="15200" cap="flat">
              <a:solidFill>
                <a:srgbClr val="96E54E"/>
              </a:solidFill>
              <a:round/>
            </a:ln>
          </p:spPr>
          <p:txBody>
            <a:bodyPr wrap="square" lIns="0" tIns="0" rIns="0" bIns="22500" rtlCol="0" anchor="ctr"/>
            <a:lstStyle/>
            <a:p>
              <a:pPr algn="l"/>
              <a:r>
                <a:rPr sz="2400">
                  <a:solidFill>
                    <a:srgbClr val="303030"/>
                  </a:solidFill>
                  <a:latin typeface="宋体" panose="02010600030101010101" pitchFamily="2" charset="-122"/>
                </a:rPr>
                <a:t>电磁铁磁性强</a:t>
              </a:r>
              <a:endParaRPr sz="2400">
                <a:solidFill>
                  <a:srgbClr val="303030"/>
                </a:solidFill>
                <a:latin typeface="宋体" panose="02010600030101010101" pitchFamily="2" charset="-122"/>
              </a:endParaRPr>
            </a:p>
            <a:p>
              <a:pPr algn="l"/>
              <a:r>
                <a:rPr sz="2400">
                  <a:solidFill>
                    <a:srgbClr val="303030"/>
                  </a:solidFill>
                  <a:latin typeface="宋体" panose="02010600030101010101" pitchFamily="2" charset="-122"/>
                </a:rPr>
                <a:t>弱的影响因素</a:t>
              </a:r>
              <a:endParaRPr sz="2400">
                <a:solidFill>
                  <a:srgbClr val="303030"/>
                </a:solidFill>
                <a:latin typeface="宋体" panose="02010600030101010101" pitchFamily="2" charset="-122"/>
              </a:endParaRPr>
            </a:p>
          </p:txBody>
        </p:sp>
      </p:grpSp>
      <p:grpSp>
        <p:nvGrpSpPr>
          <p:cNvPr id="38" name="组合 37"/>
          <p:cNvGrpSpPr/>
          <p:nvPr/>
        </p:nvGrpSpPr>
        <p:grpSpPr>
          <a:xfrm flipH="1">
            <a:off x="8269923" y="935510"/>
            <a:ext cx="2470487" cy="1803370"/>
            <a:chOff x="2263" y="5821"/>
            <a:chExt cx="2988" cy="2979"/>
          </a:xfrm>
        </p:grpSpPr>
        <p:sp>
          <p:nvSpPr>
            <p:cNvPr id="41" name="MMConnector"/>
            <p:cNvSpPr/>
            <p:nvPr/>
          </p:nvSpPr>
          <p:spPr>
            <a:xfrm>
              <a:off x="4647" y="7229"/>
              <a:ext cx="604" cy="1571"/>
            </a:xfrm>
            <a:custGeom>
              <a:avLst/>
              <a:gdLst/>
              <a:ahLst/>
              <a:cxnLst/>
              <a:rect l="0" t="0" r="0" b="0"/>
              <a:pathLst>
                <a:path w="250800" h="456000" fill="none">
                  <a:moveTo>
                    <a:pt x="125400" y="228000"/>
                  </a:moveTo>
                  <a:cubicBezTo>
                    <a:pt x="-24192" y="228000"/>
                    <a:pt x="64807" y="-228000"/>
                    <a:pt x="-125400" y="-228000"/>
                  </a:cubicBezTo>
                </a:path>
              </a:pathLst>
            </a:custGeom>
            <a:noFill/>
            <a:ln w="15200" cap="rnd">
              <a:solidFill>
                <a:srgbClr val="96E54E"/>
              </a:solidFill>
              <a:round/>
            </a:ln>
          </p:spPr>
        </p:sp>
        <p:sp>
          <p:nvSpPr>
            <p:cNvPr id="42" name="SubTopic"/>
            <p:cNvSpPr/>
            <p:nvPr/>
          </p:nvSpPr>
          <p:spPr>
            <a:xfrm>
              <a:off x="2263" y="5821"/>
              <a:ext cx="2111" cy="62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96E54E"/>
              </a:solidFill>
              <a:round/>
            </a:ln>
          </p:spPr>
          <p:txBody>
            <a:bodyPr wrap="none" lIns="0" tIns="0" rIns="0" bIns="22500" rtlCol="0" anchor="ctr"/>
            <a:lstStyle/>
            <a:p>
              <a:pPr algn="ctr"/>
              <a:r>
                <a:rPr lang="zh-CN" sz="2400">
                  <a:solidFill>
                    <a:srgbClr val="303030"/>
                  </a:solidFill>
                  <a:latin typeface="宋体" panose="02010600030101010101" pitchFamily="2" charset="-122"/>
                </a:rPr>
                <a:t>电流的磁效应</a:t>
              </a:r>
              <a:endParaRPr lang="zh-CN" sz="2400">
                <a:solidFill>
                  <a:srgbClr val="303030"/>
                </a:solidFill>
                <a:latin typeface="宋体" panose="02010600030101010101" pitchFamily="2"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linds(horizontal)">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blinds(horizontal)">
                                      <p:cBhvr>
                                        <p:cTn id="17" dur="500"/>
                                        <p:tgtEl>
                                          <p:spTgt spid="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blinds(horizontal)">
                                      <p:cBhvr>
                                        <p:cTn id="27" dur="500"/>
                                        <p:tgtEl>
                                          <p:spTgt spid="5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blinds(horizontal)">
                                      <p:cBhvr>
                                        <p:cTn id="32" dur="500"/>
                                        <p:tgtEl>
                                          <p:spTgt spid="6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blinds(horizontal)">
                                      <p:cBhvr>
                                        <p:cTn id="37" dur="500"/>
                                        <p:tgtEl>
                                          <p:spTgt spid="6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blinds(horizontal)">
                                      <p:cBhvr>
                                        <p:cTn id="42" dur="500"/>
                                        <p:tgtEl>
                                          <p:spTgt spid="6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blinds(horizontal)">
                                      <p:cBhvr>
                                        <p:cTn id="47" dur="500"/>
                                        <p:tgtEl>
                                          <p:spTgt spid="6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blinds(horizontal)">
                                      <p:cBhvr>
                                        <p:cTn id="52" dur="500"/>
                                        <p:tgtEl>
                                          <p:spTgt spid="6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66"/>
                                        </p:tgtEl>
                                        <p:attrNameLst>
                                          <p:attrName>style.visibility</p:attrName>
                                        </p:attrNameLst>
                                      </p:cBhvr>
                                      <p:to>
                                        <p:strVal val="visible"/>
                                      </p:to>
                                    </p:set>
                                    <p:animEffect transition="in" filter="blinds(horizontal)">
                                      <p:cBhvr>
                                        <p:cTn id="57" dur="500"/>
                                        <p:tgtEl>
                                          <p:spTgt spid="6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blinds(horizontal)">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blinds(horizontal)">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blinds(horizontal)">
                                      <p:cBhvr>
                                        <p:cTn id="72" dur="500"/>
                                        <p:tgtEl>
                                          <p:spTgt spid="6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blinds(horizontal)">
                                      <p:cBhvr>
                                        <p:cTn id="77" dur="500"/>
                                        <p:tgtEl>
                                          <p:spTgt spid="3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blinds(horizontal)">
                                      <p:cBhvr>
                                        <p:cTn id="82" dur="500"/>
                                        <p:tgtEl>
                                          <p:spTgt spid="3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blinds(horizontal)">
                                      <p:cBhvr>
                                        <p:cTn id="87" dur="500"/>
                                        <p:tgtEl>
                                          <p:spTgt spid="3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blinds(horizontal)">
                                      <p:cBhvr>
                                        <p:cTn id="92" dur="500"/>
                                        <p:tgtEl>
                                          <p:spTgt spid="36"/>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72"/>
                                        </p:tgtEl>
                                        <p:attrNameLst>
                                          <p:attrName>style.visibility</p:attrName>
                                        </p:attrNameLst>
                                      </p:cBhvr>
                                      <p:to>
                                        <p:strVal val="visible"/>
                                      </p:to>
                                    </p:set>
                                    <p:animEffect transition="in" filter="blinds(horizontal)">
                                      <p:cBhvr>
                                        <p:cTn id="97" dur="500"/>
                                        <p:tgtEl>
                                          <p:spTgt spid="72"/>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blinds(horizontal)">
                                      <p:cBhvr>
                                        <p:cTn id="102" dur="500"/>
                                        <p:tgtEl>
                                          <p:spTgt spid="73"/>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blinds(horizontal)">
                                      <p:cBhvr>
                                        <p:cTn id="107" dur="500"/>
                                        <p:tgtEl>
                                          <p:spTgt spid="43"/>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blinds(horizontal)">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blinds(horizontal)">
                                      <p:cBhvr>
                                        <p:cTn id="117" dur="500"/>
                                        <p:tgtEl>
                                          <p:spTgt spid="24"/>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blinds(horizontal)">
                                      <p:cBhvr>
                                        <p:cTn id="122" dur="500"/>
                                        <p:tgtEl>
                                          <p:spTgt spid="3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blinds(horizontal)">
                                      <p:cBhvr>
                                        <p:cTn id="1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62" name="组合 61"/>
          <p:cNvGrpSpPr/>
          <p:nvPr/>
        </p:nvGrpSpPr>
        <p:grpSpPr>
          <a:xfrm>
            <a:off x="3054668" y="899883"/>
            <a:ext cx="6281420" cy="645039"/>
            <a:chOff x="4741" y="1321"/>
            <a:chExt cx="9592" cy="1231"/>
          </a:xfrm>
        </p:grpSpPr>
        <p:pic>
          <p:nvPicPr>
            <p:cNvPr id="45063" name="图片 62" descr="2020试题研究版式22"/>
            <p:cNvPicPr>
              <a:picLocks noChangeAspect="1"/>
            </p:cNvPicPr>
            <p:nvPr/>
          </p:nvPicPr>
          <p:blipFill>
            <a:blip r:embed="rId1"/>
            <a:stretch>
              <a:fillRect/>
            </a:stretch>
          </p:blipFill>
          <p:spPr>
            <a:xfrm>
              <a:off x="4741" y="1379"/>
              <a:ext cx="9592" cy="1134"/>
            </a:xfrm>
            <a:prstGeom prst="rect">
              <a:avLst/>
            </a:prstGeom>
            <a:noFill/>
            <a:ln w="9525">
              <a:noFill/>
            </a:ln>
          </p:spPr>
        </p:pic>
        <p:sp>
          <p:nvSpPr>
            <p:cNvPr id="45064" name="文本框 63"/>
            <p:cNvSpPr txBox="1"/>
            <p:nvPr/>
          </p:nvSpPr>
          <p:spPr>
            <a:xfrm>
              <a:off x="5798" y="1321"/>
              <a:ext cx="7828" cy="1231"/>
            </a:xfrm>
            <a:prstGeom prst="rect">
              <a:avLst/>
            </a:prstGeom>
            <a:noFill/>
            <a:ln w="9525">
              <a:noFill/>
            </a:ln>
          </p:spPr>
          <p:txBody>
            <a:bodyPr anchor="t">
              <a:spAutoFit/>
            </a:bodyPr>
            <a:lstStyle/>
            <a:p>
              <a:pPr algn="ct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知识精讲</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2" name="组合 1"/>
          <p:cNvGrpSpPr/>
          <p:nvPr/>
        </p:nvGrpSpPr>
        <p:grpSpPr>
          <a:xfrm>
            <a:off x="676276" y="1734185"/>
            <a:ext cx="10838815" cy="600075"/>
            <a:chOff x="921" y="2643"/>
            <a:chExt cx="17069" cy="945"/>
          </a:xfrm>
        </p:grpSpPr>
        <p:pic>
          <p:nvPicPr>
            <p:cNvPr id="39" name="图片 38" descr="9"/>
            <p:cNvPicPr>
              <a:picLocks noChangeAspect="1"/>
            </p:cNvPicPr>
            <p:nvPr/>
          </p:nvPicPr>
          <p:blipFill>
            <a:blip r:embed="rId2"/>
            <a:srcRect t="9970" r="29594" b="6445"/>
            <a:stretch>
              <a:fillRect/>
            </a:stretch>
          </p:blipFill>
          <p:spPr>
            <a:xfrm>
              <a:off x="921" y="2643"/>
              <a:ext cx="17069" cy="896"/>
            </a:xfrm>
            <a:prstGeom prst="rect">
              <a:avLst/>
            </a:prstGeom>
          </p:spPr>
        </p:pic>
        <p:sp>
          <p:nvSpPr>
            <p:cNvPr id="45079" name="文本框 78"/>
            <p:cNvSpPr txBox="1"/>
            <p:nvPr/>
          </p:nvSpPr>
          <p:spPr>
            <a:xfrm>
              <a:off x="2711" y="2717"/>
              <a:ext cx="3434" cy="871"/>
            </a:xfrm>
            <a:prstGeom prst="rect">
              <a:avLst/>
            </a:prstGeom>
            <a:noFill/>
            <a:ln w="9525">
              <a:noFill/>
            </a:ln>
          </p:spPr>
          <p:txBody>
            <a:bodyPr anchor="t">
              <a:spAutoFit/>
            </a:bodyPr>
            <a:lstStyle/>
            <a:p>
              <a:pPr algn="ctr"/>
              <a:r>
                <a:rPr lang="zh-CN" altLang="en-US" sz="3000" b="1" dirty="0">
                  <a:solidFill>
                    <a:prstClr val="black"/>
                  </a:solidFill>
                  <a:latin typeface="黑体" panose="02010609060101010101" pitchFamily="49" charset="-122"/>
                  <a:ea typeface="黑体" panose="02010609060101010101" pitchFamily="49" charset="-122"/>
                </a:rPr>
                <a:t>考点清单</a:t>
              </a:r>
              <a:endParaRPr lang="zh-CN" altLang="en-US" sz="3000" b="1" dirty="0">
                <a:solidFill>
                  <a:prstClr val="black"/>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801053" y="2302510"/>
            <a:ext cx="10570845" cy="3969385"/>
          </a:xfrm>
          <a:prstGeom prst="rect">
            <a:avLst/>
          </a:prstGeom>
          <a:noFill/>
          <a:ln w="9525">
            <a:noFill/>
          </a:ln>
        </p:spPr>
        <p:txBody>
          <a:bodyPr wrap="square">
            <a:spAutoFit/>
          </a:bodyPr>
          <a:lstStyle/>
          <a:p>
            <a:pPr indent="0">
              <a:lnSpc>
                <a:spcPct val="150000"/>
              </a:lnSpc>
            </a:pPr>
            <a:r>
              <a:rPr lang="zh-CN" sz="2400" b="0" dirty="0">
                <a:latin typeface="Times New Roman" panose="02020603050405020304" pitchFamily="18" charset="0"/>
                <a:ea typeface="黑体" panose="02010609060101010101" pitchFamily="49" charset="-122"/>
                <a:cs typeface="Times New Roman" panose="02020603050405020304" pitchFamily="18" charset="0"/>
              </a:rPr>
              <a:t>一、磁是什么</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磁现象</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磁性与磁体：能够吸引铁、钴、镍等物质的性质叫做磁性</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具有磁性的物体称为磁体</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磁极：磁体上吸引能力</a:t>
            </a:r>
            <a:r>
              <a:rPr lang="en-US" sz="2400" b="0" dirty="0">
                <a:latin typeface="Times New Roman" panose="02020603050405020304" pitchFamily="18" charset="0"/>
                <a:ea typeface="宋体" panose="02010600030101010101" pitchFamily="2" charset="-122"/>
                <a:cs typeface="Times New Roman" panose="02020603050405020304" pitchFamily="18" charset="0"/>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的两个部位</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能够自由转动的磁体，静止时指南的那个磁极叫做</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极或</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极，指北的那个磁极叫做</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极或</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latin typeface="Times New Roman" panose="02020603050405020304" pitchFamily="18" charset="0"/>
                <a:ea typeface="宋体" panose="02010600030101010101" pitchFamily="2" charset="-122"/>
                <a:cs typeface="Times New Roman" panose="02020603050405020304" pitchFamily="18" charset="0"/>
              </a:rPr>
              <a:t>磁极间的相互作用规律：</a:t>
            </a:r>
            <a:r>
              <a:rPr lang="zh-CN" sz="2400" b="0" dirty="0">
                <a:latin typeface="Times New Roman" panose="02020603050405020304" pitchFamily="18" charset="0"/>
                <a:ea typeface="黑体" panose="02010609060101010101" pitchFamily="49" charset="-122"/>
                <a:cs typeface="Times New Roman" panose="02020603050405020304" pitchFamily="18" charset="0"/>
              </a:rPr>
              <a:t>同名磁极</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，异名磁极</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399598" y="4638675"/>
            <a:ext cx="96075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最强</a:t>
            </a:r>
            <a:endParaRPr lang="zh-CN" altLang="en-US"/>
          </a:p>
        </p:txBody>
      </p:sp>
      <p:sp>
        <p:nvSpPr>
          <p:cNvPr id="7" name="文本框 6"/>
          <p:cNvSpPr txBox="1"/>
          <p:nvPr/>
        </p:nvSpPr>
        <p:spPr>
          <a:xfrm>
            <a:off x="3390583" y="5138420"/>
            <a:ext cx="8261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南</a:t>
            </a:r>
            <a:endParaRPr lang="zh-CN" altLang="en-US"/>
          </a:p>
        </p:txBody>
      </p:sp>
      <p:sp>
        <p:nvSpPr>
          <p:cNvPr id="8" name="文本框 7"/>
          <p:cNvSpPr txBox="1"/>
          <p:nvPr/>
        </p:nvSpPr>
        <p:spPr>
          <a:xfrm>
            <a:off x="4598353" y="5138420"/>
            <a:ext cx="44069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S</a:t>
            </a:r>
            <a:endParaRPr lang="zh-CN" altLang="en-US"/>
          </a:p>
        </p:txBody>
      </p:sp>
      <p:sp>
        <p:nvSpPr>
          <p:cNvPr id="9" name="文本框 8"/>
          <p:cNvSpPr txBox="1"/>
          <p:nvPr/>
        </p:nvSpPr>
        <p:spPr>
          <a:xfrm>
            <a:off x="8468678" y="5138420"/>
            <a:ext cx="6654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北</a:t>
            </a:r>
            <a:endParaRPr lang="zh-CN" altLang="en-US"/>
          </a:p>
        </p:txBody>
      </p:sp>
      <p:sp>
        <p:nvSpPr>
          <p:cNvPr id="11" name="文本框 10"/>
          <p:cNvSpPr txBox="1"/>
          <p:nvPr/>
        </p:nvSpPr>
        <p:spPr>
          <a:xfrm>
            <a:off x="9926003" y="5138420"/>
            <a:ext cx="55689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N</a:t>
            </a:r>
            <a:endParaRPr lang="zh-CN" altLang="en-US"/>
          </a:p>
        </p:txBody>
      </p:sp>
      <p:sp>
        <p:nvSpPr>
          <p:cNvPr id="12" name="文本框 11"/>
          <p:cNvSpPr txBox="1"/>
          <p:nvPr/>
        </p:nvSpPr>
        <p:spPr>
          <a:xfrm>
            <a:off x="5806758" y="5719445"/>
            <a:ext cx="15119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相互排斥</a:t>
            </a:r>
            <a:endParaRPr lang="zh-CN" altLang="en-US"/>
          </a:p>
        </p:txBody>
      </p:sp>
      <p:sp>
        <p:nvSpPr>
          <p:cNvPr id="13" name="文本框 12"/>
          <p:cNvSpPr txBox="1"/>
          <p:nvPr/>
        </p:nvSpPr>
        <p:spPr>
          <a:xfrm>
            <a:off x="8880793" y="5719445"/>
            <a:ext cx="15500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相互吸引</a:t>
            </a:r>
            <a:endParaRPr lang="zh-CN" altLang="en-US"/>
          </a:p>
        </p:txBody>
      </p:sp>
      <p:sp>
        <p:nvSpPr>
          <p:cNvPr id="3" name="流程图: 终止 2">
            <a:hlinkClick r:id="rId3" action="ppaction://hlinksldjump"/>
          </p:cNvPr>
          <p:cNvSpPr/>
          <p:nvPr/>
        </p:nvSpPr>
        <p:spPr>
          <a:xfrm>
            <a:off x="9454833" y="275399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613" y="1002665"/>
            <a:ext cx="10350500" cy="4523105"/>
          </a:xfrm>
          <a:prstGeom prst="rect">
            <a:avLst/>
          </a:prstGeom>
          <a:noFill/>
          <a:ln w="9525">
            <a:noFill/>
          </a:ln>
        </p:spPr>
        <p:txBody>
          <a:bodyPr wrap="square">
            <a:spAutoFit/>
          </a:bodyPr>
          <a:lstStyle/>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(4)</a:t>
            </a:r>
            <a:r>
              <a:rPr lang="zh-CN" sz="2400" b="0" dirty="0">
                <a:latin typeface="Times New Roman" panose="02020603050405020304" pitchFamily="18" charset="0"/>
                <a:ea typeface="宋体" panose="02010600030101010101" pitchFamily="2" charset="-122"/>
                <a:cs typeface="Times New Roman" panose="02020603050405020304" pitchFamily="18" charset="0"/>
              </a:rPr>
              <a:t>磁化：原来不显磁性的物质通过靠近或接触磁体等方式使其显出磁性的过程叫磁化</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磁场</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latin typeface="Times New Roman" panose="02020603050405020304" pitchFamily="18" charset="0"/>
                <a:ea typeface="宋体" panose="02010600030101010101" pitchFamily="2" charset="-122"/>
                <a:cs typeface="Times New Roman" panose="02020603050405020304" pitchFamily="18" charset="0"/>
              </a:rPr>
              <a:t>定义：磁体周围存在着一种物质，能使小磁针偏转</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这种看不见、摸不着的物质，人们将其称为磁场</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磁体之间的相互作用是通过磁场发生的</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基本性质：对放入其中的磁体</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____________</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latin typeface="Times New Roman" panose="02020603050405020304" pitchFamily="18" charset="0"/>
                <a:ea typeface="宋体" panose="02010600030101010101" pitchFamily="2" charset="-122"/>
                <a:cs typeface="Times New Roman" panose="02020603050405020304" pitchFamily="18" charset="0"/>
              </a:rPr>
              <a:t>方向：放入磁场中的小磁针静止时</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___________</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zh-CN" sz="2400" b="0" dirty="0">
                <a:latin typeface="Times New Roman" panose="02020603050405020304" pitchFamily="18" charset="0"/>
                <a:ea typeface="宋体" panose="02010600030101010101" pitchFamily="2" charset="-122"/>
                <a:cs typeface="Times New Roman" panose="02020603050405020304" pitchFamily="18" charset="0"/>
              </a:rPr>
              <a:t>所指</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的</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方向即</a:t>
            </a:r>
            <a:r>
              <a:rPr lang="zh-CN" sz="2400" b="0" dirty="0">
                <a:latin typeface="Times New Roman" panose="02020603050405020304" pitchFamily="18" charset="0"/>
                <a:ea typeface="宋体" panose="02010600030101010101" pitchFamily="2" charset="-122"/>
                <a:cs typeface="Times New Roman" panose="02020603050405020304" pitchFamily="18" charset="0"/>
              </a:rPr>
              <a:t>为该点的磁场方向</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5357178" y="3876675"/>
            <a:ext cx="188404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有力的作用</a:t>
            </a:r>
            <a:endParaRPr lang="zh-CN" altLang="en-US"/>
          </a:p>
        </p:txBody>
      </p:sp>
      <p:sp>
        <p:nvSpPr>
          <p:cNvPr id="3" name="文本框 2"/>
          <p:cNvSpPr txBox="1"/>
          <p:nvPr/>
        </p:nvSpPr>
        <p:spPr>
          <a:xfrm>
            <a:off x="5911533" y="4389755"/>
            <a:ext cx="15513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北极</a:t>
            </a:r>
            <a:r>
              <a:rPr lang="en-US" sz="2400" b="0" dirty="0">
                <a:solidFill>
                  <a:srgbClr val="FF0000"/>
                </a:solidFill>
                <a:latin typeface="Times New Roman" panose="02020603050405020304" pitchFamily="18" charset="0"/>
                <a:ea typeface="宋体" panose="02010600030101010101" pitchFamily="2" charset="-122"/>
              </a:rPr>
              <a:t>(</a:t>
            </a:r>
            <a:r>
              <a:rPr lang="en-US" sz="2400" b="0" dirty="0">
                <a:solidFill>
                  <a:srgbClr val="FF0000"/>
                </a:solidFill>
                <a:latin typeface="Times New Roman" panose="02020603050405020304" pitchFamily="18" charset="0"/>
                <a:ea typeface="宋体" panose="02010600030101010101" pitchFamily="2" charset="-122"/>
              </a:rPr>
              <a:t>N</a:t>
            </a:r>
            <a:r>
              <a:rPr lang="zh-CN" sz="2400" b="0" dirty="0">
                <a:solidFill>
                  <a:srgbClr val="FF0000"/>
                </a:solidFill>
                <a:ea typeface="宋体" panose="02010600030101010101" pitchFamily="2" charset="-122"/>
              </a:rPr>
              <a:t>极</a:t>
            </a:r>
            <a:r>
              <a:rPr lang="en-US" sz="2400" b="0" dirty="0">
                <a:solidFill>
                  <a:srgbClr val="FF0000"/>
                </a:solidFill>
                <a:latin typeface="Times New Roman" panose="02020603050405020304" pitchFamily="18" charset="0"/>
                <a:ea typeface="宋体" panose="02010600030101010101" pitchFamily="2" charset="-122"/>
              </a:rPr>
              <a:t>)</a:t>
            </a:r>
            <a:endParaRPr lang="zh-CN" altLang="en-US" dirty="0"/>
          </a:p>
        </p:txBody>
      </p:sp>
      <p:grpSp>
        <p:nvGrpSpPr>
          <p:cNvPr id="7" name="组合 6"/>
          <p:cNvGrpSpPr/>
          <p:nvPr/>
        </p:nvGrpSpPr>
        <p:grpSpPr>
          <a:xfrm>
            <a:off x="8894763" y="4001467"/>
            <a:ext cx="1863725" cy="1621790"/>
            <a:chOff x="11092" y="5329"/>
            <a:chExt cx="2935" cy="2554"/>
          </a:xfrm>
        </p:grpSpPr>
        <p:grpSp>
          <p:nvGrpSpPr>
            <p:cNvPr id="8" name="组合 7"/>
            <p:cNvGrpSpPr/>
            <p:nvPr/>
          </p:nvGrpSpPr>
          <p:grpSpPr>
            <a:xfrm>
              <a:off x="11205" y="5329"/>
              <a:ext cx="2691" cy="255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1" name="组合 10"/>
              <p:cNvGrpSpPr/>
              <p:nvPr/>
            </p:nvGrpSpPr>
            <p:grpSpPr>
              <a:xfrm>
                <a:off x="3914" y="4432"/>
                <a:ext cx="3298" cy="2935"/>
                <a:chOff x="3288" y="4279"/>
                <a:chExt cx="4119" cy="3575"/>
              </a:xfrm>
            </p:grpSpPr>
            <p:sp>
              <p:nvSpPr>
                <p:cNvPr id="12" name="圆角矩形 11"/>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13" name="流程图: 终止 12"/>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14" name="组合 7"/>
                <p:cNvGrpSpPr/>
                <p:nvPr/>
              </p:nvGrpSpPr>
              <p:grpSpPr>
                <a:xfrm>
                  <a:off x="4951" y="6931"/>
                  <a:ext cx="578" cy="566"/>
                  <a:chOff x="13340" y="9527"/>
                  <a:chExt cx="680" cy="680"/>
                </a:xfrm>
              </p:grpSpPr>
              <p:sp>
                <p:nvSpPr>
                  <p:cNvPr id="15" name="椭圆 14"/>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9"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dirty="0">
                  <a:latin typeface="黑体" panose="02010609060101010101" pitchFamily="49" charset="-122"/>
                  <a:ea typeface="黑体" panose="02010609060101010101" pitchFamily="49" charset="-122"/>
                </a:rPr>
                <a:t>实验视频见超值配赠</a:t>
              </a:r>
              <a:endParaRPr lang="zh-CN" altLang="en-US" sz="2400" b="1" dirty="0">
                <a:latin typeface="黑体" panose="02010609060101010101" pitchFamily="49" charset="-122"/>
                <a:ea typeface="黑体" panose="02010609060101010101" pitchFamily="49" charset="-122"/>
              </a:endParaRPr>
            </a:p>
          </p:txBody>
        </p:sp>
      </p:grpSp>
      <p:sp>
        <p:nvSpPr>
          <p:cNvPr id="6" name="流程图: 终止 5">
            <a:hlinkClick r:id="rId1" action="ppaction://hlinksldjump"/>
          </p:cNvPr>
          <p:cNvSpPr/>
          <p:nvPr/>
        </p:nvSpPr>
        <p:spPr>
          <a:xfrm>
            <a:off x="8809038" y="591121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1373" y="746125"/>
            <a:ext cx="10350500" cy="5631180"/>
          </a:xfrm>
          <a:prstGeom prst="rect">
            <a:avLst/>
          </a:prstGeom>
          <a:noFill/>
          <a:ln w="9525">
            <a:noFill/>
          </a:ln>
        </p:spPr>
        <p:txBody>
          <a:bodyPr wrap="square">
            <a:spAutoFit/>
          </a:bodyPr>
          <a:lstStyle/>
          <a:p>
            <a:pPr indent="0">
              <a:lnSpc>
                <a:spcPct val="150000"/>
              </a:lnSpc>
            </a:pPr>
            <a:r>
              <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rPr>
              <a:t>(4)</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磁感线</a:t>
            </a:r>
            <a:endParaRPr 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定义</a:t>
            </a:r>
            <a:r>
              <a:rPr lang="zh-CN" sz="2400" b="0" dirty="0">
                <a:latin typeface="Times New Roman" panose="02020603050405020304" pitchFamily="18" charset="0"/>
                <a:ea typeface="宋体" panose="02010600030101010101" pitchFamily="2" charset="-122"/>
                <a:cs typeface="Times New Roman" panose="02020603050405020304" pitchFamily="18" charset="0"/>
              </a:rPr>
              <a:t>：描述磁场的某些特征和性质的带箭头的</a:t>
            </a:r>
            <a:r>
              <a:rPr lang="zh-CN" sz="2400" b="0" dirty="0">
                <a:latin typeface="Times New Roman" panose="02020603050405020304" pitchFamily="18" charset="0"/>
                <a:ea typeface="黑体" panose="02010609060101010101" pitchFamily="49" charset="-122"/>
                <a:cs typeface="Times New Roman" panose="02020603050405020304" pitchFamily="18" charset="0"/>
              </a:rPr>
              <a:t>假想曲线</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在磁体外部，磁感线从磁体的</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极出发回到</a:t>
            </a: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极</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特点：磁感线上任意一点的切线方向就是该点的</a:t>
            </a:r>
            <a:r>
              <a:rPr lang="en-US" sz="2400" dirty="0">
                <a:latin typeface="Times New Roman" panose="02020603050405020304" pitchFamily="18" charset="0"/>
                <a:ea typeface="宋体" panose="02010600030101010101" pitchFamily="2" charset="-122"/>
                <a:sym typeface="+mn-ea"/>
              </a:rPr>
              <a:t>__________</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；以磁感线的疏密来表示磁场的强弱，磁感线越密，磁场越</a:t>
            </a:r>
            <a:r>
              <a:rPr lang="en-US" sz="2400" dirty="0">
                <a:latin typeface="Times New Roman" panose="02020603050405020304" pitchFamily="18" charset="0"/>
                <a:ea typeface="宋体" panose="02010600030101010101" pitchFamily="2" charset="-122"/>
                <a:sym typeface="+mn-ea"/>
              </a:rPr>
              <a:t>_______</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；反之磁场越</a:t>
            </a:r>
            <a:r>
              <a:rPr lang="en-US" sz="2400" dirty="0">
                <a:latin typeface="Times New Roman" panose="02020603050405020304" pitchFamily="18" charset="0"/>
                <a:ea typeface="宋体" panose="02010600030101010101" pitchFamily="2" charset="-122"/>
                <a:sym typeface="+mn-ea"/>
              </a:rPr>
              <a:t>_______</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地磁场：地球周围存在磁场，地磁北极在地理</a:t>
            </a:r>
            <a:r>
              <a:rPr lang="en-US" sz="2400" dirty="0">
                <a:latin typeface="Times New Roman" panose="02020603050405020304" pitchFamily="18" charset="0"/>
                <a:ea typeface="宋体" panose="02010600030101010101" pitchFamily="2" charset="-122"/>
                <a:sym typeface="+mn-ea"/>
              </a:rPr>
              <a:t>_______</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极附近，地磁南极在地理</a:t>
            </a: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_____</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极附近</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不过，地理的两极和地磁场的两极并不完全重合</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en-US"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zh-CN" sz="2400" dirty="0">
                <a:latin typeface="黑体" panose="02010609060101010101" pitchFamily="49" charset="-122"/>
                <a:ea typeface="黑体" panose="02010609060101010101" pitchFamily="49" charset="-122"/>
                <a:sym typeface="+mn-ea"/>
              </a:rPr>
              <a:t>二、电流的磁场</a:t>
            </a:r>
            <a:endParaRPr lang="en-US" sz="2400" dirty="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a:lnSpc>
                <a:spcPct val="150000"/>
              </a:lnSpc>
            </a:pP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dirty="0">
                <a:ea typeface="宋体" panose="02010600030101010101" pitchFamily="2" charset="-122"/>
                <a:sym typeface="+mn-ea"/>
              </a:rPr>
              <a:t>奥斯特实验</a:t>
            </a:r>
            <a:endParaRPr lang="zh-CN" sz="2400" dirty="0">
              <a:ea typeface="宋体" panose="02010600030101010101" pitchFamily="2" charset="-122"/>
              <a:sym typeface="+mn-ea"/>
            </a:endParaRPr>
          </a:p>
          <a:p>
            <a:pPr indent="0">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物理学史：丹麦物理学家奥斯特首先揭开了电与磁的关系</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2479358" y="1929130"/>
            <a:ext cx="88963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N</a:t>
            </a:r>
            <a:r>
              <a:rPr lang="zh-CN" sz="2400" b="0">
                <a:solidFill>
                  <a:srgbClr val="FF0000"/>
                </a:solidFill>
                <a:ea typeface="宋体" panose="02010600030101010101" pitchFamily="2" charset="-122"/>
              </a:rPr>
              <a:t>　</a:t>
            </a:r>
            <a:endParaRPr lang="zh-CN" altLang="en-US"/>
          </a:p>
        </p:txBody>
      </p:sp>
      <p:sp>
        <p:nvSpPr>
          <p:cNvPr id="5" name="文本框 4"/>
          <p:cNvSpPr txBox="1"/>
          <p:nvPr/>
        </p:nvSpPr>
        <p:spPr>
          <a:xfrm>
            <a:off x="5095558" y="1929130"/>
            <a:ext cx="73025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S</a:t>
            </a:r>
            <a:endParaRPr lang="zh-CN" altLang="en-US"/>
          </a:p>
        </p:txBody>
      </p:sp>
      <p:sp>
        <p:nvSpPr>
          <p:cNvPr id="17" name="文本框 16"/>
          <p:cNvSpPr txBox="1"/>
          <p:nvPr/>
        </p:nvSpPr>
        <p:spPr>
          <a:xfrm>
            <a:off x="7410133" y="2489200"/>
            <a:ext cx="1612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磁场方向</a:t>
            </a:r>
            <a:endParaRPr lang="zh-CN" altLang="en-US"/>
          </a:p>
        </p:txBody>
      </p:sp>
      <p:sp>
        <p:nvSpPr>
          <p:cNvPr id="18" name="文本框 17"/>
          <p:cNvSpPr txBox="1"/>
          <p:nvPr/>
        </p:nvSpPr>
        <p:spPr>
          <a:xfrm>
            <a:off x="6949123" y="3036570"/>
            <a:ext cx="7067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强</a:t>
            </a:r>
            <a:endParaRPr lang="zh-CN" altLang="en-US"/>
          </a:p>
        </p:txBody>
      </p:sp>
      <p:sp>
        <p:nvSpPr>
          <p:cNvPr id="19" name="文本框 18"/>
          <p:cNvSpPr txBox="1"/>
          <p:nvPr/>
        </p:nvSpPr>
        <p:spPr>
          <a:xfrm>
            <a:off x="9818688" y="3036570"/>
            <a:ext cx="53403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弱</a:t>
            </a:r>
            <a:endParaRPr lang="zh-CN" altLang="en-US"/>
          </a:p>
        </p:txBody>
      </p:sp>
      <p:sp>
        <p:nvSpPr>
          <p:cNvPr id="20" name="文本框 19"/>
          <p:cNvSpPr txBox="1"/>
          <p:nvPr/>
        </p:nvSpPr>
        <p:spPr>
          <a:xfrm>
            <a:off x="7605078" y="3573145"/>
            <a:ext cx="6604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南</a:t>
            </a:r>
            <a:endParaRPr lang="zh-CN" altLang="en-US"/>
          </a:p>
        </p:txBody>
      </p:sp>
      <p:sp>
        <p:nvSpPr>
          <p:cNvPr id="21" name="文本框 20"/>
          <p:cNvSpPr txBox="1"/>
          <p:nvPr/>
        </p:nvSpPr>
        <p:spPr>
          <a:xfrm>
            <a:off x="1959293" y="4105275"/>
            <a:ext cx="59182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北</a:t>
            </a:r>
            <a:endParaRPr lang="zh-CN" altLang="en-US"/>
          </a:p>
        </p:txBody>
      </p:sp>
      <p:sp>
        <p:nvSpPr>
          <p:cNvPr id="22" name="流程图: 终止 21">
            <a:hlinkClick r:id="rId1" action="ppaction://hlinksldjump"/>
          </p:cNvPr>
          <p:cNvSpPr/>
          <p:nvPr/>
        </p:nvSpPr>
        <p:spPr>
          <a:xfrm>
            <a:off x="9224328" y="500888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流程图: 离页连接符 16"/>
          <p:cNvSpPr/>
          <p:nvPr/>
        </p:nvSpPr>
        <p:spPr>
          <a:xfrm rot="5400000">
            <a:off x="10196154" y="3291205"/>
            <a:ext cx="2831465" cy="1164590"/>
          </a:xfrm>
          <a:prstGeom prst="flowChartOffpageConnector">
            <a:avLst/>
          </a:prstGeom>
          <a:solidFill>
            <a:srgbClr val="008E40"/>
          </a:solidFill>
          <a:ln>
            <a:noFill/>
          </a:ln>
          <a:effectLst>
            <a:outerShdw blurRad="50800" dist="38100" dir="10800000" algn="r"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vert270" rtlCol="0" anchor="ctr"/>
          <a:lstStyle/>
          <a:p>
            <a:pPr algn="ctr"/>
            <a:r>
              <a:rPr lang="zh-CN" altLang="en-US" sz="4400" b="1">
                <a:solidFill>
                  <a:prstClr val="white"/>
                </a:solidFill>
                <a:latin typeface="微软雅黑" panose="020B0503020204020204" pitchFamily="34" charset="-122"/>
                <a:ea typeface="微软雅黑" panose="020B0503020204020204" pitchFamily="34" charset="-122"/>
              </a:rPr>
              <a:t>栏目导航</a:t>
            </a:r>
            <a:endParaRPr lang="zh-CN" altLang="en-US" sz="4400" b="1">
              <a:solidFill>
                <a:prstClr val="white"/>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505393" y="965835"/>
            <a:ext cx="6904355" cy="828040"/>
            <a:chOff x="4509" y="3668"/>
            <a:chExt cx="10873" cy="1304"/>
          </a:xfrm>
        </p:grpSpPr>
        <p:sp>
          <p:nvSpPr>
            <p:cNvPr id="10" name="圆角矩形 6"/>
            <p:cNvSpPr/>
            <p:nvPr>
              <p:custDataLst>
                <p:tags r:id="rId1"/>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fontAlgn="auto"/>
              <a:endParaRPr lang="zh-CN" altLang="en-US" sz="3200" strike="noStrike" noProof="1">
                <a:solidFill>
                  <a:schemeClr val="tx1"/>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 name="椭圆 7"/>
            <p:cNvSpPr>
              <a:spLocks noChangeAspect="1"/>
            </p:cNvSpPr>
            <p:nvPr>
              <p:custDataLst>
                <p:tags r:id="rId2"/>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fontAlgn="auto"/>
              <a:endParaRPr lang="zh-CN" altLang="en-US" strike="noStrike" noProof="1"/>
            </a:p>
          </p:txBody>
        </p:sp>
        <p:pic>
          <p:nvPicPr>
            <p:cNvPr id="16"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19" name="文本框 18">
              <a:hlinkClick r:id="rId4" action="ppaction://hlinksldjump"/>
            </p:cNvPr>
            <p:cNvSpPr txBox="1"/>
            <p:nvPr/>
          </p:nvSpPr>
          <p:spPr>
            <a:xfrm>
              <a:off x="6783" y="3812"/>
              <a:ext cx="8325" cy="919"/>
            </a:xfrm>
            <a:prstGeom prst="rect">
              <a:avLst/>
            </a:prstGeom>
            <a:noFill/>
          </p:spPr>
          <p:txBody>
            <a:bodyPr wrap="square" rtlCol="0">
              <a:spAutoFit/>
            </a:bodyPr>
            <a:lstStyle/>
            <a:p>
              <a:pPr algn="ctr"/>
              <a:r>
                <a:rPr lang="zh-CN" altLang="en-US" sz="3200" b="1">
                  <a:latin typeface="Times New Roman" panose="02020603050405020304" pitchFamily="18" charset="0"/>
                  <a:ea typeface="黑体" panose="02010609060101010101" pitchFamily="49" charset="-122"/>
                  <a:cs typeface="Times New Roman" panose="02020603050405020304" pitchFamily="18" charset="0"/>
                </a:rPr>
                <a:t>玩转海南</a:t>
              </a:r>
              <a:r>
                <a:rPr lang="en-US" altLang="zh-CN" sz="3200" b="1">
                  <a:latin typeface="Times New Roman" panose="02020603050405020304" pitchFamily="18" charset="0"/>
                  <a:ea typeface="黑体" panose="02010609060101010101" pitchFamily="49" charset="-122"/>
                  <a:cs typeface="Times New Roman" panose="02020603050405020304" pitchFamily="18" charset="0"/>
                </a:rPr>
                <a:t>10</a:t>
              </a:r>
              <a:r>
                <a:rPr lang="zh-CN" altLang="en-US" sz="3200" b="1">
                  <a:latin typeface="Times New Roman" panose="02020603050405020304" pitchFamily="18" charset="0"/>
                  <a:ea typeface="黑体" panose="02010609060101010101" pitchFamily="49" charset="-122"/>
                  <a:cs typeface="Times New Roman" panose="02020603050405020304" pitchFamily="18" charset="0"/>
                </a:rPr>
                <a:t>年中考真题</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20" name="组合 19"/>
          <p:cNvGrpSpPr/>
          <p:nvPr/>
        </p:nvGrpSpPr>
        <p:grpSpPr>
          <a:xfrm>
            <a:off x="2505395" y="2113915"/>
            <a:ext cx="6904354" cy="828040"/>
            <a:chOff x="4509" y="3668"/>
            <a:chExt cx="10873" cy="1304"/>
          </a:xfrm>
        </p:grpSpPr>
        <p:sp>
          <p:nvSpPr>
            <p:cNvPr id="21" name="圆角矩形 6"/>
            <p:cNvSpPr/>
            <p:nvPr>
              <p:custDataLst>
                <p:tags r:id="rId5"/>
              </p:custDataLst>
            </p:nvPr>
          </p:nvSpPr>
          <p:spPr>
            <a:xfrm flipV="1">
              <a:off x="6040" y="3668"/>
              <a:ext cx="9342"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2" name="椭圆 7"/>
            <p:cNvSpPr>
              <a:spLocks noChangeAspect="1"/>
            </p:cNvSpPr>
            <p:nvPr>
              <p:custDataLst>
                <p:tags r:id="rId6"/>
              </p:custDataLst>
            </p:nvPr>
          </p:nvSpPr>
          <p:spPr>
            <a:xfrm rot="16200000">
              <a:off x="4510" y="3669"/>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23" name="图片 8" descr="113"/>
            <p:cNvPicPr>
              <a:picLocks noChangeAspect="1"/>
            </p:cNvPicPr>
            <p:nvPr/>
          </p:nvPicPr>
          <p:blipFill>
            <a:blip r:embed="rId3"/>
            <a:stretch>
              <a:fillRect/>
            </a:stretch>
          </p:blipFill>
          <p:spPr>
            <a:xfrm>
              <a:off x="4826" y="3942"/>
              <a:ext cx="785" cy="698"/>
            </a:xfrm>
            <a:prstGeom prst="rect">
              <a:avLst/>
            </a:prstGeom>
            <a:noFill/>
            <a:ln w="9525">
              <a:noFill/>
            </a:ln>
          </p:spPr>
        </p:pic>
        <p:sp>
          <p:nvSpPr>
            <p:cNvPr id="24" name="文本框 23">
              <a:hlinkClick r:id="rId7" action="ppaction://hlinksldjump"/>
            </p:cNvPr>
            <p:cNvSpPr txBox="1"/>
            <p:nvPr/>
          </p:nvSpPr>
          <p:spPr>
            <a:xfrm>
              <a:off x="6444" y="3812"/>
              <a:ext cx="8325" cy="919"/>
            </a:xfrm>
            <a:prstGeom prst="rect">
              <a:avLst/>
            </a:prstGeom>
            <a:noFill/>
          </p:spPr>
          <p:txBody>
            <a:bodyPr wrap="square" rtlCol="0">
              <a:spAutoFit/>
            </a:bodyPr>
            <a:lstStyle/>
            <a:p>
              <a:pPr algn="ctr"/>
              <a:r>
                <a:rPr lang="zh-CN" altLang="en-US" sz="3200" b="1" dirty="0" smtClean="0">
                  <a:solidFill>
                    <a:prstClr val="black"/>
                  </a:solidFill>
                  <a:latin typeface="黑体" panose="02010609060101010101" pitchFamily="49" charset="-122"/>
                  <a:ea typeface="黑体" panose="02010609060101010101" pitchFamily="49" charset="-122"/>
                  <a:cs typeface="黑体" panose="02010609060101010101" pitchFamily="49" charset="-122"/>
                </a:rPr>
                <a:t>知识精讲</a:t>
              </a:r>
              <a:endParaRPr lang="zh-CN" altLang="en-US" sz="3200" b="1" dirty="0">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grpSp>
        <p:nvGrpSpPr>
          <p:cNvPr id="25" name="组合 24"/>
          <p:cNvGrpSpPr/>
          <p:nvPr/>
        </p:nvGrpSpPr>
        <p:grpSpPr>
          <a:xfrm>
            <a:off x="2433638" y="3748406"/>
            <a:ext cx="6903085" cy="828040"/>
            <a:chOff x="4509" y="7824"/>
            <a:chExt cx="10871" cy="1304"/>
          </a:xfrm>
        </p:grpSpPr>
        <p:grpSp>
          <p:nvGrpSpPr>
            <p:cNvPr id="3085" name="组合 4"/>
            <p:cNvGrpSpPr/>
            <p:nvPr userDrawn="1"/>
          </p:nvGrpSpPr>
          <p:grpSpPr>
            <a:xfrm>
              <a:off x="4509" y="7824"/>
              <a:ext cx="10871" cy="1304"/>
              <a:chOff x="5246" y="3834"/>
              <a:chExt cx="10176" cy="1304"/>
            </a:xfrm>
          </p:grpSpPr>
          <p:sp>
            <p:nvSpPr>
              <p:cNvPr id="26" name="圆角矩形 6"/>
              <p:cNvSpPr/>
              <p:nvPr>
                <p:custDataLst>
                  <p:tags r:id="rId8"/>
                </p:custDataLst>
              </p:nvPr>
            </p:nvSpPr>
            <p:spPr>
              <a:xfrm flipV="1">
                <a:off x="6777" y="3834"/>
                <a:ext cx="8645" cy="1247"/>
              </a:xfrm>
              <a:prstGeom prst="snip1Rect">
                <a:avLst/>
              </a:prstGeom>
              <a:ln>
                <a:solidFill>
                  <a:srgbClr val="008E40"/>
                </a:solidFill>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wrap="square" lIns="485904" tIns="45710" rIns="91421" bIns="45710" numCol="1" spcCol="0" rtlCol="0" fromWordArt="0" anchor="ctr" anchorCtr="0" forceAA="0" compatLnSpc="1"/>
              <a:lstStyle/>
              <a:p>
                <a:pPr algn="ctr"/>
                <a:endParaRPr lang="zh-CN" altLang="en-US" sz="3200" noProof="1">
                  <a:solidFill>
                    <a:prstClr val="black"/>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27" name="椭圆 7"/>
              <p:cNvSpPr>
                <a:spLocks noChangeAspect="1"/>
              </p:cNvSpPr>
              <p:nvPr>
                <p:custDataLst>
                  <p:tags r:id="rId9"/>
                </p:custDataLst>
              </p:nvPr>
            </p:nvSpPr>
            <p:spPr>
              <a:xfrm rot="16200000">
                <a:off x="5247" y="3835"/>
                <a:ext cx="1302" cy="1304"/>
              </a:xfrm>
              <a:prstGeom prst="snipRoundRect">
                <a:avLst/>
              </a:prstGeom>
              <a:solidFill>
                <a:srgbClr val="008E40"/>
              </a:solidFill>
              <a:ln w="12700" cap="flat" cmpd="sng" algn="ctr">
                <a:noFill/>
                <a:prstDash val="solid"/>
                <a:miter lim="800000"/>
              </a:ln>
              <a:effectLst>
                <a:outerShdw blurRad="50800" dist="38100" dir="18900000" algn="bl" rotWithShape="0">
                  <a:prstClr val="black">
                    <a:alpha val="40000"/>
                  </a:prstClr>
                </a:outerShdw>
              </a:effectLst>
            </p:spPr>
            <p:txBody>
              <a:bodyPr rot="0" spcFirstLastPara="0" vertOverflow="overflow" horzOverflow="overflow" vert="horz" wrap="square" lIns="91421" tIns="45710" rIns="91421" bIns="45710" numCol="1" spcCol="0" rtlCol="0" fromWordArt="0" anchor="ctr" anchorCtr="0" forceAA="0" compatLnSpc="1">
                <a:normAutofit/>
              </a:bodyPr>
              <a:lstStyle/>
              <a:p>
                <a:pPr algn="ctr"/>
                <a:endParaRPr lang="zh-CN" altLang="en-US" noProof="1">
                  <a:solidFill>
                    <a:prstClr val="black"/>
                  </a:solidFill>
                </a:endParaRPr>
              </a:p>
            </p:txBody>
          </p:sp>
          <p:pic>
            <p:nvPicPr>
              <p:cNvPr id="3088" name="图片 8" descr="113"/>
              <p:cNvPicPr>
                <a:picLocks noChangeAspect="1"/>
              </p:cNvPicPr>
              <p:nvPr/>
            </p:nvPicPr>
            <p:blipFill>
              <a:blip r:embed="rId3"/>
              <a:stretch>
                <a:fillRect/>
              </a:stretch>
            </p:blipFill>
            <p:spPr>
              <a:xfrm>
                <a:off x="5563" y="4108"/>
                <a:ext cx="785" cy="698"/>
              </a:xfrm>
              <a:prstGeom prst="rect">
                <a:avLst/>
              </a:prstGeom>
              <a:noFill/>
              <a:ln w="9525">
                <a:noFill/>
              </a:ln>
            </p:spPr>
          </p:pic>
        </p:grpSp>
        <p:sp>
          <p:nvSpPr>
            <p:cNvPr id="28" name="文本框 27">
              <a:hlinkClick r:id="rId10" action="ppaction://hlinksldjump"/>
            </p:cNvPr>
            <p:cNvSpPr txBox="1"/>
            <p:nvPr/>
          </p:nvSpPr>
          <p:spPr>
            <a:xfrm>
              <a:off x="6415" y="8043"/>
              <a:ext cx="8692" cy="919"/>
            </a:xfrm>
            <a:prstGeom prst="rect">
              <a:avLst/>
            </a:prstGeom>
            <a:noFill/>
          </p:spPr>
          <p:txBody>
            <a:bodyPr wrap="square" rtlCol="0">
              <a:spAutoFit/>
            </a:bodyPr>
            <a:lstStyle/>
            <a:p>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实验突破</a:t>
              </a:r>
              <a:r>
                <a:rPr lang="en-US" altLang="zh-CN" sz="3200" b="1">
                  <a:solidFill>
                    <a:prstClr val="black"/>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rPr>
                <a:t>科学探究素养提升</a:t>
              </a:r>
              <a:endParaRPr lang="zh-CN" altLang="en-US" sz="3200" b="1">
                <a:solidFill>
                  <a:prstClr val="black"/>
                </a:solidFill>
                <a:latin typeface="黑体" panose="02010609060101010101" pitchFamily="49" charset="-122"/>
                <a:ea typeface="黑体" panose="02010609060101010101" pitchFamily="49" charset="-122"/>
                <a:cs typeface="黑体" panose="02010609060101010101" pitchFamily="49" charset="-122"/>
              </a:endParaRPr>
            </a:p>
          </p:txBody>
        </p:sp>
      </p:grpSp>
      <p:sp>
        <p:nvSpPr>
          <p:cNvPr id="29" name="文本框 78">
            <a:hlinkClick r:id="rId7" action="ppaction://hlinksldjump"/>
          </p:cNvPr>
          <p:cNvSpPr txBox="1"/>
          <p:nvPr/>
        </p:nvSpPr>
        <p:spPr>
          <a:xfrm>
            <a:off x="4165283" y="3080385"/>
            <a:ext cx="1893570" cy="553085"/>
          </a:xfrm>
          <a:prstGeom prst="rect">
            <a:avLst/>
          </a:prstGeom>
          <a:noFill/>
          <a:ln w="9525">
            <a:noFill/>
          </a:ln>
        </p:spPr>
        <p:txBody>
          <a:bodyPr wrap="square" anchor="t">
            <a:spAutoFit/>
          </a:bodyPr>
          <a:lstStyle/>
          <a:p>
            <a:pPr algn="ctr"/>
            <a:r>
              <a:rPr lang="zh-CN" altLang="en-US" sz="3000">
                <a:solidFill>
                  <a:prstClr val="black"/>
                </a:solidFill>
                <a:latin typeface="黑体" panose="02010609060101010101" pitchFamily="49" charset="-122"/>
                <a:ea typeface="黑体" panose="02010609060101010101" pitchFamily="49" charset="-122"/>
              </a:rPr>
              <a:t>考点清单</a:t>
            </a:r>
            <a:endParaRPr lang="zh-CN" altLang="en-US" sz="3000">
              <a:solidFill>
                <a:prstClr val="black"/>
              </a:solidFill>
              <a:latin typeface="黑体" panose="02010609060101010101" pitchFamily="49" charset="-122"/>
              <a:ea typeface="黑体" panose="02010609060101010101" pitchFamily="49" charset="-122"/>
            </a:endParaRPr>
          </a:p>
        </p:txBody>
      </p:sp>
      <p:sp>
        <p:nvSpPr>
          <p:cNvPr id="31" name="文本框 78">
            <a:hlinkClick r:id="rId11" action="ppaction://hlinksldjump"/>
          </p:cNvPr>
          <p:cNvSpPr txBox="1"/>
          <p:nvPr/>
        </p:nvSpPr>
        <p:spPr>
          <a:xfrm>
            <a:off x="6588443" y="3080385"/>
            <a:ext cx="2379345" cy="553085"/>
          </a:xfrm>
          <a:prstGeom prst="rect">
            <a:avLst/>
          </a:prstGeom>
          <a:noFill/>
          <a:ln w="9525">
            <a:noFill/>
          </a:ln>
        </p:spPr>
        <p:txBody>
          <a:bodyPr wrap="square" anchor="t">
            <a:spAutoFit/>
          </a:bodyPr>
          <a:lstStyle/>
          <a:p>
            <a:pPr algn="ctr"/>
            <a:r>
              <a:rPr lang="zh-CN" altLang="en-US" sz="3000" dirty="0">
                <a:solidFill>
                  <a:prstClr val="black"/>
                </a:solidFill>
                <a:latin typeface="黑体" panose="02010609060101010101" pitchFamily="49" charset="-122"/>
                <a:ea typeface="黑体" panose="02010609060101010101" pitchFamily="49" charset="-122"/>
              </a:rPr>
              <a:t>重难点突破</a:t>
            </a:r>
            <a:endParaRPr lang="zh-CN" altLang="en-US" sz="3000" dirty="0">
              <a:solidFill>
                <a:prstClr val="black"/>
              </a:solidFill>
              <a:latin typeface="黑体" panose="02010609060101010101" pitchFamily="49" charset="-122"/>
              <a:ea typeface="黑体" panose="02010609060101010101" pitchFamily="49" charset="-122"/>
            </a:endParaRPr>
          </a:p>
        </p:txBody>
      </p:sp>
      <p:sp>
        <p:nvSpPr>
          <p:cNvPr id="32" name="矩形 10">
            <a:hlinkClick r:id="rId10" action="ppaction://hlinksldjump"/>
          </p:cNvPr>
          <p:cNvSpPr/>
          <p:nvPr/>
        </p:nvSpPr>
        <p:spPr>
          <a:xfrm>
            <a:off x="3496628" y="4831080"/>
            <a:ext cx="6894830"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1</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latin typeface="黑体" panose="02010609060101010101" pitchFamily="49" charset="-122"/>
                <a:ea typeface="黑体" panose="02010609060101010101" pitchFamily="49" charset="-122"/>
                <a:cs typeface="Times New Roman" panose="02020603050405020304" pitchFamily="18" charset="0"/>
                <a:sym typeface="+mn-ea"/>
              </a:rPr>
              <a:t>探究通电螺线管的磁场特点</a:t>
            </a:r>
            <a:endParaRPr lang="zh-CN" altLang="en-US" sz="3000" dirty="0">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33" name="矩形 10">
            <a:hlinkClick r:id="rId12" action="ppaction://hlinksldjump"/>
          </p:cNvPr>
          <p:cNvSpPr/>
          <p:nvPr/>
        </p:nvSpPr>
        <p:spPr>
          <a:xfrm>
            <a:off x="3497263" y="5527675"/>
            <a:ext cx="6466840" cy="553085"/>
          </a:xfrm>
          <a:prstGeom prst="rect">
            <a:avLst/>
          </a:prstGeom>
          <a:noFill/>
          <a:ln w="9525">
            <a:noFill/>
          </a:ln>
        </p:spPr>
        <p:txBody>
          <a:bodyPr wrap="square">
            <a:spAutoFit/>
          </a:bodyPr>
          <a:lstStyle/>
          <a:p>
            <a:pPr algn="just">
              <a:lnSpc>
                <a:spcPct val="100000"/>
              </a:lnSpc>
            </a:pP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实验</a:t>
            </a:r>
            <a:r>
              <a:rPr lang="en-US" altLang="zh-CN"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2</a:t>
            </a:r>
            <a:r>
              <a:rPr lang="zh-CN" altLang="en-US" sz="3000" dirty="0" smtClean="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3000" dirty="0">
                <a:solidFill>
                  <a:srgbClr val="000000"/>
                </a:solidFill>
                <a:latin typeface="宋体" panose="02010600030101010101" pitchFamily="2" charset="-122"/>
                <a:ea typeface="黑体" panose="02010609060101010101" pitchFamily="49" charset="-122"/>
                <a:sym typeface="+mn-ea"/>
              </a:rPr>
              <a:t>探究产生感应电流的条件</a:t>
            </a:r>
            <a:endParaRPr lang="en-US" altLang="zh-CN" sz="3000" dirty="0">
              <a:solidFill>
                <a:srgbClr val="000000"/>
              </a:solidFill>
              <a:latin typeface="Times New Roman" panose="02020603050405020304" pitchFamily="18" charset="0"/>
              <a:ea typeface="黑体" panose="02010609060101010101" pitchFamily="49" charset="-122"/>
            </a:endParaRPr>
          </a:p>
        </p:txBody>
      </p:sp>
    </p:spTree>
    <p:custDataLst>
      <p:tags r:id="rId13"/>
    </p:custData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45173" y="1043305"/>
            <a:ext cx="11022330" cy="5077460"/>
          </a:xfrm>
          <a:prstGeom prst="rect">
            <a:avLst/>
          </a:prstGeom>
          <a:noFill/>
          <a:ln w="9525">
            <a:noFill/>
          </a:ln>
        </p:spPr>
        <p:txBody>
          <a:bodyPr wrap="square">
            <a:spAutoFit/>
          </a:bodyPr>
          <a:lstStyle/>
          <a:p>
            <a:pPr indent="0">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b="0">
                <a:latin typeface="Times New Roman" panose="02020603050405020304" pitchFamily="18" charset="0"/>
                <a:ea typeface="宋体" panose="02010600030101010101" pitchFamily="2" charset="-122"/>
                <a:cs typeface="Times New Roman" panose="02020603050405020304" pitchFamily="18" charset="0"/>
              </a:rPr>
              <a:t>实验现象：接通电路，导线中有电流通过，小磁针发生偏转；断开电路，</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导线中无电流通过，小磁针恢复到原来的指向，不再发生偏转</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b="0">
                <a:latin typeface="Times New Roman" panose="02020603050405020304" pitchFamily="18" charset="0"/>
                <a:ea typeface="宋体" panose="02010600030101010101" pitchFamily="2" charset="-122"/>
                <a:cs typeface="Times New Roman" panose="02020603050405020304" pitchFamily="18" charset="0"/>
              </a:rPr>
              <a:t>结论：</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黑体" panose="02010609060101010101" pitchFamily="49" charset="-122"/>
                <a:cs typeface="Times New Roman" panose="02020603050405020304" pitchFamily="18" charset="0"/>
              </a:rPr>
              <a:t>a.</a:t>
            </a:r>
            <a:r>
              <a:rPr lang="zh-CN" sz="2400" b="0">
                <a:latin typeface="Times New Roman" panose="02020603050405020304" pitchFamily="18" charset="0"/>
                <a:ea typeface="黑体" panose="02010609060101010101" pitchFamily="49" charset="-122"/>
                <a:cs typeface="Times New Roman" panose="02020603050405020304" pitchFamily="18" charset="0"/>
              </a:rPr>
              <a:t>通电导体周围存在着磁场；</a:t>
            </a:r>
            <a:endParaRPr lang="zh-CN" sz="2400" b="0">
              <a:latin typeface="Times New Roman" panose="02020603050405020304" pitchFamily="18" charset="0"/>
              <a:ea typeface="黑体" panose="02010609060101010101" pitchFamily="49" charset="-122"/>
              <a:cs typeface="Times New Roman" panose="02020603050405020304" pitchFamily="18" charset="0"/>
            </a:endParaRPr>
          </a:p>
          <a:p>
            <a:pPr indent="0">
              <a:lnSpc>
                <a:spcPct val="150000"/>
              </a:lnSpc>
            </a:pPr>
            <a:r>
              <a:rPr lang="en-US" sz="2400" b="0">
                <a:latin typeface="Times New Roman" panose="02020603050405020304" pitchFamily="18" charset="0"/>
                <a:ea typeface="黑体" panose="02010609060101010101" pitchFamily="49" charset="-122"/>
                <a:cs typeface="Times New Roman" panose="02020603050405020304" pitchFamily="18" charset="0"/>
              </a:rPr>
              <a:t>b.</a:t>
            </a:r>
            <a:r>
              <a:rPr lang="zh-CN" sz="2400" b="0">
                <a:latin typeface="Times New Roman" panose="02020603050405020304" pitchFamily="18" charset="0"/>
                <a:ea typeface="黑体" panose="02010609060101010101" pitchFamily="49" charset="-122"/>
                <a:cs typeface="Times New Roman" panose="02020603050405020304" pitchFamily="18" charset="0"/>
              </a:rPr>
              <a:t>通电导体周围磁场的方向与</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_________</a:t>
            </a:r>
            <a:r>
              <a:rPr lang="zh-CN" sz="2400" b="0">
                <a:latin typeface="Times New Roman" panose="02020603050405020304" pitchFamily="18" charset="0"/>
                <a:ea typeface="黑体" panose="02010609060101010101" pitchFamily="49" charset="-122"/>
                <a:cs typeface="Times New Roman" panose="02020603050405020304" pitchFamily="18" charset="0"/>
              </a:rPr>
              <a:t>有关</a:t>
            </a:r>
            <a:r>
              <a:rPr lang="en-US" sz="2400" b="0">
                <a:latin typeface="Times New Roman" panose="02020603050405020304" pitchFamily="18" charset="0"/>
                <a:ea typeface="黑体" panose="02010609060101010101" pitchFamily="49"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 </a:t>
            </a:r>
            <a:r>
              <a:rPr lang="zh-CN" sz="2400" b="0">
                <a:latin typeface="Times New Roman" panose="02020603050405020304" pitchFamily="18" charset="0"/>
                <a:ea typeface="宋体" panose="02010600030101010101" pitchFamily="2" charset="-122"/>
                <a:cs typeface="Times New Roman" panose="02020603050405020304" pitchFamily="18" charset="0"/>
              </a:rPr>
              <a:t>通电螺线管的磁场</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磁场：通电螺线管外部的磁场和</a:t>
            </a:r>
            <a:r>
              <a:rPr lang="en-US" altLang="zh-CN" sz="2400" b="0">
                <a:latin typeface="Times New Roman" panose="02020603050405020304" pitchFamily="18" charset="0"/>
                <a:ea typeface="宋体" panose="02010600030101010101" pitchFamily="2" charset="-122"/>
                <a:cs typeface="Times New Roman" panose="02020603050405020304" pitchFamily="18" charset="0"/>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的磁场相似，它的两端相当于</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zh-CN" sz="2400" b="0">
                <a:latin typeface="Times New Roman" panose="02020603050405020304" pitchFamily="18" charset="0"/>
                <a:ea typeface="宋体" panose="02010600030101010101" pitchFamily="2" charset="-122"/>
                <a:cs typeface="Times New Roman" panose="02020603050405020304" pitchFamily="18" charset="0"/>
              </a:rPr>
              <a:t>的两个磁极</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极性：通电螺线管两端的极性跟螺线管中</a:t>
            </a:r>
            <a:r>
              <a:rPr lang="en-US" altLang="zh-CN" sz="2400">
                <a:latin typeface="Times New Roman" panose="02020603050405020304" pitchFamily="18" charset="0"/>
                <a:ea typeface="宋体" panose="02010600030101010101" pitchFamily="2" charset="-122"/>
                <a:cs typeface="Times New Roman" panose="02020603050405020304" pitchFamily="18" charset="0"/>
                <a:sym typeface="+mn-ea"/>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的方向有关</a:t>
            </a: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5518468" y="4390390"/>
            <a:ext cx="15367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条形磁体</a:t>
            </a:r>
            <a:endParaRPr lang="zh-CN" altLang="en-US"/>
          </a:p>
        </p:txBody>
      </p:sp>
      <p:sp>
        <p:nvSpPr>
          <p:cNvPr id="3" name="文本框 2"/>
          <p:cNvSpPr txBox="1"/>
          <p:nvPr/>
        </p:nvSpPr>
        <p:spPr>
          <a:xfrm>
            <a:off x="820738" y="4994275"/>
            <a:ext cx="157607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条形磁体</a:t>
            </a:r>
            <a:endParaRPr lang="zh-CN" altLang="en-US"/>
          </a:p>
        </p:txBody>
      </p:sp>
      <p:sp>
        <p:nvSpPr>
          <p:cNvPr id="5" name="文本框 4"/>
          <p:cNvSpPr txBox="1"/>
          <p:nvPr/>
        </p:nvSpPr>
        <p:spPr>
          <a:xfrm>
            <a:off x="6724333" y="5526405"/>
            <a:ext cx="80962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电流</a:t>
            </a:r>
            <a:endParaRPr lang="zh-CN" altLang="en-US"/>
          </a:p>
        </p:txBody>
      </p:sp>
      <p:grpSp>
        <p:nvGrpSpPr>
          <p:cNvPr id="7" name="组合 6"/>
          <p:cNvGrpSpPr/>
          <p:nvPr/>
        </p:nvGrpSpPr>
        <p:grpSpPr>
          <a:xfrm>
            <a:off x="9512426" y="2351102"/>
            <a:ext cx="1863725" cy="1621790"/>
            <a:chOff x="11092" y="5329"/>
            <a:chExt cx="2935" cy="2554"/>
          </a:xfrm>
        </p:grpSpPr>
        <p:grpSp>
          <p:nvGrpSpPr>
            <p:cNvPr id="8" name="组合 7"/>
            <p:cNvGrpSpPr/>
            <p:nvPr/>
          </p:nvGrpSpPr>
          <p:grpSpPr>
            <a:xfrm>
              <a:off x="11205" y="5329"/>
              <a:ext cx="2691" cy="2554"/>
              <a:chOff x="3914" y="4432"/>
              <a:chExt cx="3298" cy="2934"/>
            </a:xfrm>
          </p:grpSpPr>
          <p:sp>
            <p:nvSpPr>
              <p:cNvPr id="10" name="矩形 9"/>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1" name="组合 10"/>
              <p:cNvGrpSpPr/>
              <p:nvPr/>
            </p:nvGrpSpPr>
            <p:grpSpPr>
              <a:xfrm>
                <a:off x="3914" y="4432"/>
                <a:ext cx="3298" cy="2935"/>
                <a:chOff x="3288" y="4279"/>
                <a:chExt cx="4119" cy="3575"/>
              </a:xfrm>
            </p:grpSpPr>
            <p:sp>
              <p:nvSpPr>
                <p:cNvPr id="12" name="圆角矩形 11"/>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3" name="流程图: 终止 12"/>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14" name="组合 7"/>
                <p:cNvGrpSpPr/>
                <p:nvPr/>
              </p:nvGrpSpPr>
              <p:grpSpPr>
                <a:xfrm>
                  <a:off x="4951" y="6931"/>
                  <a:ext cx="578" cy="566"/>
                  <a:chOff x="13340" y="9527"/>
                  <a:chExt cx="680" cy="680"/>
                </a:xfrm>
              </p:grpSpPr>
              <p:sp>
                <p:nvSpPr>
                  <p:cNvPr id="15" name="椭圆 14"/>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9" name="文本框 27"/>
            <p:cNvSpPr txBox="1"/>
            <p:nvPr/>
          </p:nvSpPr>
          <p:spPr>
            <a:xfrm>
              <a:off x="11092" y="5329"/>
              <a:ext cx="2935" cy="1888"/>
            </a:xfrm>
            <a:prstGeom prst="rect">
              <a:avLst/>
            </a:prstGeom>
            <a:noFill/>
          </p:spPr>
          <p:txBody>
            <a:bodyPr wrap="square" rtlCol="0">
              <a:spAutoFit/>
            </a:bodyPr>
            <a:p>
              <a:pPr algn="ctr">
                <a:lnSpc>
                  <a:spcPct val="150000"/>
                </a:lnSpc>
              </a:pPr>
              <a:r>
                <a:rPr lang="zh-CN" altLang="en-US" sz="2400" b="1" dirty="0">
                  <a:latin typeface="黑体" panose="02010609060101010101" pitchFamily="49" charset="-122"/>
                  <a:ea typeface="黑体" panose="02010609060101010101" pitchFamily="49" charset="-122"/>
                </a:rPr>
                <a:t>实验视频见超值配赠</a:t>
              </a:r>
              <a:endParaRPr lang="zh-CN" altLang="en-US" sz="2400" b="1" dirty="0">
                <a:latin typeface="黑体" panose="02010609060101010101" pitchFamily="49" charset="-122"/>
                <a:ea typeface="黑体" panose="02010609060101010101" pitchFamily="49" charset="-122"/>
              </a:endParaRPr>
            </a:p>
          </p:txBody>
        </p:sp>
      </p:grpSp>
      <p:sp>
        <p:nvSpPr>
          <p:cNvPr id="4" name="文本框 3"/>
          <p:cNvSpPr txBox="1"/>
          <p:nvPr/>
        </p:nvSpPr>
        <p:spPr>
          <a:xfrm>
            <a:off x="4725353" y="3322955"/>
            <a:ext cx="15367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电流方向</a:t>
            </a:r>
            <a:endParaRPr lang="zh-CN" altLang="en-US"/>
          </a:p>
        </p:txBody>
      </p:sp>
      <p:sp>
        <p:nvSpPr>
          <p:cNvPr id="6" name="流程图: 终止 5">
            <a:hlinkClick r:id="rId1" action="ppaction://hlinksldjump"/>
          </p:cNvPr>
          <p:cNvSpPr/>
          <p:nvPr/>
        </p:nvSpPr>
        <p:spPr>
          <a:xfrm>
            <a:off x="9454833" y="555244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03898" y="1033780"/>
            <a:ext cx="10927080" cy="5077460"/>
          </a:xfrm>
          <a:prstGeom prst="rect">
            <a:avLst/>
          </a:prstGeom>
          <a:noFill/>
          <a:ln w="9525">
            <a:noFill/>
          </a:ln>
        </p:spPr>
        <p:txBody>
          <a:bodyPr wrap="square">
            <a:spAutoFit/>
          </a:bodyPr>
          <a:lstStyle/>
          <a:p>
            <a:pPr indent="0" fontAlgn="auto">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(3)</a:t>
            </a:r>
            <a:r>
              <a:rPr lang="zh-CN" sz="2400" b="0" dirty="0">
                <a:latin typeface="Times New Roman" panose="02020603050405020304" pitchFamily="18" charset="0"/>
                <a:ea typeface="宋体" panose="02010600030101010101" pitchFamily="2" charset="-122"/>
                <a:cs typeface="Times New Roman" panose="02020603050405020304" pitchFamily="18" charset="0"/>
              </a:rPr>
              <a:t>安培</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定则：</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 </a:t>
            </a:r>
            <a:r>
              <a:rPr lang="zh-CN" sz="2400" b="0" dirty="0">
                <a:latin typeface="Times New Roman" panose="02020603050405020304" pitchFamily="18" charset="0"/>
                <a:ea typeface="宋体" panose="02010600030101010101" pitchFamily="2" charset="-122"/>
                <a:cs typeface="Times New Roman" panose="02020603050405020304" pitchFamily="18" charset="0"/>
              </a:rPr>
              <a:t>用</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握住螺线管，让四指弯曲</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的方向跟指向</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螺线管中的电流方向一致，则</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a:t>
            </a:r>
            <a:endPar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所指的那端就是通电螺线管的</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如图</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rPr>
              <a:t>(4)</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电磁铁</a:t>
            </a:r>
            <a:endParaRPr lang="en-US" altLang="zh-CN"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①定义</a:t>
            </a:r>
            <a:r>
              <a:rPr lang="zh-CN" sz="2400" b="0" dirty="0">
                <a:latin typeface="Times New Roman" panose="02020603050405020304" pitchFamily="18" charset="0"/>
                <a:ea typeface="宋体" panose="02010600030101010101" pitchFamily="2" charset="-122"/>
                <a:cs typeface="Times New Roman" panose="02020603050405020304" pitchFamily="18" charset="0"/>
              </a:rPr>
              <a:t>：带有铁芯的通电螺线管</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②影响电磁铁磁性强弱的因素</a:t>
            </a:r>
            <a:r>
              <a:rPr lang="en-US" sz="2400" b="0" dirty="0">
                <a:latin typeface="Times New Roman" panose="02020603050405020304" pitchFamily="18" charset="0"/>
                <a:ea typeface="宋体" panose="02010600030101010101" pitchFamily="2" charset="-122"/>
                <a:cs typeface="Times New Roman" panose="02020603050405020304" pitchFamily="18" charset="0"/>
              </a:rPr>
              <a:t> </a:t>
            </a: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a.</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电流：其他条件相同时，通过电磁铁线圈的电流</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，电磁铁的磁性越强；</a:t>
            </a:r>
            <a:endParaRPr lang="en-US" sz="2400" b="0" dirty="0" smtClean="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dirty="0" smtClean="0">
                <a:latin typeface="Times New Roman" panose="02020603050405020304" pitchFamily="18" charset="0"/>
                <a:ea typeface="宋体" panose="02010600030101010101" pitchFamily="2" charset="-122"/>
                <a:cs typeface="Times New Roman" panose="02020603050405020304" pitchFamily="18" charset="0"/>
              </a:rPr>
              <a:t>b</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线圈的匝数：其他条件相同时，线圈的匝数</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  ，电磁铁的磁性越强</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③应用：电铃、电磁起重机、磁浮列车等</a:t>
            </a: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b="0" dirty="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3142933" y="1148080"/>
            <a:ext cx="96837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右手　</a:t>
            </a:r>
            <a:endParaRPr lang="zh-CN" altLang="en-US" dirty="0"/>
          </a:p>
        </p:txBody>
      </p:sp>
      <p:sp>
        <p:nvSpPr>
          <p:cNvPr id="4" name="文本框 3"/>
          <p:cNvSpPr txBox="1"/>
          <p:nvPr/>
        </p:nvSpPr>
        <p:spPr>
          <a:xfrm>
            <a:off x="6526848" y="1670685"/>
            <a:ext cx="11690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大拇指</a:t>
            </a:r>
            <a:endParaRPr lang="zh-CN" altLang="en-US" dirty="0"/>
          </a:p>
        </p:txBody>
      </p:sp>
      <p:sp>
        <p:nvSpPr>
          <p:cNvPr id="5" name="文本框 4"/>
          <p:cNvSpPr txBox="1"/>
          <p:nvPr/>
        </p:nvSpPr>
        <p:spPr>
          <a:xfrm>
            <a:off x="4954136" y="2202840"/>
            <a:ext cx="96520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N</a:t>
            </a:r>
            <a:r>
              <a:rPr lang="zh-CN" sz="2400" b="0" dirty="0">
                <a:solidFill>
                  <a:srgbClr val="FF0000"/>
                </a:solidFill>
                <a:ea typeface="宋体" panose="02010600030101010101" pitchFamily="2" charset="-122"/>
              </a:rPr>
              <a:t>极</a:t>
            </a:r>
            <a:endParaRPr lang="zh-CN" altLang="en-US" dirty="0"/>
          </a:p>
        </p:txBody>
      </p:sp>
      <p:sp>
        <p:nvSpPr>
          <p:cNvPr id="6" name="文本框 5"/>
          <p:cNvSpPr txBox="1"/>
          <p:nvPr/>
        </p:nvSpPr>
        <p:spPr>
          <a:xfrm>
            <a:off x="7596188" y="4428490"/>
            <a:ext cx="10547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越大</a:t>
            </a:r>
            <a:endParaRPr lang="zh-CN" altLang="en-US" dirty="0"/>
          </a:p>
        </p:txBody>
      </p:sp>
      <p:sp>
        <p:nvSpPr>
          <p:cNvPr id="7" name="文本框 6"/>
          <p:cNvSpPr txBox="1"/>
          <p:nvPr/>
        </p:nvSpPr>
        <p:spPr>
          <a:xfrm>
            <a:off x="7036118" y="4990465"/>
            <a:ext cx="84645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越多</a:t>
            </a:r>
            <a:endParaRPr lang="zh-CN" altLang="en-US"/>
          </a:p>
        </p:txBody>
      </p:sp>
      <p:sp>
        <p:nvSpPr>
          <p:cNvPr id="8" name="流程图: 终止 7">
            <a:hlinkClick r:id="rId1" action="ppaction://hlinksldjump"/>
          </p:cNvPr>
          <p:cNvSpPr/>
          <p:nvPr/>
        </p:nvSpPr>
        <p:spPr>
          <a:xfrm>
            <a:off x="8880793" y="5839460"/>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pic>
        <p:nvPicPr>
          <p:cNvPr id="2" name="图片 -2147481863" descr="IMG_256"/>
          <p:cNvPicPr>
            <a:picLocks noChangeAspect="1"/>
          </p:cNvPicPr>
          <p:nvPr/>
        </p:nvPicPr>
        <p:blipFill>
          <a:blip r:embed="rId2"/>
          <a:stretch>
            <a:fillRect/>
          </a:stretch>
        </p:blipFill>
        <p:spPr>
          <a:xfrm>
            <a:off x="8137208" y="1249045"/>
            <a:ext cx="3175635" cy="222440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7853" y="2454910"/>
            <a:ext cx="10927080" cy="2158365"/>
          </a:xfrm>
          <a:prstGeom prst="rect">
            <a:avLst/>
          </a:prstGeom>
          <a:noFill/>
          <a:ln w="9525">
            <a:noFill/>
          </a:ln>
        </p:spPr>
        <p:txBody>
          <a:bodyPr wrap="square">
            <a:spAutoFit/>
          </a:bodyPr>
          <a:lstStyle/>
          <a:p>
            <a:pPr indent="0" fontAlgn="auto">
              <a:lnSpc>
                <a:spcPct val="14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(5)</a:t>
            </a:r>
            <a:r>
              <a:rPr lang="zh-CN" altLang="en-US" sz="2400" b="0" dirty="0">
                <a:latin typeface="Times New Roman" panose="02020603050405020304" pitchFamily="18" charset="0"/>
                <a:ea typeface="宋体" panose="02010600030101010101" pitchFamily="2" charset="-122"/>
                <a:cs typeface="Times New Roman" panose="02020603050405020304" pitchFamily="18" charset="0"/>
              </a:rPr>
              <a:t>电磁继电器</a:t>
            </a:r>
            <a:endParaRPr lang="zh-CN" alt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sz="2400" b="0" dirty="0">
                <a:latin typeface="Times New Roman" panose="02020603050405020304" pitchFamily="18" charset="0"/>
                <a:ea typeface="宋体" panose="02010600030101010101" pitchFamily="2" charset="-122"/>
                <a:cs typeface="Times New Roman" panose="02020603050405020304" pitchFamily="18" charset="0"/>
              </a:rPr>
              <a:t>实质：用较小的电流、较低的电压去控制较大电流、较高电压的一种</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zh-CN" sz="2400" b="0" dirty="0">
                <a:latin typeface="Times New Roman" panose="02020603050405020304" pitchFamily="18" charset="0"/>
                <a:ea typeface="宋体" panose="02010600030101010101" pitchFamily="2" charset="-122"/>
                <a:cs typeface="Times New Roman" panose="02020603050405020304" pitchFamily="18" charset="0"/>
              </a:rPr>
              <a:t>自动开关</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构成：由电磁铁、衔铁、弹簧片、触点等组成，其工作电路由低压控制电路和高压工作电路两部分构成</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dirty="0">
              <a:latin typeface="Times New Roman" panose="02020603050405020304" pitchFamily="18" charset="0"/>
              <a:cs typeface="Times New Roman" panose="02020603050405020304" pitchFamily="18" charset="0"/>
            </a:endParaRPr>
          </a:p>
        </p:txBody>
      </p:sp>
      <p:sp>
        <p:nvSpPr>
          <p:cNvPr id="3" name="流程图: 终止 2">
            <a:hlinkClick r:id="rId1" action="ppaction://hlinksldjump"/>
          </p:cNvPr>
          <p:cNvSpPr/>
          <p:nvPr/>
        </p:nvSpPr>
        <p:spPr>
          <a:xfrm>
            <a:off x="9454833" y="433260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6613" y="772795"/>
            <a:ext cx="10289540" cy="5631180"/>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三、电动机与发电机</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a:ea typeface="宋体" panose="02010600030101010101" pitchFamily="2" charset="-122"/>
              </a:rPr>
              <a:t>磁场对通电导线的作用：</a:t>
            </a:r>
            <a:r>
              <a:rPr lang="en-US" sz="2400" b="0" dirty="0">
                <a:latin typeface="黑体" panose="02010609060101010101" pitchFamily="49" charset="-122"/>
                <a:ea typeface="黑体" panose="02010609060101010101" pitchFamily="49" charset="-122"/>
                <a:cs typeface="黑体" panose="02010609060101010101" pitchFamily="49" charset="-122"/>
              </a:rPr>
              <a:t> </a:t>
            </a:r>
            <a:r>
              <a:rPr lang="en-US" sz="2400" dirty="0">
                <a:latin typeface="Times New Roman" panose="02020603050405020304" pitchFamily="18" charset="0"/>
                <a:ea typeface="宋体" panose="02010600030101010101" pitchFamily="2" charset="-122"/>
                <a:sym typeface="+mn-ea"/>
              </a:rPr>
              <a:t>_________</a:t>
            </a:r>
            <a:r>
              <a:rPr lang="zh-CN" sz="2400" b="0" dirty="0">
                <a:latin typeface="黑体" panose="02010609060101010101" pitchFamily="49" charset="-122"/>
                <a:ea typeface="黑体" panose="02010609060101010101" pitchFamily="49" charset="-122"/>
                <a:cs typeface="黑体" panose="02010609060101010101" pitchFamily="49" charset="-122"/>
              </a:rPr>
              <a:t>在磁场中受到力的作用，力的方向跟</a:t>
            </a:r>
            <a:r>
              <a:rPr lang="en-US" sz="2400" b="0" dirty="0">
                <a:latin typeface="黑体" panose="02010609060101010101" pitchFamily="49" charset="-122"/>
                <a:ea typeface="黑体" panose="02010609060101010101" pitchFamily="49" charset="-122"/>
                <a:cs typeface="黑体" panose="02010609060101010101" pitchFamily="49" charset="-122"/>
              </a:rPr>
              <a:t> </a:t>
            </a:r>
            <a:r>
              <a:rPr lang="en-US" sz="2400" dirty="0">
                <a:latin typeface="Times New Roman" panose="02020603050405020304" pitchFamily="18" charset="0"/>
                <a:ea typeface="宋体" panose="02010600030101010101" pitchFamily="2" charset="-122"/>
                <a:sym typeface="+mn-ea"/>
              </a:rPr>
              <a:t>_______</a:t>
            </a:r>
            <a:r>
              <a:rPr lang="zh-CN" sz="2400" b="0" dirty="0">
                <a:latin typeface="黑体" panose="02010609060101010101" pitchFamily="49" charset="-122"/>
                <a:ea typeface="黑体" panose="02010609060101010101" pitchFamily="49" charset="-122"/>
                <a:cs typeface="黑体" panose="02010609060101010101" pitchFamily="49" charset="-122"/>
              </a:rPr>
              <a:t>的方向、</a:t>
            </a:r>
            <a:r>
              <a:rPr lang="en-US" sz="2400" dirty="0">
                <a:latin typeface="Times New Roman" panose="02020603050405020304" pitchFamily="18" charset="0"/>
                <a:ea typeface="宋体" panose="02010600030101010101" pitchFamily="2" charset="-122"/>
                <a:sym typeface="+mn-ea"/>
              </a:rPr>
              <a:t>_______</a:t>
            </a:r>
            <a:r>
              <a:rPr lang="zh-CN" sz="2400" b="0" dirty="0">
                <a:latin typeface="黑体" panose="02010609060101010101" pitchFamily="49" charset="-122"/>
                <a:ea typeface="黑体" panose="02010609060101010101" pitchFamily="49" charset="-122"/>
                <a:cs typeface="黑体" panose="02010609060101010101" pitchFamily="49" charset="-122"/>
              </a:rPr>
              <a:t>的方向都有关系</a:t>
            </a:r>
            <a:r>
              <a:rPr lang="zh-CN" sz="2400" b="0" dirty="0">
                <a:ea typeface="宋体" panose="02010600030101010101" pitchFamily="2" charset="-122"/>
              </a:rPr>
              <a:t>，当电流</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的方向或者磁场的方向变得相反时，通电导线受力</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的方向也变得</a:t>
            </a:r>
            <a:r>
              <a:rPr lang="en-US" sz="2400" dirty="0">
                <a:latin typeface="Times New Roman" panose="02020603050405020304" pitchFamily="18" charset="0"/>
                <a:ea typeface="宋体" panose="02010600030101010101" pitchFamily="2" charset="-122"/>
                <a:sym typeface="+mn-ea"/>
              </a:rPr>
              <a:t>_____</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smtClean="0">
                <a:ea typeface="宋体" panose="02010600030101010101" pitchFamily="2" charset="-122"/>
              </a:rPr>
              <a:t>电磁感应</a:t>
            </a:r>
            <a:endParaRPr lang="en-US" altLang="zh-CN" sz="2400" b="0" dirty="0" smtClean="0">
              <a:ea typeface="宋体" panose="02010600030101010101" pitchFamily="2" charset="-122"/>
            </a:endParaRPr>
          </a:p>
          <a:p>
            <a:pPr indent="0">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(1)</a:t>
            </a:r>
            <a:r>
              <a:rPr lang="zh-CN" sz="2400" b="0" dirty="0" smtClean="0">
                <a:latin typeface="Times New Roman" panose="02020603050405020304" pitchFamily="18" charset="0"/>
                <a:ea typeface="宋体" panose="02010600030101010101" pitchFamily="2" charset="-122"/>
                <a:cs typeface="Times New Roman" panose="02020603050405020304" pitchFamily="18" charset="0"/>
              </a:rPr>
              <a:t>英国</a:t>
            </a:r>
            <a:r>
              <a:rPr lang="zh-CN" sz="2400" b="0" dirty="0">
                <a:latin typeface="Times New Roman" panose="02020603050405020304" pitchFamily="18" charset="0"/>
                <a:ea typeface="宋体" panose="02010600030101010101" pitchFamily="2" charset="-122"/>
                <a:cs typeface="Times New Roman" panose="02020603050405020304" pitchFamily="18" charset="0"/>
              </a:rPr>
              <a:t>科学家</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宋体" panose="02010600030101010101" pitchFamily="2" charset="-122"/>
                <a:cs typeface="Times New Roman" panose="02020603050405020304" pitchFamily="18" charset="0"/>
              </a:rPr>
              <a:t>发现了电磁感应现象</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sz="2400" b="0" dirty="0">
              <a:latin typeface="Times New Roman" panose="02020603050405020304" pitchFamily="18" charset="0"/>
              <a:ea typeface="宋体" panose="02010600030101010101" pitchFamily="2" charset="-122"/>
              <a:cs typeface="Times New Roman" panose="02020603050405020304" pitchFamily="18" charset="0"/>
            </a:endParaRPr>
          </a:p>
          <a:p>
            <a:pPr indent="0">
              <a:lnSpc>
                <a:spcPct val="150000"/>
              </a:lnSpc>
            </a:pPr>
            <a:r>
              <a:rPr lang="en-US" altLang="zh-CN" sz="2400" b="0" dirty="0">
                <a:latin typeface="Times New Roman" panose="02020603050405020304" pitchFamily="18" charset="0"/>
                <a:ea typeface="宋体" panose="02010600030101010101" pitchFamily="2" charset="-122"/>
                <a:cs typeface="Times New Roman" panose="02020603050405020304" pitchFamily="18" charset="0"/>
              </a:rPr>
              <a:t>(2)</a:t>
            </a:r>
            <a:r>
              <a:rPr lang="zh-CN" sz="2400" b="0" dirty="0">
                <a:latin typeface="Times New Roman" panose="02020603050405020304" pitchFamily="18" charset="0"/>
                <a:ea typeface="宋体" panose="02010600030101010101" pitchFamily="2" charset="-122"/>
                <a:cs typeface="Times New Roman" panose="02020603050405020304" pitchFamily="18" charset="0"/>
              </a:rPr>
              <a:t>电磁感应现象</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电路的部分导体在磁场中做</a:t>
            </a:r>
            <a:r>
              <a:rPr lang="en-US" altLang="zh-CN" sz="2400" b="0" dirty="0">
                <a:latin typeface="Times New Roman" panose="02020603050405020304" pitchFamily="18" charset="0"/>
                <a:ea typeface="黑体" panose="02010609060101010101" pitchFamily="49" charset="-122"/>
                <a:cs typeface="Times New Roman" panose="02020603050405020304" pitchFamily="18" charset="0"/>
              </a:rPr>
              <a:t>___________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运动时产生电流的现象叫做电磁感应现象，产生的电流叫做</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a:t>
            </a:r>
            <a:r>
              <a:rPr lang="en-US" sz="2400" b="0" dirty="0">
                <a:latin typeface="Times New Roman" panose="02020603050405020304" pitchFamily="18" charset="0"/>
                <a:ea typeface="黑体" panose="02010609060101010101" pitchFamily="49" charset="-122"/>
                <a:cs typeface="Times New Roman" panose="02020603050405020304" pitchFamily="18" charset="0"/>
              </a:rPr>
              <a:t>.</a:t>
            </a:r>
            <a:r>
              <a:rPr lang="zh-CN" sz="2400" b="0" dirty="0">
                <a:latin typeface="Times New Roman" panose="02020603050405020304" pitchFamily="18" charset="0"/>
                <a:ea typeface="黑体" panose="02010609060101010101" pitchFamily="49" charset="-122"/>
                <a:cs typeface="Times New Roman" panose="02020603050405020304" pitchFamily="18" charset="0"/>
              </a:rPr>
              <a:t>感应电流的方向与</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的方向和</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_______________</a:t>
            </a:r>
            <a:r>
              <a:rPr lang="zh-CN" sz="2400" b="0" dirty="0">
                <a:latin typeface="Times New Roman" panose="02020603050405020304" pitchFamily="18" charset="0"/>
                <a:ea typeface="黑体" panose="02010609060101010101" pitchFamily="49" charset="-122"/>
                <a:cs typeface="Times New Roman" panose="02020603050405020304" pitchFamily="18" charset="0"/>
              </a:rPr>
              <a:t>的方向都有关系</a:t>
            </a:r>
            <a:r>
              <a:rPr lang="en-US" sz="2400" b="0" dirty="0">
                <a:latin typeface="Times New Roman" panose="02020603050405020304" pitchFamily="18" charset="0"/>
                <a:ea typeface="宋体" panose="02010600030101010101" pitchFamily="2" charset="-122"/>
                <a:cs typeface="Times New Roman" panose="02020603050405020304" pitchFamily="18" charset="0"/>
              </a:rPr>
              <a:t>.</a:t>
            </a:r>
            <a:endParaRPr lang="zh-CN" altLang="en-US" dirty="0">
              <a:latin typeface="Times New Roman" panose="02020603050405020304" pitchFamily="18" charset="0"/>
              <a:cs typeface="Times New Roman" panose="02020603050405020304" pitchFamily="18" charset="0"/>
            </a:endParaRPr>
          </a:p>
        </p:txBody>
      </p:sp>
      <p:grpSp>
        <p:nvGrpSpPr>
          <p:cNvPr id="18" name="组合 17"/>
          <p:cNvGrpSpPr/>
          <p:nvPr/>
        </p:nvGrpSpPr>
        <p:grpSpPr>
          <a:xfrm>
            <a:off x="8801125" y="2326986"/>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dirty="0">
                  <a:latin typeface="黑体" panose="02010609060101010101" pitchFamily="49" charset="-122"/>
                  <a:ea typeface="黑体" panose="02010609060101010101" pitchFamily="49" charset="-122"/>
                </a:rPr>
                <a:t>实验视频见超值配赠</a:t>
              </a:r>
              <a:endParaRPr lang="zh-CN" altLang="en-US" sz="2400" b="1" dirty="0">
                <a:latin typeface="黑体" panose="02010609060101010101" pitchFamily="49" charset="-122"/>
                <a:ea typeface="黑体" panose="02010609060101010101" pitchFamily="49" charset="-122"/>
              </a:endParaRPr>
            </a:p>
          </p:txBody>
        </p:sp>
      </p:grpSp>
      <p:sp>
        <p:nvSpPr>
          <p:cNvPr id="2" name="文本框 1"/>
          <p:cNvSpPr txBox="1"/>
          <p:nvPr/>
        </p:nvSpPr>
        <p:spPr>
          <a:xfrm>
            <a:off x="4563428" y="1428750"/>
            <a:ext cx="151257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通电导线</a:t>
            </a:r>
            <a:endParaRPr lang="zh-CN" altLang="en-US"/>
          </a:p>
        </p:txBody>
      </p:sp>
      <p:sp>
        <p:nvSpPr>
          <p:cNvPr id="3" name="文本框 2"/>
          <p:cNvSpPr txBox="1"/>
          <p:nvPr/>
        </p:nvSpPr>
        <p:spPr>
          <a:xfrm>
            <a:off x="1033463" y="1978660"/>
            <a:ext cx="12071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电流</a:t>
            </a:r>
            <a:endParaRPr lang="zh-CN" altLang="en-US"/>
          </a:p>
        </p:txBody>
      </p:sp>
      <p:sp>
        <p:nvSpPr>
          <p:cNvPr id="4" name="文本框 3"/>
          <p:cNvSpPr txBox="1"/>
          <p:nvPr/>
        </p:nvSpPr>
        <p:spPr>
          <a:xfrm>
            <a:off x="3361373" y="1986915"/>
            <a:ext cx="84836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磁场</a:t>
            </a:r>
            <a:endParaRPr lang="zh-CN" altLang="en-US"/>
          </a:p>
        </p:txBody>
      </p:sp>
      <p:sp>
        <p:nvSpPr>
          <p:cNvPr id="5" name="文本框 4"/>
          <p:cNvSpPr txBox="1"/>
          <p:nvPr/>
        </p:nvSpPr>
        <p:spPr>
          <a:xfrm>
            <a:off x="2775903" y="3036570"/>
            <a:ext cx="9067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相反</a:t>
            </a:r>
            <a:endParaRPr lang="zh-CN" altLang="en-US"/>
          </a:p>
        </p:txBody>
      </p:sp>
      <p:sp>
        <p:nvSpPr>
          <p:cNvPr id="6" name="文本框 5"/>
          <p:cNvSpPr txBox="1"/>
          <p:nvPr/>
        </p:nvSpPr>
        <p:spPr>
          <a:xfrm>
            <a:off x="2829878" y="4190365"/>
            <a:ext cx="125920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法拉第</a:t>
            </a:r>
            <a:endParaRPr lang="zh-CN" altLang="en-US" dirty="0"/>
          </a:p>
        </p:txBody>
      </p:sp>
      <p:sp>
        <p:nvSpPr>
          <p:cNvPr id="7" name="文本框 6"/>
          <p:cNvSpPr txBox="1"/>
          <p:nvPr/>
        </p:nvSpPr>
        <p:spPr>
          <a:xfrm>
            <a:off x="3386773" y="4716780"/>
            <a:ext cx="83947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闭合</a:t>
            </a:r>
            <a:endParaRPr lang="zh-CN" altLang="en-US" dirty="0"/>
          </a:p>
        </p:txBody>
      </p:sp>
      <p:sp>
        <p:nvSpPr>
          <p:cNvPr id="8" name="文本框 7"/>
          <p:cNvSpPr txBox="1"/>
          <p:nvPr/>
        </p:nvSpPr>
        <p:spPr>
          <a:xfrm>
            <a:off x="7913370" y="4697085"/>
            <a:ext cx="1917700"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切割磁感线</a:t>
            </a:r>
            <a:endParaRPr lang="zh-CN" altLang="en-US" dirty="0"/>
          </a:p>
        </p:txBody>
      </p:sp>
      <p:sp>
        <p:nvSpPr>
          <p:cNvPr id="9" name="文本框 8"/>
          <p:cNvSpPr txBox="1"/>
          <p:nvPr/>
        </p:nvSpPr>
        <p:spPr>
          <a:xfrm>
            <a:off x="7660323" y="5288915"/>
            <a:ext cx="151574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感应电流　</a:t>
            </a:r>
            <a:endParaRPr lang="zh-CN" altLang="en-US" dirty="0"/>
          </a:p>
        </p:txBody>
      </p:sp>
      <p:sp>
        <p:nvSpPr>
          <p:cNvPr id="10" name="文本框 9"/>
          <p:cNvSpPr txBox="1"/>
          <p:nvPr/>
        </p:nvSpPr>
        <p:spPr>
          <a:xfrm>
            <a:off x="1661443" y="5820886"/>
            <a:ext cx="11817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磁场</a:t>
            </a:r>
            <a:endParaRPr lang="zh-CN" altLang="en-US" dirty="0"/>
          </a:p>
        </p:txBody>
      </p:sp>
      <p:sp>
        <p:nvSpPr>
          <p:cNvPr id="11" name="文本框 10"/>
          <p:cNvSpPr txBox="1"/>
          <p:nvPr/>
        </p:nvSpPr>
        <p:spPr>
          <a:xfrm>
            <a:off x="3776663" y="5821045"/>
            <a:ext cx="243649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切割磁感线运动</a:t>
            </a:r>
            <a:endParaRPr lang="zh-CN" altLang="en-US" dirty="0"/>
          </a:p>
        </p:txBody>
      </p:sp>
      <p:sp>
        <p:nvSpPr>
          <p:cNvPr id="12" name="流程图: 终止 11">
            <a:hlinkClick r:id="rId1" action="ppaction://hlinksldjump"/>
          </p:cNvPr>
          <p:cNvSpPr/>
          <p:nvPr/>
        </p:nvSpPr>
        <p:spPr>
          <a:xfrm>
            <a:off x="9239568" y="591121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641668" y="2099310"/>
          <a:ext cx="10741025" cy="3566160"/>
        </p:xfrm>
        <a:graphic>
          <a:graphicData uri="http://schemas.openxmlformats.org/drawingml/2006/table">
            <a:tbl>
              <a:tblPr firstRow="1" bandRow="1">
                <a:tableStyleId>{5C22544A-7EE6-4342-B048-85BDC9FD1C3A}</a:tableStyleId>
              </a:tblPr>
              <a:tblGrid>
                <a:gridCol w="1607820"/>
                <a:gridCol w="5271135"/>
                <a:gridCol w="3862070"/>
              </a:tblGrid>
              <a:tr h="64008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名称</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电动机</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发动机</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64008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原理</a:t>
                      </a:r>
                      <a:endParaRPr lang="zh-CN" altLang="en-US" sz="2400" b="0" dirty="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sz="2400">
                          <a:latin typeface="Times New Roman" panose="02020603050405020304" pitchFamily="18" charset="0"/>
                          <a:ea typeface="宋体" panose="02010600030101010101" pitchFamily="2" charset="-122"/>
                          <a:sym typeface="+mn-ea"/>
                        </a:rPr>
                        <a:t>_________________________</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sz="2400">
                          <a:latin typeface="Times New Roman" panose="02020603050405020304" pitchFamily="18" charset="0"/>
                          <a:ea typeface="宋体" panose="02010600030101010101" pitchFamily="2" charset="-122"/>
                          <a:sym typeface="+mn-ea"/>
                        </a:rPr>
                        <a:t>____________</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4008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 装置图</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p>
                      <a:pPr algn="ctr" fontAlgn="auto">
                        <a:lnSpc>
                          <a:spcPct val="150000"/>
                        </a:lnSpc>
                        <a:buNone/>
                      </a:pP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6" name="文本框 5"/>
          <p:cNvSpPr txBox="1"/>
          <p:nvPr/>
        </p:nvSpPr>
        <p:spPr>
          <a:xfrm>
            <a:off x="630873" y="1041400"/>
            <a:ext cx="10808335" cy="1014730"/>
          </a:xfrm>
          <a:prstGeom prst="rect">
            <a:avLst/>
          </a:prstGeom>
          <a:noFill/>
        </p:spPr>
        <p:txBody>
          <a:bodyPr wrap="none" rtlCol="0" anchor="t">
            <a:spAutoFit/>
          </a:bodyPr>
          <a:lstStyle/>
          <a:p>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产生感应电流的</a:t>
            </a:r>
            <a:r>
              <a:rPr lang="zh-CN" sz="2400" dirty="0" smtClean="0">
                <a:latin typeface="Times New Roman" panose="02020603050405020304" pitchFamily="18" charset="0"/>
                <a:ea typeface="宋体" panose="02010600030101010101" pitchFamily="2" charset="-122"/>
                <a:cs typeface="Times New Roman" panose="02020603050405020304" pitchFamily="18" charset="0"/>
                <a:sym typeface="+mn-ea"/>
              </a:rPr>
              <a:t>条件</a:t>
            </a:r>
            <a:r>
              <a:rPr lang="zh-CN" alt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dirty="0" smtClean="0">
                <a:latin typeface="Times New Roman" panose="02020603050405020304" pitchFamily="18" charset="0"/>
                <a:ea typeface="宋体" panose="02010600030101010101" pitchFamily="2" charset="-122"/>
                <a:cs typeface="Times New Roman" panose="02020603050405020304" pitchFamily="18" charset="0"/>
                <a:sym typeface="+mn-ea"/>
              </a:rPr>
              <a:t>a</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____________</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dirty="0">
                <a:latin typeface="Times New Roman" panose="02020603050405020304" pitchFamily="18" charset="0"/>
                <a:ea typeface="宋体" panose="02010600030101010101" pitchFamily="2" charset="-122"/>
                <a:cs typeface="Times New Roman" panose="02020603050405020304" pitchFamily="18" charset="0"/>
                <a:sym typeface="+mn-ea"/>
              </a:rPr>
              <a:t>b_______________________________.</a:t>
            </a:r>
            <a:endParaRPr lang="zh-CN" altLang="en-US" sz="2400" dirty="0">
              <a:latin typeface="Times New Roman" panose="02020603050405020304" pitchFamily="18" charset="0"/>
              <a:cs typeface="Times New Roman" panose="02020603050405020304" pitchFamily="18" charset="0"/>
            </a:endParaRPr>
          </a:p>
          <a:p>
            <a:pPr>
              <a:lnSpc>
                <a:spcPct val="150000"/>
              </a:lnSpc>
            </a:pPr>
            <a:r>
              <a:rPr lang="en-US" altLang="zh-CN" sz="2400" dirty="0">
                <a:latin typeface="Times New Roman" panose="02020603050405020304" pitchFamily="18" charset="0"/>
                <a:ea typeface="宋体" panose="02010600030101010101" pitchFamily="2" charset="-122"/>
                <a:cs typeface="Times New Roman" panose="02020603050405020304" pitchFamily="18" charset="0"/>
                <a:sym typeface="+mn-ea"/>
              </a:rPr>
              <a:t>3.</a:t>
            </a:r>
            <a:r>
              <a:rPr lang="zh-CN" sz="2400" dirty="0">
                <a:latin typeface="Times New Roman" panose="02020603050405020304" pitchFamily="18" charset="0"/>
                <a:ea typeface="宋体" panose="02010600030101010101" pitchFamily="2" charset="-122"/>
                <a:cs typeface="Times New Roman" panose="02020603050405020304" pitchFamily="18" charset="0"/>
                <a:sym typeface="+mn-ea"/>
              </a:rPr>
              <a:t>电动机与发电机</a:t>
            </a:r>
            <a:endParaRPr lang="zh-CN" altLang="en-US" sz="2400" dirty="0">
              <a:latin typeface="Times New Roman" panose="02020603050405020304" pitchFamily="18" charset="0"/>
              <a:cs typeface="Times New Roman" panose="02020603050405020304" pitchFamily="18" charset="0"/>
            </a:endParaRPr>
          </a:p>
        </p:txBody>
      </p:sp>
      <p:sp>
        <p:nvSpPr>
          <p:cNvPr id="100" name="文本框 99"/>
          <p:cNvSpPr txBox="1"/>
          <p:nvPr/>
        </p:nvSpPr>
        <p:spPr>
          <a:xfrm>
            <a:off x="4493578" y="1041400"/>
            <a:ext cx="149987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闭合回路</a:t>
            </a:r>
            <a:endParaRPr lang="zh-CN" altLang="en-US"/>
          </a:p>
        </p:txBody>
      </p:sp>
      <p:sp>
        <p:nvSpPr>
          <p:cNvPr id="10" name="文本框 9"/>
          <p:cNvSpPr txBox="1"/>
          <p:nvPr/>
        </p:nvSpPr>
        <p:spPr>
          <a:xfrm>
            <a:off x="6630988" y="1041400"/>
            <a:ext cx="458914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导体在磁场中做切割磁感线运动　</a:t>
            </a:r>
            <a:endParaRPr lang="zh-CN" altLang="en-US" dirty="0"/>
          </a:p>
        </p:txBody>
      </p:sp>
      <p:sp>
        <p:nvSpPr>
          <p:cNvPr id="11" name="文本框 10"/>
          <p:cNvSpPr txBox="1"/>
          <p:nvPr/>
        </p:nvSpPr>
        <p:spPr>
          <a:xfrm>
            <a:off x="2978785" y="2864168"/>
            <a:ext cx="5080000" cy="460375"/>
          </a:xfrm>
          <a:prstGeom prst="rect">
            <a:avLst/>
          </a:prstGeom>
          <a:noFill/>
          <a:ln w="9525">
            <a:noFill/>
          </a:ln>
        </p:spPr>
        <p:txBody>
          <a:bodyPr>
            <a:spAutoFit/>
          </a:bodyPr>
          <a:lstStyle/>
          <a:p>
            <a:pPr indent="0"/>
            <a:r>
              <a:rPr lang="zh-CN" sz="2400" b="0">
                <a:solidFill>
                  <a:srgbClr val="FF0000"/>
                </a:solidFill>
                <a:ea typeface="宋体" panose="02010600030101010101" pitchFamily="2" charset="-122"/>
              </a:rPr>
              <a:t>通电导体在磁场中受力运动</a:t>
            </a:r>
            <a:endParaRPr lang="zh-CN" altLang="en-US"/>
          </a:p>
        </p:txBody>
      </p:sp>
      <p:sp>
        <p:nvSpPr>
          <p:cNvPr id="12" name="文本框 11"/>
          <p:cNvSpPr txBox="1"/>
          <p:nvPr/>
        </p:nvSpPr>
        <p:spPr>
          <a:xfrm>
            <a:off x="8652828" y="2864485"/>
            <a:ext cx="25527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电磁感应</a:t>
            </a:r>
            <a:endParaRPr lang="zh-CN" altLang="en-US"/>
          </a:p>
        </p:txBody>
      </p:sp>
      <p:pic>
        <p:nvPicPr>
          <p:cNvPr id="2" name="图片 -2147482114" descr="C:\Documents and Settings\Administrator\桌面\海南物理（沪科）@\AY642.TIF"/>
          <p:cNvPicPr>
            <a:picLocks noChangeAspect="1"/>
          </p:cNvPicPr>
          <p:nvPr/>
        </p:nvPicPr>
        <p:blipFill>
          <a:blip r:embed="rId2" r:link="rId3"/>
          <a:stretch>
            <a:fillRect/>
          </a:stretch>
        </p:blipFill>
        <p:spPr>
          <a:xfrm>
            <a:off x="8136573" y="3548380"/>
            <a:ext cx="2647315" cy="1984375"/>
          </a:xfrm>
          <a:prstGeom prst="rect">
            <a:avLst/>
          </a:prstGeom>
          <a:noFill/>
          <a:ln w="9525">
            <a:noFill/>
          </a:ln>
        </p:spPr>
      </p:pic>
      <p:pic>
        <p:nvPicPr>
          <p:cNvPr id="3" name="图片 2" descr="852"/>
          <p:cNvPicPr>
            <a:picLocks noChangeAspect="1"/>
          </p:cNvPicPr>
          <p:nvPr/>
        </p:nvPicPr>
        <p:blipFill>
          <a:blip r:embed="rId4"/>
          <a:stretch>
            <a:fillRect/>
          </a:stretch>
        </p:blipFill>
        <p:spPr>
          <a:xfrm>
            <a:off x="3161983" y="3440430"/>
            <a:ext cx="3307715" cy="2047240"/>
          </a:xfrm>
          <a:prstGeom prst="rect">
            <a:avLst/>
          </a:prstGeom>
        </p:spPr>
      </p:pic>
      <p:sp>
        <p:nvSpPr>
          <p:cNvPr id="4" name="流程图: 终止 3">
            <a:hlinkClick r:id="rId5" action="ppaction://hlinksldjump"/>
          </p:cNvPr>
          <p:cNvSpPr/>
          <p:nvPr/>
        </p:nvSpPr>
        <p:spPr>
          <a:xfrm>
            <a:off x="9383078" y="591121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p:nvPr>
            <p:custDataLst>
              <p:tags r:id="rId1"/>
            </p:custDataLst>
          </p:nvPr>
        </p:nvGraphicFramePr>
        <p:xfrm>
          <a:off x="581343" y="1066800"/>
          <a:ext cx="10741025" cy="4554220"/>
        </p:xfrm>
        <a:graphic>
          <a:graphicData uri="http://schemas.openxmlformats.org/drawingml/2006/table">
            <a:tbl>
              <a:tblPr firstRow="1" bandRow="1">
                <a:tableStyleId>{5C22544A-7EE6-4342-B048-85BDC9FD1C3A}</a:tableStyleId>
              </a:tblPr>
              <a:tblGrid>
                <a:gridCol w="1455420"/>
                <a:gridCol w="4802505"/>
                <a:gridCol w="4483100"/>
              </a:tblGrid>
              <a:tr h="640080">
                <a:tc>
                  <a:txBody>
                    <a:bodyPr/>
                    <a:lstStyle/>
                    <a:p>
                      <a:pPr algn="ctr" fontAlgn="auto">
                        <a:lnSpc>
                          <a:spcPct val="150000"/>
                        </a:lnSpc>
                        <a:buNone/>
                      </a:pPr>
                      <a:r>
                        <a:rPr lang="zh-CN" altLang="en-US" sz="2400" b="0" dirty="0">
                          <a:ln>
                            <a:noFill/>
                          </a:ln>
                          <a:solidFill>
                            <a:schemeClr val="tx1"/>
                          </a:solidFill>
                          <a:latin typeface="黑体" panose="02010609060101010101" pitchFamily="49" charset="-122"/>
                          <a:ea typeface="黑体" panose="02010609060101010101" pitchFamily="49" charset="-122"/>
                        </a:rPr>
                        <a:t>名称</a:t>
                      </a:r>
                      <a:endParaRPr lang="zh-CN" altLang="en-US" sz="2400" b="0" dirty="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电动机</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rPr>
                        <a:t>发动机</a:t>
                      </a:r>
                      <a:endParaRPr lang="zh-CN" altLang="en-US" sz="2400" b="0">
                        <a:ln>
                          <a:noFill/>
                        </a:ln>
                        <a:solidFill>
                          <a:schemeClr val="tx1"/>
                        </a:solidFill>
                        <a:latin typeface="黑体" panose="02010609060101010101" pitchFamily="49" charset="-122"/>
                        <a:ea typeface="黑体" panose="02010609060101010101" pitchFamily="49" charset="-122"/>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6">
                        <a:lumMod val="60000"/>
                        <a:lumOff val="40000"/>
                      </a:schemeClr>
                    </a:solidFill>
                  </a:tcPr>
                </a:tc>
              </a:tr>
              <a:tr h="64008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能的转化</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_____</a:t>
                      </a:r>
                      <a:r>
                        <a:rPr lang="zh-CN" altLang="en-US" sz="2400" b="0" dirty="0">
                          <a:ln>
                            <a:noFill/>
                          </a:ln>
                          <a:solidFill>
                            <a:schemeClr val="tx1"/>
                          </a:solidFill>
                          <a:latin typeface="Times New Roman" panose="02020603050405020304" pitchFamily="18" charset="0"/>
                          <a:cs typeface="Times New Roman" panose="02020603050405020304" pitchFamily="18" charset="0"/>
                        </a:rPr>
                        <a:t>能转化为</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a:t>
                      </a:r>
                      <a:r>
                        <a:rPr lang="zh-CN" altLang="en-US" sz="2400" b="0" dirty="0">
                          <a:ln>
                            <a:noFill/>
                          </a:ln>
                          <a:solidFill>
                            <a:schemeClr val="tx1"/>
                          </a:solidFill>
                          <a:latin typeface="Times New Roman" panose="02020603050405020304" pitchFamily="18" charset="0"/>
                          <a:cs typeface="Times New Roman" panose="02020603050405020304" pitchFamily="18" charset="0"/>
                        </a:rPr>
                        <a:t>能</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______</a:t>
                      </a:r>
                      <a:r>
                        <a:rPr lang="zh-CN" altLang="en-US" sz="2400" b="0">
                          <a:ln>
                            <a:noFill/>
                          </a:ln>
                          <a:solidFill>
                            <a:schemeClr val="tx1"/>
                          </a:solidFill>
                          <a:latin typeface="Times New Roman" panose="02020603050405020304" pitchFamily="18" charset="0"/>
                          <a:cs typeface="Times New Roman" panose="02020603050405020304" pitchFamily="18" charset="0"/>
                        </a:rPr>
                        <a:t>能转化为</a:t>
                      </a:r>
                      <a:r>
                        <a:rPr lang="en-US" altLang="zh-CN" sz="2400" dirty="0">
                          <a:ln>
                            <a:noFill/>
                          </a:ln>
                          <a:solidFill>
                            <a:schemeClr val="tx1"/>
                          </a:solidFill>
                          <a:latin typeface="Times New Roman" panose="02020603050405020304" pitchFamily="18" charset="0"/>
                          <a:cs typeface="Times New Roman" panose="02020603050405020304" pitchFamily="18" charset="0"/>
                          <a:sym typeface="+mn-ea"/>
                        </a:rPr>
                        <a:t>_____</a:t>
                      </a:r>
                      <a:r>
                        <a:rPr lang="zh-CN" altLang="en-US" sz="2400" b="0">
                          <a:ln>
                            <a:noFill/>
                          </a:ln>
                          <a:solidFill>
                            <a:schemeClr val="tx1"/>
                          </a:solidFill>
                          <a:latin typeface="Times New Roman" panose="02020603050405020304" pitchFamily="18" charset="0"/>
                          <a:cs typeface="Times New Roman" panose="02020603050405020304" pitchFamily="18" charset="0"/>
                        </a:rPr>
                        <a:t>能</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18872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区别</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altLang="zh-CN" sz="2400" b="0" dirty="0">
                          <a:ln>
                            <a:noFill/>
                          </a:ln>
                          <a:solidFill>
                            <a:schemeClr val="tx1"/>
                          </a:solidFill>
                          <a:latin typeface="Times New Roman" panose="02020603050405020304" pitchFamily="18" charset="0"/>
                          <a:cs typeface="Times New Roman" panose="02020603050405020304" pitchFamily="18" charset="0"/>
                        </a:rPr>
                        <a:t>____</a:t>
                      </a:r>
                      <a:r>
                        <a:rPr lang="zh-CN" altLang="en-US" sz="2400" b="0" dirty="0">
                          <a:ln>
                            <a:noFill/>
                          </a:ln>
                          <a:solidFill>
                            <a:schemeClr val="tx1"/>
                          </a:solidFill>
                          <a:latin typeface="Times New Roman" panose="02020603050405020304" pitchFamily="18" charset="0"/>
                          <a:cs typeface="Times New Roman" panose="02020603050405020304" pitchFamily="18" charset="0"/>
                        </a:rPr>
                        <a:t>(</a:t>
                      </a:r>
                      <a:r>
                        <a:rPr lang="zh-CN" altLang="en-US" sz="2400" b="0" dirty="0">
                          <a:ln>
                            <a:noFill/>
                          </a:ln>
                          <a:solidFill>
                            <a:schemeClr val="tx1"/>
                          </a:solidFill>
                          <a:latin typeface="Times New Roman" panose="02020603050405020304" pitchFamily="18" charset="0"/>
                          <a:cs typeface="Times New Roman" panose="02020603050405020304" pitchFamily="18" charset="0"/>
                        </a:rPr>
                        <a:t>选填“有”或“无”)电源</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en-US" altLang="zh-CN" sz="2400" b="0">
                          <a:ln>
                            <a:noFill/>
                          </a:ln>
                          <a:solidFill>
                            <a:schemeClr val="tx1"/>
                          </a:solidFill>
                          <a:latin typeface="Times New Roman" panose="02020603050405020304" pitchFamily="18" charset="0"/>
                          <a:cs typeface="Times New Roman" panose="02020603050405020304" pitchFamily="18" charset="0"/>
                        </a:rPr>
                        <a:t>___</a:t>
                      </a:r>
                      <a:r>
                        <a:rPr lang="zh-CN" altLang="en-US" sz="2400" b="0">
                          <a:ln>
                            <a:noFill/>
                          </a:ln>
                          <a:solidFill>
                            <a:schemeClr val="tx1"/>
                          </a:solidFill>
                          <a:latin typeface="Times New Roman" panose="02020603050405020304" pitchFamily="18" charset="0"/>
                          <a:cs typeface="Times New Roman" panose="02020603050405020304" pitchFamily="18" charset="0"/>
                        </a:rPr>
                        <a:t>(</a:t>
                      </a:r>
                      <a:r>
                        <a:rPr lang="zh-CN" altLang="en-US" sz="2400" b="0">
                          <a:ln>
                            <a:noFill/>
                          </a:ln>
                          <a:solidFill>
                            <a:schemeClr val="tx1"/>
                          </a:solidFill>
                          <a:latin typeface="Times New Roman" panose="02020603050405020304" pitchFamily="18" charset="0"/>
                          <a:cs typeface="Times New Roman" panose="02020603050405020304" pitchFamily="18" charset="0"/>
                        </a:rPr>
                        <a:t>选填“有”或“无”)电源</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18872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影响因素</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导体受力的方向与电流方向、磁场方向有关</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l"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感应电流的方向与磁场方向、导体运动方向有关</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896620">
                <a:tc>
                  <a:txBody>
                    <a:bodyPr/>
                    <a:lstStyle/>
                    <a:p>
                      <a:pPr algn="ctr" fontAlgn="auto">
                        <a:lnSpc>
                          <a:spcPct val="150000"/>
                        </a:lnSpc>
                        <a:buNone/>
                      </a:pPr>
                      <a:r>
                        <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rPr>
                        <a:t>应用</a:t>
                      </a:r>
                      <a:endParaRPr lang="zh-CN" altLang="en-US" sz="2400" b="0">
                        <a:ln>
                          <a:noFill/>
                        </a:ln>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b="0" dirty="0">
                          <a:ln>
                            <a:noFill/>
                          </a:ln>
                          <a:solidFill>
                            <a:schemeClr val="tx1"/>
                          </a:solidFill>
                          <a:latin typeface="Times New Roman" panose="02020603050405020304" pitchFamily="18" charset="0"/>
                          <a:cs typeface="Times New Roman" panose="02020603050405020304" pitchFamily="18" charset="0"/>
                        </a:rPr>
                        <a:t>电风扇、动圈式扬声器等</a:t>
                      </a:r>
                      <a:endParaRPr lang="zh-CN" altLang="en-US" sz="2400" b="0" dirty="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fontAlgn="auto">
                        <a:lnSpc>
                          <a:spcPct val="150000"/>
                        </a:lnSpc>
                        <a:buNone/>
                      </a:pPr>
                      <a:r>
                        <a:rPr lang="zh-CN" altLang="en-US" sz="2400" b="0">
                          <a:ln>
                            <a:noFill/>
                          </a:ln>
                          <a:solidFill>
                            <a:schemeClr val="tx1"/>
                          </a:solidFill>
                          <a:latin typeface="Times New Roman" panose="02020603050405020304" pitchFamily="18" charset="0"/>
                          <a:cs typeface="Times New Roman" panose="02020603050405020304" pitchFamily="18" charset="0"/>
                        </a:rPr>
                        <a:t>动圈式话筒等</a:t>
                      </a:r>
                      <a:endParaRPr lang="zh-CN" altLang="en-US" sz="2400" b="0">
                        <a:ln>
                          <a:noFill/>
                        </a:ln>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3053398" y="1837055"/>
            <a:ext cx="8896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a:t>
            </a:r>
            <a:endParaRPr lang="zh-CN" altLang="en-US"/>
          </a:p>
        </p:txBody>
      </p:sp>
      <p:sp>
        <p:nvSpPr>
          <p:cNvPr id="2" name="文本框 1"/>
          <p:cNvSpPr txBox="1"/>
          <p:nvPr/>
        </p:nvSpPr>
        <p:spPr>
          <a:xfrm>
            <a:off x="4902518" y="1862455"/>
            <a:ext cx="18548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机械</a:t>
            </a:r>
            <a:endParaRPr lang="zh-CN" altLang="en-US"/>
          </a:p>
        </p:txBody>
      </p:sp>
      <p:sp>
        <p:nvSpPr>
          <p:cNvPr id="3" name="文本框 2"/>
          <p:cNvSpPr txBox="1"/>
          <p:nvPr/>
        </p:nvSpPr>
        <p:spPr>
          <a:xfrm>
            <a:off x="7586663" y="1837055"/>
            <a:ext cx="10083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机械</a:t>
            </a:r>
            <a:endParaRPr lang="zh-CN" altLang="en-US"/>
          </a:p>
        </p:txBody>
      </p:sp>
      <p:sp>
        <p:nvSpPr>
          <p:cNvPr id="4" name="文本框 3"/>
          <p:cNvSpPr txBox="1"/>
          <p:nvPr/>
        </p:nvSpPr>
        <p:spPr>
          <a:xfrm>
            <a:off x="9738712" y="1845330"/>
            <a:ext cx="8896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电</a:t>
            </a:r>
            <a:endParaRPr lang="zh-CN" altLang="en-US" dirty="0"/>
          </a:p>
        </p:txBody>
      </p:sp>
      <p:sp>
        <p:nvSpPr>
          <p:cNvPr id="7" name="文本框 6"/>
          <p:cNvSpPr txBox="1"/>
          <p:nvPr/>
        </p:nvSpPr>
        <p:spPr>
          <a:xfrm>
            <a:off x="2426018" y="2750820"/>
            <a:ext cx="9277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有</a:t>
            </a:r>
            <a:endParaRPr lang="zh-CN" altLang="en-US"/>
          </a:p>
        </p:txBody>
      </p:sp>
      <p:sp>
        <p:nvSpPr>
          <p:cNvPr id="9" name="文本框 8"/>
          <p:cNvSpPr txBox="1"/>
          <p:nvPr/>
        </p:nvSpPr>
        <p:spPr>
          <a:xfrm>
            <a:off x="7060883" y="2776220"/>
            <a:ext cx="65849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无</a:t>
            </a:r>
            <a:endParaRPr lang="zh-CN" altLang="en-US"/>
          </a:p>
        </p:txBody>
      </p:sp>
      <p:sp>
        <p:nvSpPr>
          <p:cNvPr id="5" name="流程图: 终止 4">
            <a:hlinkClick r:id="rId2" action="ppaction://hlinksldjump"/>
          </p:cNvPr>
          <p:cNvSpPr/>
          <p:nvPr/>
        </p:nvSpPr>
        <p:spPr>
          <a:xfrm>
            <a:off x="9383078" y="5911215"/>
            <a:ext cx="2034540" cy="477520"/>
          </a:xfrm>
          <a:prstGeom prst="flowChartTerminator">
            <a:avLst/>
          </a:prstGeom>
          <a:solidFill>
            <a:schemeClr val="accent6">
              <a:lumMod val="60000"/>
              <a:lumOff val="40000"/>
            </a:schemeClr>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21702" y="953135"/>
            <a:ext cx="10075545" cy="570230"/>
            <a:chOff x="1676" y="1655"/>
            <a:chExt cx="15867" cy="898"/>
          </a:xfrm>
        </p:grpSpPr>
        <p:pic>
          <p:nvPicPr>
            <p:cNvPr id="3" name="图片 2" descr="9"/>
            <p:cNvPicPr>
              <a:picLocks noChangeAspect="1"/>
            </p:cNvPicPr>
            <p:nvPr/>
          </p:nvPicPr>
          <p:blipFill>
            <a:blip r:embed="rId1"/>
            <a:srcRect t="9289" r="40169" b="9736"/>
            <a:stretch>
              <a:fillRect/>
            </a:stretch>
          </p:blipFill>
          <p:spPr>
            <a:xfrm>
              <a:off x="1676" y="1655"/>
              <a:ext cx="15867" cy="898"/>
            </a:xfrm>
            <a:prstGeom prst="rect">
              <a:avLst/>
            </a:prstGeom>
          </p:spPr>
        </p:pic>
        <p:sp>
          <p:nvSpPr>
            <p:cNvPr id="4" name="文本框 78"/>
            <p:cNvSpPr txBox="1"/>
            <p:nvPr/>
          </p:nvSpPr>
          <p:spPr>
            <a:xfrm>
              <a:off x="3660" y="1682"/>
              <a:ext cx="3434" cy="871"/>
            </a:xfrm>
            <a:prstGeom prst="rect">
              <a:avLst/>
            </a:prstGeom>
            <a:noFill/>
            <a:ln w="9525">
              <a:noFill/>
            </a:ln>
          </p:spPr>
          <p:txBody>
            <a:bodyPr anchor="t">
              <a:spAutoFit/>
            </a:bodyPr>
            <a:lstStyle/>
            <a:p>
              <a:pPr algn="ctr"/>
              <a:r>
                <a:rPr lang="zh-CN" altLang="en-US" sz="3000" b="1">
                  <a:solidFill>
                    <a:schemeClr val="tx1"/>
                  </a:solidFill>
                  <a:latin typeface="黑体" panose="02010609060101010101" pitchFamily="49" charset="-122"/>
                  <a:ea typeface="黑体" panose="02010609060101010101" pitchFamily="49" charset="-122"/>
                </a:rPr>
                <a:t>重难点突破</a:t>
              </a:r>
              <a:endParaRPr lang="zh-CN" altLang="en-US" sz="3000" b="1">
                <a:solidFill>
                  <a:schemeClr val="tx1"/>
                </a:solidFill>
                <a:latin typeface="黑体" panose="02010609060101010101" pitchFamily="49" charset="-122"/>
                <a:ea typeface="黑体" panose="02010609060101010101" pitchFamily="49" charset="-122"/>
              </a:endParaRPr>
            </a:p>
          </p:txBody>
        </p:sp>
      </p:grpSp>
      <p:sp>
        <p:nvSpPr>
          <p:cNvPr id="6" name="文本框 5"/>
          <p:cNvSpPr txBox="1"/>
          <p:nvPr/>
        </p:nvSpPr>
        <p:spPr>
          <a:xfrm>
            <a:off x="921703" y="1666875"/>
            <a:ext cx="7457440" cy="1291590"/>
          </a:xfrm>
          <a:prstGeom prst="rect">
            <a:avLst/>
          </a:prstGeom>
          <a:noFill/>
        </p:spPr>
        <p:txBody>
          <a:bodyPr wrap="square" rtlCol="0" anchor="t">
            <a:spAutoFit/>
          </a:bodyPr>
          <a:lstStyle/>
          <a:p>
            <a:pPr fontAlgn="auto">
              <a:lnSpc>
                <a:spcPct val="150000"/>
              </a:lnSpc>
            </a:pPr>
            <a:r>
              <a:rPr lang="zh-CN" altLang="en-US" sz="2800" dirty="0">
                <a:latin typeface="黑体" panose="02010609060101010101" pitchFamily="49" charset="-122"/>
                <a:ea typeface="黑体" panose="02010609060101010101" pitchFamily="49" charset="-122"/>
                <a:cs typeface="黑体" panose="02010609060101010101" pitchFamily="49" charset="-122"/>
              </a:rPr>
              <a:t>电磁现象辨识</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a:p>
            <a:pPr fontAlgn="auto">
              <a:lnSpc>
                <a:spcPct val="150000"/>
              </a:lnSpc>
            </a:pPr>
            <a:r>
              <a:rPr lang="zh-CN" sz="2400" dirty="0">
                <a:ea typeface="宋体" panose="02010600030101010101" pitchFamily="2" charset="-122"/>
                <a:sym typeface="+mn-ea"/>
              </a:rPr>
              <a:t>例　根据下列图片回答问题：</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pic>
        <p:nvPicPr>
          <p:cNvPr id="5" name="图片 -2147482112" descr="C:\Documents and Settings\Administrator\桌面\海南物理（沪科）@\AY643.tif"/>
          <p:cNvPicPr>
            <a:picLocks noChangeAspect="1"/>
          </p:cNvPicPr>
          <p:nvPr/>
        </p:nvPicPr>
        <p:blipFill>
          <a:blip r:embed="rId2" r:link="rId3"/>
          <a:srcRect l="-1466" t="-1395" r="60572" b="-2985"/>
          <a:stretch>
            <a:fillRect/>
          </a:stretch>
        </p:blipFill>
        <p:spPr>
          <a:xfrm>
            <a:off x="7859713" y="2958465"/>
            <a:ext cx="3312160" cy="2376170"/>
          </a:xfrm>
          <a:prstGeom prst="rect">
            <a:avLst/>
          </a:prstGeom>
          <a:noFill/>
          <a:ln w="9525">
            <a:noFill/>
          </a:ln>
        </p:spPr>
      </p:pic>
      <p:sp>
        <p:nvSpPr>
          <p:cNvPr id="14" name="文本框 13"/>
          <p:cNvSpPr txBox="1"/>
          <p:nvPr/>
        </p:nvSpPr>
        <p:spPr>
          <a:xfrm>
            <a:off x="8697913" y="5589905"/>
            <a:ext cx="1618615" cy="368300"/>
          </a:xfrm>
          <a:prstGeom prst="rect">
            <a:avLst/>
          </a:prstGeom>
          <a:noFill/>
          <a:ln w="9525">
            <a:noFill/>
          </a:ln>
        </p:spPr>
        <p:txBody>
          <a:bodyPr wrap="square">
            <a:spAutoFit/>
          </a:bodyPr>
          <a:lstStyle/>
          <a:p>
            <a:pPr indent="0" algn="ctr"/>
            <a:r>
              <a:rPr lang="zh-CN" b="0">
                <a:ea typeface="宋体" panose="02010600030101010101" pitchFamily="2" charset="-122"/>
              </a:rPr>
              <a:t>例题图</a:t>
            </a:r>
            <a:endParaRPr lang="zh-CN" altLang="en-US"/>
          </a:p>
        </p:txBody>
      </p:sp>
      <p:sp>
        <p:nvSpPr>
          <p:cNvPr id="7" name="文本框 6"/>
          <p:cNvSpPr txBox="1"/>
          <p:nvPr/>
        </p:nvSpPr>
        <p:spPr>
          <a:xfrm>
            <a:off x="953453" y="2817495"/>
            <a:ext cx="6618605" cy="3415030"/>
          </a:xfrm>
          <a:prstGeom prst="rect">
            <a:avLst/>
          </a:prstGeom>
          <a:noFill/>
          <a:ln w="9525">
            <a:noFill/>
          </a:ln>
        </p:spPr>
        <p:txBody>
          <a:bodyPr wrap="square">
            <a:spAutoFit/>
          </a:bodyPr>
          <a:p>
            <a:pPr indent="0">
              <a:lnSpc>
                <a:spcPct val="150000"/>
              </a:lnSpc>
            </a:pP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如图</a:t>
            </a:r>
            <a:r>
              <a:rPr lang="en-US" sz="2400" b="0">
                <a:latin typeface="Times New Roman" panose="02020603050405020304" pitchFamily="18" charset="0"/>
                <a:ea typeface="宋体" panose="02010600030101010101" pitchFamily="2" charset="-122"/>
              </a:rPr>
              <a:t>A</a:t>
            </a:r>
            <a:r>
              <a:rPr lang="zh-CN" sz="2400" b="0">
                <a:ea typeface="宋体" panose="02010600030101010101" pitchFamily="2" charset="-122"/>
              </a:rPr>
              <a:t>所示的实验装置，闭合开关，原来处于静止状态的铝杆</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会在水平放置的铜制轨道上运动起来，这一现象说明</a:t>
            </a:r>
            <a:r>
              <a:rPr lang="en-US" sz="2400" b="0">
                <a:latin typeface="Times New Roman" panose="02020603050405020304" pitchFamily="18" charset="0"/>
                <a:ea typeface="宋体" panose="02010600030101010101" pitchFamily="2" charset="-122"/>
              </a:rPr>
              <a:t>____________________</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_____________________</a:t>
            </a:r>
            <a:r>
              <a:rPr lang="zh-CN" sz="2400" b="0">
                <a:ea typeface="宋体" panose="02010600030101010101" pitchFamily="2" charset="-122"/>
              </a:rPr>
              <a:t>．利用该原理可以制作</a:t>
            </a:r>
            <a:r>
              <a:rPr lang="en-US" sz="2400" b="0">
                <a:latin typeface="Times New Roman" panose="02020603050405020304" pitchFamily="18" charset="0"/>
                <a:ea typeface="宋体" panose="02010600030101010101" pitchFamily="2" charset="-122"/>
              </a:rPr>
              <a:t>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发电机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，其能量转化过程是将</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能转化为</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能．</a:t>
            </a:r>
            <a:endParaRPr lang="zh-CN" altLang="en-US"/>
          </a:p>
        </p:txBody>
      </p:sp>
      <p:sp>
        <p:nvSpPr>
          <p:cNvPr id="8" name="文本框 7"/>
          <p:cNvSpPr txBox="1"/>
          <p:nvPr/>
        </p:nvSpPr>
        <p:spPr>
          <a:xfrm>
            <a:off x="1071563" y="3824605"/>
            <a:ext cx="6393815"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通电导体在磁场中会受到力的作用</a:t>
            </a:r>
            <a:endParaRPr lang="zh-CN" altLang="en-US"/>
          </a:p>
        </p:txBody>
      </p:sp>
      <p:sp>
        <p:nvSpPr>
          <p:cNvPr id="9" name="文本框 8"/>
          <p:cNvSpPr txBox="1"/>
          <p:nvPr/>
        </p:nvSpPr>
        <p:spPr>
          <a:xfrm>
            <a:off x="1044893" y="5083810"/>
            <a:ext cx="122047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电动机</a:t>
            </a:r>
            <a:endParaRPr lang="zh-CN" altLang="en-US"/>
          </a:p>
        </p:txBody>
      </p:sp>
      <p:sp>
        <p:nvSpPr>
          <p:cNvPr id="10" name="文本框 9"/>
          <p:cNvSpPr txBox="1"/>
          <p:nvPr/>
        </p:nvSpPr>
        <p:spPr>
          <a:xfrm>
            <a:off x="2365693" y="5631180"/>
            <a:ext cx="6731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a:t>
            </a:r>
            <a:endParaRPr lang="zh-CN" altLang="en-US"/>
          </a:p>
        </p:txBody>
      </p:sp>
      <p:sp>
        <p:nvSpPr>
          <p:cNvPr id="11" name="文本框 10"/>
          <p:cNvSpPr txBox="1"/>
          <p:nvPr/>
        </p:nvSpPr>
        <p:spPr>
          <a:xfrm>
            <a:off x="4442143" y="5661660"/>
            <a:ext cx="8680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机械　</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66433" y="1310640"/>
            <a:ext cx="10891520" cy="230695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如图</a:t>
            </a:r>
            <a:r>
              <a:rPr lang="en-US" sz="2400" b="0">
                <a:latin typeface="Times New Roman" panose="02020603050405020304" pitchFamily="18" charset="0"/>
                <a:ea typeface="宋体" panose="02010600030101010101" pitchFamily="2" charset="-122"/>
              </a:rPr>
              <a:t>B</a:t>
            </a:r>
            <a:r>
              <a:rPr lang="zh-CN" sz="2400" b="0">
                <a:ea typeface="宋体" panose="02010600030101010101" pitchFamily="2" charset="-122"/>
              </a:rPr>
              <a:t>所示，该实验现象是探究电磁铁的磁性强弱与</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的关系，电磁铁</a:t>
            </a:r>
            <a:r>
              <a:rPr lang="en-US" sz="2400" b="0" i="1">
                <a:latin typeface="Times New Roman" panose="02020603050405020304" pitchFamily="18" charset="0"/>
                <a:ea typeface="宋体" panose="02010600030101010101" pitchFamily="2" charset="-122"/>
              </a:rPr>
              <a:t>A</a:t>
            </a:r>
            <a:r>
              <a:rPr lang="zh-CN" sz="2400" b="0">
                <a:ea typeface="宋体" panose="02010600030101010101" pitchFamily="2" charset="-122"/>
              </a:rPr>
              <a:t>的上端为</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如图</a:t>
            </a:r>
            <a:r>
              <a:rPr lang="en-US" sz="2400" b="0">
                <a:latin typeface="Times New Roman" panose="02020603050405020304" pitchFamily="18" charset="0"/>
                <a:ea typeface="宋体" panose="02010600030101010101" pitchFamily="2" charset="-122"/>
              </a:rPr>
              <a:t>C</a:t>
            </a:r>
            <a:r>
              <a:rPr lang="zh-CN" sz="2400" b="0">
                <a:ea typeface="宋体" panose="02010600030101010101" pitchFamily="2" charset="-122"/>
              </a:rPr>
              <a:t>所示，是英国科学家法拉第发现的</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现象制成的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发电机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电动机</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的原理图．</a:t>
            </a:r>
            <a:endParaRPr lang="zh-CN" altLang="en-US"/>
          </a:p>
        </p:txBody>
      </p:sp>
      <p:sp>
        <p:nvSpPr>
          <p:cNvPr id="10" name="文本框 9"/>
          <p:cNvSpPr txBox="1"/>
          <p:nvPr/>
        </p:nvSpPr>
        <p:spPr>
          <a:xfrm>
            <a:off x="8005128" y="1409065"/>
            <a:ext cx="163766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线圈匝数</a:t>
            </a:r>
            <a:endParaRPr lang="zh-CN" altLang="en-US"/>
          </a:p>
        </p:txBody>
      </p:sp>
      <p:sp>
        <p:nvSpPr>
          <p:cNvPr id="11" name="文本框 10"/>
          <p:cNvSpPr txBox="1"/>
          <p:nvPr/>
        </p:nvSpPr>
        <p:spPr>
          <a:xfrm>
            <a:off x="2925128" y="1931670"/>
            <a:ext cx="45847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S</a:t>
            </a:r>
            <a:r>
              <a:rPr lang="zh-CN" sz="2400" b="0">
                <a:solidFill>
                  <a:srgbClr val="FF0000"/>
                </a:solidFill>
                <a:ea typeface="宋体" panose="02010600030101010101" pitchFamily="2" charset="-122"/>
              </a:rPr>
              <a:t>　</a:t>
            </a:r>
            <a:endParaRPr lang="zh-CN" altLang="en-US"/>
          </a:p>
        </p:txBody>
      </p:sp>
      <p:sp>
        <p:nvSpPr>
          <p:cNvPr id="12" name="文本框 11"/>
          <p:cNvSpPr txBox="1"/>
          <p:nvPr/>
        </p:nvSpPr>
        <p:spPr>
          <a:xfrm>
            <a:off x="6467158" y="2480945"/>
            <a:ext cx="15373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电磁感应</a:t>
            </a:r>
            <a:endParaRPr lang="zh-CN" altLang="en-US"/>
          </a:p>
        </p:txBody>
      </p:sp>
      <p:sp>
        <p:nvSpPr>
          <p:cNvPr id="13" name="文本框 12"/>
          <p:cNvSpPr txBox="1"/>
          <p:nvPr/>
        </p:nvSpPr>
        <p:spPr>
          <a:xfrm>
            <a:off x="9487218" y="2480945"/>
            <a:ext cx="14224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发电机</a:t>
            </a:r>
            <a:endParaRPr lang="zh-CN" altLang="en-US"/>
          </a:p>
        </p:txBody>
      </p:sp>
      <p:pic>
        <p:nvPicPr>
          <p:cNvPr id="2" name="图片 -2147482112" descr="C:\Documents and Settings\Administrator\桌面\海南物理（沪科）@\AY643.tif"/>
          <p:cNvPicPr>
            <a:picLocks noChangeAspect="1"/>
          </p:cNvPicPr>
          <p:nvPr/>
        </p:nvPicPr>
        <p:blipFill>
          <a:blip r:embed="rId1" r:link="rId2">
            <a:clrChange>
              <a:clrFrom>
                <a:srgbClr val="FFFFFF">
                  <a:alpha val="100000"/>
                </a:srgbClr>
              </a:clrFrom>
              <a:clrTo>
                <a:srgbClr val="FFFFFF">
                  <a:alpha val="100000"/>
                  <a:alpha val="0"/>
                </a:srgbClr>
              </a:clrTo>
            </a:clrChange>
          </a:blip>
          <a:srcRect l="39028" b="-9233"/>
          <a:stretch>
            <a:fillRect/>
          </a:stretch>
        </p:blipFill>
        <p:spPr>
          <a:xfrm>
            <a:off x="3691573" y="3701415"/>
            <a:ext cx="4938395" cy="248666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207424" y="981735"/>
            <a:ext cx="7909560" cy="645795"/>
            <a:chOff x="3297" y="1732"/>
            <a:chExt cx="12456" cy="1017"/>
          </a:xfrm>
        </p:grpSpPr>
        <p:pic>
          <p:nvPicPr>
            <p:cNvPr id="15" name="图片 12" descr="2020试题研究版式22"/>
            <p:cNvPicPr>
              <a:picLocks noChangeAspect="1"/>
            </p:cNvPicPr>
            <p:nvPr/>
          </p:nvPicPr>
          <p:blipFill>
            <a:blip r:embed="rId1"/>
            <a:stretch>
              <a:fillRect/>
            </a:stretch>
          </p:blipFill>
          <p:spPr>
            <a:xfrm>
              <a:off x="3297" y="1732"/>
              <a:ext cx="12456" cy="980"/>
            </a:xfrm>
            <a:prstGeom prst="rect">
              <a:avLst/>
            </a:prstGeom>
            <a:noFill/>
            <a:ln w="9525">
              <a:noFill/>
            </a:ln>
          </p:spPr>
        </p:pic>
        <p:sp>
          <p:nvSpPr>
            <p:cNvPr id="16" name="文本框 15"/>
            <p:cNvSpPr txBox="1"/>
            <p:nvPr/>
          </p:nvSpPr>
          <p:spPr>
            <a:xfrm>
              <a:off x="4667" y="1733"/>
              <a:ext cx="10165" cy="1016"/>
            </a:xfrm>
            <a:prstGeom prst="rect">
              <a:avLst/>
            </a:prstGeom>
            <a:noFill/>
            <a:ln w="9525">
              <a:noFill/>
            </a:ln>
          </p:spPr>
          <p:txBody>
            <a:bodyPr anchor="t">
              <a:spAutoFit/>
            </a:bodyPr>
            <a:lstStyle/>
            <a:p>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实验突破</a:t>
              </a:r>
              <a:r>
                <a:rPr lang="en-US" altLang="zh-CN"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a:t>
              </a:r>
              <a:r>
                <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rPr>
                <a:t>科学探究素养提升</a:t>
              </a:r>
              <a:endParaRPr lang="zh-CN" altLang="en-US" sz="3600" b="1" dirty="0">
                <a:solidFill>
                  <a:schemeClr val="bg1"/>
                </a:solidFill>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840423" y="1699260"/>
            <a:ext cx="8468360" cy="737235"/>
            <a:chOff x="1342" y="2812"/>
            <a:chExt cx="13336" cy="1161"/>
          </a:xfrm>
        </p:grpSpPr>
        <p:pic>
          <p:nvPicPr>
            <p:cNvPr id="23" name="图片 22" descr="带序号考点标2字"/>
            <p:cNvPicPr>
              <a:picLocks noChangeAspect="1"/>
            </p:cNvPicPr>
            <p:nvPr/>
          </p:nvPicPr>
          <p:blipFill>
            <a:blip r:embed="rId2"/>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17" y="2812"/>
              <a:ext cx="10161"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探究通电螺线管的磁场特点</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近10年未考)</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1" name="文本框 3"/>
          <p:cNvSpPr txBox="1"/>
          <p:nvPr/>
        </p:nvSpPr>
        <p:spPr>
          <a:xfrm>
            <a:off x="878049" y="3887415"/>
            <a:ext cx="1847850" cy="521970"/>
          </a:xfrm>
          <a:prstGeom prst="rect">
            <a:avLst/>
          </a:prstGeom>
          <a:noFill/>
        </p:spPr>
        <p:txBody>
          <a:bodyPr wrap="square" rtlCol="0">
            <a:spAutoFit/>
          </a:bodyPr>
          <a:lstStyle/>
          <a:p>
            <a:r>
              <a:rPr lang="zh-CN" altLang="en-US" sz="2800" b="1" spc="10" dirty="0">
                <a:solidFill>
                  <a:schemeClr val="bg1"/>
                </a:solidFill>
                <a:latin typeface="黑体" panose="02010609060101010101" pitchFamily="49" charset="-122"/>
                <a:ea typeface="黑体" panose="02010609060101010101" pitchFamily="49" charset="-122"/>
              </a:rPr>
              <a:t>命 题 点</a:t>
            </a:r>
            <a:endParaRPr lang="zh-CN" altLang="en-US" sz="2800" b="1" spc="10" dirty="0">
              <a:solidFill>
                <a:schemeClr val="bg1"/>
              </a:solidFill>
              <a:latin typeface="黑体" panose="02010609060101010101" pitchFamily="49" charset="-122"/>
              <a:ea typeface="黑体" panose="02010609060101010101" pitchFamily="49" charset="-122"/>
            </a:endParaRPr>
          </a:p>
        </p:txBody>
      </p:sp>
      <p:sp>
        <p:nvSpPr>
          <p:cNvPr id="3" name="文本框 3"/>
          <p:cNvSpPr txBox="1"/>
          <p:nvPr/>
        </p:nvSpPr>
        <p:spPr>
          <a:xfrm>
            <a:off x="1005049" y="4014415"/>
            <a:ext cx="1847850" cy="521970"/>
          </a:xfrm>
          <a:prstGeom prst="rect">
            <a:avLst/>
          </a:prstGeom>
          <a:noFill/>
        </p:spPr>
        <p:txBody>
          <a:bodyPr wrap="square" rtlCol="0">
            <a:spAutoFit/>
          </a:bodyPr>
          <a:lstStyle/>
          <a:p>
            <a:r>
              <a:rPr lang="zh-CN" altLang="en-US" sz="2800" b="1" spc="10" dirty="0">
                <a:solidFill>
                  <a:schemeClr val="bg1"/>
                </a:solidFill>
                <a:latin typeface="黑体" panose="02010609060101010101" pitchFamily="49" charset="-122"/>
                <a:ea typeface="黑体" panose="02010609060101010101" pitchFamily="49" charset="-122"/>
              </a:rPr>
              <a:t>命 题 点</a:t>
            </a:r>
            <a:endParaRPr lang="zh-CN" altLang="en-US" sz="2800" b="1" spc="1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1132049" y="4141415"/>
            <a:ext cx="1847850" cy="521970"/>
          </a:xfrm>
          <a:prstGeom prst="rect">
            <a:avLst/>
          </a:prstGeom>
          <a:noFill/>
        </p:spPr>
        <p:txBody>
          <a:bodyPr wrap="square" rtlCol="0">
            <a:spAutoFit/>
          </a:bodyPr>
          <a:lstStyle/>
          <a:p>
            <a:r>
              <a:rPr lang="zh-CN" altLang="en-US" sz="2800" b="1" spc="10" dirty="0">
                <a:solidFill>
                  <a:schemeClr val="bg1"/>
                </a:solidFill>
                <a:latin typeface="黑体" panose="02010609060101010101" pitchFamily="49" charset="-122"/>
                <a:ea typeface="黑体" panose="02010609060101010101" pitchFamily="49" charset="-122"/>
              </a:rPr>
              <a:t>命 题 点</a:t>
            </a:r>
            <a:endParaRPr lang="zh-CN" altLang="en-US" sz="2800" b="1" spc="10" dirty="0">
              <a:solidFill>
                <a:schemeClr val="bg1"/>
              </a:solidFill>
              <a:latin typeface="黑体" panose="02010609060101010101" pitchFamily="49" charset="-122"/>
              <a:ea typeface="黑体" panose="02010609060101010101" pitchFamily="49" charset="-122"/>
            </a:endParaRPr>
          </a:p>
        </p:txBody>
      </p:sp>
      <p:grpSp>
        <p:nvGrpSpPr>
          <p:cNvPr id="9" name="组合 8"/>
          <p:cNvGrpSpPr/>
          <p:nvPr/>
        </p:nvGrpSpPr>
        <p:grpSpPr>
          <a:xfrm>
            <a:off x="839788" y="2619955"/>
            <a:ext cx="1848485" cy="521970"/>
            <a:chOff x="1642" y="4118"/>
            <a:chExt cx="2911" cy="822"/>
          </a:xfrm>
        </p:grpSpPr>
        <p:pic>
          <p:nvPicPr>
            <p:cNvPr id="10" name="图片 9" descr="方块小标3字"/>
            <p:cNvPicPr>
              <a:picLocks noChangeAspect="1"/>
            </p:cNvPicPr>
            <p:nvPr/>
          </p:nvPicPr>
          <p:blipFill>
            <a:blip r:embed="rId3"/>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8738260" y="4185631"/>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97548" y="3248025"/>
            <a:ext cx="7938135" cy="2861310"/>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【设计与进行实验】</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1. </a:t>
            </a:r>
            <a:r>
              <a:rPr lang="zh-CN" sz="2400" b="0" dirty="0">
                <a:ea typeface="宋体" panose="02010600030101010101" pitchFamily="2" charset="-122"/>
              </a:rPr>
              <a:t>实验主要器材及其作用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在通电螺线管周围不同位置放置小磁针的目的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便于</a:t>
            </a:r>
            <a:r>
              <a:rPr lang="zh-CN" sz="2400" b="0" u="sng" dirty="0">
                <a:ea typeface="宋体" panose="02010600030101010101" pitchFamily="2" charset="-122"/>
              </a:rPr>
              <a:t>观察磁场的方向</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螺线管中插入铁棒的目的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使通电螺线管的磁场加强</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4223" y="777875"/>
            <a:ext cx="10831195"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2. </a:t>
            </a:r>
            <a:r>
              <a:rPr lang="zh-CN" sz="2400" b="0" dirty="0">
                <a:ea typeface="宋体" panose="02010600030101010101" pitchFamily="2" charset="-122"/>
              </a:rPr>
              <a:t>转换法的应用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根据小磁针静止时</a:t>
            </a:r>
            <a:r>
              <a:rPr lang="en-US" sz="2400" b="0" dirty="0">
                <a:latin typeface="Times New Roman" panose="02020603050405020304" pitchFamily="18" charset="0"/>
                <a:ea typeface="宋体" panose="02010600030101010101" pitchFamily="2" charset="-122"/>
              </a:rPr>
              <a:t>N</a:t>
            </a:r>
            <a:r>
              <a:rPr lang="zh-CN" sz="2400" b="0" dirty="0">
                <a:ea typeface="宋体" panose="02010600030101010101" pitchFamily="2" charset="-122"/>
              </a:rPr>
              <a:t>极的</a:t>
            </a:r>
            <a:r>
              <a:rPr lang="zh-CN" sz="2400" b="0" u="sng" dirty="0">
                <a:ea typeface="宋体" panose="02010600030101010101" pitchFamily="2" charset="-122"/>
              </a:rPr>
              <a:t>指向</a:t>
            </a:r>
            <a:r>
              <a:rPr lang="zh-CN" sz="2400" b="0" dirty="0">
                <a:ea typeface="宋体" panose="02010600030101010101" pitchFamily="2" charset="-122"/>
              </a:rPr>
              <a:t>判断该处的磁场方向，通过铁屑的密集程度判断磁场的强弱</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 </a:t>
            </a:r>
            <a:r>
              <a:rPr lang="zh-CN" sz="2400" b="0" dirty="0">
                <a:ea typeface="宋体" panose="02010600030101010101" pitchFamily="2" charset="-122"/>
              </a:rPr>
              <a:t>实验操作</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对调电池正负极的目的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为了探究通电螺线管的</a:t>
            </a:r>
            <a:r>
              <a:rPr lang="zh-CN" sz="2400" b="0" u="sng" dirty="0">
                <a:ea typeface="宋体" panose="02010600030101010101" pitchFamily="2" charset="-122"/>
              </a:rPr>
              <a:t>磁场方向与电流方向</a:t>
            </a:r>
            <a:r>
              <a:rPr lang="zh-CN" sz="2400" b="0" dirty="0">
                <a:ea typeface="宋体" panose="02010600030101010101" pitchFamily="2" charset="-122"/>
              </a:rPr>
              <a:t>是否有关</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在嵌入螺线管的玻璃板上均匀撒些细铁屑，通电后轻敲玻璃板的目的</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减小细铁屑与玻璃板的摩擦，使细铁屑受到磁场的作用力有规律地排列</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4. </a:t>
            </a:r>
            <a:r>
              <a:rPr lang="zh-CN" sz="2400" b="0" dirty="0">
                <a:ea typeface="宋体" panose="02010600030101010101" pitchFamily="2" charset="-122"/>
              </a:rPr>
              <a:t>安培定则的应用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判断通电螺线管的极性</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【分析数据和现象，总结结论】</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5. </a:t>
            </a:r>
            <a:r>
              <a:rPr lang="zh-CN" sz="2400" b="0" dirty="0">
                <a:ea typeface="宋体" panose="02010600030101010101" pitchFamily="2" charset="-122"/>
              </a:rPr>
              <a:t>通电螺线管周围的磁场特点</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与</a:t>
            </a:r>
            <a:r>
              <a:rPr lang="zh-CN" sz="2400" b="0" u="sng" dirty="0">
                <a:ea typeface="宋体" panose="02010600030101010101" pitchFamily="2" charset="-122"/>
              </a:rPr>
              <a:t>条形磁体</a:t>
            </a:r>
            <a:r>
              <a:rPr lang="zh-CN" sz="2400" b="0" dirty="0">
                <a:ea typeface="宋体" panose="02010600030101010101" pitchFamily="2" charset="-122"/>
              </a:rPr>
              <a:t>相似，磁感线从</a:t>
            </a:r>
            <a:r>
              <a:rPr lang="en-US" sz="2400" b="0" u="sng" dirty="0">
                <a:latin typeface="Times New Roman" panose="02020603050405020304" pitchFamily="18" charset="0"/>
                <a:ea typeface="宋体" panose="02010600030101010101" pitchFamily="2" charset="-122"/>
              </a:rPr>
              <a:t>N</a:t>
            </a:r>
            <a:r>
              <a:rPr lang="zh-CN" sz="2400" b="0" u="sng" dirty="0">
                <a:ea typeface="宋体" panose="02010600030101010101" pitchFamily="2" charset="-122"/>
              </a:rPr>
              <a:t>极</a:t>
            </a:r>
            <a:r>
              <a:rPr lang="zh-CN" sz="2400" b="0" dirty="0">
                <a:ea typeface="宋体" panose="02010600030101010101" pitchFamily="2" charset="-122"/>
              </a:rPr>
              <a:t>出发，最后回到</a:t>
            </a:r>
            <a:r>
              <a:rPr lang="en-US" sz="2400" b="0" u="sng" dirty="0">
                <a:latin typeface="Times New Roman" panose="02020603050405020304" pitchFamily="18" charset="0"/>
                <a:ea typeface="宋体" panose="02010600030101010101" pitchFamily="2" charset="-122"/>
              </a:rPr>
              <a:t>S</a:t>
            </a:r>
            <a:r>
              <a:rPr lang="zh-CN" sz="2400" b="0" u="sng" dirty="0">
                <a:ea typeface="宋体" panose="02010600030101010101" pitchFamily="2" charset="-122"/>
              </a:rPr>
              <a:t>极</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068513" y="1033486"/>
            <a:ext cx="7725410" cy="645147"/>
            <a:chOff x="2766" y="1210"/>
            <a:chExt cx="12166" cy="1234"/>
          </a:xfrm>
        </p:grpSpPr>
        <p:pic>
          <p:nvPicPr>
            <p:cNvPr id="21521" name="图片 12" descr="2020试题研究版式22"/>
            <p:cNvPicPr>
              <a:picLocks noChangeAspect="1"/>
            </p:cNvPicPr>
            <p:nvPr/>
          </p:nvPicPr>
          <p:blipFill>
            <a:blip r:embed="rId1"/>
            <a:stretch>
              <a:fillRect/>
            </a:stretch>
          </p:blipFill>
          <p:spPr>
            <a:xfrm>
              <a:off x="2766" y="1247"/>
              <a:ext cx="12166" cy="1132"/>
            </a:xfrm>
            <a:prstGeom prst="rect">
              <a:avLst/>
            </a:prstGeom>
            <a:noFill/>
            <a:ln w="9525">
              <a:noFill/>
            </a:ln>
          </p:spPr>
        </p:pic>
        <p:sp>
          <p:nvSpPr>
            <p:cNvPr id="23" name="文本框 15"/>
            <p:cNvSpPr txBox="1"/>
            <p:nvPr/>
          </p:nvSpPr>
          <p:spPr>
            <a:xfrm>
              <a:off x="4087" y="1210"/>
              <a:ext cx="9389" cy="1234"/>
            </a:xfrm>
            <a:prstGeom prst="rect">
              <a:avLst/>
            </a:prstGeom>
            <a:noFill/>
            <a:ln w="9525">
              <a:noFill/>
            </a:ln>
          </p:spPr>
          <p:txBody>
            <a:bodyPr wrap="square" anchor="t">
              <a:spAutoFit/>
            </a:bodyPr>
            <a:lstStyle/>
            <a:p>
              <a:pPr algn="ct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玩转海南</a:t>
              </a:r>
              <a:r>
                <a:rPr lang="en-US" altLang="zh-CN"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10</a:t>
              </a:r>
              <a:r>
                <a:rPr lang="zh-CN" altLang="en-US" sz="3600" b="1">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rPr>
                <a:t>年中考真题</a:t>
              </a:r>
              <a:endParaRPr lang="zh-CN" altLang="en-US" sz="3600" b="1" dirty="0">
                <a:solidFill>
                  <a:schemeClr val="bg1"/>
                </a:solidFill>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grpSp>
        <p:nvGrpSpPr>
          <p:cNvPr id="6" name="组合 5"/>
          <p:cNvGrpSpPr/>
          <p:nvPr/>
        </p:nvGrpSpPr>
        <p:grpSpPr>
          <a:xfrm>
            <a:off x="1054418" y="1822450"/>
            <a:ext cx="6065520" cy="737235"/>
            <a:chOff x="1156" y="3002"/>
            <a:chExt cx="9552" cy="1161"/>
          </a:xfrm>
        </p:grpSpPr>
        <p:pic>
          <p:nvPicPr>
            <p:cNvPr id="24" name="图片 23" descr="带序号考点标3字"/>
            <p:cNvPicPr>
              <a:picLocks noChangeAspect="1"/>
            </p:cNvPicPr>
            <p:nvPr/>
          </p:nvPicPr>
          <p:blipFill>
            <a:blip r:embed="rId2"/>
            <a:stretch>
              <a:fillRect/>
            </a:stretch>
          </p:blipFill>
          <p:spPr>
            <a:xfrm>
              <a:off x="1156" y="3233"/>
              <a:ext cx="3346" cy="903"/>
            </a:xfrm>
            <a:prstGeom prst="rect">
              <a:avLst/>
            </a:prstGeom>
          </p:spPr>
        </p:pic>
        <p:grpSp>
          <p:nvGrpSpPr>
            <p:cNvPr id="25" name="组合 24"/>
            <p:cNvGrpSpPr/>
            <p:nvPr/>
          </p:nvGrpSpPr>
          <p:grpSpPr>
            <a:xfrm>
              <a:off x="1550" y="3002"/>
              <a:ext cx="9158" cy="1161"/>
              <a:chOff x="1324" y="1646"/>
              <a:chExt cx="9158"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62" y="1646"/>
                <a:ext cx="5920"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电磁现象辨识</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10年5考)</a:t>
                </a:r>
                <a:endParaRPr sz="2400" dirty="0">
                  <a:latin typeface="Times New Roman" panose="02020603050405020304" pitchFamily="18" charset="0"/>
                  <a:cs typeface="Times New Roman" panose="02020603050405020304" pitchFamily="18" charset="0"/>
                </a:endParaRPr>
              </a:p>
            </p:txBody>
          </p:sp>
        </p:grpSp>
      </p:grpSp>
      <p:sp>
        <p:nvSpPr>
          <p:cNvPr id="3" name="文本框 2"/>
          <p:cNvSpPr txBox="1"/>
          <p:nvPr/>
        </p:nvSpPr>
        <p:spPr>
          <a:xfrm>
            <a:off x="1088708" y="2703195"/>
            <a:ext cx="9904095" cy="11988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1. (2016</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9</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如图所示的几种器件，工作时应用了电磁感应现象的是</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2" name="图片 -2147482136" descr="C:\Documents and Settings\Administrator\桌面\海南物理（沪科）@\AY383.TIF"/>
          <p:cNvPicPr>
            <a:picLocks noChangeAspect="1"/>
          </p:cNvPicPr>
          <p:nvPr/>
        </p:nvPicPr>
        <p:blipFill>
          <a:blip r:embed="rId3" r:link="rId4"/>
          <a:stretch>
            <a:fillRect/>
          </a:stretch>
        </p:blipFill>
        <p:spPr>
          <a:xfrm>
            <a:off x="2876233" y="3916045"/>
            <a:ext cx="6845935" cy="2016760"/>
          </a:xfrm>
          <a:prstGeom prst="rect">
            <a:avLst/>
          </a:prstGeom>
          <a:noFill/>
          <a:ln w="9525">
            <a:noFill/>
          </a:ln>
        </p:spPr>
      </p:pic>
      <p:sp>
        <p:nvSpPr>
          <p:cNvPr id="4" name="文本框 3"/>
          <p:cNvSpPr txBox="1"/>
          <p:nvPr/>
        </p:nvSpPr>
        <p:spPr>
          <a:xfrm>
            <a:off x="1425258" y="3376930"/>
            <a:ext cx="90551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8043" y="1516380"/>
            <a:ext cx="10410190" cy="396938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6. </a:t>
            </a:r>
            <a:r>
              <a:rPr lang="zh-CN" sz="2400" b="0" dirty="0">
                <a:ea typeface="宋体" panose="02010600030101010101" pitchFamily="2" charset="-122"/>
              </a:rPr>
              <a:t>分析实验现象总结结论</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通电螺线管的极性与环绕通电螺线管的电流方向有关，电流方向改变，通电螺线管的极性也改变</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【交流与反思】</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通电螺线管与小磁针之间是通过</a:t>
            </a:r>
            <a:r>
              <a:rPr lang="zh-CN" sz="2400" b="0" u="sng" dirty="0">
                <a:ea typeface="宋体" panose="02010600030101010101" pitchFamily="2" charset="-122"/>
              </a:rPr>
              <a:t>磁场</a:t>
            </a:r>
            <a:r>
              <a:rPr lang="zh-CN" sz="2400" b="0" dirty="0">
                <a:ea typeface="宋体" panose="02010600030101010101" pitchFamily="2" charset="-122"/>
              </a:rPr>
              <a:t>产生力的作用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8. </a:t>
            </a:r>
            <a:r>
              <a:rPr lang="zh-CN" sz="2400" b="0" dirty="0">
                <a:ea typeface="宋体" panose="02010600030101010101" pitchFamily="2" charset="-122"/>
              </a:rPr>
              <a:t>为描述磁场而引入的磁感线</a:t>
            </a:r>
            <a:r>
              <a:rPr lang="zh-CN" sz="2400" b="0" u="sng" dirty="0">
                <a:ea typeface="宋体" panose="02010600030101010101" pitchFamily="2" charset="-122"/>
              </a:rPr>
              <a:t>不是</a:t>
            </a:r>
            <a:r>
              <a:rPr lang="zh-CN" sz="2400" b="0" dirty="0">
                <a:ea typeface="宋体" panose="02010600030101010101" pitchFamily="2" charset="-122"/>
              </a:rPr>
              <a:t>真实存在的</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9. </a:t>
            </a:r>
            <a:r>
              <a:rPr lang="zh-CN" sz="2400" b="0" dirty="0">
                <a:ea typeface="宋体" panose="02010600030101010101" pitchFamily="2" charset="-122"/>
              </a:rPr>
              <a:t>磁极间的相互作用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同名磁极相互排斥，异名磁极相互吸引</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实验结论：</a:t>
            </a:r>
            <a:r>
              <a:rPr lang="zh-CN" sz="2400" b="0" dirty="0">
                <a:ea typeface="宋体" panose="02010600030101010101" pitchFamily="2" charset="-122"/>
              </a:rPr>
              <a:t>通电螺线管周围的磁场与</a:t>
            </a:r>
            <a:r>
              <a:rPr lang="zh-CN" sz="2400" b="0" u="sng" dirty="0">
                <a:ea typeface="宋体" panose="02010600030101010101" pitchFamily="2" charset="-122"/>
              </a:rPr>
              <a:t>条形磁体</a:t>
            </a:r>
            <a:r>
              <a:rPr lang="zh-CN" sz="2400" b="0" dirty="0">
                <a:ea typeface="宋体" panose="02010600030101010101" pitchFamily="2" charset="-122"/>
              </a:rPr>
              <a:t>的磁场相似．</a:t>
            </a:r>
            <a:endParaRPr lang="zh-CN" alt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5183" y="1932940"/>
            <a:ext cx="10253345" cy="3969385"/>
          </a:xfrm>
          <a:prstGeom prst="rect">
            <a:avLst/>
          </a:prstGeom>
          <a:noFill/>
          <a:ln w="9525">
            <a:noFill/>
          </a:ln>
        </p:spPr>
        <p:txBody>
          <a:bodyPr wrap="square">
            <a:spAutoFit/>
          </a:bodyPr>
          <a:lstStyle/>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　小海同学在做</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探究通电螺线管外部的磁场分布</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实验时，采用如图甲所示的实验装置．</a:t>
            </a:r>
            <a:endParaRPr lang="zh-CN" sz="2400" b="0" dirty="0">
              <a:ea typeface="宋体" panose="02010600030101010101" pitchFamily="2" charset="-122"/>
            </a:endParaRPr>
          </a:p>
          <a:p>
            <a:pPr indent="0">
              <a:lnSpc>
                <a:spcPct val="150000"/>
              </a:lnSpc>
            </a:pP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实验中选用小磁针是为了</a:t>
            </a:r>
            <a:r>
              <a:rPr lang="en-US" sz="2400" b="0" dirty="0">
                <a:latin typeface="Times New Roman" panose="02020603050405020304" pitchFamily="18" charset="0"/>
                <a:ea typeface="宋体" panose="02010600030101010101" pitchFamily="2" charset="-122"/>
              </a:rPr>
              <a:t>______________</a:t>
            </a:r>
            <a:r>
              <a:rPr lang="zh-CN" sz="2400" b="0" dirty="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这里采用的物理研究方法是</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a:t>
            </a:r>
            <a:endParaRPr lang="zh-CN" sz="2400" b="0" dirty="0">
              <a:ea typeface="宋体" panose="02010600030101010101" pitchFamily="2" charset="-122"/>
            </a:endParaRPr>
          </a:p>
          <a:p>
            <a:pPr indent="0">
              <a:lnSpc>
                <a:spcPct val="150000"/>
              </a:lnSpc>
            </a:pPr>
            <a:r>
              <a:rPr lang="en-US" sz="2400" dirty="0">
                <a:latin typeface="Times New Roman" panose="02020603050405020304" pitchFamily="18" charset="0"/>
                <a:ea typeface="宋体" panose="02010600030101010101" pitchFamily="2" charset="-122"/>
                <a:sym typeface="+mn-ea"/>
              </a:rPr>
              <a:t>(2)</a:t>
            </a:r>
            <a:r>
              <a:rPr lang="zh-CN" sz="2400" dirty="0">
                <a:ea typeface="宋体" panose="02010600030101010101" pitchFamily="2" charset="-122"/>
                <a:sym typeface="+mn-ea"/>
              </a:rPr>
              <a:t>闭合开关时，小磁针</a:t>
            </a:r>
            <a:r>
              <a:rPr lang="en-US" sz="2400" dirty="0">
                <a:latin typeface="Times New Roman" panose="02020603050405020304" pitchFamily="18" charset="0"/>
                <a:ea typeface="宋体" panose="02010600030101010101" pitchFamily="2" charset="-122"/>
                <a:sym typeface="+mn-ea"/>
              </a:rPr>
              <a:t>________(</a:t>
            </a:r>
            <a:r>
              <a:rPr lang="zh-CN" sz="2400" dirty="0">
                <a:ea typeface="宋体" panose="02010600030101010101" pitchFamily="2" charset="-122"/>
                <a:sym typeface="+mn-ea"/>
              </a:rPr>
              <a:t>选填</a:t>
            </a:r>
            <a:r>
              <a:rPr lang="en-US" sz="2400" dirty="0">
                <a:latin typeface="Times New Roman" panose="02020603050405020304" pitchFamily="18" charset="0"/>
                <a:ea typeface="宋体" panose="02010600030101010101" pitchFamily="2" charset="-122"/>
                <a:sym typeface="+mn-ea"/>
              </a:rPr>
              <a:t>“</a:t>
            </a:r>
            <a:r>
              <a:rPr lang="zh-CN" sz="2400" dirty="0">
                <a:ea typeface="宋体" panose="02010600030101010101" pitchFamily="2" charset="-122"/>
                <a:sym typeface="+mn-ea"/>
              </a:rPr>
              <a:t>会</a:t>
            </a:r>
            <a:r>
              <a:rPr lang="en-US" sz="2400" dirty="0">
                <a:latin typeface="Times New Roman" panose="02020603050405020304" pitchFamily="18" charset="0"/>
                <a:ea typeface="宋体" panose="02010600030101010101" pitchFamily="2" charset="-122"/>
                <a:sym typeface="+mn-ea"/>
              </a:rPr>
              <a:t>”</a:t>
            </a:r>
            <a:r>
              <a:rPr lang="zh-CN" sz="2400" dirty="0">
                <a:ea typeface="宋体" panose="02010600030101010101" pitchFamily="2" charset="-122"/>
                <a:sym typeface="+mn-ea"/>
              </a:rPr>
              <a:t>或</a:t>
            </a:r>
            <a:r>
              <a:rPr lang="en-US" sz="2400" dirty="0">
                <a:latin typeface="Times New Roman" panose="02020603050405020304" pitchFamily="18" charset="0"/>
                <a:ea typeface="宋体" panose="02010600030101010101" pitchFamily="2" charset="-122"/>
                <a:sym typeface="+mn-ea"/>
              </a:rPr>
              <a:t>“</a:t>
            </a:r>
            <a:r>
              <a:rPr lang="zh-CN" sz="2400" dirty="0">
                <a:ea typeface="宋体" panose="02010600030101010101" pitchFamily="2" charset="-122"/>
                <a:sym typeface="+mn-ea"/>
              </a:rPr>
              <a:t>不会</a:t>
            </a:r>
            <a:r>
              <a:rPr lang="en-US" sz="2400" dirty="0">
                <a:latin typeface="Times New Roman" panose="02020603050405020304" pitchFamily="18" charset="0"/>
                <a:ea typeface="宋体" panose="02010600030101010101" pitchFamily="2" charset="-122"/>
                <a:sym typeface="+mn-ea"/>
              </a:rPr>
              <a:t>”)</a:t>
            </a:r>
            <a:endParaRPr lang="en-US" sz="2400" dirty="0">
              <a:latin typeface="Times New Roman" panose="02020603050405020304" pitchFamily="18" charset="0"/>
              <a:ea typeface="宋体" panose="02010600030101010101" pitchFamily="2" charset="-122"/>
              <a:sym typeface="+mn-ea"/>
            </a:endParaRPr>
          </a:p>
          <a:p>
            <a:pPr indent="0">
              <a:lnSpc>
                <a:spcPct val="150000"/>
              </a:lnSpc>
            </a:pPr>
            <a:r>
              <a:rPr lang="zh-CN" sz="2400" dirty="0">
                <a:ea typeface="宋体" panose="02010600030101010101" pitchFamily="2" charset="-122"/>
                <a:sym typeface="+mn-ea"/>
              </a:rPr>
              <a:t>发生偏转，说明通电螺线管与小磁针之间是通过</a:t>
            </a:r>
            <a:r>
              <a:rPr lang="en-US" sz="2400" dirty="0">
                <a:latin typeface="Times New Roman" panose="02020603050405020304" pitchFamily="18" charset="0"/>
                <a:ea typeface="宋体" panose="02010600030101010101" pitchFamily="2" charset="-122"/>
                <a:sym typeface="+mn-ea"/>
              </a:rPr>
              <a:t>________</a:t>
            </a:r>
            <a:r>
              <a:rPr lang="zh-CN" sz="2400" dirty="0">
                <a:ea typeface="宋体" panose="02010600030101010101" pitchFamily="2" charset="-122"/>
                <a:sym typeface="+mn-ea"/>
              </a:rPr>
              <a:t>发生力的作用．</a:t>
            </a:r>
            <a:endParaRPr lang="zh-CN" altLang="en-US" sz="2400" dirty="0"/>
          </a:p>
        </p:txBody>
      </p:sp>
      <p:grpSp>
        <p:nvGrpSpPr>
          <p:cNvPr id="2" name="组合 1"/>
          <p:cNvGrpSpPr/>
          <p:nvPr/>
        </p:nvGrpSpPr>
        <p:grpSpPr>
          <a:xfrm>
            <a:off x="3990658" y="1195740"/>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8765535" y="4915654"/>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1</a:t>
            </a:r>
            <a:r>
              <a:rPr lang="zh-CN" altLang="zh-CN" dirty="0"/>
              <a:t>题图</a:t>
            </a:r>
            <a:endParaRPr lang="zh-CN" altLang="en-US" dirty="0"/>
          </a:p>
        </p:txBody>
      </p:sp>
      <p:grpSp>
        <p:nvGrpSpPr>
          <p:cNvPr id="14" name="组合 5"/>
          <p:cNvGrpSpPr/>
          <p:nvPr/>
        </p:nvGrpSpPr>
        <p:grpSpPr>
          <a:xfrm>
            <a:off x="908394" y="316518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pic>
        <p:nvPicPr>
          <p:cNvPr id="5" name="图片 -2147482106" descr="C:\Documents and Settings\Administrator\桌面\海南物理（沪科）@\AY644.tif"/>
          <p:cNvPicPr>
            <a:picLocks noChangeAspect="1"/>
          </p:cNvPicPr>
          <p:nvPr/>
        </p:nvPicPr>
        <p:blipFill>
          <a:blip r:embed="rId4" r:link="rId5"/>
          <a:srcRect l="-4261" r="63144" b="-2815"/>
          <a:stretch>
            <a:fillRect/>
          </a:stretch>
        </p:blipFill>
        <p:spPr>
          <a:xfrm>
            <a:off x="7975283" y="2720975"/>
            <a:ext cx="2573655" cy="2013585"/>
          </a:xfrm>
          <a:prstGeom prst="rect">
            <a:avLst/>
          </a:prstGeom>
          <a:noFill/>
          <a:ln w="9525">
            <a:noFill/>
          </a:ln>
        </p:spPr>
      </p:pic>
      <p:sp>
        <p:nvSpPr>
          <p:cNvPr id="6" name="文本框 5"/>
          <p:cNvSpPr txBox="1"/>
          <p:nvPr/>
        </p:nvSpPr>
        <p:spPr>
          <a:xfrm>
            <a:off x="4668838" y="3744595"/>
            <a:ext cx="221488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显示磁场方向</a:t>
            </a:r>
            <a:endParaRPr lang="zh-CN" altLang="en-US"/>
          </a:p>
        </p:txBody>
      </p:sp>
      <p:sp>
        <p:nvSpPr>
          <p:cNvPr id="12" name="文本框 11"/>
          <p:cNvSpPr txBox="1"/>
          <p:nvPr/>
        </p:nvSpPr>
        <p:spPr>
          <a:xfrm>
            <a:off x="4639628" y="4276725"/>
            <a:ext cx="135636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转换法</a:t>
            </a:r>
            <a:endParaRPr lang="zh-CN" altLang="en-US"/>
          </a:p>
        </p:txBody>
      </p:sp>
      <p:sp>
        <p:nvSpPr>
          <p:cNvPr id="13" name="文本框 12"/>
          <p:cNvSpPr txBox="1"/>
          <p:nvPr/>
        </p:nvSpPr>
        <p:spPr>
          <a:xfrm>
            <a:off x="4352608" y="4806315"/>
            <a:ext cx="90297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会</a:t>
            </a:r>
            <a:endParaRPr lang="zh-CN" altLang="en-US"/>
          </a:p>
        </p:txBody>
      </p:sp>
      <p:sp>
        <p:nvSpPr>
          <p:cNvPr id="15" name="文本框 14"/>
          <p:cNvSpPr txBox="1"/>
          <p:nvPr/>
        </p:nvSpPr>
        <p:spPr>
          <a:xfrm>
            <a:off x="7500303" y="5356860"/>
            <a:ext cx="86169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磁场</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64223" y="1033780"/>
            <a:ext cx="10511155" cy="507746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继续进行实验，小海把小磁针放到螺线管四周不同位置，通电后小磁针的指向如图乙所示．</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①</a:t>
            </a:r>
            <a:r>
              <a:rPr lang="zh-CN" sz="2400" b="0">
                <a:ea typeface="宋体" panose="02010600030101010101" pitchFamily="2" charset="-122"/>
              </a:rPr>
              <a:t>螺线管通电后记录小磁针</a:t>
            </a:r>
            <a:r>
              <a:rPr lang="en-US" sz="2400" b="0">
                <a:latin typeface="Times New Roman" panose="02020603050405020304" pitchFamily="18" charset="0"/>
                <a:ea typeface="宋体" panose="02010600030101010101" pitchFamily="2" charset="-122"/>
              </a:rPr>
              <a:t>____</a:t>
            </a:r>
            <a:r>
              <a:rPr lang="zh-CN" sz="2400" b="0">
                <a:ea typeface="宋体" panose="02010600030101010101" pitchFamily="2" charset="-122"/>
              </a:rPr>
              <a:t>极的方向，</a:t>
            </a:r>
            <a:endParaRPr lang="zh-CN" sz="2400" b="0">
              <a:ea typeface="宋体" panose="02010600030101010101" pitchFamily="2" charset="-122"/>
            </a:endParaRPr>
          </a:p>
          <a:p>
            <a:pPr indent="0">
              <a:lnSpc>
                <a:spcPct val="150000"/>
              </a:lnSpc>
            </a:pPr>
            <a:r>
              <a:rPr lang="zh-CN" sz="2400" b="0">
                <a:ea typeface="宋体" panose="02010600030101010101" pitchFamily="2" charset="-122"/>
              </a:rPr>
              <a:t>这个方向就是该点的磁场方向．</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②</a:t>
            </a:r>
            <a:r>
              <a:rPr lang="zh-CN" sz="2400" b="0">
                <a:ea typeface="宋体" panose="02010600030101010101" pitchFamily="2" charset="-122"/>
              </a:rPr>
              <a:t>由图乙可知，在通电螺线管的外部，</a:t>
            </a:r>
            <a:endParaRPr lang="zh-CN" sz="2400" b="0">
              <a:ea typeface="宋体" panose="02010600030101010101" pitchFamily="2" charset="-122"/>
            </a:endParaRPr>
          </a:p>
          <a:p>
            <a:pPr indent="0">
              <a:lnSpc>
                <a:spcPct val="150000"/>
              </a:lnSpc>
            </a:pPr>
            <a:r>
              <a:rPr lang="zh-CN" sz="2400" b="0">
                <a:ea typeface="宋体" panose="02010600030101010101" pitchFamily="2" charset="-122"/>
              </a:rPr>
              <a:t>磁感线是从</a:t>
            </a:r>
            <a:r>
              <a:rPr lang="en-US" sz="2400" b="0">
                <a:latin typeface="Times New Roman" panose="02020603050405020304" pitchFamily="18" charset="0"/>
                <a:ea typeface="宋体" panose="02010600030101010101" pitchFamily="2" charset="-122"/>
              </a:rPr>
              <a:t>_____</a:t>
            </a:r>
            <a:r>
              <a:rPr lang="zh-CN" sz="2400" b="0">
                <a:ea typeface="宋体" panose="02010600030101010101" pitchFamily="2" charset="-122"/>
              </a:rPr>
              <a:t>极出发，最后回到</a:t>
            </a:r>
            <a:r>
              <a:rPr lang="en-US" sz="2400" b="0">
                <a:latin typeface="Times New Roman" panose="02020603050405020304" pitchFamily="18" charset="0"/>
                <a:ea typeface="宋体" panose="02010600030101010101" pitchFamily="2" charset="-122"/>
              </a:rPr>
              <a:t>____</a:t>
            </a:r>
            <a:r>
              <a:rPr lang="zh-CN" sz="2400" b="0">
                <a:ea typeface="宋体" panose="02010600030101010101" pitchFamily="2" charset="-122"/>
              </a:rPr>
              <a:t>极．</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均选填</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“S”)</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小海用铁屑来做该实验时，得到如图丙所示的情形，由实验现象可知，通电螺线管周围的磁场与</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磁体的磁场分布相似，为了描述磁场而引入的磁感线</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真实存在的．</a:t>
            </a:r>
            <a:endParaRPr lang="zh-CN" altLang="en-US"/>
          </a:p>
        </p:txBody>
      </p:sp>
      <p:sp>
        <p:nvSpPr>
          <p:cNvPr id="2" name="文本框 1"/>
          <p:cNvSpPr txBox="1"/>
          <p:nvPr/>
        </p:nvSpPr>
        <p:spPr>
          <a:xfrm>
            <a:off x="4669473" y="2250440"/>
            <a:ext cx="67627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N</a:t>
            </a:r>
            <a:endParaRPr lang="zh-CN" altLang="en-US"/>
          </a:p>
        </p:txBody>
      </p:sp>
      <p:sp>
        <p:nvSpPr>
          <p:cNvPr id="3" name="文本框 2"/>
          <p:cNvSpPr txBox="1"/>
          <p:nvPr/>
        </p:nvSpPr>
        <p:spPr>
          <a:xfrm>
            <a:off x="2589213" y="3896995"/>
            <a:ext cx="70358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N</a:t>
            </a:r>
            <a:endParaRPr lang="zh-CN" altLang="en-US"/>
          </a:p>
        </p:txBody>
      </p:sp>
      <p:sp>
        <p:nvSpPr>
          <p:cNvPr id="4" name="文本框 3"/>
          <p:cNvSpPr txBox="1"/>
          <p:nvPr/>
        </p:nvSpPr>
        <p:spPr>
          <a:xfrm>
            <a:off x="5799773" y="3881755"/>
            <a:ext cx="59690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S</a:t>
            </a:r>
            <a:endParaRPr lang="en-US"/>
          </a:p>
        </p:txBody>
      </p:sp>
      <p:sp>
        <p:nvSpPr>
          <p:cNvPr id="6" name="文本框 5"/>
          <p:cNvSpPr txBox="1"/>
          <p:nvPr/>
        </p:nvSpPr>
        <p:spPr>
          <a:xfrm>
            <a:off x="4077653" y="5019675"/>
            <a:ext cx="95440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条形</a:t>
            </a:r>
            <a:endParaRPr lang="zh-CN" altLang="en-US"/>
          </a:p>
        </p:txBody>
      </p:sp>
      <p:sp>
        <p:nvSpPr>
          <p:cNvPr id="7" name="文本框 6"/>
          <p:cNvSpPr txBox="1"/>
          <p:nvPr/>
        </p:nvSpPr>
        <p:spPr>
          <a:xfrm>
            <a:off x="2286953" y="5565775"/>
            <a:ext cx="91503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不是　</a:t>
            </a:r>
            <a:endParaRPr lang="zh-CN" altLang="en-US"/>
          </a:p>
        </p:txBody>
      </p:sp>
      <p:pic>
        <p:nvPicPr>
          <p:cNvPr id="5" name="图片 -2147482106" descr="C:\Documents and Settings\Administrator\桌面\海南物理（沪科）@\AY644.tif"/>
          <p:cNvPicPr>
            <a:picLocks noChangeAspect="1"/>
          </p:cNvPicPr>
          <p:nvPr/>
        </p:nvPicPr>
        <p:blipFill>
          <a:blip r:embed="rId1" r:link="rId2"/>
          <a:srcRect l="35664" r="27622" b="-6291"/>
          <a:stretch>
            <a:fillRect/>
          </a:stretch>
        </p:blipFill>
        <p:spPr>
          <a:xfrm>
            <a:off x="7510463" y="1593850"/>
            <a:ext cx="2701925" cy="2447290"/>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989648" y="2310130"/>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989648" y="2854325"/>
            <a:ext cx="10085705" cy="175323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图甲中，闭合开关后，通电螺线管的左端为</a:t>
            </a:r>
            <a:r>
              <a:rPr lang="en-US" sz="2400" b="0">
                <a:latin typeface="Times New Roman" panose="02020603050405020304" pitchFamily="18" charset="0"/>
                <a:ea typeface="宋体" panose="02010600030101010101" pitchFamily="2" charset="-122"/>
              </a:rPr>
              <a:t>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“N”</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“S”)</a:t>
            </a:r>
            <a:r>
              <a:rPr lang="zh-CN" sz="2400" b="0">
                <a:ea typeface="宋体" panose="02010600030101010101" pitchFamily="2" charset="-122"/>
              </a:rPr>
              <a:t>极．</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小海改变图甲中通电螺线管中的电流方向，发现小磁针指向转动</a:t>
            </a:r>
            <a:r>
              <a:rPr lang="en-US" sz="2400" b="0">
                <a:latin typeface="Times New Roman" panose="02020603050405020304" pitchFamily="18" charset="0"/>
                <a:ea typeface="宋体" panose="02010600030101010101" pitchFamily="2" charset="-122"/>
              </a:rPr>
              <a:t>180°</a:t>
            </a:r>
            <a:r>
              <a:rPr lang="zh-CN" sz="2400" b="0">
                <a:ea typeface="宋体" panose="02010600030101010101" pitchFamily="2" charset="-122"/>
              </a:rPr>
              <a:t>，由此可知：通电螺线管外部的磁场方向与螺线管中</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方向有关．</a:t>
            </a:r>
            <a:endParaRPr lang="zh-CN" altLang="en-US"/>
          </a:p>
        </p:txBody>
      </p:sp>
      <p:sp>
        <p:nvSpPr>
          <p:cNvPr id="5" name="文本框 4"/>
          <p:cNvSpPr txBox="1"/>
          <p:nvPr/>
        </p:nvSpPr>
        <p:spPr>
          <a:xfrm>
            <a:off x="7598093" y="2981325"/>
            <a:ext cx="71120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S</a:t>
            </a:r>
            <a:endParaRPr lang="zh-CN" altLang="en-US"/>
          </a:p>
        </p:txBody>
      </p:sp>
      <p:sp>
        <p:nvSpPr>
          <p:cNvPr id="6" name="文本框 5"/>
          <p:cNvSpPr txBox="1"/>
          <p:nvPr/>
        </p:nvSpPr>
        <p:spPr>
          <a:xfrm>
            <a:off x="7983538" y="4060190"/>
            <a:ext cx="8382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电流</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83933" y="909955"/>
            <a:ext cx="8030210" cy="737235"/>
            <a:chOff x="1342" y="2812"/>
            <a:chExt cx="12646" cy="1161"/>
          </a:xfrm>
        </p:grpSpPr>
        <p:pic>
          <p:nvPicPr>
            <p:cNvPr id="23" name="图片 22" descr="带序号考点标2字"/>
            <p:cNvPicPr>
              <a:picLocks noChangeAspect="1"/>
            </p:cNvPicPr>
            <p:nvPr/>
          </p:nvPicPr>
          <p:blipFill>
            <a:blip r:embed="rId1"/>
            <a:stretch>
              <a:fillRect/>
            </a:stretch>
          </p:blipFill>
          <p:spPr>
            <a:xfrm>
              <a:off x="1342" y="3051"/>
              <a:ext cx="2803" cy="922"/>
            </a:xfrm>
            <a:prstGeom prst="rect">
              <a:avLst/>
            </a:prstGeom>
          </p:spPr>
        </p:pic>
        <p:sp>
          <p:nvSpPr>
            <p:cNvPr id="2" name="文本框 1"/>
            <p:cNvSpPr txBox="1"/>
            <p:nvPr/>
          </p:nvSpPr>
          <p:spPr>
            <a:xfrm>
              <a:off x="1622" y="3092"/>
              <a:ext cx="1775"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实 验</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30" name="文本框 29"/>
            <p:cNvSpPr txBox="1"/>
            <p:nvPr/>
          </p:nvSpPr>
          <p:spPr>
            <a:xfrm>
              <a:off x="3373" y="3123"/>
              <a:ext cx="526" cy="822"/>
            </a:xfrm>
            <a:prstGeom prst="rect">
              <a:avLst/>
            </a:prstGeom>
            <a:noFill/>
          </p:spPr>
          <p:txBody>
            <a:bodyPr wrap="square" rtlCol="0">
              <a:spAutoFit/>
            </a:bodyPr>
            <a:lstStyle/>
            <a:p>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1" name="文本框 30"/>
            <p:cNvSpPr txBox="1"/>
            <p:nvPr/>
          </p:nvSpPr>
          <p:spPr>
            <a:xfrm>
              <a:off x="4537" y="2812"/>
              <a:ext cx="9451" cy="1161"/>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cs typeface="Times New Roman" panose="02020603050405020304" pitchFamily="18" charset="0"/>
                </a:rPr>
                <a:t>探究产生感应电流的条件</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近10年未考)</a:t>
              </a:r>
              <a:endParaRPr lang="zh-CN" altLang="en-US"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3" name="文本框 3"/>
          <p:cNvSpPr txBox="1"/>
          <p:nvPr/>
        </p:nvSpPr>
        <p:spPr>
          <a:xfrm>
            <a:off x="1005049" y="4014415"/>
            <a:ext cx="1847850" cy="521970"/>
          </a:xfrm>
          <a:prstGeom prst="rect">
            <a:avLst/>
          </a:prstGeom>
          <a:noFill/>
        </p:spPr>
        <p:txBody>
          <a:bodyPr wrap="square" rtlCol="0">
            <a:spAutoFit/>
          </a:bodyPr>
          <a:lstStyle/>
          <a:p>
            <a:r>
              <a:rPr lang="zh-CN" altLang="en-US" sz="2800" b="1" spc="10" dirty="0">
                <a:solidFill>
                  <a:schemeClr val="bg1"/>
                </a:solidFill>
                <a:latin typeface="黑体" panose="02010609060101010101" pitchFamily="49" charset="-122"/>
                <a:ea typeface="黑体" panose="02010609060101010101" pitchFamily="49" charset="-122"/>
              </a:rPr>
              <a:t>命 题 点</a:t>
            </a:r>
            <a:endParaRPr lang="zh-CN" altLang="en-US" sz="2800" b="1" spc="10" dirty="0">
              <a:solidFill>
                <a:schemeClr val="bg1"/>
              </a:solidFill>
              <a:latin typeface="黑体" panose="02010609060101010101" pitchFamily="49" charset="-122"/>
              <a:ea typeface="黑体" panose="02010609060101010101" pitchFamily="49" charset="-122"/>
            </a:endParaRPr>
          </a:p>
        </p:txBody>
      </p:sp>
      <p:sp>
        <p:nvSpPr>
          <p:cNvPr id="4" name="文本框 3"/>
          <p:cNvSpPr txBox="1"/>
          <p:nvPr/>
        </p:nvSpPr>
        <p:spPr>
          <a:xfrm>
            <a:off x="1132049" y="4141415"/>
            <a:ext cx="1847850" cy="521970"/>
          </a:xfrm>
          <a:prstGeom prst="rect">
            <a:avLst/>
          </a:prstGeom>
          <a:noFill/>
        </p:spPr>
        <p:txBody>
          <a:bodyPr wrap="square" rtlCol="0">
            <a:spAutoFit/>
          </a:bodyPr>
          <a:lstStyle/>
          <a:p>
            <a:r>
              <a:rPr lang="zh-CN" altLang="en-US" sz="2800" b="1" spc="10" dirty="0">
                <a:solidFill>
                  <a:schemeClr val="bg1"/>
                </a:solidFill>
                <a:latin typeface="黑体" panose="02010609060101010101" pitchFamily="49" charset="-122"/>
                <a:ea typeface="黑体" panose="02010609060101010101" pitchFamily="49" charset="-122"/>
              </a:rPr>
              <a:t>命 题 点</a:t>
            </a:r>
            <a:endParaRPr lang="zh-CN" altLang="en-US" sz="2800" b="1" spc="10" dirty="0">
              <a:solidFill>
                <a:schemeClr val="bg1"/>
              </a:solidFill>
              <a:latin typeface="黑体" panose="02010609060101010101" pitchFamily="49" charset="-122"/>
              <a:ea typeface="黑体" panose="02010609060101010101" pitchFamily="49" charset="-122"/>
            </a:endParaRPr>
          </a:p>
        </p:txBody>
      </p:sp>
      <p:grpSp>
        <p:nvGrpSpPr>
          <p:cNvPr id="9" name="组合 8"/>
          <p:cNvGrpSpPr/>
          <p:nvPr/>
        </p:nvGrpSpPr>
        <p:grpSpPr>
          <a:xfrm>
            <a:off x="1055053" y="1830650"/>
            <a:ext cx="1848485" cy="521970"/>
            <a:chOff x="1642" y="4118"/>
            <a:chExt cx="2911" cy="822"/>
          </a:xfrm>
        </p:grpSpPr>
        <p:pic>
          <p:nvPicPr>
            <p:cNvPr id="10" name="图片 9" descr="方块小标3字"/>
            <p:cNvPicPr>
              <a:picLocks noChangeAspect="1"/>
            </p:cNvPicPr>
            <p:nvPr/>
          </p:nvPicPr>
          <p:blipFill>
            <a:blip r:embed="rId2"/>
            <a:stretch>
              <a:fillRect/>
            </a:stretch>
          </p:blipFill>
          <p:spPr>
            <a:xfrm>
              <a:off x="1642" y="4136"/>
              <a:ext cx="2608" cy="779"/>
            </a:xfrm>
            <a:prstGeom prst="rect">
              <a:avLst/>
            </a:prstGeom>
          </p:spPr>
        </p:pic>
        <p:sp>
          <p:nvSpPr>
            <p:cNvPr id="5" name="文本框 3"/>
            <p:cNvSpPr txBox="1"/>
            <p:nvPr/>
          </p:nvSpPr>
          <p:spPr>
            <a:xfrm>
              <a:off x="1643" y="4118"/>
              <a:ext cx="2910" cy="822"/>
            </a:xfrm>
            <a:prstGeom prst="rect">
              <a:avLst/>
            </a:prstGeom>
            <a:noFill/>
          </p:spPr>
          <p:txBody>
            <a:bodyPr wrap="square" rtlCol="0">
              <a:spAutoFit/>
            </a:bodyPr>
            <a:lstStyle/>
            <a:p>
              <a:r>
                <a:rPr lang="zh-CN" altLang="en-US" sz="2800" b="1" spc="10" dirty="0">
                  <a:solidFill>
                    <a:schemeClr val="bg1"/>
                  </a:solidFill>
                  <a:uFillTx/>
                  <a:latin typeface="黑体" panose="02010609060101010101" pitchFamily="49" charset="-122"/>
                  <a:ea typeface="黑体" panose="02010609060101010101" pitchFamily="49" charset="-122"/>
                </a:rPr>
                <a:t>命 题 点</a:t>
              </a:r>
              <a:endParaRPr lang="zh-CN" altLang="en-US" sz="2800" b="1" spc="10" dirty="0">
                <a:solidFill>
                  <a:schemeClr val="bg1"/>
                </a:solidFill>
                <a:uFillTx/>
                <a:latin typeface="黑体" panose="02010609060101010101" pitchFamily="49" charset="-122"/>
                <a:ea typeface="黑体" panose="02010609060101010101" pitchFamily="49" charset="-122"/>
              </a:endParaRPr>
            </a:p>
          </p:txBody>
        </p:sp>
      </p:grpSp>
      <p:grpSp>
        <p:nvGrpSpPr>
          <p:cNvPr id="18" name="组合 17"/>
          <p:cNvGrpSpPr/>
          <p:nvPr/>
        </p:nvGrpSpPr>
        <p:grpSpPr>
          <a:xfrm>
            <a:off x="9391040" y="4393276"/>
            <a:ext cx="1863725" cy="1621790"/>
            <a:chOff x="11092" y="5329"/>
            <a:chExt cx="2935" cy="2554"/>
          </a:xfrm>
        </p:grpSpPr>
        <p:grpSp>
          <p:nvGrpSpPr>
            <p:cNvPr id="19" name="组合 18"/>
            <p:cNvGrpSpPr/>
            <p:nvPr/>
          </p:nvGrpSpPr>
          <p:grpSpPr>
            <a:xfrm>
              <a:off x="11205" y="5329"/>
              <a:ext cx="2691" cy="2554"/>
              <a:chOff x="3914" y="4432"/>
              <a:chExt cx="3298" cy="2934"/>
            </a:xfrm>
          </p:grpSpPr>
          <p:sp>
            <p:nvSpPr>
              <p:cNvPr id="21" name="矩形 20"/>
              <p:cNvSpPr/>
              <p:nvPr/>
            </p:nvSpPr>
            <p:spPr>
              <a:xfrm>
                <a:off x="5435" y="7031"/>
                <a:ext cx="57" cy="28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2" name="组合 21"/>
              <p:cNvGrpSpPr/>
              <p:nvPr/>
            </p:nvGrpSpPr>
            <p:grpSpPr>
              <a:xfrm>
                <a:off x="3914" y="4432"/>
                <a:ext cx="3298" cy="2935"/>
                <a:chOff x="3288" y="4279"/>
                <a:chExt cx="4119" cy="3575"/>
              </a:xfrm>
            </p:grpSpPr>
            <p:sp>
              <p:nvSpPr>
                <p:cNvPr id="24" name="圆角矩形 23"/>
                <p:cNvSpPr/>
                <p:nvPr/>
              </p:nvSpPr>
              <p:spPr>
                <a:xfrm>
                  <a:off x="3289" y="4279"/>
                  <a:ext cx="4118" cy="3088"/>
                </a:xfrm>
                <a:prstGeom prst="roundRect">
                  <a:avLst/>
                </a:prstGeom>
                <a:noFill/>
                <a:ln w="47625"/>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fontAlgn="base"/>
                  <a:endParaRPr lang="zh-CN" altLang="en-US" strike="noStrike" noProof="1"/>
                </a:p>
              </p:txBody>
            </p:sp>
            <p:sp>
              <p:nvSpPr>
                <p:cNvPr id="25" name="流程图: 终止 24"/>
                <p:cNvSpPr/>
                <p:nvPr/>
              </p:nvSpPr>
              <p:spPr>
                <a:xfrm>
                  <a:off x="3288" y="7735"/>
                  <a:ext cx="3703" cy="119"/>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nvGrpSpPr>
                <p:cNvPr id="27" name="组合 7"/>
                <p:cNvGrpSpPr/>
                <p:nvPr/>
              </p:nvGrpSpPr>
              <p:grpSpPr>
                <a:xfrm>
                  <a:off x="4951" y="6931"/>
                  <a:ext cx="578" cy="566"/>
                  <a:chOff x="13340" y="9527"/>
                  <a:chExt cx="680" cy="680"/>
                </a:xfrm>
              </p:grpSpPr>
              <p:sp>
                <p:nvSpPr>
                  <p:cNvPr id="28" name="椭圆 27"/>
                  <p:cNvSpPr/>
                  <p:nvPr/>
                </p:nvSpPr>
                <p:spPr>
                  <a:xfrm>
                    <a:off x="13340" y="9527"/>
                    <a:ext cx="680" cy="6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9" name="流程图: 摘录 28"/>
                  <p:cNvSpPr/>
                  <p:nvPr/>
                </p:nvSpPr>
                <p:spPr>
                  <a:xfrm rot="5400000">
                    <a:off x="13546" y="9753"/>
                    <a:ext cx="340" cy="227"/>
                  </a:xfrm>
                  <a:prstGeom prst="flowChartExtra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grpSp>
        </p:grpSp>
        <p:sp>
          <p:nvSpPr>
            <p:cNvPr id="20" name="文本框 27"/>
            <p:cNvSpPr txBox="1"/>
            <p:nvPr/>
          </p:nvSpPr>
          <p:spPr>
            <a:xfrm>
              <a:off x="11092" y="5329"/>
              <a:ext cx="2935" cy="1888"/>
            </a:xfrm>
            <a:prstGeom prst="rect">
              <a:avLst/>
            </a:prstGeom>
            <a:noFill/>
          </p:spPr>
          <p:txBody>
            <a:bodyPr wrap="square" rtlCol="0">
              <a:spAutoFit/>
            </a:bodyPr>
            <a:lstStyle/>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6" name="文本框 5"/>
          <p:cNvSpPr txBox="1"/>
          <p:nvPr/>
        </p:nvSpPr>
        <p:spPr>
          <a:xfrm>
            <a:off x="874713" y="2336800"/>
            <a:ext cx="9780270" cy="3969385"/>
          </a:xfrm>
          <a:prstGeom prst="rect">
            <a:avLst/>
          </a:prstGeom>
          <a:noFill/>
          <a:ln w="9525">
            <a:noFill/>
          </a:ln>
        </p:spPr>
        <p:txBody>
          <a:bodyPr wrap="square">
            <a:spAutoFit/>
          </a:bodyPr>
          <a:lstStyle/>
          <a:p>
            <a:pPr indent="0">
              <a:lnSpc>
                <a:spcPct val="150000"/>
              </a:lnSpc>
            </a:pPr>
            <a:r>
              <a:rPr lang="zh-CN" sz="2400" b="0" dirty="0">
                <a:latin typeface="黑体" panose="02010609060101010101" pitchFamily="49" charset="-122"/>
                <a:ea typeface="黑体" panose="02010609060101010101" pitchFamily="49" charset="-122"/>
              </a:rPr>
              <a:t>【设计与进行实验】</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1. </a:t>
            </a:r>
            <a:r>
              <a:rPr lang="zh-CN" sz="2400" b="0" dirty="0">
                <a:ea typeface="宋体" panose="02010600030101010101" pitchFamily="2" charset="-122"/>
              </a:rPr>
              <a:t>转换法的应用：通过灵敏电流计或电流表的指针</a:t>
            </a:r>
            <a:r>
              <a:rPr lang="zh-CN" sz="2400" b="0" u="sng" dirty="0">
                <a:ea typeface="宋体" panose="02010600030101010101" pitchFamily="2" charset="-122"/>
              </a:rPr>
              <a:t>是否偏转</a:t>
            </a:r>
            <a:r>
              <a:rPr lang="zh-CN" sz="2400" b="0" dirty="0">
                <a:ea typeface="宋体" panose="02010600030101010101" pitchFamily="2" charset="-122"/>
              </a:rPr>
              <a:t>来判断是否产生感应电流</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指针偏转，电路中有感应电流产生；指针不</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偏转，电路中没有感应电流产生</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2. </a:t>
            </a:r>
            <a:r>
              <a:rPr lang="zh-CN" sz="2400" b="0" dirty="0">
                <a:ea typeface="宋体" panose="02010600030101010101" pitchFamily="2" charset="-122"/>
              </a:rPr>
              <a:t>控制变量法的应用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探究电流方向与磁场方向的关系</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控制导体运动方向不变，</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改变磁场方向，观察灵敏电流计或电流表指针的偏转方向</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3913" y="770255"/>
            <a:ext cx="10506710" cy="5631180"/>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探究电流方向与导体运动方向的关系</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控制磁场方向不变，改变导体运动方向，观察灵敏电流计或电流表指针的偏转方向</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 </a:t>
            </a:r>
            <a:r>
              <a:rPr lang="zh-CN" sz="2400" b="0" dirty="0">
                <a:ea typeface="宋体" panose="02010600030101010101" pitchFamily="2" charset="-122"/>
              </a:rPr>
              <a:t>电路中没有感应电流产生的原因</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导体在磁场中静止、导体运动但未切割磁感线、电路没有闭合</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【分析数据和现象，总结结论】</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4. </a:t>
            </a:r>
            <a:r>
              <a:rPr lang="zh-CN" sz="2400" b="0" dirty="0">
                <a:ea typeface="宋体" panose="02010600030101010101" pitchFamily="2" charset="-122"/>
              </a:rPr>
              <a:t>分析现象，总结产生感应电流的条件</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【交流与反思】</a:t>
            </a:r>
            <a:endParaRPr lang="en-US" sz="2400" b="0" dirty="0">
              <a:latin typeface="黑体" panose="02010609060101010101" pitchFamily="49" charset="-122"/>
              <a:ea typeface="黑体" panose="02010609060101010101" pitchFamily="49" charset="-122"/>
            </a:endParaRPr>
          </a:p>
          <a:p>
            <a:pPr indent="0">
              <a:lnSpc>
                <a:spcPct val="150000"/>
              </a:lnSpc>
            </a:pPr>
            <a:r>
              <a:rPr lang="en-US" sz="2400" b="0" dirty="0">
                <a:latin typeface="Times New Roman" panose="02020603050405020304" pitchFamily="18" charset="0"/>
                <a:ea typeface="宋体" panose="02010600030101010101" pitchFamily="2" charset="-122"/>
              </a:rPr>
              <a:t>5. </a:t>
            </a:r>
            <a:r>
              <a:rPr lang="zh-CN" sz="2400" b="0" dirty="0">
                <a:ea typeface="宋体" panose="02010600030101010101" pitchFamily="2" charset="-122"/>
              </a:rPr>
              <a:t>实验中灵敏电流计或电流表指针偏转不明显的原因</a:t>
            </a:r>
            <a:endParaRPr lang="zh-CN" sz="2400" b="0" dirty="0">
              <a:ea typeface="宋体" panose="02010600030101010101" pitchFamily="2" charset="-122"/>
            </a:endParaRPr>
          </a:p>
          <a:p>
            <a:pPr indent="0">
              <a:lnSpc>
                <a:spcPct val="150000"/>
              </a:lnSpc>
            </a:pPr>
            <a:r>
              <a:rPr lang="zh-CN" sz="2400" b="0" dirty="0">
                <a:ea typeface="宋体" panose="02010600030101010101" pitchFamily="2" charset="-122"/>
              </a:rPr>
              <a:t>及改进措施</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可能是感应电流太小，可以用多匝线圈替代单根导体棒、或加快导体切割磁感线的速度、或换磁性更强的蹄形磁铁等</a:t>
            </a:r>
            <a:r>
              <a:rPr lang="en-US" sz="2400" b="0" dirty="0">
                <a:latin typeface="Times New Roman" panose="02020603050405020304" pitchFamily="18" charset="0"/>
                <a:ea typeface="宋体" panose="02010600030101010101" pitchFamily="2" charset="-122"/>
              </a:rPr>
              <a:t>)</a:t>
            </a:r>
            <a:endParaRPr lang="zh-CN" alt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42963" y="1311275"/>
            <a:ext cx="10506710" cy="452310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6. </a:t>
            </a:r>
            <a:r>
              <a:rPr lang="zh-CN" sz="2400" b="0" dirty="0">
                <a:ea typeface="宋体" panose="02010600030101010101" pitchFamily="2" charset="-122"/>
              </a:rPr>
              <a:t>实验过程中的能量转化</a:t>
            </a:r>
            <a:r>
              <a:rPr lang="en-US" sz="2400" b="0" dirty="0">
                <a:latin typeface="Times New Roman" panose="02020603050405020304" pitchFamily="18" charset="0"/>
                <a:ea typeface="宋体" panose="02010600030101010101" pitchFamily="2" charset="-122"/>
              </a:rPr>
              <a:t>(</a:t>
            </a:r>
            <a:r>
              <a:rPr lang="zh-CN" sz="2400" b="0" u="sng" dirty="0">
                <a:ea typeface="宋体" panose="02010600030101010101" pitchFamily="2" charset="-122"/>
              </a:rPr>
              <a:t>机械</a:t>
            </a:r>
            <a:r>
              <a:rPr lang="zh-CN" sz="2400" b="0" dirty="0">
                <a:ea typeface="宋体" panose="02010600030101010101" pitchFamily="2" charset="-122"/>
              </a:rPr>
              <a:t>能转化为</a:t>
            </a:r>
            <a:r>
              <a:rPr lang="zh-CN" sz="2400" b="0" u="sng" dirty="0">
                <a:ea typeface="宋体" panose="02010600030101010101" pitchFamily="2" charset="-122"/>
              </a:rPr>
              <a:t>电</a:t>
            </a:r>
            <a:r>
              <a:rPr lang="zh-CN" sz="2400" b="0" dirty="0">
                <a:ea typeface="宋体" panose="02010600030101010101" pitchFamily="2" charset="-122"/>
              </a:rPr>
              <a:t>能</a:t>
            </a:r>
            <a:r>
              <a:rPr lang="en-US" sz="2400" b="0" dirty="0">
                <a:latin typeface="Times New Roman" panose="02020603050405020304" pitchFamily="18" charset="0"/>
                <a:ea typeface="宋体" panose="02010600030101010101" pitchFamily="2" charset="-122"/>
              </a:rPr>
              <a:t>)</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7. </a:t>
            </a:r>
            <a:r>
              <a:rPr lang="zh-CN" sz="2400" b="0" dirty="0">
                <a:ea typeface="宋体" panose="02010600030101010101" pitchFamily="2" charset="-122"/>
              </a:rPr>
              <a:t>电磁感应现象最早由英国物理学家</a:t>
            </a:r>
            <a:r>
              <a:rPr lang="zh-CN" sz="2400" b="0" u="sng" dirty="0">
                <a:ea typeface="宋体" panose="02010600030101010101" pitchFamily="2" charset="-122"/>
              </a:rPr>
              <a:t>法拉第</a:t>
            </a:r>
            <a:r>
              <a:rPr lang="zh-CN" sz="2400" b="0" dirty="0">
                <a:ea typeface="宋体" panose="02010600030101010101" pitchFamily="2" charset="-122"/>
              </a:rPr>
              <a:t>发现</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8. </a:t>
            </a:r>
            <a:r>
              <a:rPr lang="zh-CN" sz="2400" b="0" dirty="0">
                <a:ea typeface="宋体" panose="02010600030101010101" pitchFamily="2" charset="-122"/>
              </a:rPr>
              <a:t>安培定则的应用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9. </a:t>
            </a:r>
            <a:r>
              <a:rPr lang="zh-CN" sz="2400" b="0" dirty="0">
                <a:ea typeface="宋体" panose="02010600030101010101" pitchFamily="2" charset="-122"/>
              </a:rPr>
              <a:t>在实验装置的基础上进行改造，并将灵敏电流计或电流表换成电源可以探究</a:t>
            </a:r>
            <a:r>
              <a:rPr lang="zh-CN" sz="2400" b="0" u="sng" dirty="0">
                <a:ea typeface="宋体" panose="02010600030101010101" pitchFamily="2" charset="-122"/>
              </a:rPr>
              <a:t>通电导体在磁场中受到力的作用</a:t>
            </a: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10. </a:t>
            </a:r>
            <a:r>
              <a:rPr lang="zh-CN" sz="2400" b="0" dirty="0">
                <a:ea typeface="宋体" panose="02010600030101010101" pitchFamily="2" charset="-122"/>
              </a:rPr>
              <a:t>电磁感应现象在生活中的应用</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发电机、动圈式话筒等</a:t>
            </a:r>
            <a:r>
              <a:rPr lang="en-US" sz="2400" b="0" dirty="0">
                <a:latin typeface="Times New Roman" panose="02020603050405020304" pitchFamily="18" charset="0"/>
                <a:ea typeface="宋体" panose="02010600030101010101" pitchFamily="2" charset="-122"/>
              </a:rPr>
              <a:t>)</a:t>
            </a:r>
            <a:endParaRPr lang="zh-CN" sz="2400" b="0" dirty="0">
              <a:ea typeface="宋体" panose="02010600030101010101" pitchFamily="2" charset="-122"/>
            </a:endParaRPr>
          </a:p>
          <a:p>
            <a:pPr indent="0">
              <a:lnSpc>
                <a:spcPct val="150000"/>
              </a:lnSpc>
            </a:pPr>
            <a:r>
              <a:rPr lang="zh-CN" sz="2400" b="0" dirty="0">
                <a:latin typeface="黑体" panose="02010609060101010101" pitchFamily="49" charset="-122"/>
                <a:ea typeface="黑体" panose="02010609060101010101" pitchFamily="49" charset="-122"/>
              </a:rPr>
              <a:t>实验结论：</a:t>
            </a:r>
            <a:r>
              <a:rPr lang="en-US" sz="2400" b="0" dirty="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1)</a:t>
            </a:r>
            <a:r>
              <a:rPr lang="zh-CN" sz="2400" b="0" u="sng" dirty="0">
                <a:ea typeface="宋体" panose="02010600030101010101" pitchFamily="2" charset="-122"/>
              </a:rPr>
              <a:t>闭合电路</a:t>
            </a:r>
            <a:r>
              <a:rPr lang="zh-CN" sz="2400" b="0" dirty="0">
                <a:ea typeface="宋体" panose="02010600030101010101" pitchFamily="2" charset="-122"/>
              </a:rPr>
              <a:t>的部分导体在磁场中做</a:t>
            </a:r>
            <a:r>
              <a:rPr lang="zh-CN" sz="2400" b="0" u="sng" dirty="0">
                <a:ea typeface="宋体" panose="02010600030101010101" pitchFamily="2" charset="-122"/>
              </a:rPr>
              <a:t>切割磁感线运动</a:t>
            </a:r>
            <a:r>
              <a:rPr lang="zh-CN" sz="2400" b="0" dirty="0">
                <a:ea typeface="宋体" panose="02010600030101010101" pitchFamily="2" charset="-122"/>
              </a:rPr>
              <a:t>时，电路中产生感应电流；</a:t>
            </a:r>
            <a:r>
              <a:rPr lang="en-US" sz="2400" b="0" dirty="0">
                <a:latin typeface="Times New Roman" panose="02020603050405020304" pitchFamily="18" charset="0"/>
                <a:ea typeface="宋体" panose="02010600030101010101" pitchFamily="2" charset="-122"/>
              </a:rPr>
              <a:t>(</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感应电流的方向与</a:t>
            </a:r>
            <a:r>
              <a:rPr lang="zh-CN" sz="2400" b="0" u="sng" dirty="0">
                <a:ea typeface="宋体" panose="02010600030101010101" pitchFamily="2" charset="-122"/>
              </a:rPr>
              <a:t>磁场的方向和导体运动的方向</a:t>
            </a:r>
            <a:r>
              <a:rPr lang="zh-CN" sz="2400" b="0" dirty="0">
                <a:ea typeface="宋体" panose="02010600030101010101" pitchFamily="2" charset="-122"/>
              </a:rPr>
              <a:t>都有关．</a:t>
            </a:r>
            <a:endParaRPr lang="zh-CN" alt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21068" y="2219960"/>
            <a:ext cx="10182225" cy="2861310"/>
          </a:xfrm>
          <a:prstGeom prst="rect">
            <a:avLst/>
          </a:prstGeom>
          <a:noFill/>
          <a:ln w="9525">
            <a:noFill/>
          </a:ln>
        </p:spPr>
        <p:txBody>
          <a:bodyPr wrap="square">
            <a:spAutoFit/>
          </a:bodyPr>
          <a:lstStyle/>
          <a:p>
            <a:pPr indent="0">
              <a:lnSpc>
                <a:spcPct val="150000"/>
              </a:lnSpc>
            </a:pPr>
            <a:r>
              <a:rPr lang="zh-CN" sz="2400" b="0" dirty="0">
                <a:ea typeface="宋体" panose="02010600030101010101" pitchFamily="2" charset="-122"/>
              </a:rPr>
              <a:t>例</a:t>
            </a: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　小南利用如图所示的实验装置探究</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导体在磁场中运动时产生感应电流的条件</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zh-CN" sz="2400" b="0" dirty="0">
              <a:ea typeface="宋体" panose="02010600030101010101" pitchFamily="2" charset="-122"/>
            </a:endParaRPr>
          </a:p>
          <a:p>
            <a:pPr indent="0">
              <a:lnSpc>
                <a:spcPct val="150000"/>
              </a:lnSpc>
            </a:pPr>
            <a:endParaRPr lang="en-US"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(1)</a:t>
            </a:r>
            <a:r>
              <a:rPr lang="zh-CN" sz="2400" b="0" dirty="0">
                <a:ea typeface="宋体" panose="02010600030101010101" pitchFamily="2" charset="-122"/>
              </a:rPr>
              <a:t>实验过程中，通过观察</a:t>
            </a:r>
            <a:r>
              <a:rPr lang="en-US" sz="2400" b="0" dirty="0">
                <a:latin typeface="Times New Roman" panose="02020603050405020304" pitchFamily="18" charset="0"/>
                <a:ea typeface="宋体" panose="02010600030101010101" pitchFamily="2" charset="-122"/>
              </a:rPr>
              <a:t>____________________</a:t>
            </a:r>
            <a:endParaRPr lang="en-US" sz="2400" b="0" dirty="0">
              <a:latin typeface="Times New Roman" panose="02020603050405020304" pitchFamily="18" charset="0"/>
              <a:ea typeface="宋体" panose="02010600030101010101" pitchFamily="2" charset="-122"/>
            </a:endParaRPr>
          </a:p>
          <a:p>
            <a:pPr indent="0">
              <a:lnSpc>
                <a:spcPct val="150000"/>
              </a:lnSpc>
            </a:pPr>
            <a:r>
              <a:rPr lang="zh-CN" sz="2400" b="0" dirty="0">
                <a:ea typeface="宋体" panose="02010600030101010101" pitchFamily="2" charset="-122"/>
              </a:rPr>
              <a:t>来判断电路中是否有感应电流．</a:t>
            </a:r>
            <a:endParaRPr lang="zh-CN" altLang="en-US" dirty="0"/>
          </a:p>
        </p:txBody>
      </p:sp>
      <p:grpSp>
        <p:nvGrpSpPr>
          <p:cNvPr id="2" name="组合 1"/>
          <p:cNvGrpSpPr/>
          <p:nvPr/>
        </p:nvGrpSpPr>
        <p:grpSpPr>
          <a:xfrm>
            <a:off x="3990658" y="1411005"/>
            <a:ext cx="4774565" cy="522605"/>
            <a:chOff x="6509" y="1650"/>
            <a:chExt cx="7519" cy="823"/>
          </a:xfrm>
        </p:grpSpPr>
        <p:pic>
          <p:nvPicPr>
            <p:cNvPr id="3" name="图片 2" descr="方框小标7字"/>
            <p:cNvPicPr>
              <a:picLocks noChangeAspect="1"/>
            </p:cNvPicPr>
            <p:nvPr/>
          </p:nvPicPr>
          <p:blipFill>
            <a:blip r:embed="rId1"/>
            <a:stretch>
              <a:fillRect/>
            </a:stretch>
          </p:blipFill>
          <p:spPr>
            <a:xfrm>
              <a:off x="6509" y="1651"/>
              <a:ext cx="6519" cy="822"/>
            </a:xfrm>
            <a:prstGeom prst="rect">
              <a:avLst/>
            </a:prstGeom>
          </p:spPr>
        </p:pic>
        <p:sp>
          <p:nvSpPr>
            <p:cNvPr id="4" name="文本框 3"/>
            <p:cNvSpPr txBox="1"/>
            <p:nvPr/>
          </p:nvSpPr>
          <p:spPr>
            <a:xfrm>
              <a:off x="6520" y="1650"/>
              <a:ext cx="7508" cy="822"/>
            </a:xfrm>
            <a:prstGeom prst="rect">
              <a:avLst/>
            </a:prstGeom>
            <a:noFill/>
          </p:spPr>
          <p:txBody>
            <a:bodyPr wrap="square" rtlCol="0">
              <a:spAutoFit/>
            </a:bodyPr>
            <a:lstStyle/>
            <a:p>
              <a:r>
                <a:rPr lang="zh-CN" altLang="en-US" sz="2800" b="1" spc="1900" dirty="0">
                  <a:solidFill>
                    <a:srgbClr val="068A3D"/>
                  </a:solidFill>
                  <a:uFillTx/>
                  <a:latin typeface="黑体" panose="02010609060101010101" pitchFamily="49" charset="-122"/>
                  <a:ea typeface="黑体" panose="02010609060101010101" pitchFamily="49" charset="-122"/>
                </a:rPr>
                <a:t>全国视野分层练</a:t>
              </a:r>
              <a:endParaRPr lang="zh-CN" altLang="en-US" sz="2800" b="1" spc="1900" dirty="0">
                <a:solidFill>
                  <a:srgbClr val="068A3D"/>
                </a:solidFill>
                <a:uFillTx/>
                <a:latin typeface="黑体" panose="02010609060101010101" pitchFamily="49" charset="-122"/>
                <a:ea typeface="黑体" panose="02010609060101010101" pitchFamily="49" charset="-122"/>
              </a:endParaRPr>
            </a:p>
          </p:txBody>
        </p:sp>
      </p:grpSp>
      <p:sp>
        <p:nvSpPr>
          <p:cNvPr id="11" name="矩形 10"/>
          <p:cNvSpPr/>
          <p:nvPr/>
        </p:nvSpPr>
        <p:spPr>
          <a:xfrm>
            <a:off x="9170030" y="5169654"/>
            <a:ext cx="982980" cy="368300"/>
          </a:xfrm>
          <a:prstGeom prst="rect">
            <a:avLst/>
          </a:prstGeom>
        </p:spPr>
        <p:txBody>
          <a:bodyPr wrap="none">
            <a:spAutoFit/>
          </a:bodyPr>
          <a:lstStyle/>
          <a:p>
            <a:r>
              <a:rPr lang="zh-CN" altLang="zh-CN" dirty="0"/>
              <a:t>例</a:t>
            </a:r>
            <a:r>
              <a:rPr lang="en-US" altLang="zh-CN" dirty="0">
                <a:latin typeface="Times New Roman" panose="02020603050405020304" pitchFamily="18" charset="0"/>
                <a:cs typeface="Times New Roman" panose="02020603050405020304" pitchFamily="18" charset="0"/>
              </a:rPr>
              <a:t>2</a:t>
            </a:r>
            <a:r>
              <a:rPr lang="zh-CN" altLang="zh-CN" dirty="0"/>
              <a:t>题图</a:t>
            </a:r>
            <a:endParaRPr lang="zh-CN" altLang="en-US" dirty="0"/>
          </a:p>
        </p:txBody>
      </p:sp>
      <p:grpSp>
        <p:nvGrpSpPr>
          <p:cNvPr id="14" name="组合 5"/>
          <p:cNvGrpSpPr/>
          <p:nvPr/>
        </p:nvGrpSpPr>
        <p:grpSpPr>
          <a:xfrm>
            <a:off x="1098894" y="3461091"/>
            <a:ext cx="2411412" cy="460375"/>
            <a:chOff x="1007" y="5038"/>
            <a:chExt cx="3796" cy="725"/>
          </a:xfrm>
        </p:grpSpPr>
        <p:pic>
          <p:nvPicPr>
            <p:cNvPr id="23" name="图片 2" descr="48"/>
            <p:cNvPicPr>
              <a:picLocks noChangeAspect="1"/>
            </p:cNvPicPr>
            <p:nvPr/>
          </p:nvPicPr>
          <p:blipFill>
            <a:blip r:embed="rId2"/>
            <a:stretch>
              <a:fillRect/>
            </a:stretch>
          </p:blipFill>
          <p:spPr>
            <a:xfrm>
              <a:off x="3982" y="5145"/>
              <a:ext cx="821" cy="510"/>
            </a:xfrm>
            <a:prstGeom prst="rect">
              <a:avLst/>
            </a:prstGeom>
            <a:noFill/>
            <a:ln w="9525">
              <a:noFill/>
            </a:ln>
          </p:spPr>
        </p:pic>
        <p:pic>
          <p:nvPicPr>
            <p:cNvPr id="25" name="图片 3" descr="47"/>
            <p:cNvPicPr>
              <a:picLocks noChangeAspect="1"/>
            </p:cNvPicPr>
            <p:nvPr/>
          </p:nvPicPr>
          <p:blipFill>
            <a:blip r:embed="rId3"/>
            <a:stretch>
              <a:fillRect/>
            </a:stretch>
          </p:blipFill>
          <p:spPr>
            <a:xfrm>
              <a:off x="1007" y="5145"/>
              <a:ext cx="821" cy="510"/>
            </a:xfrm>
            <a:prstGeom prst="rect">
              <a:avLst/>
            </a:prstGeom>
            <a:noFill/>
            <a:ln w="9525">
              <a:noFill/>
            </a:ln>
          </p:spPr>
        </p:pic>
        <p:sp>
          <p:nvSpPr>
            <p:cNvPr id="26" name="文本框 69"/>
            <p:cNvSpPr txBox="1"/>
            <p:nvPr/>
          </p:nvSpPr>
          <p:spPr>
            <a:xfrm>
              <a:off x="1715" y="5038"/>
              <a:ext cx="2376"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基础训练</a:t>
              </a:r>
              <a:endParaRPr lang="zh-CN" altLang="en-US" sz="2400" b="1">
                <a:solidFill>
                  <a:srgbClr val="18924B"/>
                </a:solidFill>
                <a:latin typeface="黑体" panose="02010609060101010101" pitchFamily="49" charset="-122"/>
                <a:ea typeface="黑体" panose="02010609060101010101" pitchFamily="49" charset="-122"/>
              </a:endParaRPr>
            </a:p>
          </p:txBody>
        </p:sp>
      </p:grpSp>
      <p:pic>
        <p:nvPicPr>
          <p:cNvPr id="5" name="图片 -2147482094" descr="C:\Documents and Settings\Administrator\桌面\海南物理（沪科）@\AY645.tif"/>
          <p:cNvPicPr>
            <a:picLocks noChangeAspect="1"/>
          </p:cNvPicPr>
          <p:nvPr/>
        </p:nvPicPr>
        <p:blipFill>
          <a:blip r:embed="rId4" r:link="rId5"/>
          <a:stretch>
            <a:fillRect/>
          </a:stretch>
        </p:blipFill>
        <p:spPr>
          <a:xfrm>
            <a:off x="8130223" y="2983865"/>
            <a:ext cx="2564765" cy="2113915"/>
          </a:xfrm>
          <a:prstGeom prst="rect">
            <a:avLst/>
          </a:prstGeom>
          <a:noFill/>
          <a:ln w="9525">
            <a:noFill/>
          </a:ln>
        </p:spPr>
      </p:pic>
      <p:sp>
        <p:nvSpPr>
          <p:cNvPr id="8" name="文本框 7"/>
          <p:cNvSpPr txBox="1"/>
          <p:nvPr/>
        </p:nvSpPr>
        <p:spPr>
          <a:xfrm>
            <a:off x="4513263" y="3979545"/>
            <a:ext cx="30105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电流计指针是否偏转</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32143" y="558800"/>
            <a:ext cx="10927715" cy="6185535"/>
          </a:xfrm>
          <a:prstGeom prst="rect">
            <a:avLst/>
          </a:prstGeom>
          <a:noFill/>
          <a:ln w="9525">
            <a:noFill/>
          </a:ln>
        </p:spPr>
        <p:txBody>
          <a:bodyPr wrap="square">
            <a:spAutoFit/>
          </a:bodyPr>
          <a:lstStyle/>
          <a:p>
            <a:pPr indent="0">
              <a:lnSpc>
                <a:spcPct val="150000"/>
              </a:lnSpc>
            </a:pPr>
            <a:r>
              <a:rPr lang="en-US" sz="2400" b="0" dirty="0">
                <a:latin typeface="Times New Roman" panose="02020603050405020304" pitchFamily="18" charset="0"/>
                <a:ea typeface="宋体" panose="02010600030101010101" pitchFamily="2" charset="-122"/>
              </a:rPr>
              <a:t>(2)</a:t>
            </a:r>
            <a:r>
              <a:rPr lang="zh-CN" sz="2400" b="0" dirty="0">
                <a:ea typeface="宋体" panose="02010600030101010101" pitchFamily="2" charset="-122"/>
              </a:rPr>
              <a:t>小南将实验中观察到的现象记录在下表中．分析下表可以得出产生感应电流的条件是：</a:t>
            </a:r>
            <a:r>
              <a:rPr lang="en-US" sz="2400" b="0" dirty="0">
                <a:latin typeface="Times New Roman" panose="02020603050405020304" pitchFamily="18" charset="0"/>
                <a:ea typeface="宋体" panose="02010600030101010101" pitchFamily="2" charset="-122"/>
              </a:rPr>
              <a:t>_________</a:t>
            </a:r>
            <a:r>
              <a:rPr lang="zh-CN" sz="2400" b="0" dirty="0">
                <a:ea typeface="宋体" panose="02010600030101010101" pitchFamily="2" charset="-122"/>
              </a:rPr>
              <a:t>的一部分导体在磁场中做</a:t>
            </a:r>
            <a:r>
              <a:rPr lang="en-US" sz="2400" b="0" dirty="0">
                <a:latin typeface="Times New Roman" panose="02020603050405020304" pitchFamily="18" charset="0"/>
                <a:ea typeface="宋体" panose="02010600030101010101" pitchFamily="2" charset="-122"/>
              </a:rPr>
              <a:t>___________</a:t>
            </a:r>
            <a:r>
              <a:rPr lang="zh-CN" sz="2400" b="0" dirty="0">
                <a:ea typeface="宋体" panose="02010600030101010101" pitchFamily="2" charset="-122"/>
              </a:rPr>
              <a:t>运动时，电路中就会产生感应电流</a:t>
            </a:r>
            <a:endParaRPr lang="zh-CN" sz="2400" b="0" dirty="0">
              <a:ea typeface="宋体" panose="02010600030101010101" pitchFamily="2" charset="-122"/>
            </a:endParaRPr>
          </a:p>
          <a:p>
            <a:pPr indent="0">
              <a:lnSpc>
                <a:spcPct val="150000"/>
              </a:lnSpc>
            </a:pPr>
            <a:endParaRPr lang="zh-CN" sz="2400" b="0" dirty="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endParaRPr lang="zh-CN" sz="2400" b="0" dirty="0">
              <a:latin typeface="Times New Roman" panose="02020603050405020304" pitchFamily="18" charset="0"/>
              <a:ea typeface="宋体" panose="02010600030101010101" pitchFamily="2" charset="-122"/>
            </a:endParaRPr>
          </a:p>
          <a:p>
            <a:pPr indent="0">
              <a:lnSpc>
                <a:spcPct val="150000"/>
              </a:lnSpc>
            </a:pP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在这个实验中将</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能转化为电能，此原理可用来制造</a:t>
            </a:r>
            <a:r>
              <a:rPr lang="en-US" sz="2400" b="0" dirty="0">
                <a:latin typeface="Times New Roman" panose="02020603050405020304" pitchFamily="18" charset="0"/>
                <a:ea typeface="宋体" panose="02010600030101010101" pitchFamily="2" charset="-122"/>
              </a:rPr>
              <a:t>________(</a:t>
            </a:r>
            <a:r>
              <a:rPr lang="zh-CN" sz="2400" b="0" dirty="0">
                <a:ea typeface="宋体" panose="02010600030101010101" pitchFamily="2" charset="-122"/>
              </a:rPr>
              <a:t>选填</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电动机</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或</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发电机</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a:t>
            </a:r>
            <a:endParaRPr lang="zh-CN" altLang="en-US" dirty="0"/>
          </a:p>
        </p:txBody>
      </p:sp>
      <p:graphicFrame>
        <p:nvGraphicFramePr>
          <p:cNvPr id="3" name="表格 2"/>
          <p:cNvGraphicFramePr/>
          <p:nvPr>
            <p:custDataLst>
              <p:tags r:id="rId1"/>
            </p:custDataLst>
          </p:nvPr>
        </p:nvGraphicFramePr>
        <p:xfrm>
          <a:off x="1695768" y="2254885"/>
          <a:ext cx="8910320" cy="3340735"/>
        </p:xfrm>
        <a:graphic>
          <a:graphicData uri="http://schemas.openxmlformats.org/drawingml/2006/table">
            <a:tbl>
              <a:tblPr firstRow="1" bandRow="1">
                <a:tableStyleId>{5940675A-B579-460E-94D1-54222C63F5DA}</a:tableStyleId>
              </a:tblPr>
              <a:tblGrid>
                <a:gridCol w="1717040"/>
                <a:gridCol w="1795780"/>
                <a:gridCol w="2894330"/>
                <a:gridCol w="2503170"/>
              </a:tblGrid>
              <a:tr h="480695">
                <a:tc>
                  <a:txBody>
                    <a:bodyPr/>
                    <a:lstStyle/>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开关</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导体</a:t>
                      </a:r>
                      <a:r>
                        <a:rPr lang="en-US" sz="2400" b="0" i="1">
                          <a:latin typeface="Times New Roman" panose="02020603050405020304" pitchFamily="18" charset="0"/>
                          <a:ea typeface="黑体" panose="02010609060101010101" pitchFamily="49" charset="-122"/>
                          <a:cs typeface="Times New Roman" panose="02020603050405020304" pitchFamily="18" charset="0"/>
                        </a:rPr>
                        <a:t>ab</a:t>
                      </a:r>
                      <a:r>
                        <a:rPr lang="en-US" sz="2400" b="0">
                          <a:latin typeface="Times New Roman" panose="02020603050405020304" pitchFamily="18" charset="0"/>
                          <a:ea typeface="黑体" panose="02010609060101010101" pitchFamily="49" charset="-122"/>
                          <a:cs typeface="Times New Roman" panose="02020603050405020304" pitchFamily="18" charset="0"/>
                        </a:rPr>
                        <a:t>的</a:t>
                      </a: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运动方向</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c>
                  <a:txBody>
                    <a:bodyPr/>
                    <a:lstStyle/>
                    <a:p>
                      <a:pPr indent="0" algn="ctr">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电流计的指针</a:t>
                      </a:r>
                      <a:r>
                        <a:rPr lang="en-US" sz="2400" b="0">
                          <a:latin typeface="Times New Roman" panose="02020603050405020304" pitchFamily="18" charset="0"/>
                          <a:ea typeface="黑体" panose="02010609060101010101" pitchFamily="49" charset="-122"/>
                          <a:cs typeface="Times New Roman" panose="02020603050405020304" pitchFamily="18" charset="0"/>
                        </a:rPr>
                        <a:t> </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6">
                        <a:lumMod val="60000"/>
                        <a:lumOff val="40000"/>
                      </a:schemeClr>
                    </a:solidFill>
                  </a:tcPr>
                </a:tc>
              </a:tr>
              <a:tr h="481330">
                <a:tc>
                  <a:txBody>
                    <a:bodyPr/>
                    <a:lstStyle/>
                    <a:p>
                      <a:pPr indent="0" algn="ctr">
                        <a:buNone/>
                      </a:pPr>
                      <a:r>
                        <a:rPr lang="en-US" sz="2400" b="0">
                          <a:latin typeface="Times New Roman" panose="02020603050405020304" pitchFamily="18" charset="0"/>
                          <a:cs typeface="Times New Roman" panose="02020603050405020304" pitchFamily="18" charset="0"/>
                        </a:rPr>
                        <a:t>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断开</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向右运动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不偏转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a:txBody>
                    <a:bodyPr/>
                    <a:lstStyle/>
                    <a:p>
                      <a:pPr indent="0" algn="ctr">
                        <a:buNone/>
                      </a:pPr>
                      <a:r>
                        <a:rPr lang="en-US" sz="2400" b="0">
                          <a:latin typeface="Times New Roman" panose="02020603050405020304" pitchFamily="18" charset="0"/>
                          <a:cs typeface="Times New Roman" panose="02020603050405020304" pitchFamily="18" charset="0"/>
                        </a:rPr>
                        <a:t>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断开</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向左运动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不偏转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330">
                <a:tc>
                  <a:txBody>
                    <a:bodyPr/>
                    <a:lstStyle/>
                    <a:p>
                      <a:pPr indent="0" algn="ctr">
                        <a:buNone/>
                      </a:pPr>
                      <a:r>
                        <a:rPr lang="en-US" sz="2400" b="0">
                          <a:latin typeface="Times New Roman" panose="02020603050405020304" pitchFamily="18" charset="0"/>
                          <a:cs typeface="Times New Roman" panose="02020603050405020304" pitchFamily="18" charset="0"/>
                        </a:rPr>
                        <a:t>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闭合</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向右运动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a:txBody>
                    <a:bodyPr/>
                    <a:lstStyle/>
                    <a:p>
                      <a:pPr indent="0" algn="ctr">
                        <a:buNone/>
                      </a:pPr>
                      <a:r>
                        <a:rPr lang="en-US" sz="2400" b="0">
                          <a:latin typeface="Times New Roman" panose="02020603050405020304" pitchFamily="18" charset="0"/>
                          <a:cs typeface="Times New Roman" panose="02020603050405020304" pitchFamily="18" charset="0"/>
                        </a:rPr>
                        <a:t>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闭合</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向左运动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965">
                <a:tc>
                  <a:txBody>
                    <a:bodyPr/>
                    <a:lstStyle/>
                    <a:p>
                      <a:pPr indent="0" algn="ctr">
                        <a:buNone/>
                      </a:pPr>
                      <a:r>
                        <a:rPr lang="en-US" sz="2400" b="0">
                          <a:latin typeface="Times New Roman" panose="02020603050405020304" pitchFamily="18" charset="0"/>
                          <a:cs typeface="Times New Roman" panose="02020603050405020304" pitchFamily="18" charset="0"/>
                        </a:rPr>
                        <a:t>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闭合</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向上运动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不偏转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54025">
                <a:tc>
                  <a:txBody>
                    <a:bodyPr/>
                    <a:lstStyle/>
                    <a:p>
                      <a:pPr indent="0" algn="ctr">
                        <a:buNone/>
                      </a:pPr>
                      <a:r>
                        <a:rPr lang="en-US" sz="2400" b="0">
                          <a:latin typeface="Times New Roman" panose="02020603050405020304" pitchFamily="18" charset="0"/>
                          <a:cs typeface="Times New Roman" panose="02020603050405020304" pitchFamily="18" charset="0"/>
                        </a:rPr>
                        <a:t>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闭合</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向下运动</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2400" b="0">
                          <a:latin typeface="Times New Roman" panose="02020603050405020304" pitchFamily="18" charset="0"/>
                          <a:cs typeface="Times New Roman" panose="02020603050405020304" pitchFamily="18" charset="0"/>
                        </a:rPr>
                        <a:t>不偏转</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798638" y="1205865"/>
            <a:ext cx="146748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闭合电路</a:t>
            </a:r>
            <a:endParaRPr lang="zh-CN" altLang="en-US"/>
          </a:p>
        </p:txBody>
      </p:sp>
      <p:sp>
        <p:nvSpPr>
          <p:cNvPr id="6" name="文本框 5"/>
          <p:cNvSpPr txBox="1"/>
          <p:nvPr/>
        </p:nvSpPr>
        <p:spPr>
          <a:xfrm>
            <a:off x="6667183" y="1227733"/>
            <a:ext cx="1867535" cy="460375"/>
          </a:xfrm>
          <a:prstGeom prst="rect">
            <a:avLst/>
          </a:prstGeom>
          <a:noFill/>
          <a:ln w="9525">
            <a:noFill/>
          </a:ln>
        </p:spPr>
        <p:txBody>
          <a:bodyPr wrap="square">
            <a:spAutoFit/>
          </a:bodyPr>
          <a:lstStyle/>
          <a:p>
            <a:pPr indent="0"/>
            <a:r>
              <a:rPr lang="zh-CN" sz="2400" b="0" dirty="0">
                <a:solidFill>
                  <a:srgbClr val="FF0000"/>
                </a:solidFill>
                <a:ea typeface="宋体" panose="02010600030101010101" pitchFamily="2" charset="-122"/>
              </a:rPr>
              <a:t>切割磁感线</a:t>
            </a:r>
            <a:endParaRPr lang="zh-CN" altLang="en-US" dirty="0"/>
          </a:p>
        </p:txBody>
      </p:sp>
      <p:sp>
        <p:nvSpPr>
          <p:cNvPr id="7" name="文本框 6"/>
          <p:cNvSpPr txBox="1"/>
          <p:nvPr/>
        </p:nvSpPr>
        <p:spPr>
          <a:xfrm>
            <a:off x="3453448" y="5622290"/>
            <a:ext cx="91186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机械</a:t>
            </a:r>
            <a:endParaRPr lang="zh-CN" altLang="en-US"/>
          </a:p>
        </p:txBody>
      </p:sp>
      <p:sp>
        <p:nvSpPr>
          <p:cNvPr id="8" name="文本框 7"/>
          <p:cNvSpPr txBox="1"/>
          <p:nvPr/>
        </p:nvSpPr>
        <p:spPr>
          <a:xfrm>
            <a:off x="9082088" y="5622290"/>
            <a:ext cx="159575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发电机　</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323023" y="1520825"/>
            <a:ext cx="2414905" cy="460375"/>
            <a:chOff x="5377" y="4501"/>
            <a:chExt cx="3803" cy="725"/>
          </a:xfrm>
        </p:grpSpPr>
        <p:pic>
          <p:nvPicPr>
            <p:cNvPr id="33" name="图片 2" descr="48"/>
            <p:cNvPicPr>
              <a:picLocks noChangeAspect="1"/>
            </p:cNvPicPr>
            <p:nvPr/>
          </p:nvPicPr>
          <p:blipFill>
            <a:blip r:embed="rId1"/>
            <a:stretch>
              <a:fillRect/>
            </a:stretch>
          </p:blipFill>
          <p:spPr>
            <a:xfrm>
              <a:off x="8382" y="4608"/>
              <a:ext cx="798" cy="510"/>
            </a:xfrm>
            <a:prstGeom prst="rect">
              <a:avLst/>
            </a:prstGeom>
            <a:noFill/>
            <a:ln w="9525">
              <a:noFill/>
            </a:ln>
          </p:spPr>
        </p:pic>
        <p:pic>
          <p:nvPicPr>
            <p:cNvPr id="34" name="图片 3" descr="47"/>
            <p:cNvPicPr>
              <a:picLocks noChangeAspect="1"/>
            </p:cNvPicPr>
            <p:nvPr/>
          </p:nvPicPr>
          <p:blipFill>
            <a:blip r:embed="rId2"/>
            <a:stretch>
              <a:fillRect/>
            </a:stretch>
          </p:blipFill>
          <p:spPr>
            <a:xfrm>
              <a:off x="5377" y="4608"/>
              <a:ext cx="798" cy="510"/>
            </a:xfrm>
            <a:prstGeom prst="rect">
              <a:avLst/>
            </a:prstGeom>
            <a:noFill/>
            <a:ln w="9525">
              <a:noFill/>
            </a:ln>
          </p:spPr>
        </p:pic>
        <p:sp>
          <p:nvSpPr>
            <p:cNvPr id="55" name="文本框 69"/>
            <p:cNvSpPr txBox="1"/>
            <p:nvPr/>
          </p:nvSpPr>
          <p:spPr>
            <a:xfrm>
              <a:off x="6072" y="4501"/>
              <a:ext cx="2357" cy="725"/>
            </a:xfrm>
            <a:prstGeom prst="rect">
              <a:avLst/>
            </a:prstGeom>
            <a:noFill/>
            <a:ln w="9525">
              <a:noFill/>
            </a:ln>
          </p:spPr>
          <p:txBody>
            <a:bodyPr wrap="square" anchor="t">
              <a:spAutoFit/>
            </a:bodyPr>
            <a:lstStyle/>
            <a:p>
              <a:pPr algn="ctr"/>
              <a:r>
                <a:rPr lang="zh-CN" altLang="en-US" sz="2400" b="1">
                  <a:solidFill>
                    <a:srgbClr val="18924B"/>
                  </a:solidFill>
                  <a:latin typeface="黑体" panose="02010609060101010101" pitchFamily="49" charset="-122"/>
                  <a:ea typeface="黑体" panose="02010609060101010101" pitchFamily="49" charset="-122"/>
                </a:rPr>
                <a:t>能力提升</a:t>
              </a:r>
              <a:endParaRPr lang="zh-CN" altLang="en-US" sz="2400" b="1">
                <a:solidFill>
                  <a:srgbClr val="18924B"/>
                </a:solidFill>
                <a:latin typeface="黑体" panose="02010609060101010101" pitchFamily="49" charset="-122"/>
                <a:ea typeface="黑体" panose="02010609060101010101" pitchFamily="49" charset="-122"/>
              </a:endParaRPr>
            </a:p>
          </p:txBody>
        </p:sp>
      </p:grpSp>
      <p:sp>
        <p:nvSpPr>
          <p:cNvPr id="2" name="文本框 1"/>
          <p:cNvSpPr txBox="1"/>
          <p:nvPr/>
        </p:nvSpPr>
        <p:spPr>
          <a:xfrm>
            <a:off x="1205548" y="2140585"/>
            <a:ext cx="9859010" cy="341503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闭合开关后使导体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沿斜向上方向运动时，电流计指针</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不偏转</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(5)</a:t>
            </a:r>
            <a:r>
              <a:rPr lang="zh-CN" sz="2400" b="0">
                <a:ea typeface="宋体" panose="02010600030101010101" pitchFamily="2" charset="-122"/>
              </a:rPr>
              <a:t>其他条件不变，只调换磁极位置，是为了探究感应电流方向与</a:t>
            </a:r>
            <a:r>
              <a:rPr lang="en-US" sz="2400" b="0">
                <a:latin typeface="Times New Roman" panose="02020603050405020304" pitchFamily="18" charset="0"/>
                <a:ea typeface="宋体" panose="02010600030101010101" pitchFamily="2" charset="-122"/>
              </a:rPr>
              <a:t>__________</a:t>
            </a:r>
            <a:r>
              <a:rPr lang="zh-CN" sz="2400" b="0">
                <a:ea typeface="宋体" panose="02010600030101010101" pitchFamily="2" charset="-122"/>
              </a:rPr>
              <a:t>是否有关．</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在实验装置的基础上进行改造，并将电流计换成</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可以探究磁场对通电导体的作用．</a:t>
            </a:r>
            <a:endParaRPr lang="zh-CN" altLang="en-US"/>
          </a:p>
        </p:txBody>
      </p:sp>
      <p:sp>
        <p:nvSpPr>
          <p:cNvPr id="3" name="文本框 2"/>
          <p:cNvSpPr txBox="1"/>
          <p:nvPr/>
        </p:nvSpPr>
        <p:spPr>
          <a:xfrm>
            <a:off x="9168448" y="2268220"/>
            <a:ext cx="129540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偏转</a:t>
            </a:r>
            <a:endParaRPr lang="zh-CN" altLang="en-US"/>
          </a:p>
        </p:txBody>
      </p:sp>
      <p:sp>
        <p:nvSpPr>
          <p:cNvPr id="4" name="文本框 3"/>
          <p:cNvSpPr txBox="1"/>
          <p:nvPr/>
        </p:nvSpPr>
        <p:spPr>
          <a:xfrm>
            <a:off x="1421448" y="3909695"/>
            <a:ext cx="153860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磁场方向</a:t>
            </a:r>
            <a:endParaRPr lang="zh-CN" altLang="en-US"/>
          </a:p>
        </p:txBody>
      </p:sp>
      <p:sp>
        <p:nvSpPr>
          <p:cNvPr id="5" name="文本框 4"/>
          <p:cNvSpPr txBox="1"/>
          <p:nvPr/>
        </p:nvSpPr>
        <p:spPr>
          <a:xfrm>
            <a:off x="8250238" y="4479925"/>
            <a:ext cx="91821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电源</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16953" y="1698625"/>
            <a:ext cx="9904095" cy="1198880"/>
          </a:xfrm>
          <a:prstGeom prst="rect">
            <a:avLst/>
          </a:prstGeom>
          <a:noFill/>
          <a:ln w="9525">
            <a:noFill/>
          </a:ln>
        </p:spPr>
        <p:txBody>
          <a:bodyPr wrap="square">
            <a:spAutoFit/>
          </a:bodyPr>
          <a:lstStyle/>
          <a:p>
            <a:pPr indent="0">
              <a:lnSpc>
                <a:spcPct val="150000"/>
              </a:lnSpc>
            </a:pPr>
            <a:r>
              <a:rPr lang="en-US" sz="2400" b="0" dirty="0" smtClean="0">
                <a:latin typeface="Times New Roman" panose="02020603050405020304" pitchFamily="18" charset="0"/>
                <a:ea typeface="宋体" panose="02010600030101010101" pitchFamily="2" charset="-122"/>
              </a:rPr>
              <a:t>2</a:t>
            </a:r>
            <a:r>
              <a:rPr lang="en-US" sz="2400" b="0" dirty="0">
                <a:latin typeface="Times New Roman" panose="02020603050405020304" pitchFamily="18" charset="0"/>
                <a:ea typeface="宋体" panose="02010600030101010101" pitchFamily="2" charset="-122"/>
              </a:rPr>
              <a:t>. (2019</a:t>
            </a:r>
            <a:r>
              <a:rPr lang="zh-CN" sz="2400" b="0" dirty="0">
                <a:ea typeface="宋体" panose="02010600030101010101" pitchFamily="2" charset="-122"/>
              </a:rPr>
              <a:t>年</a:t>
            </a:r>
            <a:r>
              <a:rPr lang="en-US" sz="2400" b="0" dirty="0">
                <a:latin typeface="Times New Roman" panose="02020603050405020304" pitchFamily="18" charset="0"/>
                <a:ea typeface="宋体" panose="02010600030101010101" pitchFamily="2" charset="-122"/>
              </a:rPr>
              <a:t>4</a:t>
            </a:r>
            <a:r>
              <a:rPr lang="zh-CN" sz="2400" b="0" dirty="0">
                <a:ea typeface="宋体" panose="02010600030101010101" pitchFamily="2" charset="-122"/>
              </a:rPr>
              <a:t>题</a:t>
            </a:r>
            <a:r>
              <a:rPr lang="en-US" sz="2400" b="0" dirty="0">
                <a:latin typeface="Times New Roman" panose="02020603050405020304" pitchFamily="18" charset="0"/>
                <a:ea typeface="宋体" panose="02010600030101010101" pitchFamily="2" charset="-122"/>
              </a:rPr>
              <a:t>3</a:t>
            </a:r>
            <a:r>
              <a:rPr lang="zh-CN" sz="2400" b="0" dirty="0">
                <a:ea typeface="宋体" panose="02010600030101010101" pitchFamily="2" charset="-122"/>
              </a:rPr>
              <a:t>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电风扇的核心装置是电动机，下列哪个实验揭示了电动机的工作原理</a:t>
            </a:r>
            <a:r>
              <a:rPr lang="en-US" sz="2400" b="0" dirty="0">
                <a:latin typeface="Times New Roman" panose="02020603050405020304" pitchFamily="18" charset="0"/>
                <a:ea typeface="宋体" panose="02010600030101010101" pitchFamily="2" charset="-122"/>
              </a:rPr>
              <a:t>(</a:t>
            </a:r>
            <a:r>
              <a:rPr lang="zh-CN" sz="2400" b="0" dirty="0">
                <a:ea typeface="宋体" panose="02010600030101010101" pitchFamily="2" charset="-122"/>
              </a:rPr>
              <a:t>　　</a:t>
            </a:r>
            <a:r>
              <a:rPr lang="en-US" sz="2400" b="0" dirty="0">
                <a:latin typeface="Times New Roman" panose="02020603050405020304" pitchFamily="18" charset="0"/>
                <a:ea typeface="宋体" panose="02010600030101010101" pitchFamily="2" charset="-122"/>
              </a:rPr>
              <a:t>)</a:t>
            </a:r>
            <a:endParaRPr lang="zh-CN" altLang="en-US" dirty="0"/>
          </a:p>
        </p:txBody>
      </p:sp>
      <p:pic>
        <p:nvPicPr>
          <p:cNvPr id="7" name="图片 -2147482135" descr="C:\Documents and Settings\Administrator\桌面\海南物理（沪科）@\AY638.tif"/>
          <p:cNvPicPr>
            <a:picLocks noChangeAspect="1"/>
          </p:cNvPicPr>
          <p:nvPr/>
        </p:nvPicPr>
        <p:blipFill>
          <a:blip r:embed="rId1" r:link="rId2"/>
          <a:stretch>
            <a:fillRect/>
          </a:stretch>
        </p:blipFill>
        <p:spPr>
          <a:xfrm>
            <a:off x="2351723" y="3443605"/>
            <a:ext cx="7896860" cy="1928495"/>
          </a:xfrm>
          <a:prstGeom prst="rect">
            <a:avLst/>
          </a:prstGeom>
          <a:noFill/>
          <a:ln w="9525">
            <a:noFill/>
          </a:ln>
        </p:spPr>
      </p:pic>
      <p:sp>
        <p:nvSpPr>
          <p:cNvPr id="5" name="文本框 4"/>
          <p:cNvSpPr txBox="1"/>
          <p:nvPr/>
        </p:nvSpPr>
        <p:spPr>
          <a:xfrm>
            <a:off x="3139758" y="2396490"/>
            <a:ext cx="905510" cy="460375"/>
          </a:xfrm>
          <a:prstGeom prst="rect">
            <a:avLst/>
          </a:prstGeom>
          <a:noFill/>
          <a:ln w="9525">
            <a:noFill/>
          </a:ln>
        </p:spPr>
        <p:txBody>
          <a:bodyPr wrap="square">
            <a:spAutoFit/>
          </a:bodyPr>
          <a:lstStyle/>
          <a:p>
            <a:pPr indent="0"/>
            <a:r>
              <a:rPr lang="en-US" sz="2400" b="0" dirty="0">
                <a:solidFill>
                  <a:srgbClr val="FF0000"/>
                </a:solidFill>
                <a:latin typeface="Times New Roman" panose="02020603050405020304" pitchFamily="18" charset="0"/>
                <a:ea typeface="宋体" panose="02010600030101010101" pitchFamily="2" charset="-122"/>
              </a:rPr>
              <a:t>B</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68693" y="894715"/>
            <a:ext cx="10157460" cy="507746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3. (2015</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10</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以下探究实验装置中，不能完成探究内容的是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4. (2010</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6</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利用如图制作的实验装置可获得电流，根据其所揭示的原理制成的设备是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A. </a:t>
            </a:r>
            <a:r>
              <a:rPr lang="zh-CN" sz="2400" b="0">
                <a:ea typeface="宋体" panose="02010600030101010101" pitchFamily="2" charset="-122"/>
              </a:rPr>
              <a:t>电磁铁            </a:t>
            </a:r>
            <a:r>
              <a:rPr lang="en-US" sz="2400" b="0">
                <a:latin typeface="Times New Roman" panose="02020603050405020304" pitchFamily="18" charset="0"/>
                <a:ea typeface="宋体" panose="02010600030101010101" pitchFamily="2" charset="-122"/>
              </a:rPr>
              <a:t>B. </a:t>
            </a:r>
            <a:r>
              <a:rPr lang="zh-CN" sz="2400" b="0">
                <a:ea typeface="宋体" panose="02010600030101010101" pitchFamily="2" charset="-122"/>
              </a:rPr>
              <a:t>电动机</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a:t>
            </a:r>
            <a:r>
              <a:rPr lang="zh-CN" sz="2400" b="0">
                <a:ea typeface="宋体" panose="02010600030101010101" pitchFamily="2" charset="-122"/>
              </a:rPr>
              <a:t>发电机            </a:t>
            </a: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电磁继电器</a:t>
            </a:r>
            <a:endParaRPr lang="zh-CN" altLang="en-US"/>
          </a:p>
        </p:txBody>
      </p:sp>
      <p:pic>
        <p:nvPicPr>
          <p:cNvPr id="5" name="图片 -2147482134" descr="C:\Documents and Settings\Administrator\桌面\海南物理（沪科）@\AY384.TIF"/>
          <p:cNvPicPr>
            <a:picLocks noChangeAspect="1"/>
          </p:cNvPicPr>
          <p:nvPr/>
        </p:nvPicPr>
        <p:blipFill>
          <a:blip r:embed="rId1" r:link="rId2"/>
          <a:stretch>
            <a:fillRect/>
          </a:stretch>
        </p:blipFill>
        <p:spPr>
          <a:xfrm>
            <a:off x="2979738" y="1513205"/>
            <a:ext cx="5532755" cy="2302510"/>
          </a:xfrm>
          <a:prstGeom prst="rect">
            <a:avLst/>
          </a:prstGeom>
          <a:noFill/>
          <a:ln w="9525">
            <a:noFill/>
          </a:ln>
        </p:spPr>
      </p:pic>
      <p:pic>
        <p:nvPicPr>
          <p:cNvPr id="6" name="图片 -2147482133" descr="C:\Documents and Settings\Administrator\桌面\海南物理（沪科）@\AY388.TIF"/>
          <p:cNvPicPr>
            <a:picLocks noChangeAspect="1"/>
          </p:cNvPicPr>
          <p:nvPr/>
        </p:nvPicPr>
        <p:blipFill>
          <a:blip r:embed="rId3" r:link="rId2"/>
          <a:stretch>
            <a:fillRect/>
          </a:stretch>
        </p:blipFill>
        <p:spPr>
          <a:xfrm>
            <a:off x="8617268" y="4279265"/>
            <a:ext cx="2207260" cy="1532890"/>
          </a:xfrm>
          <a:prstGeom prst="rect">
            <a:avLst/>
          </a:prstGeom>
          <a:noFill/>
          <a:ln w="9525">
            <a:noFill/>
          </a:ln>
        </p:spPr>
      </p:pic>
      <p:sp>
        <p:nvSpPr>
          <p:cNvPr id="3" name="矩形 2"/>
          <p:cNvSpPr/>
          <p:nvPr/>
        </p:nvSpPr>
        <p:spPr>
          <a:xfrm>
            <a:off x="9408819" y="594661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4</a:t>
            </a:r>
            <a:r>
              <a:rPr lang="zh-CN" altLang="zh-CN" dirty="0"/>
              <a:t>题图</a:t>
            </a:r>
            <a:endParaRPr lang="zh-CN" altLang="en-US" dirty="0"/>
          </a:p>
        </p:txBody>
      </p:sp>
      <p:sp>
        <p:nvSpPr>
          <p:cNvPr id="4" name="文本框 3"/>
          <p:cNvSpPr txBox="1"/>
          <p:nvPr/>
        </p:nvSpPr>
        <p:spPr>
          <a:xfrm>
            <a:off x="9848533" y="1052830"/>
            <a:ext cx="90551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
        <p:nvSpPr>
          <p:cNvPr id="2" name="文本框 1"/>
          <p:cNvSpPr txBox="1"/>
          <p:nvPr/>
        </p:nvSpPr>
        <p:spPr>
          <a:xfrm>
            <a:off x="3411538" y="4378325"/>
            <a:ext cx="53467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173163" y="1570355"/>
            <a:ext cx="9736455" cy="119888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5. (2012</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11</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如图所示的两个实验中，闭合开关后，能观察到导体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运动的是</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图，这个现象说明磁场对</a:t>
            </a:r>
            <a:r>
              <a:rPr lang="en-US" sz="2400" b="0">
                <a:latin typeface="Times New Roman" panose="02020603050405020304" pitchFamily="18" charset="0"/>
                <a:ea typeface="宋体" panose="02010600030101010101" pitchFamily="2" charset="-122"/>
              </a:rPr>
              <a:t>_________</a:t>
            </a:r>
            <a:r>
              <a:rPr lang="zh-CN" sz="2400" b="0">
                <a:ea typeface="宋体" panose="02010600030101010101" pitchFamily="2" charset="-122"/>
              </a:rPr>
              <a:t>有力的作用．</a:t>
            </a:r>
            <a:endParaRPr lang="zh-CN" altLang="en-US"/>
          </a:p>
        </p:txBody>
      </p:sp>
      <p:pic>
        <p:nvPicPr>
          <p:cNvPr id="5" name="图片 -2147482132" descr="C:\Documents and Settings\Administrator\桌面\海南物理（沪科）@\AY392.TIF"/>
          <p:cNvPicPr>
            <a:picLocks noChangeAspect="1"/>
          </p:cNvPicPr>
          <p:nvPr/>
        </p:nvPicPr>
        <p:blipFill>
          <a:blip r:embed="rId1" r:link="rId2"/>
          <a:stretch>
            <a:fillRect/>
          </a:stretch>
        </p:blipFill>
        <p:spPr>
          <a:xfrm>
            <a:off x="3568383" y="3302000"/>
            <a:ext cx="4801870" cy="1960245"/>
          </a:xfrm>
          <a:prstGeom prst="rect">
            <a:avLst/>
          </a:prstGeom>
          <a:noFill/>
          <a:ln w="9525">
            <a:noFill/>
          </a:ln>
        </p:spPr>
      </p:pic>
      <p:sp>
        <p:nvSpPr>
          <p:cNvPr id="3" name="矩形 2"/>
          <p:cNvSpPr/>
          <p:nvPr/>
        </p:nvSpPr>
        <p:spPr>
          <a:xfrm>
            <a:off x="5604534" y="5352891"/>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5</a:t>
            </a:r>
            <a:r>
              <a:rPr lang="zh-CN" altLang="zh-CN" dirty="0"/>
              <a:t>题图</a:t>
            </a:r>
            <a:endParaRPr lang="zh-CN" altLang="en-US" dirty="0"/>
          </a:p>
        </p:txBody>
      </p:sp>
      <p:sp>
        <p:nvSpPr>
          <p:cNvPr id="2" name="文本框 1"/>
          <p:cNvSpPr txBox="1"/>
          <p:nvPr/>
        </p:nvSpPr>
        <p:spPr>
          <a:xfrm>
            <a:off x="3109913" y="2208530"/>
            <a:ext cx="106172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甲</a:t>
            </a:r>
            <a:endParaRPr lang="zh-CN" altLang="en-US"/>
          </a:p>
        </p:txBody>
      </p:sp>
      <p:sp>
        <p:nvSpPr>
          <p:cNvPr id="4" name="文本框 3"/>
          <p:cNvSpPr txBox="1"/>
          <p:nvPr/>
        </p:nvSpPr>
        <p:spPr>
          <a:xfrm>
            <a:off x="7045643" y="2208530"/>
            <a:ext cx="227711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　通电导体</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95643" y="1033145"/>
            <a:ext cx="10415905" cy="737235"/>
            <a:chOff x="1156" y="3002"/>
            <a:chExt cx="16403" cy="1161"/>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3002"/>
              <a:ext cx="16009" cy="1161"/>
              <a:chOff x="1324" y="1646"/>
              <a:chExt cx="16009"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62" y="1646"/>
                <a:ext cx="12771"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电磁铁、电磁继电器</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2017.10、2016.15、2011.12第1空)</a:t>
                </a:r>
                <a:endParaRPr sz="2400" dirty="0">
                  <a:latin typeface="Times New Roman" panose="02020603050405020304" pitchFamily="18" charset="0"/>
                  <a:cs typeface="Times New Roman" panose="02020603050405020304" pitchFamily="18" charset="0"/>
                </a:endParaRPr>
              </a:p>
            </p:txBody>
          </p:sp>
        </p:grpSp>
      </p:grpSp>
      <p:sp>
        <p:nvSpPr>
          <p:cNvPr id="100" name="文本框 99"/>
          <p:cNvSpPr txBox="1"/>
          <p:nvPr/>
        </p:nvSpPr>
        <p:spPr>
          <a:xfrm>
            <a:off x="945198" y="1927225"/>
            <a:ext cx="9952355" cy="3969385"/>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6. (2017</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10</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a:t>
            </a:r>
            <a:r>
              <a:rPr lang="en-US" sz="2400" b="0">
                <a:latin typeface="Times New Roman" panose="02020603050405020304" pitchFamily="18" charset="0"/>
                <a:ea typeface="宋体" panose="02010600030101010101" pitchFamily="2" charset="-122"/>
              </a:rPr>
              <a:t>GMR</a:t>
            </a:r>
            <a:r>
              <a:rPr lang="zh-CN" sz="2400" b="0">
                <a:ea typeface="宋体" panose="02010600030101010101" pitchFamily="2" charset="-122"/>
              </a:rPr>
              <a:t>是一个巨磁电阻，其特性是电阻在磁场中会急剧减小，且磁场越强电阻越小．闭合开关</a:t>
            </a:r>
            <a:r>
              <a:rPr lang="en-US" sz="2400" b="0">
                <a:latin typeface="Times New Roman" panose="02020603050405020304" pitchFamily="18" charset="0"/>
                <a:ea typeface="宋体" panose="02010600030101010101" pitchFamily="2" charset="-122"/>
              </a:rPr>
              <a:t>S</a:t>
            </a:r>
            <a:r>
              <a:rPr lang="en-US" sz="2400" b="0" baseline="-25000">
                <a:latin typeface="Times New Roman" panose="02020603050405020304" pitchFamily="18" charset="0"/>
                <a:ea typeface="宋体" panose="02010600030101010101" pitchFamily="2" charset="-122"/>
              </a:rPr>
              <a:t>2</a:t>
            </a:r>
            <a:r>
              <a:rPr lang="zh-CN" sz="2400" b="0">
                <a:ea typeface="宋体" panose="02010600030101010101" pitchFamily="2" charset="-122"/>
              </a:rPr>
              <a:t>后，下列四种情况相比较，指示灯最亮的是</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A.  S</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断开，滑片</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在图示位置</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B.  S</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闭合，滑片</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在图示位置</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S</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闭合，滑片</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在滑动变阻器最右端</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D.  S</a:t>
            </a:r>
            <a:r>
              <a:rPr lang="en-US" sz="2400" b="0" baseline="-25000">
                <a:latin typeface="Times New Roman" panose="02020603050405020304" pitchFamily="18" charset="0"/>
                <a:ea typeface="宋体" panose="02010600030101010101" pitchFamily="2" charset="-122"/>
              </a:rPr>
              <a:t>1</a:t>
            </a:r>
            <a:r>
              <a:rPr lang="zh-CN" sz="2400" b="0">
                <a:ea typeface="宋体" panose="02010600030101010101" pitchFamily="2" charset="-122"/>
              </a:rPr>
              <a:t>闭合，滑片</a:t>
            </a:r>
            <a:r>
              <a:rPr lang="en-US" sz="2400" b="0" i="1">
                <a:latin typeface="Times New Roman" panose="02020603050405020304" pitchFamily="18" charset="0"/>
                <a:ea typeface="宋体" panose="02010600030101010101" pitchFamily="2" charset="-122"/>
              </a:rPr>
              <a:t>P</a:t>
            </a:r>
            <a:r>
              <a:rPr lang="zh-CN" sz="2400" b="0">
                <a:ea typeface="宋体" panose="02010600030101010101" pitchFamily="2" charset="-122"/>
              </a:rPr>
              <a:t>在滑动变阻器最左端</a:t>
            </a:r>
            <a:endParaRPr lang="zh-CN" altLang="en-US"/>
          </a:p>
        </p:txBody>
      </p:sp>
      <p:pic>
        <p:nvPicPr>
          <p:cNvPr id="4" name="图片 -2147482130" descr="C:\Documents and Settings\Administrator\桌面\海南物理（沪科）@\AY385.TIF"/>
          <p:cNvPicPr>
            <a:picLocks noChangeAspect="1"/>
          </p:cNvPicPr>
          <p:nvPr/>
        </p:nvPicPr>
        <p:blipFill>
          <a:blip r:embed="rId2" r:link="rId3"/>
          <a:stretch>
            <a:fillRect/>
          </a:stretch>
        </p:blipFill>
        <p:spPr>
          <a:xfrm>
            <a:off x="6385878" y="3663315"/>
            <a:ext cx="4989195" cy="1677670"/>
          </a:xfrm>
          <a:prstGeom prst="rect">
            <a:avLst/>
          </a:prstGeom>
          <a:noFill/>
          <a:ln w="9525">
            <a:noFill/>
          </a:ln>
        </p:spPr>
      </p:pic>
      <p:sp>
        <p:nvSpPr>
          <p:cNvPr id="3" name="矩形 2"/>
          <p:cNvSpPr/>
          <p:nvPr/>
        </p:nvSpPr>
        <p:spPr>
          <a:xfrm>
            <a:off x="8412504" y="555799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6</a:t>
            </a:r>
            <a:r>
              <a:rPr lang="zh-CN" altLang="zh-CN" dirty="0"/>
              <a:t>题图</a:t>
            </a:r>
            <a:endParaRPr lang="zh-CN" altLang="en-US" dirty="0"/>
          </a:p>
        </p:txBody>
      </p:sp>
      <p:sp>
        <p:nvSpPr>
          <p:cNvPr id="2" name="文本框 1"/>
          <p:cNvSpPr txBox="1"/>
          <p:nvPr/>
        </p:nvSpPr>
        <p:spPr>
          <a:xfrm>
            <a:off x="4253548" y="3173095"/>
            <a:ext cx="820420"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D</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28383" y="823595"/>
            <a:ext cx="10168890" cy="341503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7. (2016</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15</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4</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如图所示是一种温度自动报警器的原理图．制作时，在</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选填</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煤油</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或</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水银</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温度计的玻璃管中插入一段金属丝，使温度计两端分别与电源的两极相连．当温度达到金属丝下端所指的温度时，电磁铁具有</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，将衔铁吸引过来，使电铃发出报警信号．</a:t>
            </a:r>
            <a:endParaRPr lang="zh-CN" sz="2400" b="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8. (2011</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12</a:t>
            </a:r>
            <a:r>
              <a:rPr lang="zh-CN" sz="2400" b="0">
                <a:ea typeface="宋体" panose="02010600030101010101" pitchFamily="2" charset="-122"/>
              </a:rPr>
              <a:t>题第</a:t>
            </a:r>
            <a:r>
              <a:rPr lang="en-US" sz="2400" b="0">
                <a:latin typeface="Times New Roman" panose="02020603050405020304" pitchFamily="18" charset="0"/>
                <a:ea typeface="宋体" panose="02010600030101010101" pitchFamily="2" charset="-122"/>
              </a:rPr>
              <a:t>1</a:t>
            </a:r>
            <a:r>
              <a:rPr lang="zh-CN" sz="2400" b="0">
                <a:ea typeface="宋体" panose="02010600030101010101" pitchFamily="2" charset="-122"/>
              </a:rPr>
              <a:t>空</a:t>
            </a:r>
            <a:r>
              <a:rPr lang="en-US" sz="2400" b="0">
                <a:latin typeface="Times New Roman" panose="02020603050405020304" pitchFamily="18" charset="0"/>
                <a:ea typeface="宋体" panose="02010600030101010101" pitchFamily="2" charset="-122"/>
              </a:rPr>
              <a:t>2</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如图是电磁起重机工作的情景，它工作时利用了电流的</a:t>
            </a:r>
            <a:r>
              <a:rPr lang="en-US" sz="2400" b="0">
                <a:latin typeface="Times New Roman" panose="02020603050405020304" pitchFamily="18" charset="0"/>
                <a:ea typeface="宋体" panose="02010600030101010101" pitchFamily="2" charset="-122"/>
              </a:rPr>
              <a:t>________</a:t>
            </a:r>
            <a:r>
              <a:rPr lang="zh-CN" sz="2400" b="0">
                <a:ea typeface="宋体" panose="02010600030101010101" pitchFamily="2" charset="-122"/>
              </a:rPr>
              <a:t>效应．</a:t>
            </a:r>
            <a:endParaRPr lang="zh-CN" altLang="en-US"/>
          </a:p>
        </p:txBody>
      </p:sp>
      <p:pic>
        <p:nvPicPr>
          <p:cNvPr id="7" name="图片 -2147482129" descr="C:\Documents and Settings\Administrator\桌面\海南物理（沪科）@\AY386.TIF"/>
          <p:cNvPicPr>
            <a:picLocks noChangeAspect="1"/>
          </p:cNvPicPr>
          <p:nvPr/>
        </p:nvPicPr>
        <p:blipFill>
          <a:blip r:embed="rId1" r:link="rId2"/>
          <a:stretch>
            <a:fillRect/>
          </a:stretch>
        </p:blipFill>
        <p:spPr>
          <a:xfrm>
            <a:off x="2508568" y="4310380"/>
            <a:ext cx="3035935" cy="1815465"/>
          </a:xfrm>
          <a:prstGeom prst="rect">
            <a:avLst/>
          </a:prstGeom>
          <a:noFill/>
          <a:ln w="9525">
            <a:noFill/>
          </a:ln>
        </p:spPr>
      </p:pic>
      <p:pic>
        <p:nvPicPr>
          <p:cNvPr id="8" name="图片 -2147482128" descr="C:\Documents and Settings\Administrator\桌面\海南物理（沪科）@\AY387.TIF"/>
          <p:cNvPicPr>
            <a:picLocks noChangeAspect="1"/>
          </p:cNvPicPr>
          <p:nvPr/>
        </p:nvPicPr>
        <p:blipFill>
          <a:blip r:embed="rId3" r:link="rId2"/>
          <a:stretch>
            <a:fillRect/>
          </a:stretch>
        </p:blipFill>
        <p:spPr>
          <a:xfrm>
            <a:off x="7273608" y="4448175"/>
            <a:ext cx="2541270" cy="1539875"/>
          </a:xfrm>
          <a:prstGeom prst="rect">
            <a:avLst/>
          </a:prstGeom>
          <a:noFill/>
          <a:ln w="9525">
            <a:noFill/>
          </a:ln>
        </p:spPr>
      </p:pic>
      <p:sp>
        <p:nvSpPr>
          <p:cNvPr id="3" name="矩形 2"/>
          <p:cNvSpPr/>
          <p:nvPr/>
        </p:nvSpPr>
        <p:spPr>
          <a:xfrm>
            <a:off x="3053104" y="612568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7</a:t>
            </a:r>
            <a:r>
              <a:rPr lang="zh-CN" altLang="zh-CN" dirty="0"/>
              <a:t>题图</a:t>
            </a:r>
            <a:endParaRPr lang="zh-CN" altLang="en-US" dirty="0"/>
          </a:p>
        </p:txBody>
      </p:sp>
      <p:sp>
        <p:nvSpPr>
          <p:cNvPr id="2" name="矩形 1"/>
          <p:cNvSpPr/>
          <p:nvPr/>
        </p:nvSpPr>
        <p:spPr>
          <a:xfrm>
            <a:off x="8034044" y="612568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8</a:t>
            </a:r>
            <a:r>
              <a:rPr lang="zh-CN" altLang="zh-CN" dirty="0"/>
              <a:t>题图</a:t>
            </a:r>
            <a:endParaRPr lang="zh-CN" altLang="en-US" dirty="0"/>
          </a:p>
        </p:txBody>
      </p:sp>
      <p:sp>
        <p:nvSpPr>
          <p:cNvPr id="4" name="文本框 3"/>
          <p:cNvSpPr txBox="1"/>
          <p:nvPr/>
        </p:nvSpPr>
        <p:spPr>
          <a:xfrm>
            <a:off x="1343343" y="1506220"/>
            <a:ext cx="1517650"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水银</a:t>
            </a:r>
            <a:endParaRPr lang="zh-CN" altLang="en-US"/>
          </a:p>
        </p:txBody>
      </p:sp>
      <p:sp>
        <p:nvSpPr>
          <p:cNvPr id="5" name="文本框 4"/>
          <p:cNvSpPr txBox="1"/>
          <p:nvPr/>
        </p:nvSpPr>
        <p:spPr>
          <a:xfrm>
            <a:off x="2483803" y="2595245"/>
            <a:ext cx="96837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磁性</a:t>
            </a:r>
            <a:endParaRPr lang="zh-CN" altLang="en-US"/>
          </a:p>
        </p:txBody>
      </p:sp>
      <p:sp>
        <p:nvSpPr>
          <p:cNvPr id="6" name="文本框 5"/>
          <p:cNvSpPr txBox="1"/>
          <p:nvPr/>
        </p:nvSpPr>
        <p:spPr>
          <a:xfrm>
            <a:off x="2109788" y="3706495"/>
            <a:ext cx="663575" cy="460375"/>
          </a:xfrm>
          <a:prstGeom prst="rect">
            <a:avLst/>
          </a:prstGeom>
          <a:noFill/>
          <a:ln w="9525">
            <a:noFill/>
          </a:ln>
        </p:spPr>
        <p:txBody>
          <a:bodyPr wrap="square">
            <a:spAutoFit/>
          </a:bodyPr>
          <a:lstStyle/>
          <a:p>
            <a:pPr indent="0"/>
            <a:r>
              <a:rPr lang="zh-CN" sz="2400" b="0">
                <a:solidFill>
                  <a:srgbClr val="FF0000"/>
                </a:solidFill>
                <a:ea typeface="宋体" panose="02010600030101010101" pitchFamily="2" charset="-122"/>
              </a:rPr>
              <a:t>磁</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767398" y="1320165"/>
            <a:ext cx="10800715" cy="737235"/>
            <a:chOff x="1156" y="3115"/>
            <a:chExt cx="17009" cy="1161"/>
          </a:xfrm>
        </p:grpSpPr>
        <p:pic>
          <p:nvPicPr>
            <p:cNvPr id="24" name="图片 23" descr="带序号考点标3字"/>
            <p:cNvPicPr>
              <a:picLocks noChangeAspect="1"/>
            </p:cNvPicPr>
            <p:nvPr/>
          </p:nvPicPr>
          <p:blipFill>
            <a:blip r:embed="rId1"/>
            <a:stretch>
              <a:fillRect/>
            </a:stretch>
          </p:blipFill>
          <p:spPr>
            <a:xfrm>
              <a:off x="1156" y="3233"/>
              <a:ext cx="3346" cy="903"/>
            </a:xfrm>
            <a:prstGeom prst="rect">
              <a:avLst/>
            </a:prstGeom>
          </p:spPr>
        </p:pic>
        <p:grpSp>
          <p:nvGrpSpPr>
            <p:cNvPr id="25" name="组合 24"/>
            <p:cNvGrpSpPr/>
            <p:nvPr/>
          </p:nvGrpSpPr>
          <p:grpSpPr>
            <a:xfrm>
              <a:off x="1550" y="3115"/>
              <a:ext cx="16615" cy="1161"/>
              <a:chOff x="1324" y="1759"/>
              <a:chExt cx="16615" cy="1161"/>
            </a:xfrm>
          </p:grpSpPr>
          <p:grpSp>
            <p:nvGrpSpPr>
              <p:cNvPr id="49" name="组合 48"/>
              <p:cNvGrpSpPr/>
              <p:nvPr/>
            </p:nvGrpSpPr>
            <p:grpSpPr>
              <a:xfrm>
                <a:off x="1324" y="1897"/>
                <a:ext cx="2771" cy="853"/>
                <a:chOff x="2487" y="360"/>
                <a:chExt cx="2091" cy="853"/>
              </a:xfrm>
            </p:grpSpPr>
            <p:sp>
              <p:nvSpPr>
                <p:cNvPr id="50" name="文本框 49"/>
                <p:cNvSpPr txBox="1"/>
                <p:nvPr/>
              </p:nvSpPr>
              <p:spPr>
                <a:xfrm>
                  <a:off x="2487" y="391"/>
                  <a:ext cx="1787" cy="822"/>
                </a:xfrm>
                <a:prstGeom prst="rect">
                  <a:avLst/>
                </a:prstGeom>
                <a:noFill/>
              </p:spPr>
              <p:txBody>
                <a:bodyPr wrap="square" rtlCol="0">
                  <a:spAutoFit/>
                </a:bodyPr>
                <a:lstStyle/>
                <a:p>
                  <a:r>
                    <a:rPr lang="zh-CN" altLang="en-US" sz="2800" b="1" dirty="0">
                      <a:solidFill>
                        <a:schemeClr val="bg1"/>
                      </a:solidFill>
                      <a:latin typeface="Times New Roman" panose="02020603050405020304" pitchFamily="18" charset="0"/>
                      <a:ea typeface="黑体" panose="02010609060101010101" pitchFamily="49" charset="-122"/>
                    </a:rPr>
                    <a:t>命题点</a:t>
                  </a:r>
                  <a:endParaRPr lang="zh-CN" altLang="en-US" sz="2800" b="1" dirty="0">
                    <a:solidFill>
                      <a:schemeClr val="bg1"/>
                    </a:solidFill>
                    <a:latin typeface="Times New Roman" panose="02020603050405020304" pitchFamily="18" charset="0"/>
                    <a:ea typeface="黑体" panose="02010609060101010101" pitchFamily="49" charset="-122"/>
                  </a:endParaRPr>
                </a:p>
              </p:txBody>
            </p:sp>
            <p:sp>
              <p:nvSpPr>
                <p:cNvPr id="51" name="文本框 50"/>
                <p:cNvSpPr txBox="1"/>
                <p:nvPr/>
              </p:nvSpPr>
              <p:spPr>
                <a:xfrm>
                  <a:off x="4181" y="360"/>
                  <a:ext cx="397" cy="822"/>
                </a:xfrm>
                <a:prstGeom prst="rect">
                  <a:avLst/>
                </a:prstGeom>
                <a:noFill/>
              </p:spPr>
              <p:txBody>
                <a:bodyPr wrap="square" rtlCol="0">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sp>
            <p:nvSpPr>
              <p:cNvPr id="52" name="文本框 51"/>
              <p:cNvSpPr txBox="1"/>
              <p:nvPr/>
            </p:nvSpPr>
            <p:spPr>
              <a:xfrm>
                <a:off x="4562" y="1759"/>
                <a:ext cx="13377" cy="1161"/>
              </a:xfrm>
              <a:prstGeom prst="rect">
                <a:avLst/>
              </a:prstGeom>
              <a:noFill/>
            </p:spPr>
            <p:txBody>
              <a:bodyPr wrap="square" rtlCol="0">
                <a:spAutoFit/>
              </a:bodyPr>
              <a:lstStyle/>
              <a:p>
                <a:pPr>
                  <a:lnSpc>
                    <a:spcPct val="150000"/>
                  </a:lnSpc>
                </a:pPr>
                <a:r>
                  <a:rPr sz="2800" dirty="0">
                    <a:latin typeface="黑体" panose="02010609060101010101" pitchFamily="49" charset="-122"/>
                    <a:ea typeface="黑体" panose="02010609060101010101" pitchFamily="49" charset="-122"/>
                    <a:cs typeface="+mn-ea"/>
                  </a:rPr>
                  <a:t>探究感应电流产生的条件</a:t>
                </a:r>
                <a:r>
                  <a:rPr sz="2400" dirty="0">
                    <a:latin typeface="Times New Roman" panose="02020603050405020304" pitchFamily="18" charset="0"/>
                    <a:cs typeface="Times New Roman" panose="02020603050405020304" pitchFamily="18" charset="0"/>
                  </a:rPr>
                  <a:t>(</a:t>
                </a:r>
                <a:r>
                  <a:rPr sz="2400" dirty="0">
                    <a:latin typeface="Times New Roman" panose="02020603050405020304" pitchFamily="18" charset="0"/>
                    <a:cs typeface="Times New Roman" panose="02020603050405020304" pitchFamily="18" charset="0"/>
                  </a:rPr>
                  <a:t>2018.12、2014.10、2013.7)</a:t>
                </a:r>
                <a:endParaRPr sz="2400" dirty="0">
                  <a:latin typeface="Times New Roman" panose="02020603050405020304" pitchFamily="18" charset="0"/>
                  <a:cs typeface="Times New Roman" panose="02020603050405020304" pitchFamily="18" charset="0"/>
                </a:endParaRPr>
              </a:p>
            </p:txBody>
          </p:sp>
        </p:grpSp>
      </p:grpSp>
      <p:sp>
        <p:nvSpPr>
          <p:cNvPr id="3" name="文本框 2"/>
          <p:cNvSpPr txBox="1"/>
          <p:nvPr/>
        </p:nvSpPr>
        <p:spPr>
          <a:xfrm>
            <a:off x="802323" y="2306320"/>
            <a:ext cx="10193020" cy="3415030"/>
          </a:xfrm>
          <a:prstGeom prst="rect">
            <a:avLst/>
          </a:prstGeom>
          <a:noFill/>
          <a:ln w="9525">
            <a:noFill/>
          </a:ln>
        </p:spPr>
        <p:txBody>
          <a:bodyPr wrap="square">
            <a:spAutoFit/>
          </a:bodyPr>
          <a:lstStyle/>
          <a:p>
            <a:pPr indent="0">
              <a:lnSpc>
                <a:spcPct val="150000"/>
              </a:lnSpc>
            </a:pPr>
            <a:r>
              <a:rPr lang="en-US" sz="2400" b="0">
                <a:latin typeface="Times New Roman" panose="02020603050405020304" pitchFamily="18" charset="0"/>
                <a:ea typeface="宋体" panose="02010600030101010101" pitchFamily="2" charset="-122"/>
              </a:rPr>
              <a:t>9. (2013</a:t>
            </a:r>
            <a:r>
              <a:rPr lang="zh-CN" sz="2400" b="0">
                <a:ea typeface="宋体" panose="02010600030101010101" pitchFamily="2" charset="-122"/>
              </a:rPr>
              <a:t>年</a:t>
            </a:r>
            <a:r>
              <a:rPr lang="en-US" sz="2400" b="0">
                <a:latin typeface="Times New Roman" panose="02020603050405020304" pitchFamily="18" charset="0"/>
                <a:ea typeface="宋体" panose="02010600030101010101" pitchFamily="2" charset="-122"/>
              </a:rPr>
              <a:t>7</a:t>
            </a:r>
            <a:r>
              <a:rPr lang="zh-CN" sz="2400" b="0">
                <a:ea typeface="宋体" panose="02010600030101010101" pitchFamily="2" charset="-122"/>
              </a:rPr>
              <a:t>题</a:t>
            </a:r>
            <a:r>
              <a:rPr lang="en-US" sz="2400" b="0">
                <a:latin typeface="Times New Roman" panose="02020603050405020304" pitchFamily="18" charset="0"/>
                <a:ea typeface="宋体" panose="02010600030101010101" pitchFamily="2" charset="-122"/>
              </a:rPr>
              <a:t>3</a:t>
            </a:r>
            <a:r>
              <a:rPr lang="zh-CN" sz="2400" b="0">
                <a:ea typeface="宋体" panose="02010600030101010101" pitchFamily="2" charset="-122"/>
              </a:rPr>
              <a:t>分</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如图所示，在蹄形磁体磁场中放置一根导体</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，导体两端跟电流表相连，闭合开关．则</a:t>
            </a:r>
            <a:r>
              <a:rPr lang="en-US" sz="2400" b="0">
                <a:latin typeface="Times New Roman" panose="02020603050405020304" pitchFamily="18" charset="0"/>
                <a:ea typeface="宋体" panose="02010600030101010101" pitchFamily="2" charset="-122"/>
              </a:rPr>
              <a:t>(</a:t>
            </a:r>
            <a:r>
              <a:rPr lang="zh-CN" sz="2400" b="0">
                <a:ea typeface="宋体" panose="02010600030101010101" pitchFamily="2" charset="-122"/>
              </a:rPr>
              <a:t>　　</a:t>
            </a:r>
            <a:r>
              <a:rPr lang="en-US" sz="2400" b="0">
                <a:latin typeface="Times New Roman" panose="02020603050405020304" pitchFamily="18" charset="0"/>
                <a:ea typeface="宋体" panose="02010600030101010101" pitchFamily="2" charset="-122"/>
              </a:rPr>
              <a:t>)</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A. </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导体不动，电流表指针就会偏转</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B. </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导体沿任意方向运动，电流表指针都会偏转</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C. </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导体做切割磁感线运动，电流表指针就会偏转</a:t>
            </a:r>
            <a:endParaRPr lang="en-US" sz="2400" b="0">
              <a:latin typeface="Times New Roman" panose="02020603050405020304" pitchFamily="18" charset="0"/>
              <a:ea typeface="宋体" panose="02010600030101010101" pitchFamily="2" charset="-122"/>
            </a:endParaRPr>
          </a:p>
          <a:p>
            <a:pPr indent="0">
              <a:lnSpc>
                <a:spcPct val="150000"/>
              </a:lnSpc>
            </a:pPr>
            <a:r>
              <a:rPr lang="en-US" sz="2400" b="0">
                <a:latin typeface="Times New Roman" panose="02020603050405020304" pitchFamily="18" charset="0"/>
                <a:ea typeface="宋体" panose="02010600030101010101" pitchFamily="2" charset="-122"/>
              </a:rPr>
              <a:t>D. </a:t>
            </a:r>
            <a:r>
              <a:rPr lang="zh-CN" sz="2400" b="0">
                <a:ea typeface="宋体" panose="02010600030101010101" pitchFamily="2" charset="-122"/>
              </a:rPr>
              <a:t>无论</a:t>
            </a:r>
            <a:r>
              <a:rPr lang="en-US" sz="2400" b="0" i="1">
                <a:latin typeface="Times New Roman" panose="02020603050405020304" pitchFamily="18" charset="0"/>
                <a:ea typeface="宋体" panose="02010600030101010101" pitchFamily="2" charset="-122"/>
              </a:rPr>
              <a:t>ab</a:t>
            </a:r>
            <a:r>
              <a:rPr lang="zh-CN" sz="2400" b="0">
                <a:ea typeface="宋体" panose="02010600030101010101" pitchFamily="2" charset="-122"/>
              </a:rPr>
              <a:t>导体如何运动，电流表指针都不会偏转</a:t>
            </a:r>
            <a:endParaRPr lang="zh-CN" altLang="en-US"/>
          </a:p>
        </p:txBody>
      </p:sp>
      <p:pic>
        <p:nvPicPr>
          <p:cNvPr id="2" name="图片 -2147482126" descr="C:\Documents and Settings\Administrator\桌面\海南物理（沪科）@\AY390.TIF"/>
          <p:cNvPicPr>
            <a:picLocks noChangeAspect="1"/>
          </p:cNvPicPr>
          <p:nvPr/>
        </p:nvPicPr>
        <p:blipFill>
          <a:blip r:embed="rId2" r:link="rId3"/>
          <a:stretch>
            <a:fillRect/>
          </a:stretch>
        </p:blipFill>
        <p:spPr>
          <a:xfrm>
            <a:off x="8008303" y="3372485"/>
            <a:ext cx="2868930" cy="1743075"/>
          </a:xfrm>
          <a:prstGeom prst="rect">
            <a:avLst/>
          </a:prstGeom>
          <a:noFill/>
          <a:ln w="9525">
            <a:noFill/>
          </a:ln>
        </p:spPr>
      </p:pic>
      <p:sp>
        <p:nvSpPr>
          <p:cNvPr id="4" name="矩形 3"/>
          <p:cNvSpPr/>
          <p:nvPr/>
        </p:nvSpPr>
        <p:spPr>
          <a:xfrm>
            <a:off x="9088779" y="5389086"/>
            <a:ext cx="982980" cy="368300"/>
          </a:xfrm>
          <a:prstGeom prst="rect">
            <a:avLst/>
          </a:prstGeom>
        </p:spPr>
        <p:txBody>
          <a:bodyPr wrap="none">
            <a:spAutoFit/>
          </a:bodyPr>
          <a:lstStyle/>
          <a:p>
            <a:r>
              <a:rPr lang="zh-CN" altLang="zh-CN" dirty="0"/>
              <a:t>第</a:t>
            </a:r>
            <a:r>
              <a:rPr lang="en-US" altLang="zh-CN" dirty="0">
                <a:latin typeface="Times New Roman" panose="02020603050405020304" pitchFamily="18" charset="0"/>
                <a:cs typeface="Times New Roman" panose="02020603050405020304" pitchFamily="18" charset="0"/>
              </a:rPr>
              <a:t>9</a:t>
            </a:r>
            <a:r>
              <a:rPr lang="zh-CN" altLang="zh-CN" dirty="0"/>
              <a:t>题图</a:t>
            </a:r>
            <a:endParaRPr lang="zh-CN" altLang="en-US" dirty="0"/>
          </a:p>
        </p:txBody>
      </p:sp>
      <p:sp>
        <p:nvSpPr>
          <p:cNvPr id="5" name="文本框 4"/>
          <p:cNvSpPr txBox="1"/>
          <p:nvPr/>
        </p:nvSpPr>
        <p:spPr>
          <a:xfrm>
            <a:off x="5037138" y="3009265"/>
            <a:ext cx="517525" cy="460375"/>
          </a:xfrm>
          <a:prstGeom prst="rect">
            <a:avLst/>
          </a:prstGeom>
          <a:noFill/>
          <a:ln w="9525">
            <a:noFill/>
          </a:ln>
        </p:spPr>
        <p:txBody>
          <a:bodyPr wrap="square">
            <a:spAutoFit/>
          </a:bodyPr>
          <a:lstStyle/>
          <a:p>
            <a:pPr indent="0"/>
            <a:r>
              <a:rPr lang="en-US" sz="2400" b="0">
                <a:solidFill>
                  <a:srgbClr val="FF0000"/>
                </a:solidFill>
                <a:latin typeface="Times New Roman" panose="02020603050405020304" pitchFamily="18" charset="0"/>
                <a:ea typeface="宋体" panose="02010600030101010101" pitchFamily="2" charset="-122"/>
              </a:rPr>
              <a:t>C</a:t>
            </a: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BEAUTIFY_FLAG" val="#wm#"/>
  <p:tag name="KSO_WM_TEMPLATE_CATEGORY" val="diagram"/>
  <p:tag name="KSO_WM_TEMPLATE_INDEX" val="30178323"/>
</p:tagLst>
</file>

<file path=ppt/tags/tag10.xml><?xml version="1.0" encoding="utf-8"?>
<p:tagLst xmlns:p="http://schemas.openxmlformats.org/presentationml/2006/main">
  <p:tag name="KSO_WM_UNIT_TABLE_BEAUTIFY" val="smartTable{9a379bbb-7e86-45c3-9c81-2299fbb4c6cd}"/>
</p:tagLst>
</file>

<file path=ppt/tags/tag11.xml><?xml version="1.0" encoding="utf-8"?>
<p:tagLst xmlns:p="http://schemas.openxmlformats.org/presentationml/2006/main">
  <p:tag name="KSO_WM_UNIT_TABLE_BEAUTIFY" val="smartTable{9a379bbb-7e86-45c3-9c81-2299fbb4c6cd}"/>
</p:tagLst>
</file>

<file path=ppt/tags/tag12.xml><?xml version="1.0" encoding="utf-8"?>
<p:tagLst xmlns:p="http://schemas.openxmlformats.org/presentationml/2006/main">
  <p:tag name="KSO_WM_UNIT_TABLE_BEAUTIFY" val="smartTable{4e2bc1d8-9988-4b67-aea6-6de9fa91b6df}"/>
</p:tagLst>
</file>

<file path=ppt/tags/tag2.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3.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4.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5.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6.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h_f*1_2_1"/>
  <p:tag name="KSO_WM_UNIT_TYPE" val="l_h_f"/>
  <p:tag name="KSO_WM_UNIT_INDEX" val="1_2_1"/>
  <p:tag name="KSO_WM_UNIT_CLEAR" val="1"/>
  <p:tag name="KSO_WM_UNIT_LAYERLEVEL" val="1_1_1"/>
  <p:tag name="KSO_WM_UNIT_VALUE" val="34"/>
  <p:tag name="KSO_WM_UNIT_HIGHLIGHT" val="0"/>
  <p:tag name="KSO_WM_UNIT_COMPATIBLE" val="0"/>
  <p:tag name="KSO_WM_UNIT_PRESET_TEXT_INDEX" val="4"/>
  <p:tag name="KSO_WM_UNIT_PRESET_TEXT_LEN" val="36"/>
  <p:tag name="KSO_WM_DIAGRAM_GROUP_CODE" val="l1-1"/>
  <p:tag name="KSO_WM_UNIT_FILL_FORE_SCHEMECOLOR_INDEX" val="6"/>
  <p:tag name="KSO_WM_UNIT_FILL_TYPE" val="1"/>
  <p:tag name="KSO_WM_UNIT_SHADOW_SCHEMECOLOR_INDEX" val="5"/>
  <p:tag name="KSO_WM_UNIT_TEXT_FILL_FORE_SCHEMECOLOR_INDEX" val="13"/>
  <p:tag name="KSO_WM_UNIT_TEXT_FILL_TYPE" val="1"/>
</p:tagLst>
</file>

<file path=ppt/tags/tag7.xml><?xml version="1.0" encoding="utf-8"?>
<p:tagLst xmlns:p="http://schemas.openxmlformats.org/presentationml/2006/main">
  <p:tag name="KSO_WM_TEMPLATE_CATEGORY" val="diagram"/>
  <p:tag name="KSO_WM_TEMPLATE_INDEX" val="160007"/>
  <p:tag name="KSO_WM_TAG_VERSION" val="1.0"/>
  <p:tag name="KSO_WM_BEAUTIFY_FLAG" val="#wm#"/>
  <p:tag name="KSO_WM_UNIT_ID" val="diagram160007_3*l_i*1_2"/>
  <p:tag name="KSO_WM_UNIT_TYPE" val="l_i"/>
  <p:tag name="KSO_WM_UNIT_INDEX" val="1_2"/>
  <p:tag name="KSO_WM_UNIT_CLEAR" val="1"/>
  <p:tag name="KSO_WM_UNIT_LAYERLEVEL" val="1_1"/>
  <p:tag name="KSO_WM_DIAGRAM_GROUP_CODE" val="l1-1"/>
  <p:tag name="KSO_WM_UNIT_FILL_FORE_SCHEMECOLOR_INDEX" val="5"/>
  <p:tag name="KSO_WM_UNIT_FILL_TYPE" val="1"/>
  <p:tag name="KSO_WM_UNIT_SHADOW_SCHEMECOLOR_INDEX" val="14"/>
  <p:tag name="KSO_WM_UNIT_TEXT_FILL_FORE_SCHEMECOLOR_INDEX" val="2"/>
  <p:tag name="KSO_WM_UNIT_TEXT_FILL_TYPE" val="1"/>
</p:tagLst>
</file>

<file path=ppt/tags/tag8.xml><?xml version="1.0" encoding="utf-8"?>
<p:tagLst xmlns:p="http://schemas.openxmlformats.org/presentationml/2006/main">
  <p:tag name="KSO_WM_BEAUTIFY_FLAG" val="#wm#"/>
  <p:tag name="KSO_WM_TEMPLATE_CATEGORY" val="preset"/>
  <p:tag name="KSO_WM_TEMPLATE_INDEX" val="1"/>
</p:tagLst>
</file>

<file path=ppt/tags/tag9.xml><?xml version="1.0" encoding="utf-8"?>
<p:tagLst xmlns:p="http://schemas.openxmlformats.org/presentationml/2006/main">
  <p:tag name="KSO_WM_UNIT_TABLE_BEAUTIFY" val="smartTable{52d41d6d-5b5e-4f54-acc3-aca7b954293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6707</Words>
  <Application>WPS 演示</Application>
  <PresentationFormat>宽屏</PresentationFormat>
  <Paragraphs>726</Paragraphs>
  <Slides>39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39</vt:i4>
      </vt:variant>
    </vt:vector>
  </HeadingPairs>
  <TitlesOfParts>
    <vt:vector size="48" baseType="lpstr">
      <vt:lpstr>Arial</vt:lpstr>
      <vt:lpstr>宋体</vt:lpstr>
      <vt:lpstr>Wingdings</vt:lpstr>
      <vt:lpstr>黑体</vt:lpstr>
      <vt:lpstr>微软雅黑</vt:lpstr>
      <vt:lpstr>Times New Roman</vt:lpstr>
      <vt:lpstr>Calibri</vt:lpstr>
      <vt:lpstr>方正粗黑宋简体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2020-01-12T11:24:36Z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