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93" r:id="rId4"/>
    <p:sldId id="293" r:id="rId5"/>
    <p:sldId id="421" r:id="rId6"/>
    <p:sldId id="415" r:id="rId7"/>
    <p:sldId id="416" r:id="rId8"/>
    <p:sldId id="417" r:id="rId9"/>
    <p:sldId id="418" r:id="rId10"/>
    <p:sldId id="419" r:id="rId11"/>
    <p:sldId id="425" r:id="rId12"/>
    <p:sldId id="422" r:id="rId13"/>
    <p:sldId id="423" r:id="rId14"/>
    <p:sldId id="424" r:id="rId15"/>
    <p:sldId id="289" r:id="rId16"/>
    <p:sldId id="311" r:id="rId17"/>
    <p:sldId id="310" r:id="rId18"/>
    <p:sldId id="312" r:id="rId19"/>
    <p:sldId id="313" r:id="rId20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6666FF"/>
    <a:srgbClr val="01457D"/>
    <a:srgbClr val="007E27"/>
    <a:srgbClr val="66FF33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13" autoAdjust="0"/>
    <p:restoredTop sz="84813" autoAdjust="0"/>
  </p:normalViewPr>
  <p:slideViewPr>
    <p:cSldViewPr snapToGrid="0">
      <p:cViewPr varScale="1">
        <p:scale>
          <a:sx n="152" d="100"/>
          <a:sy n="152" d="100"/>
        </p:scale>
        <p:origin x="-444" y="-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9962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因为先测量甲，甲的体温一定为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，在不甩回的情况下，乙、丙温度即使低于或等于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也显示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，故只能确定甲的体温为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，而乙、丙有可能达到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，也可能低于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5141913" y="2624138"/>
            <a:ext cx="3078162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第二章  第三节 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5460365" y="3343910"/>
            <a:ext cx="2575560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4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探究物质的密度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360487" cy="396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123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641350" y="181102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密度与质量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19300" y="1698625"/>
            <a:ext cx="67716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不同物质，质量相等时，体积跟密度成</a:t>
            </a:r>
            <a:r>
              <a:rPr lang="zh-CN" sz="20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反比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ρ</a:t>
            </a:r>
            <a:r>
              <a:rPr lang="zh-CN" sz="20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&gt;ρ</a:t>
            </a:r>
            <a:r>
              <a:rPr lang="zh-CN" sz="20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，当甲、乙都是m时，V</a:t>
            </a:r>
            <a:r>
              <a:rPr lang="zh-CN" sz="20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&lt;V</a:t>
            </a:r>
            <a:r>
              <a:rPr lang="zh-CN" sz="20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）。如质量相等的铜块和铁块，铜块体积小于铁块体积。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3275" y="3142615"/>
            <a:ext cx="663575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不同物质，体积相等时，质量跟密度成</a:t>
            </a:r>
            <a:r>
              <a:rPr 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正比</a:t>
            </a:r>
            <a:r>
              <a:rPr 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ρ</a:t>
            </a:r>
            <a:r>
              <a:rPr lang="zh-CN" sz="200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</a:t>
            </a:r>
            <a:r>
              <a:rPr 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&gt;ρ</a:t>
            </a:r>
            <a:r>
              <a:rPr lang="zh-CN" sz="200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</a:t>
            </a:r>
            <a:r>
              <a:rPr 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，当甲乙两物质体积都是V时，m</a:t>
            </a:r>
            <a:r>
              <a:rPr lang="zh-CN" sz="200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</a:t>
            </a:r>
            <a:r>
              <a:rPr 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&gt;m</a:t>
            </a:r>
            <a:r>
              <a:rPr lang="zh-CN" sz="200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</a:t>
            </a:r>
            <a:r>
              <a:rPr 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）。如同一个瓶，装满水和装满油相比较，装满水的质量大。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3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123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641350" y="181102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密度特性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85975" y="1859280"/>
            <a:ext cx="51047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物质密度是物质本身的属性，是此物质所固有的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9230" y="2381885"/>
            <a:ext cx="40570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利用物质密度的特性可以进行物质鉴别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7025" y="2907030"/>
            <a:ext cx="8016558" cy="14229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b="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例如：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质量相等，总体积相等的空心铁球、铝球、铜球，则空心部分最大的是（</a:t>
            </a:r>
            <a:r>
              <a:rPr lang="en-US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A、铜球    B、铁球     C、铝球     D、无法确定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7882" y="3427730"/>
            <a:ext cx="3048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3" grpId="0" bldLvl="0" animBg="1"/>
      <p:bldP spid="4" grpId="0" animBg="1"/>
      <p:bldP spid="6" grpId="0" bldLvl="0" animBg="1"/>
      <p:bldP spid="100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219392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了解常见物质密度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62225" y="1192530"/>
            <a:ext cx="23907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常温常压下固体密度</a:t>
            </a:r>
          </a:p>
        </p:txBody>
      </p:sp>
      <p:pic>
        <p:nvPicPr>
          <p:cNvPr id="7" name="图片 6" descr="~(A72COBONETP`6}[12(%)E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712595"/>
            <a:ext cx="7234970" cy="307688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219392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了解常见物质密度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62225" y="1192530"/>
            <a:ext cx="23907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常温常压下液体密度</a:t>
            </a:r>
          </a:p>
        </p:txBody>
      </p:sp>
      <p:pic>
        <p:nvPicPr>
          <p:cNvPr id="3" name="图片 2" descr="}R5F151[~PJB{R[SYGO3L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8" y="1779270"/>
            <a:ext cx="8247884" cy="251967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219392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了解常见物质密度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62225" y="1192530"/>
            <a:ext cx="40665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0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°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，一个标准大气压下气体密度</a:t>
            </a:r>
          </a:p>
        </p:txBody>
      </p:sp>
      <p:pic>
        <p:nvPicPr>
          <p:cNvPr id="6" name="图片 5" descr="~T73_GW@_F%Y(XXZ(4__U4U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920" y="1956434"/>
            <a:ext cx="8093793" cy="2283057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" y="1153160"/>
            <a:ext cx="6507480" cy="307721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 dirty="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546100" y="1113155"/>
            <a:ext cx="30746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考点一：密度的概念与计算</a:t>
            </a:r>
          </a:p>
        </p:txBody>
      </p:sp>
      <p:sp>
        <p:nvSpPr>
          <p:cNvPr id="11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765300" y="1481455"/>
            <a:ext cx="60509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（2019·海南）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子秤、一个玻璃杯和水，可以粗略测量椰子油的密度。先后测出空杯，装满水、装满油的杯子的质量，数据如图。杯子两次“装满”，是为了使被测量的油和水_______相同。根据测量数据计算，椰子油的密度是</a:t>
            </a:r>
            <a:r>
              <a:rPr lang="zh-CN" sz="16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16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。（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ρ</a:t>
            </a:r>
            <a:r>
              <a:rPr lang="zh-CN" sz="1600" b="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=1.0×10</a:t>
            </a:r>
            <a:r>
              <a:rPr lang="en-US" sz="16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16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327025" y="2616835"/>
            <a:ext cx="1161415" cy="14192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/>
        </p:nvGraphicFramePr>
        <p:xfrm>
          <a:off x="1974850" y="3419475"/>
          <a:ext cx="5501005" cy="1024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246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053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181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空杯的质量/g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水和杯的质量/g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油和杯的质量/g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6455497" y="2111635"/>
            <a:ext cx="13169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体积</a:t>
            </a:r>
            <a:endParaRPr lang="zh-CN" altLang="en-US" sz="2800" b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5517" y="2479937"/>
            <a:ext cx="199471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0.84×10</a:t>
            </a:r>
            <a:r>
              <a:rPr lang="en-US" sz="28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2" grpId="0"/>
      <p:bldP spid="103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7788"/>
            <a:ext cx="1293813" cy="40798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698625" y="1262380"/>
            <a:ext cx="60699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（2019·益阳）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为确定某种矿石的密度，用天平测量出一小块矿石的质量为35.2g。用量筒测小块矿石的体积如图所示，该小块矿石的体积为______cm</a:t>
            </a:r>
            <a:r>
              <a:rPr lang="en-US" sz="18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。根据测量结果可知，该矿石的密度为</a:t>
            </a:r>
            <a:r>
              <a:rPr lang="en-US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___________g/cm</a:t>
            </a:r>
            <a:r>
              <a:rPr lang="en-US" sz="18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541" descr="wps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230" y="2608580"/>
            <a:ext cx="1837690" cy="1774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07898" y="2046945"/>
            <a:ext cx="911657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23306" y="2448900"/>
            <a:ext cx="116205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3.52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284480" y="1113155"/>
            <a:ext cx="224282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考点二：密度测量</a:t>
            </a:r>
          </a:p>
        </p:txBody>
      </p:sp>
      <p:sp>
        <p:nvSpPr>
          <p:cNvPr id="9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12725" y="2085975"/>
            <a:ext cx="76123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（2019·邵阳）</a:t>
            </a:r>
            <a:r>
              <a:rPr 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全国著名的“油茶之都邵阳县盛产茶油，小华同学为了测量家中茶油的密度，课后在老师的指导下进行如下实验：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（1）把天平放在水平台上，将游码移到标尺的零刻度线处，发现指针静止时如图甲所示，此时应将平街螺母向</a:t>
            </a:r>
            <a:r>
              <a:rPr lang="zh-CN" altLang="en-US" sz="1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（选填“左”或“右”）调节，使天平平衡。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2）取适量茶油倒入烧杯，用天平测量烧杯和茶汕的总质量，当天平平衡时，放在右盘中的砝码和游码的位置如图乙所示。然后将烧杯中部分茶油倒入量筒中，再次测出烧杯和剩余茶油的总质量为27g，则量筒中茶油的质量是</a:t>
            </a:r>
            <a:r>
              <a:rPr lang="zh-CN" altLang="en-US" sz="1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（3）量筒中茶油的体积如图丙所示，请你计算出茶油的密度是</a:t>
            </a:r>
            <a:r>
              <a:rPr lang="zh-CN" altLang="en-US" sz="1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kg/m3。</a:t>
            </a:r>
          </a:p>
        </p:txBody>
      </p:sp>
      <p:pic>
        <p:nvPicPr>
          <p:cNvPr id="3" name="图片 -2147482585" descr="wps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2270" y="860425"/>
            <a:ext cx="3239135" cy="1311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461000" y="4147174"/>
            <a:ext cx="19002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0.9×10</a:t>
            </a:r>
            <a:r>
              <a:rPr lang="en-US" sz="2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8315" y="2901019"/>
            <a:ext cx="68326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右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9990" y="3885566"/>
            <a:ext cx="68326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36</a:t>
            </a:r>
            <a:endParaRPr kumimoji="0" lang="en-US" altLang="zh-CN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5713"/>
            <a:ext cx="1293813" cy="409575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175" y="1727200"/>
            <a:ext cx="8474075" cy="23164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（2018·潍坊）</a:t>
            </a: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用天平和量筒等器材测量食用油的密度，实验步骤如下：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（1）天平调好后，将盛有食用油的烧杯放在天平的左盘，在右盘中添加砝码并拨动游码，天平平衡时，游码位置和所加砝码如图甲所示，则烧杯和食用油的总质量是</a:t>
            </a:r>
            <a:r>
              <a:rPr lang="en-US" sz="14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（2）将烧杯中食用油倒入量筒中一部分，液面位置如图乙所示，倒出的食用油体积为</a:t>
            </a:r>
            <a:r>
              <a:rPr lang="en-US" sz="14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mL；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（3）用天平测出烧杯和剩余食用油的质量为41.0g，则该食用油的密度ρ=</a:t>
            </a:r>
            <a:r>
              <a:rPr lang="en-US" sz="14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lang="en-US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1400" b="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sz="14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（4）若将食用油倒入量筒时，量筒壁上沾上了少量食用油，则食用油密度的测量值比真实值</a:t>
            </a:r>
            <a:r>
              <a:rPr lang="en-US" sz="14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1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（选填“大”、“小”或“不变”）。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567" descr="wps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335" y="3679825"/>
            <a:ext cx="1914525" cy="1370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873191" y="2261258"/>
            <a:ext cx="1217809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73.4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73634" y="2528592"/>
            <a:ext cx="96071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40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73682" y="3297654"/>
            <a:ext cx="6273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26175" y="2885401"/>
            <a:ext cx="216376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0.81×10</a:t>
            </a:r>
            <a:r>
              <a:rPr lang="en-US" sz="2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en-US" sz="28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40970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pic>
        <p:nvPicPr>
          <p:cNvPr id="26" name="图片 25" descr="360截图201908151059046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440" y="1087950"/>
            <a:ext cx="1188720" cy="1204595"/>
          </a:xfrm>
          <a:prstGeom prst="rect">
            <a:avLst/>
          </a:prstGeom>
        </p:spPr>
      </p:pic>
      <p:pic>
        <p:nvPicPr>
          <p:cNvPr id="27" name="图片 26" descr="360截图201908151110492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325" y="2856305"/>
            <a:ext cx="1219200" cy="1056640"/>
          </a:xfrm>
          <a:prstGeom prst="rect">
            <a:avLst/>
          </a:prstGeom>
        </p:spPr>
      </p:pic>
      <p:pic>
        <p:nvPicPr>
          <p:cNvPr id="28" name="图片 27" descr="360截图201908151107595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530" y="2856305"/>
            <a:ext cx="1071880" cy="1041400"/>
          </a:xfrm>
          <a:prstGeom prst="rect">
            <a:avLst/>
          </a:prstGeom>
        </p:spPr>
      </p:pic>
      <p:pic>
        <p:nvPicPr>
          <p:cNvPr id="30" name="图片 29" descr="360截图201908151100361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350" y="1459305"/>
            <a:ext cx="752475" cy="78105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467350" y="2240355"/>
            <a:ext cx="25438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质量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相同的铁球和铝球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467350" y="3978350"/>
            <a:ext cx="25438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体积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相同的木块和铝块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01650" y="1791970"/>
            <a:ext cx="392493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质量相同的铁球和铝球比较，铝球的体积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大于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铁球的体积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01650" y="3035300"/>
            <a:ext cx="392493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体积相同的铝块和木块比较，哪个质量大呢？</a:t>
            </a:r>
          </a:p>
        </p:txBody>
      </p:sp>
      <p:sp>
        <p:nvSpPr>
          <p:cNvPr id="35" name="圆角矩形标注 34"/>
          <p:cNvSpPr/>
          <p:nvPr/>
        </p:nvSpPr>
        <p:spPr>
          <a:xfrm>
            <a:off x="4426585" y="1114783"/>
            <a:ext cx="697230" cy="372259"/>
          </a:xfrm>
          <a:prstGeom prst="wedgeRoundRectCallout">
            <a:avLst>
              <a:gd name="adj1" fmla="val 110526"/>
              <a:gd name="adj2" fmla="val 93811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铁球</a:t>
            </a:r>
          </a:p>
        </p:txBody>
      </p:sp>
      <p:sp>
        <p:nvSpPr>
          <p:cNvPr id="36" name="圆角矩形标注 35"/>
          <p:cNvSpPr/>
          <p:nvPr/>
        </p:nvSpPr>
        <p:spPr>
          <a:xfrm>
            <a:off x="7880350" y="679060"/>
            <a:ext cx="697230" cy="372255"/>
          </a:xfrm>
          <a:prstGeom prst="wedgeRoundRectCallout">
            <a:avLst>
              <a:gd name="adj1" fmla="val -45042"/>
              <a:gd name="adj2" fmla="val 88729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铝球</a:t>
            </a:r>
          </a:p>
        </p:txBody>
      </p:sp>
      <p:sp>
        <p:nvSpPr>
          <p:cNvPr id="37" name="圆角矩形标注 36"/>
          <p:cNvSpPr/>
          <p:nvPr/>
        </p:nvSpPr>
        <p:spPr>
          <a:xfrm>
            <a:off x="4296181" y="3683747"/>
            <a:ext cx="697230" cy="396309"/>
          </a:xfrm>
          <a:prstGeom prst="wedgeRoundRectCallout">
            <a:avLst>
              <a:gd name="adj1" fmla="val 102386"/>
              <a:gd name="adj2" fmla="val -56435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铝块</a:t>
            </a:r>
          </a:p>
        </p:txBody>
      </p:sp>
      <p:sp>
        <p:nvSpPr>
          <p:cNvPr id="38" name="圆角矩形标注 37"/>
          <p:cNvSpPr/>
          <p:nvPr/>
        </p:nvSpPr>
        <p:spPr>
          <a:xfrm>
            <a:off x="8134372" y="3525450"/>
            <a:ext cx="697230" cy="372255"/>
          </a:xfrm>
          <a:prstGeom prst="wedgeRoundRectCallout">
            <a:avLst>
              <a:gd name="adj1" fmla="val -78614"/>
              <a:gd name="adj2" fmla="val -58825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木块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2" animBg="1"/>
      <p:bldP spid="31" grpId="0" animBg="1"/>
      <p:bldP spid="32" grpId="0"/>
      <p:bldP spid="33" grpId="0" animBg="1"/>
      <p:bldP spid="34" grpId="0"/>
      <p:bldP spid="35" grpId="0" animBg="1"/>
      <p:bldP spid="36" grpId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355725"/>
            <a:ext cx="140970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77683" y="1446805"/>
            <a:ext cx="519620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毫无疑问，体积相同的铝块质量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大于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木块质量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199390" y="235366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77683" y="2145862"/>
            <a:ext cx="6523355" cy="18461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由此可见，不同物质质量相同时，体积不一定相同；体积相同时，质量不一定相同。为此，我们引入能提现物质本身特征的量物理量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密度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2" bldLvl="0" animBg="1"/>
      <p:bldP spid="3" grpId="0" animBg="1"/>
      <p:bldP spid="4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355725" y="1437005"/>
            <a:ext cx="6019800" cy="2797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理解密度的概念；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了解物质密度是物质的基本特征；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熟悉物质密度的测量；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培养科学的实验素养和实验方法；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密度探究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27762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密度探究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89255" y="1724660"/>
            <a:ext cx="323151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探究不同物质质量与体积关系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389255" y="2432685"/>
            <a:ext cx="126047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实验器材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51580" y="1762760"/>
            <a:ext cx="51993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选铁、铜和水作为探究对象。测量其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质量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体积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90090" y="2470785"/>
            <a:ext cx="28098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天平、量筒、刻度尺等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89255" y="3102610"/>
            <a:ext cx="126047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实验过程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50390" y="3006725"/>
            <a:ext cx="592455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分三个实验小组，每个小组分别测量水、铜、铁的质量和体积，并填入实验表格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72110" y="4023360"/>
            <a:ext cx="127762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98015" y="3927475"/>
            <a:ext cx="5876925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如何测量水的质量和体积？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如何测量铜、铁的质量和体积？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bldLvl="0" animBg="1"/>
      <p:bldP spid="3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密度探究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27762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密度探究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89255" y="1724660"/>
            <a:ext cx="10883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04645" y="1610360"/>
            <a:ext cx="6171565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用天平先测量空量筒质量，倒入适量的水测其总质量，两次质量差值即为水的质量；用量筒测量其体积。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用天平先测量铜、铁质量；在量筒中倒入适量的水，测水的体积，然后缓慢将铜或铁放入量筒并测此时体积，两次体积差值即为铜或铁的体积。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389255" y="3918585"/>
            <a:ext cx="108902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85925" y="3956685"/>
            <a:ext cx="56007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为什么先测量铜或铁质量，后测体积？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密度探究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27762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密度探究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89255" y="1829435"/>
            <a:ext cx="10883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实验数据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14500" y="1863725"/>
            <a:ext cx="52006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将三个小实验小组测量的实验结果填入实验表格</a:t>
            </a:r>
          </a:p>
        </p:txBody>
      </p:sp>
      <p:pic>
        <p:nvPicPr>
          <p:cNvPr id="7" name="图片 6" descr="282MU21Q$0I)I~YUU}O~S~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305" y="2327275"/>
            <a:ext cx="6372225" cy="272288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密度探究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27762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密度探究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89255" y="1829435"/>
            <a:ext cx="140208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分析与讨论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14525" y="1559243"/>
            <a:ext cx="310515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通过实验探究我们可以得出：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91665" y="2125980"/>
            <a:ext cx="2833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一、各小组测量存在</a:t>
            </a:r>
            <a:r>
              <a:rPr lang="zh-CN" altLang="en-US" sz="18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误差</a:t>
            </a:r>
            <a:r>
              <a:rPr lang="zh-CN" altLang="en-US" sz="18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1665" y="2562995"/>
            <a:ext cx="582930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二、我们测出的质量、体积虽不都相同，但其质量和体积</a:t>
            </a:r>
            <a:r>
              <a:rPr lang="zh-CN" altLang="en-US" sz="18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之比</a:t>
            </a:r>
            <a:r>
              <a:rPr lang="zh-CN" altLang="en-US" sz="18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近似</a:t>
            </a:r>
            <a:r>
              <a:rPr lang="zh-CN" altLang="en-US" sz="18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相等</a:t>
            </a:r>
            <a:r>
              <a:rPr lang="zh-CN" altLang="en-US" sz="18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89255" y="3977640"/>
            <a:ext cx="140208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结论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71675" y="3816759"/>
            <a:ext cx="571500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不同物质，其质量与体积之比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不同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；但同一物质，其质量与体积之比是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不变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密度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123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641350" y="181102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密度（</a:t>
            </a: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  <a:cs typeface="Arial" panose="020B0604020202020204" pitchFamily="34" charset="0"/>
              </a:rPr>
              <a:t>ρ</a:t>
            </a: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87905" y="1845945"/>
            <a:ext cx="45662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定义：物质质量（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m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）与其体积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(V)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之比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78380" y="2397760"/>
            <a:ext cx="45662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密度公式：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62985" y="2253615"/>
          <a:ext cx="734695" cy="685800"/>
        </p:xfrm>
        <a:graphic>
          <a:graphicData uri="http://schemas.openxmlformats.org/presentationml/2006/ole">
            <p:oleObj spid="_x0000_s1040" r:id="rId4" imgW="380880" imgH="355320" progId="Equation.3">
              <p:embed/>
            </p:oleObj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226945" y="2795270"/>
            <a:ext cx="63849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单位：国际单位制中，密度单位是</a:t>
            </a:r>
            <a:r>
              <a:rPr lang="en-US" sz="20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2000" b="0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，常用单位还有：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g/cm</a:t>
            </a:r>
            <a:r>
              <a:rPr lang="en-US" sz="2000" b="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0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ml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1g/cm</a:t>
            </a:r>
            <a:r>
              <a:rPr lang="en-US" sz="2000" b="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=10</a:t>
            </a:r>
            <a:r>
              <a:rPr lang="en-US" sz="2000" b="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2000" b="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3135" y="3756025"/>
            <a:ext cx="63849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密度是物质的基本特征。密度不同，肯定不是同种物质；密度相同，不一定是同种物质。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3" grpId="0" bldLvl="0" animBg="1"/>
      <p:bldP spid="4" grpId="0" bldLvl="0" animBg="1"/>
      <p:bldP spid="6" grpId="0" bldLvl="0" animBg="1"/>
      <p:bldP spid="100" grpId="0"/>
      <p:bldP spid="1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1827</Words>
  <Application>Microsoft Office PowerPoint</Application>
  <PresentationFormat>自定义</PresentationFormat>
  <Paragraphs>154</Paragraphs>
  <Slides>19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Default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2019-08-16T08:46:28Z</dcterms:created>
  <dcterms:modified xsi:type="dcterms:W3CDTF">2019-11-12T13:39:36Z</dcterms:modified>
</cp:coreProperties>
</file>