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348" r:id="rId2"/>
    <p:sldId id="366" r:id="rId3"/>
    <p:sldId id="410" r:id="rId4"/>
    <p:sldId id="368" r:id="rId5"/>
    <p:sldId id="369" r:id="rId6"/>
    <p:sldId id="370" r:id="rId7"/>
    <p:sldId id="371" r:id="rId8"/>
    <p:sldId id="373" r:id="rId9"/>
    <p:sldId id="391" r:id="rId10"/>
    <p:sldId id="374" r:id="rId11"/>
    <p:sldId id="385" r:id="rId12"/>
    <p:sldId id="386" r:id="rId13"/>
    <p:sldId id="387" r:id="rId14"/>
    <p:sldId id="412" r:id="rId15"/>
    <p:sldId id="388" r:id="rId16"/>
    <p:sldId id="389" r:id="rId17"/>
    <p:sldId id="383" r:id="rId18"/>
    <p:sldId id="409" r:id="rId19"/>
    <p:sldId id="394" r:id="rId20"/>
    <p:sldId id="395" r:id="rId21"/>
    <p:sldId id="411" r:id="rId22"/>
    <p:sldId id="364" r:id="rId23"/>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66"/>
    <a:srgbClr val="C5FFFF"/>
    <a:srgbClr val="C9FFFF"/>
    <a:srgbClr val="A7FFFF"/>
    <a:srgbClr val="FFDEBD"/>
    <a:srgbClr val="000099"/>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66" autoAdjust="0"/>
    <p:restoredTop sz="94265" autoAdjust="0"/>
  </p:normalViewPr>
  <p:slideViewPr>
    <p:cSldViewPr>
      <p:cViewPr varScale="1">
        <p:scale>
          <a:sx n="90" d="100"/>
          <a:sy n="90" d="100"/>
        </p:scale>
        <p:origin x="-198"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45003" cy="4500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eaLnBrk="1" fontAlgn="auto" hangingPunct="1">
              <a:spcBef>
                <a:spcPts val="0"/>
              </a:spcBef>
              <a:spcAft>
                <a:spcPts val="0"/>
              </a:spcAft>
              <a:buFontTx/>
              <a:buNone/>
              <a:defRPr sz="1200">
                <a:latin typeface="Arial" panose="020B0604020202020204" pitchFamily="34" charset="0"/>
              </a:defRPr>
            </a:lvl1pPr>
          </a:lstStyle>
          <a:p>
            <a:pPr>
              <a:defRPr/>
            </a:pPr>
            <a:endParaRPr lang="zh-CN" altLang="en-US"/>
          </a:p>
        </p:txBody>
      </p:sp>
      <p:sp>
        <p:nvSpPr>
          <p:cNvPr id="6758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fontAlgn="auto" hangingPunct="1">
              <a:spcBef>
                <a:spcPts val="0"/>
              </a:spcBef>
              <a:spcAft>
                <a:spcPts val="0"/>
              </a:spcAft>
              <a:buFontTx/>
              <a:buNone/>
              <a:defRPr sz="1200">
                <a:latin typeface="Arial" panose="020B0604020202020204" pitchFamily="34" charset="0"/>
              </a:defRPr>
            </a:lvl1pPr>
          </a:lstStyle>
          <a:p>
            <a:pPr>
              <a:defRPr/>
            </a:pPr>
            <a:endParaRPr lang="en-US" altLang="zh-CN"/>
          </a:p>
        </p:txBody>
      </p:sp>
      <p:sp>
        <p:nvSpPr>
          <p:cNvPr id="24580" name="Rectangle 4"/>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6758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6759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lgn="l" eaLnBrk="1" fontAlgn="auto" hangingPunct="1">
              <a:spcBef>
                <a:spcPts val="0"/>
              </a:spcBef>
              <a:spcAft>
                <a:spcPts val="0"/>
              </a:spcAft>
              <a:buFontTx/>
              <a:buNone/>
              <a:defRPr sz="1200">
                <a:latin typeface="Arial" panose="020B0604020202020204" pitchFamily="34" charset="0"/>
              </a:defRPr>
            </a:lvl1pPr>
          </a:lstStyle>
          <a:p>
            <a:pPr>
              <a:defRPr/>
            </a:pPr>
            <a:endParaRPr lang="en-US" altLang="zh-CN"/>
          </a:p>
        </p:txBody>
      </p:sp>
      <p:sp>
        <p:nvSpPr>
          <p:cNvPr id="6759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a:lvl1pPr>
          </a:lstStyle>
          <a:p>
            <a:fld id="{885E93F0-772F-4F20-8F52-0CD9B726F990}" type="slidenum">
              <a:rPr lang="zh-CN" altLang="en-US"/>
              <a:t>‹#›</a:t>
            </a:fld>
            <a:endParaRPr lang="zh-CN" altLang="en-US"/>
          </a:p>
        </p:txBody>
      </p:sp>
    </p:spTree>
    <p:extLst>
      <p:ext uri="{BB962C8B-B14F-4D97-AF65-F5344CB8AC3E}">
        <p14:creationId xmlns:p14="http://schemas.microsoft.com/office/powerpoint/2010/main" val="32611113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pic>
        <p:nvPicPr>
          <p:cNvPr id="2050" name="图片 2049" descr="1副本"/>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3024717" y="3286125"/>
            <a:ext cx="8636000" cy="1038225"/>
          </a:xfrm>
          <a:prstGeom prst="rect">
            <a:avLst/>
          </a:prstGeom>
          <a:noFill/>
          <a:ln w="9525">
            <a:noFill/>
          </a:ln>
        </p:spPr>
        <p:txBody>
          <a:bodyPr anchor="ctr"/>
          <a:lstStyle>
            <a:lvl1pPr lvl="0">
              <a:defRPr/>
            </a:lvl1pPr>
          </a:lstStyle>
          <a:p>
            <a:pPr lvl="0"/>
            <a:r>
              <a:rPr lang="zh-CN" altLang="en-US"/>
              <a:t>单击此处编辑母版标题样式</a:t>
            </a:r>
          </a:p>
        </p:txBody>
      </p:sp>
      <p:sp>
        <p:nvSpPr>
          <p:cNvPr id="2052" name="副标题 2051"/>
          <p:cNvSpPr>
            <a:spLocks noGrp="1"/>
          </p:cNvSpPr>
          <p:nvPr>
            <p:ph type="subTitle" idx="1"/>
          </p:nvPr>
        </p:nvSpPr>
        <p:spPr>
          <a:xfrm>
            <a:off x="3024717" y="4365625"/>
            <a:ext cx="8534400" cy="766763"/>
          </a:xfrm>
          <a:prstGeom prst="rect">
            <a:avLst/>
          </a:prstGeom>
          <a:noFill/>
          <a:ln w="9525">
            <a:noFill/>
          </a:ln>
        </p:spPr>
        <p:txBody>
          <a:bodyPr anchor="t"/>
          <a:lstStyle>
            <a:lvl1pPr marL="0" lvl="0" indent="0" algn="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p>
            <a:pPr>
              <a:spcBef>
                <a:spcPct val="50000"/>
              </a:spcBef>
            </a:pPr>
            <a:endParaRPr lang="zh-CN" altLang="en-US">
              <a:solidFill>
                <a:srgbClr val="A08366"/>
              </a:solidFill>
            </a:endParaRPr>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p>
            <a:pPr>
              <a:spcBef>
                <a:spcPct val="50000"/>
              </a:spcBef>
            </a:pPr>
            <a:endParaRPr lang="zh-CN">
              <a:solidFill>
                <a:srgbClr val="A08366"/>
              </a:solidFill>
            </a:endParaRPr>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p>
            <a:pPr>
              <a:spcBef>
                <a:spcPct val="50000"/>
              </a:spcBef>
            </a:pPr>
            <a:fld id="{9A0DB2DC-4C9A-4742-B13C-FB6460FD3503}" type="slidenum">
              <a:rPr lang="en-US" altLang="zh-CN">
                <a:solidFill>
                  <a:srgbClr val="A08366"/>
                </a:solidFill>
              </a:rPr>
              <a:t>‹#›</a:t>
            </a:fld>
            <a:endParaRPr lang="zh-CN">
              <a:solidFill>
                <a:srgbClr val="A08366"/>
              </a:solidFill>
            </a:endParaRPr>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spcBef>
                <a:spcPct val="50000"/>
              </a:spcBef>
            </a:pPr>
            <a:endParaRPr lang="zh-CN" altLang="en-US"/>
          </a:p>
        </p:txBody>
      </p:sp>
      <p:sp>
        <p:nvSpPr>
          <p:cNvPr id="5" name="页脚占位符 4"/>
          <p:cNvSpPr>
            <a:spLocks noGrp="1"/>
          </p:cNvSpPr>
          <p:nvPr>
            <p:ph type="ftr" sz="quarter" idx="11"/>
          </p:nvPr>
        </p:nvSpPr>
        <p:spPr/>
        <p:txBody>
          <a:bodyPr/>
          <a:lstStyle/>
          <a:p>
            <a:pPr lvl="0">
              <a:spcBef>
                <a:spcPct val="50000"/>
              </a:spcBef>
            </a:pPr>
            <a:endParaRPr lang="zh-CN"/>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en-US" altLang="zh-CN"/>
              <a:t>‹#›</a:t>
            </a:fld>
            <a:endParaRPr lang="zh-CN"/>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spcBef>
                <a:spcPct val="50000"/>
              </a:spcBef>
            </a:pPr>
            <a:endParaRPr lang="zh-CN" altLang="en-US"/>
          </a:p>
        </p:txBody>
      </p:sp>
      <p:sp>
        <p:nvSpPr>
          <p:cNvPr id="5" name="页脚占位符 4"/>
          <p:cNvSpPr>
            <a:spLocks noGrp="1"/>
          </p:cNvSpPr>
          <p:nvPr>
            <p:ph type="ftr" sz="quarter" idx="11"/>
          </p:nvPr>
        </p:nvSpPr>
        <p:spPr/>
        <p:txBody>
          <a:bodyPr/>
          <a:lstStyle/>
          <a:p>
            <a:pPr lvl="0">
              <a:spcBef>
                <a:spcPct val="50000"/>
              </a:spcBef>
            </a:pPr>
            <a:endParaRPr lang="zh-CN"/>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en-US" altLang="zh-CN"/>
              <a:t>‹#›</a:t>
            </a:fld>
            <a:endParaRPr lang="zh-CN"/>
          </a:p>
        </p:txBody>
      </p:sp>
    </p:spTree>
  </p:cSld>
  <p:clrMapOvr>
    <a:masterClrMapping/>
  </p:clrMapOvr>
  <p:transition>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685800"/>
            <a:ext cx="10972800" cy="563880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609600" y="6245225"/>
            <a:ext cx="2844800" cy="476250"/>
          </a:xfrm>
        </p:spPr>
        <p:txBody>
          <a:bodyPr/>
          <a:lstStyle>
            <a:lvl1pPr>
              <a:defRPr/>
            </a:lvl1pPr>
          </a:lstStyle>
          <a:p>
            <a:pPr>
              <a:defRPr/>
            </a:pPr>
            <a:endParaRPr lang="en-US" altLang="zh-CN"/>
          </a:p>
        </p:txBody>
      </p:sp>
      <p:sp>
        <p:nvSpPr>
          <p:cNvPr id="4" name="页脚占位符 4"/>
          <p:cNvSpPr>
            <a:spLocks noGrp="1"/>
          </p:cNvSpPr>
          <p:nvPr>
            <p:ph type="ftr" sz="quarter" idx="11"/>
          </p:nvPr>
        </p:nvSpPr>
        <p:spPr>
          <a:xfrm>
            <a:off x="4165600" y="6245225"/>
            <a:ext cx="3860800" cy="476250"/>
          </a:xfrm>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a:xfrm>
            <a:off x="8737600" y="6245225"/>
            <a:ext cx="2844800" cy="476250"/>
          </a:xfrm>
        </p:spPr>
        <p:txBody>
          <a:bodyPr/>
          <a:lstStyle>
            <a:lvl1pPr>
              <a:defRPr/>
            </a:lvl1pPr>
          </a:lstStyle>
          <a:p>
            <a:fld id="{5B14E9CF-F3A2-45F0-B311-30EFE0D26EA3}" type="slidenum">
              <a:rPr lang="zh-CN" altLang="en-US"/>
              <a:t>‹#›</a:t>
            </a:fld>
            <a:endParaRPr lang="zh-CN" altLang="en-US"/>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spcBef>
                <a:spcPct val="50000"/>
              </a:spcBef>
            </a:pPr>
            <a:endParaRPr lang="zh-CN" altLang="en-US"/>
          </a:p>
        </p:txBody>
      </p:sp>
      <p:sp>
        <p:nvSpPr>
          <p:cNvPr id="5" name="页脚占位符 4"/>
          <p:cNvSpPr>
            <a:spLocks noGrp="1"/>
          </p:cNvSpPr>
          <p:nvPr>
            <p:ph type="ftr" sz="quarter" idx="11"/>
          </p:nvPr>
        </p:nvSpPr>
        <p:spPr/>
        <p:txBody>
          <a:bodyPr/>
          <a:lstStyle/>
          <a:p>
            <a:pPr lvl="0">
              <a:spcBef>
                <a:spcPct val="50000"/>
              </a:spcBef>
            </a:pPr>
            <a:endParaRPr lang="zh-CN"/>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en-US" altLang="zh-CN"/>
              <a:t>‹#›</a:t>
            </a:fld>
            <a:endParaRPr lang="zh-CN"/>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spcBef>
                <a:spcPct val="50000"/>
              </a:spcBef>
            </a:pPr>
            <a:endParaRPr lang="zh-CN" altLang="en-US"/>
          </a:p>
        </p:txBody>
      </p:sp>
      <p:sp>
        <p:nvSpPr>
          <p:cNvPr id="5" name="页脚占位符 4"/>
          <p:cNvSpPr>
            <a:spLocks noGrp="1"/>
          </p:cNvSpPr>
          <p:nvPr>
            <p:ph type="ftr" sz="quarter" idx="11"/>
          </p:nvPr>
        </p:nvSpPr>
        <p:spPr/>
        <p:txBody>
          <a:bodyPr/>
          <a:lstStyle/>
          <a:p>
            <a:pPr lvl="0">
              <a:spcBef>
                <a:spcPct val="50000"/>
              </a:spcBef>
            </a:pPr>
            <a:endParaRPr lang="zh-CN"/>
          </a:p>
        </p:txBody>
      </p:sp>
      <p:sp>
        <p:nvSpPr>
          <p:cNvPr id="6" name="灯片编号占位符 5"/>
          <p:cNvSpPr>
            <a:spLocks noGrp="1"/>
          </p:cNvSpPr>
          <p:nvPr>
            <p:ph type="sldNum" sz="quarter" idx="12"/>
          </p:nvPr>
        </p:nvSpPr>
        <p:spPr/>
        <p:txBody>
          <a:bodyPr/>
          <a:lstStyle/>
          <a:p>
            <a:pPr lvl="0">
              <a:spcBef>
                <a:spcPct val="50000"/>
              </a:spcBef>
            </a:pPr>
            <a:fld id="{9A0DB2DC-4C9A-4742-B13C-FB6460FD3503}" type="slidenum">
              <a:rPr lang="en-US" altLang="zh-CN"/>
              <a:t>‹#›</a:t>
            </a:fld>
            <a:endParaRPr lang="zh-CN"/>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spcBef>
                <a:spcPct val="50000"/>
              </a:spcBef>
            </a:pPr>
            <a:endParaRPr lang="zh-CN" altLang="en-US"/>
          </a:p>
        </p:txBody>
      </p:sp>
      <p:sp>
        <p:nvSpPr>
          <p:cNvPr id="6" name="页脚占位符 5"/>
          <p:cNvSpPr>
            <a:spLocks noGrp="1"/>
          </p:cNvSpPr>
          <p:nvPr>
            <p:ph type="ftr" sz="quarter" idx="11"/>
          </p:nvPr>
        </p:nvSpPr>
        <p:spPr/>
        <p:txBody>
          <a:bodyPr/>
          <a:lstStyle/>
          <a:p>
            <a:pPr lvl="0">
              <a:spcBef>
                <a:spcPct val="50000"/>
              </a:spcBef>
            </a:pPr>
            <a:endParaRPr lang="zh-CN"/>
          </a:p>
        </p:txBody>
      </p:sp>
      <p:sp>
        <p:nvSpPr>
          <p:cNvPr id="7" name="灯片编号占位符 6"/>
          <p:cNvSpPr>
            <a:spLocks noGrp="1"/>
          </p:cNvSpPr>
          <p:nvPr>
            <p:ph type="sldNum" sz="quarter" idx="12"/>
          </p:nvPr>
        </p:nvSpPr>
        <p:spPr/>
        <p:txBody>
          <a:bodyPr/>
          <a:lstStyle/>
          <a:p>
            <a:pPr lvl="0">
              <a:spcBef>
                <a:spcPct val="50000"/>
              </a:spcBef>
            </a:pPr>
            <a:fld id="{9A0DB2DC-4C9A-4742-B13C-FB6460FD3503}" type="slidenum">
              <a:rPr lang="en-US" altLang="zh-CN"/>
              <a:t>‹#›</a:t>
            </a:fld>
            <a:endParaRPr lang="zh-CN"/>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spcBef>
                <a:spcPct val="50000"/>
              </a:spcBef>
            </a:pPr>
            <a:endParaRPr lang="zh-CN" altLang="en-US"/>
          </a:p>
        </p:txBody>
      </p:sp>
      <p:sp>
        <p:nvSpPr>
          <p:cNvPr id="8" name="页脚占位符 7"/>
          <p:cNvSpPr>
            <a:spLocks noGrp="1"/>
          </p:cNvSpPr>
          <p:nvPr>
            <p:ph type="ftr" sz="quarter" idx="11"/>
          </p:nvPr>
        </p:nvSpPr>
        <p:spPr/>
        <p:txBody>
          <a:bodyPr/>
          <a:lstStyle/>
          <a:p>
            <a:pPr lvl="0">
              <a:spcBef>
                <a:spcPct val="50000"/>
              </a:spcBef>
            </a:pPr>
            <a:endParaRPr lang="zh-CN"/>
          </a:p>
        </p:txBody>
      </p:sp>
      <p:sp>
        <p:nvSpPr>
          <p:cNvPr id="9" name="灯片编号占位符 8"/>
          <p:cNvSpPr>
            <a:spLocks noGrp="1"/>
          </p:cNvSpPr>
          <p:nvPr>
            <p:ph type="sldNum" sz="quarter" idx="12"/>
          </p:nvPr>
        </p:nvSpPr>
        <p:spPr/>
        <p:txBody>
          <a:bodyPr/>
          <a:lstStyle/>
          <a:p>
            <a:pPr lvl="0">
              <a:spcBef>
                <a:spcPct val="50000"/>
              </a:spcBef>
            </a:pPr>
            <a:fld id="{9A0DB2DC-4C9A-4742-B13C-FB6460FD3503}" type="slidenum">
              <a:rPr lang="en-US" altLang="zh-CN"/>
              <a:t>‹#›</a:t>
            </a:fld>
            <a:endParaRPr lang="zh-CN"/>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spcBef>
                <a:spcPct val="50000"/>
              </a:spcBef>
            </a:pPr>
            <a:endParaRPr lang="zh-CN" altLang="en-US"/>
          </a:p>
        </p:txBody>
      </p:sp>
      <p:sp>
        <p:nvSpPr>
          <p:cNvPr id="4" name="页脚占位符 3"/>
          <p:cNvSpPr>
            <a:spLocks noGrp="1"/>
          </p:cNvSpPr>
          <p:nvPr>
            <p:ph type="ftr" sz="quarter" idx="11"/>
          </p:nvPr>
        </p:nvSpPr>
        <p:spPr/>
        <p:txBody>
          <a:bodyPr/>
          <a:lstStyle/>
          <a:p>
            <a:pPr lvl="0">
              <a:spcBef>
                <a:spcPct val="50000"/>
              </a:spcBef>
            </a:pPr>
            <a:endParaRPr lang="zh-CN"/>
          </a:p>
        </p:txBody>
      </p:sp>
      <p:sp>
        <p:nvSpPr>
          <p:cNvPr id="5" name="灯片编号占位符 4"/>
          <p:cNvSpPr>
            <a:spLocks noGrp="1"/>
          </p:cNvSpPr>
          <p:nvPr>
            <p:ph type="sldNum" sz="quarter" idx="12"/>
          </p:nvPr>
        </p:nvSpPr>
        <p:spPr/>
        <p:txBody>
          <a:bodyPr/>
          <a:lstStyle/>
          <a:p>
            <a:pPr lvl="0">
              <a:spcBef>
                <a:spcPct val="50000"/>
              </a:spcBef>
            </a:pPr>
            <a:fld id="{9A0DB2DC-4C9A-4742-B13C-FB6460FD3503}" type="slidenum">
              <a:rPr lang="en-US" altLang="zh-CN"/>
              <a:t>‹#›</a:t>
            </a:fld>
            <a:endParaRPr lang="zh-CN"/>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spcBef>
                <a:spcPct val="50000"/>
              </a:spcBef>
            </a:pPr>
            <a:endParaRPr lang="zh-CN" altLang="en-US"/>
          </a:p>
        </p:txBody>
      </p:sp>
      <p:sp>
        <p:nvSpPr>
          <p:cNvPr id="3" name="页脚占位符 2"/>
          <p:cNvSpPr>
            <a:spLocks noGrp="1"/>
          </p:cNvSpPr>
          <p:nvPr>
            <p:ph type="ftr" sz="quarter" idx="11"/>
          </p:nvPr>
        </p:nvSpPr>
        <p:spPr/>
        <p:txBody>
          <a:bodyPr/>
          <a:lstStyle/>
          <a:p>
            <a:pPr lvl="0">
              <a:spcBef>
                <a:spcPct val="50000"/>
              </a:spcBef>
            </a:pPr>
            <a:endParaRPr lang="zh-CN"/>
          </a:p>
        </p:txBody>
      </p:sp>
      <p:sp>
        <p:nvSpPr>
          <p:cNvPr id="4" name="灯片编号占位符 3"/>
          <p:cNvSpPr>
            <a:spLocks noGrp="1"/>
          </p:cNvSpPr>
          <p:nvPr>
            <p:ph type="sldNum" sz="quarter" idx="12"/>
          </p:nvPr>
        </p:nvSpPr>
        <p:spPr/>
        <p:txBody>
          <a:bodyPr/>
          <a:lstStyle/>
          <a:p>
            <a:pPr lvl="0">
              <a:spcBef>
                <a:spcPct val="50000"/>
              </a:spcBef>
            </a:pPr>
            <a:fld id="{9A0DB2DC-4C9A-4742-B13C-FB6460FD3503}" type="slidenum">
              <a:rPr lang="en-US" altLang="zh-CN"/>
              <a:t>‹#›</a:t>
            </a:fld>
            <a:endParaRPr lang="zh-CN"/>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spcBef>
                <a:spcPct val="50000"/>
              </a:spcBef>
            </a:pPr>
            <a:endParaRPr lang="zh-CN" altLang="en-US"/>
          </a:p>
        </p:txBody>
      </p:sp>
      <p:sp>
        <p:nvSpPr>
          <p:cNvPr id="6" name="页脚占位符 5"/>
          <p:cNvSpPr>
            <a:spLocks noGrp="1"/>
          </p:cNvSpPr>
          <p:nvPr>
            <p:ph type="ftr" sz="quarter" idx="11"/>
          </p:nvPr>
        </p:nvSpPr>
        <p:spPr/>
        <p:txBody>
          <a:bodyPr/>
          <a:lstStyle/>
          <a:p>
            <a:pPr lvl="0">
              <a:spcBef>
                <a:spcPct val="50000"/>
              </a:spcBef>
            </a:pPr>
            <a:endParaRPr lang="zh-CN"/>
          </a:p>
        </p:txBody>
      </p:sp>
      <p:sp>
        <p:nvSpPr>
          <p:cNvPr id="7" name="灯片编号占位符 6"/>
          <p:cNvSpPr>
            <a:spLocks noGrp="1"/>
          </p:cNvSpPr>
          <p:nvPr>
            <p:ph type="sldNum" sz="quarter" idx="12"/>
          </p:nvPr>
        </p:nvSpPr>
        <p:spPr/>
        <p:txBody>
          <a:bodyPr/>
          <a:lstStyle/>
          <a:p>
            <a:pPr lvl="0">
              <a:spcBef>
                <a:spcPct val="50000"/>
              </a:spcBef>
            </a:pPr>
            <a:fld id="{9A0DB2DC-4C9A-4742-B13C-FB6460FD3503}" type="slidenum">
              <a:rPr lang="en-US" altLang="zh-CN"/>
              <a:t>‹#›</a:t>
            </a:fld>
            <a:endParaRPr lang="zh-CN"/>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spcBef>
                <a:spcPct val="50000"/>
              </a:spcBef>
            </a:pPr>
            <a:endParaRPr lang="zh-CN" altLang="en-US"/>
          </a:p>
        </p:txBody>
      </p:sp>
      <p:sp>
        <p:nvSpPr>
          <p:cNvPr id="6" name="页脚占位符 5"/>
          <p:cNvSpPr>
            <a:spLocks noGrp="1"/>
          </p:cNvSpPr>
          <p:nvPr>
            <p:ph type="ftr" sz="quarter" idx="11"/>
          </p:nvPr>
        </p:nvSpPr>
        <p:spPr/>
        <p:txBody>
          <a:bodyPr/>
          <a:lstStyle/>
          <a:p>
            <a:pPr lvl="0">
              <a:spcBef>
                <a:spcPct val="50000"/>
              </a:spcBef>
            </a:pPr>
            <a:endParaRPr lang="zh-CN"/>
          </a:p>
        </p:txBody>
      </p:sp>
      <p:sp>
        <p:nvSpPr>
          <p:cNvPr id="7" name="灯片编号占位符 6"/>
          <p:cNvSpPr>
            <a:spLocks noGrp="1"/>
          </p:cNvSpPr>
          <p:nvPr>
            <p:ph type="sldNum" sz="quarter" idx="12"/>
          </p:nvPr>
        </p:nvSpPr>
        <p:spPr/>
        <p:txBody>
          <a:bodyPr/>
          <a:lstStyle/>
          <a:p>
            <a:pPr lvl="0">
              <a:spcBef>
                <a:spcPct val="50000"/>
              </a:spcBef>
            </a:pPr>
            <a:fld id="{9A0DB2DC-4C9A-4742-B13C-FB6460FD3503}" type="slidenum">
              <a:rPr lang="en-US" altLang="zh-CN"/>
              <a:t>‹#›</a:t>
            </a:fld>
            <a:endParaRPr lang="zh-CN"/>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图片 1025" descr="1-1副本"/>
          <p:cNvPicPr>
            <a:picLocks noChangeAspect="1"/>
          </p:cNvPicPr>
          <p:nvPr/>
        </p:nvPicPr>
        <p:blipFill>
          <a:blip r:embed="rId14"/>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028" name="文本占位符 1027"/>
          <p:cNvSpPr>
            <a:spLocks noGrp="1"/>
          </p:cNvSpPr>
          <p:nvPr>
            <p:ph type="body" idx="1"/>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spcBef>
                <a:spcPct val="50000"/>
              </a:spcBef>
            </a:pPr>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spcBef>
                <a:spcPct val="50000"/>
              </a:spcBef>
            </a:pPr>
            <a:endParaRPr lang="zh-CN"/>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spcBef>
                <a:spcPct val="50000"/>
              </a:spcBef>
            </a:pPr>
            <a:fld id="{9A0DB2DC-4C9A-4742-B13C-FB6460FD3503}" type="slidenum">
              <a:rPr lang="en-US" altLang="zh-CN"/>
              <a:t>‹#›</a:t>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fade/>
  </p:transition>
  <p:hf sldNum="0" hdr="0" ftr="0" dt="0"/>
  <p:txStyles>
    <p:titleStyle>
      <a:lvl1pPr marL="0" lvl="0" indent="0" algn="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3.jpeg"/><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2.wmv"/><Relationship Id="rId1" Type="http://schemas.openxmlformats.org/officeDocument/2006/relationships/video" Target="NULL" TargetMode="Externa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3.wmv"/><Relationship Id="rId1" Type="http://schemas.openxmlformats.org/officeDocument/2006/relationships/video" Target="NULL" TargetMode="Externa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wmv"/><Relationship Id="rId1" Type="http://schemas.openxmlformats.org/officeDocument/2006/relationships/video" Target="NULL" TargetMode="Externa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内容占位符 20"/>
          <p:cNvSpPr>
            <a:spLocks noGrp="1"/>
          </p:cNvSpPr>
          <p:nvPr>
            <p:ph/>
          </p:nvPr>
        </p:nvSpPr>
        <p:spPr/>
        <p:txBody>
          <a:bodyPr/>
          <a:lstStyle/>
          <a:p>
            <a:endParaRPr lang="zh-CN" altLang="en-US"/>
          </a:p>
        </p:txBody>
      </p:sp>
      <p:pic>
        <p:nvPicPr>
          <p:cNvPr id="205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PA_文本框 18"/>
          <p:cNvSpPr txBox="1">
            <a:spLocks noChangeArrowheads="1"/>
          </p:cNvSpPr>
          <p:nvPr>
            <p:custDataLst>
              <p:tags r:id="rId1"/>
            </p:custDataLst>
          </p:nvPr>
        </p:nvSpPr>
        <p:spPr bwMode="auto">
          <a:xfrm>
            <a:off x="2051050" y="2006600"/>
            <a:ext cx="8001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r>
              <a:rPr lang="zh-CN" altLang="en-US" sz="4400" b="1">
                <a:solidFill>
                  <a:srgbClr val="FFFF00"/>
                </a:solidFill>
                <a:effectLst>
                  <a:outerShdw blurRad="50800" dist="38100" dir="2700000" algn="tl" rotWithShape="0">
                    <a:prstClr val="black">
                      <a:alpha val="40000"/>
                    </a:prstClr>
                  </a:outerShdw>
                </a:effectLst>
                <a:latin typeface="楷体_GB2312" pitchFamily="49" charset="-122"/>
                <a:ea typeface="楷体_GB2312" pitchFamily="49" charset="-122"/>
              </a:rPr>
              <a:t>第</a:t>
            </a:r>
            <a:r>
              <a:rPr lang="en-US" altLang="zh-CN" sz="4400" b="1">
                <a:solidFill>
                  <a:srgbClr val="FFFF00"/>
                </a:solidFill>
                <a:effectLst>
                  <a:outerShdw blurRad="50800" dist="38100" dir="2700000" algn="tl" rotWithShape="0">
                    <a:prstClr val="black">
                      <a:alpha val="40000"/>
                    </a:prstClr>
                  </a:outerShdw>
                </a:effectLst>
                <a:latin typeface="楷体_GB2312" pitchFamily="49" charset="-122"/>
                <a:ea typeface="楷体_GB2312" pitchFamily="49" charset="-122"/>
              </a:rPr>
              <a:t>5</a:t>
            </a:r>
            <a:r>
              <a:rPr lang="zh-CN" altLang="en-US" sz="4400" b="1">
                <a:solidFill>
                  <a:srgbClr val="FFFF00"/>
                </a:solidFill>
                <a:effectLst>
                  <a:outerShdw blurRad="50800" dist="38100" dir="2700000" algn="tl" rotWithShape="0">
                    <a:prstClr val="black">
                      <a:alpha val="40000"/>
                    </a:prstClr>
                  </a:outerShdw>
                </a:effectLst>
                <a:latin typeface="楷体_GB2312" pitchFamily="49" charset="-122"/>
                <a:ea typeface="楷体_GB2312" pitchFamily="49" charset="-122"/>
              </a:rPr>
              <a:t>节  光的色散</a:t>
            </a:r>
          </a:p>
          <a:p>
            <a:pPr algn="ctr"/>
            <a:r>
              <a:rPr lang="en-US" altLang="zh-CN" sz="2800" b="1">
                <a:solidFill>
                  <a:srgbClr val="FFFF00"/>
                </a:solidFill>
                <a:latin typeface="楷体_GB2312" pitchFamily="49" charset="-122"/>
                <a:ea typeface="楷体_GB2312" pitchFamily="49" charset="-122"/>
              </a:rPr>
              <a:t>                    ---</a:t>
            </a:r>
            <a:r>
              <a:rPr lang="zh-CN" altLang="en-US" sz="2800" b="1">
                <a:solidFill>
                  <a:srgbClr val="FFFF00"/>
                </a:solidFill>
                <a:latin typeface="楷体_GB2312" pitchFamily="49" charset="-122"/>
                <a:ea typeface="楷体_GB2312" pitchFamily="49" charset="-122"/>
              </a:rPr>
              <a:t>揭开彩虹的神秘面纱</a:t>
            </a:r>
          </a:p>
        </p:txBody>
      </p:sp>
      <p:sp>
        <p:nvSpPr>
          <p:cNvPr id="2052" name="PA_矩形 8"/>
          <p:cNvSpPr>
            <a:spLocks noChangeArrowheads="1"/>
          </p:cNvSpPr>
          <p:nvPr>
            <p:custDataLst>
              <p:tags r:id="rId2"/>
            </p:custDataLst>
          </p:nvPr>
        </p:nvSpPr>
        <p:spPr bwMode="auto">
          <a:xfrm>
            <a:off x="850900" y="4953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r>
              <a:rPr lang="zh-CN" altLang="en-US" sz="3600" b="1">
                <a:solidFill>
                  <a:srgbClr val="FFFF00"/>
                </a:solidFill>
                <a:latin typeface="楷体_GB2312" pitchFamily="49" charset="-122"/>
                <a:ea typeface="楷体_GB2312" pitchFamily="49" charset="-122"/>
              </a:rPr>
              <a:t>第四章  光现象</a:t>
            </a:r>
          </a:p>
        </p:txBody>
      </p:sp>
      <p:sp>
        <p:nvSpPr>
          <p:cNvPr id="2053" name="PA_文本框 17"/>
          <p:cNvSpPr txBox="1">
            <a:spLocks noChangeArrowheads="1"/>
          </p:cNvSpPr>
          <p:nvPr>
            <p:custDataLst>
              <p:tags r:id="rId3"/>
            </p:custDataLst>
          </p:nvPr>
        </p:nvSpPr>
        <p:spPr bwMode="auto">
          <a:xfrm>
            <a:off x="7162800" y="5029200"/>
            <a:ext cx="46672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r>
              <a:rPr lang="zh-CN" altLang="en-US" sz="2800" b="1">
                <a:solidFill>
                  <a:schemeClr val="bg1"/>
                </a:solidFill>
                <a:latin typeface="楷体_GB2312" pitchFamily="49" charset="-122"/>
                <a:ea typeface="楷体_GB2312" pitchFamily="49" charset="-122"/>
              </a:rPr>
              <a:t>长春市第五十七中学  </a:t>
            </a:r>
            <a:endParaRPr lang="en-US" altLang="zh-CN" sz="2800" b="1">
              <a:solidFill>
                <a:schemeClr val="bg1"/>
              </a:solidFill>
              <a:latin typeface="楷体_GB2312" pitchFamily="49" charset="-122"/>
              <a:ea typeface="楷体_GB2312" pitchFamily="49" charset="-122"/>
            </a:endParaRPr>
          </a:p>
          <a:p>
            <a:pPr algn="ctr"/>
            <a:r>
              <a:rPr lang="zh-CN" altLang="en-US" sz="2800" b="1">
                <a:solidFill>
                  <a:schemeClr val="bg1"/>
                </a:solidFill>
                <a:latin typeface="楷体_GB2312" pitchFamily="49" charset="-122"/>
                <a:ea typeface="楷体_GB2312" pitchFamily="49" charset="-122"/>
              </a:rPr>
              <a:t>  王龙飞</a:t>
            </a:r>
          </a:p>
        </p:txBody>
      </p:sp>
    </p:spTree>
  </p:cSld>
  <p:clrMapOvr>
    <a:masterClrMapping/>
  </p:clrMapOvr>
  <p:transition>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4"/>
          <p:cNvSpPr>
            <a:spLocks noChangeArrowheads="1"/>
          </p:cNvSpPr>
          <p:nvPr/>
        </p:nvSpPr>
        <p:spPr bwMode="auto">
          <a:xfrm>
            <a:off x="2052955" y="394970"/>
            <a:ext cx="4265930" cy="63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4000" b="1">
                <a:solidFill>
                  <a:srgbClr val="0D0D0D"/>
                </a:solidFill>
                <a:latin typeface="楷体_GB2312" pitchFamily="49" charset="-122"/>
                <a:ea typeface="楷体_GB2312" pitchFamily="49" charset="-122"/>
              </a:rPr>
              <a:t>二、色光的混合</a:t>
            </a:r>
          </a:p>
        </p:txBody>
      </p:sp>
      <p:sp>
        <p:nvSpPr>
          <p:cNvPr id="3" name="Text Box 5"/>
          <p:cNvSpPr txBox="1">
            <a:spLocks noChangeArrowheads="1"/>
          </p:cNvSpPr>
          <p:nvPr/>
        </p:nvSpPr>
        <p:spPr bwMode="auto">
          <a:xfrm>
            <a:off x="1355408" y="1514475"/>
            <a:ext cx="7643812"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a:solidFill>
                  <a:schemeClr val="tx2"/>
                </a:solidFill>
                <a:latin typeface="宋体" panose="02010600030101010101" pitchFamily="2" charset="-122"/>
              </a:rPr>
              <a:t>　　</a:t>
            </a:r>
            <a:r>
              <a:rPr lang="en-US" altLang="zh-CN" sz="3600" b="1">
                <a:solidFill>
                  <a:srgbClr val="0D0D0D"/>
                </a:solidFill>
                <a:latin typeface="楷体_GB2312" pitchFamily="49" charset="-122"/>
                <a:ea typeface="楷体_GB2312" pitchFamily="49" charset="-122"/>
              </a:rPr>
              <a:t>1</a:t>
            </a:r>
            <a:r>
              <a:rPr lang="zh-CN" altLang="en-US" sz="3600" b="1">
                <a:solidFill>
                  <a:srgbClr val="0D0D0D"/>
                </a:solidFill>
                <a:latin typeface="楷体_GB2312" pitchFamily="49" charset="-122"/>
                <a:ea typeface="楷体_GB2312" pitchFamily="49" charset="-122"/>
              </a:rPr>
              <a:t>．色光的三原色</a:t>
            </a:r>
            <a:r>
              <a:rPr lang="en-US" altLang="zh-CN" sz="3600" b="1">
                <a:solidFill>
                  <a:srgbClr val="0D0D0D"/>
                </a:solidFill>
                <a:latin typeface="楷体_GB2312" pitchFamily="49" charset="-122"/>
                <a:ea typeface="楷体_GB2312" pitchFamily="49" charset="-122"/>
              </a:rPr>
              <a:t>:</a:t>
            </a:r>
            <a:r>
              <a:rPr lang="zh-CN" altLang="en-US" sz="3600" b="1">
                <a:solidFill>
                  <a:srgbClr val="FF0000"/>
                </a:solidFill>
                <a:latin typeface="楷体_GB2312" pitchFamily="49" charset="-122"/>
                <a:ea typeface="楷体_GB2312" pitchFamily="49" charset="-122"/>
              </a:rPr>
              <a:t>红</a:t>
            </a:r>
            <a:r>
              <a:rPr lang="zh-CN" altLang="en-US" sz="3600" b="1">
                <a:solidFill>
                  <a:srgbClr val="0D0D0D"/>
                </a:solidFill>
                <a:latin typeface="楷体_GB2312" pitchFamily="49" charset="-122"/>
                <a:ea typeface="楷体_GB2312" pitchFamily="49" charset="-122"/>
              </a:rPr>
              <a:t>、</a:t>
            </a:r>
            <a:r>
              <a:rPr lang="zh-CN" altLang="en-US" sz="3600" b="1">
                <a:solidFill>
                  <a:srgbClr val="00B050"/>
                </a:solidFill>
                <a:latin typeface="楷体_GB2312" pitchFamily="49" charset="-122"/>
                <a:ea typeface="楷体_GB2312" pitchFamily="49" charset="-122"/>
              </a:rPr>
              <a:t>绿</a:t>
            </a:r>
            <a:r>
              <a:rPr lang="zh-CN" altLang="en-US" sz="3600" b="1">
                <a:solidFill>
                  <a:srgbClr val="0D0D0D"/>
                </a:solidFill>
                <a:latin typeface="楷体_GB2312" pitchFamily="49" charset="-122"/>
                <a:ea typeface="楷体_GB2312" pitchFamily="49" charset="-122"/>
              </a:rPr>
              <a:t>、</a:t>
            </a:r>
            <a:r>
              <a:rPr lang="zh-CN" altLang="en-US" sz="3600" b="1">
                <a:solidFill>
                  <a:srgbClr val="00B0F0"/>
                </a:solidFill>
                <a:latin typeface="楷体_GB2312" pitchFamily="49" charset="-122"/>
                <a:ea typeface="楷体_GB2312" pitchFamily="49" charset="-122"/>
              </a:rPr>
              <a:t>蓝</a:t>
            </a:r>
          </a:p>
        </p:txBody>
      </p:sp>
      <p:pic>
        <p:nvPicPr>
          <p:cNvPr id="11268"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330" y="2535555"/>
            <a:ext cx="4100195" cy="352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3" descr="BD10921_"/>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07345" y="3919855"/>
            <a:ext cx="1600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5"/>
          <p:cNvSpPr>
            <a:spLocks noChangeArrowheads="1"/>
          </p:cNvSpPr>
          <p:nvPr/>
        </p:nvSpPr>
        <p:spPr bwMode="auto">
          <a:xfrm>
            <a:off x="6607175" y="2314575"/>
            <a:ext cx="2622550" cy="2400300"/>
          </a:xfrm>
          <a:prstGeom prst="cloudCallout">
            <a:avLst>
              <a:gd name="adj1" fmla="val 90273"/>
              <a:gd name="adj2" fmla="val 37296"/>
            </a:avLst>
          </a:prstGeom>
          <a:solidFill>
            <a:srgbClr val="FFFF99"/>
          </a:solidFill>
          <a:ln w="34925">
            <a:solidFill>
              <a:srgbClr val="008000"/>
            </a:solidFill>
            <a:round/>
          </a:ln>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spcBef>
                <a:spcPct val="20000"/>
              </a:spcBef>
              <a:buClr>
                <a:schemeClr val="hlink"/>
              </a:buClr>
            </a:pPr>
            <a:r>
              <a:rPr lang="zh-CN" altLang="en-US" sz="2800" b="1">
                <a:solidFill>
                  <a:srgbClr val="FF0000"/>
                </a:solidFill>
                <a:latin typeface="楷体_GB2312" pitchFamily="49" charset="-122"/>
                <a:ea typeface="楷体_GB2312" pitchFamily="49" charset="-122"/>
              </a:rPr>
              <a:t>动动手：</a:t>
            </a:r>
            <a:endParaRPr lang="en-US" altLang="zh-CN" sz="2800" b="1">
              <a:solidFill>
                <a:srgbClr val="FF0000"/>
              </a:solidFill>
              <a:latin typeface="楷体_GB2312" pitchFamily="49" charset="-122"/>
              <a:ea typeface="楷体_GB2312" pitchFamily="49" charset="-122"/>
            </a:endParaRPr>
          </a:p>
          <a:p>
            <a:pPr>
              <a:lnSpc>
                <a:spcPct val="150000"/>
              </a:lnSpc>
              <a:spcBef>
                <a:spcPct val="20000"/>
              </a:spcBef>
              <a:buClr>
                <a:schemeClr val="hlink"/>
              </a:buClr>
            </a:pPr>
            <a:r>
              <a:rPr lang="zh-CN" altLang="en-US" sz="2400" b="1">
                <a:solidFill>
                  <a:srgbClr val="FF0000"/>
                </a:solidFill>
                <a:latin typeface="楷体_GB2312" pitchFamily="49" charset="-122"/>
                <a:ea typeface="楷体_GB2312" pitchFamily="49" charset="-122"/>
              </a:rPr>
              <a:t>把色光进行混合</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11269"/>
                                        </p:tgtEl>
                                        <p:attrNameLst>
                                          <p:attrName>style.visibility</p:attrName>
                                        </p:attrNameLst>
                                      </p:cBhvr>
                                      <p:to>
                                        <p:strVal val="visible"/>
                                      </p:to>
                                    </p:set>
                                    <p:animEffect transition="in" filter="blinds(horizontal)">
                                      <p:cBhvr>
                                        <p:cTn id="11" dur="500"/>
                                        <p:tgtEl>
                                          <p:spTgt spid="11269"/>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1268"/>
                                        </p:tgtEl>
                                        <p:attrNameLst>
                                          <p:attrName>style.visibility</p:attrName>
                                        </p:attrNameLst>
                                      </p:cBhvr>
                                      <p:to>
                                        <p:strVal val="visible"/>
                                      </p:to>
                                    </p:set>
                                    <p:animEffect transition="in" filter="diamond(in)">
                                      <p:cBhvr>
                                        <p:cTn id="22" dur="2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4"/>
          <p:cNvSpPr>
            <a:spLocks noChangeArrowheads="1"/>
          </p:cNvSpPr>
          <p:nvPr/>
        </p:nvSpPr>
        <p:spPr bwMode="auto">
          <a:xfrm>
            <a:off x="1971040" y="539750"/>
            <a:ext cx="4464050" cy="63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4000" b="1">
                <a:solidFill>
                  <a:srgbClr val="0D0D0D"/>
                </a:solidFill>
                <a:latin typeface="楷体_GB2312" pitchFamily="49" charset="-122"/>
                <a:ea typeface="楷体_GB2312" pitchFamily="49" charset="-122"/>
              </a:rPr>
              <a:t>三、看不见的光</a:t>
            </a:r>
          </a:p>
        </p:txBody>
      </p:sp>
      <p:sp>
        <p:nvSpPr>
          <p:cNvPr id="4" name="Rectangle 2"/>
          <p:cNvSpPr>
            <a:spLocks noChangeArrowheads="1"/>
          </p:cNvSpPr>
          <p:nvPr/>
        </p:nvSpPr>
        <p:spPr bwMode="auto">
          <a:xfrm>
            <a:off x="2540000" y="1271905"/>
            <a:ext cx="4032250" cy="721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nSpc>
                <a:spcPct val="115000"/>
              </a:lnSpc>
              <a:spcBef>
                <a:spcPct val="50000"/>
              </a:spcBef>
            </a:pPr>
            <a:r>
              <a:rPr lang="en-US" altLang="zh-CN" sz="3600" b="1">
                <a:solidFill>
                  <a:srgbClr val="0D0D0D"/>
                </a:solidFill>
                <a:latin typeface="楷体_GB2312" pitchFamily="49" charset="-122"/>
                <a:ea typeface="楷体_GB2312" pitchFamily="49" charset="-122"/>
              </a:rPr>
              <a:t>1</a:t>
            </a:r>
            <a:r>
              <a:rPr lang="zh-CN" altLang="en-US" sz="3600" b="1">
                <a:solidFill>
                  <a:srgbClr val="0D0D0D"/>
                </a:solidFill>
                <a:latin typeface="楷体_GB2312" pitchFamily="49" charset="-122"/>
                <a:ea typeface="楷体_GB2312" pitchFamily="49" charset="-122"/>
              </a:rPr>
              <a:t>．光谱</a:t>
            </a:r>
          </a:p>
        </p:txBody>
      </p:sp>
      <p:sp>
        <p:nvSpPr>
          <p:cNvPr id="5" name="Text Box 3"/>
          <p:cNvSpPr txBox="1">
            <a:spLocks noChangeArrowheads="1"/>
          </p:cNvSpPr>
          <p:nvPr/>
        </p:nvSpPr>
        <p:spPr bwMode="auto">
          <a:xfrm>
            <a:off x="1421130" y="1940560"/>
            <a:ext cx="10132695" cy="131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nSpc>
                <a:spcPct val="125000"/>
              </a:lnSpc>
            </a:pPr>
            <a:r>
              <a:rPr lang="zh-CN" altLang="en-US">
                <a:solidFill>
                  <a:schemeClr val="tx2"/>
                </a:solidFill>
                <a:latin typeface="宋体" panose="02010600030101010101" pitchFamily="2" charset="-122"/>
              </a:rPr>
              <a:t>　　  </a:t>
            </a:r>
            <a:r>
              <a:rPr lang="zh-CN" altLang="en-US" sz="3200" b="1">
                <a:solidFill>
                  <a:srgbClr val="0D0D0D"/>
                </a:solidFill>
                <a:latin typeface="楷体_GB2312" pitchFamily="49" charset="-122"/>
                <a:ea typeface="楷体_GB2312" pitchFamily="49" charset="-122"/>
              </a:rPr>
              <a:t>把太阳光分解成不同的色光，按红、橙、黄、绿、蓝、靛、紫的顺序排列起来就是光谱。</a:t>
            </a:r>
          </a:p>
        </p:txBody>
      </p:sp>
      <p:sp>
        <p:nvSpPr>
          <p:cNvPr id="12294" name="Text Box 4"/>
          <p:cNvSpPr txBox="1">
            <a:spLocks noChangeArrowheads="1"/>
          </p:cNvSpPr>
          <p:nvPr/>
        </p:nvSpPr>
        <p:spPr bwMode="auto">
          <a:xfrm>
            <a:off x="2317750" y="3251200"/>
            <a:ext cx="75295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200" b="1">
                <a:solidFill>
                  <a:srgbClr val="FF0000"/>
                </a:solidFill>
                <a:latin typeface="Arial" panose="020B0604020202020204" pitchFamily="34" charset="0"/>
              </a:rPr>
              <a:t>可见光：      </a:t>
            </a:r>
            <a:r>
              <a:rPr lang="zh-CN" altLang="en-US" sz="3200" b="1">
                <a:solidFill>
                  <a:srgbClr val="0D0D0D"/>
                </a:solidFill>
                <a:latin typeface="Arial" panose="020B0604020202020204" pitchFamily="34" charset="0"/>
              </a:rPr>
              <a:t>红  橙   黄       绿  蓝   靛 紫</a:t>
            </a:r>
          </a:p>
        </p:txBody>
      </p:sp>
      <p:pic>
        <p:nvPicPr>
          <p:cNvPr id="12295" name="Picture 3" descr="彩色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7900" y="3873500"/>
            <a:ext cx="54864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5"/>
          <p:cNvSpPr/>
          <p:nvPr/>
        </p:nvSpPr>
        <p:spPr bwMode="auto">
          <a:xfrm rot="5400000">
            <a:off x="2844800" y="4724400"/>
            <a:ext cx="457200" cy="1066800"/>
          </a:xfrm>
          <a:prstGeom prst="rightBrace">
            <a:avLst>
              <a:gd name="adj1" fmla="val 19434"/>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9" name="AutoShape 6"/>
          <p:cNvSpPr/>
          <p:nvPr/>
        </p:nvSpPr>
        <p:spPr bwMode="auto">
          <a:xfrm rot="5400000">
            <a:off x="8966200" y="4737100"/>
            <a:ext cx="457200" cy="1219200"/>
          </a:xfrm>
          <a:prstGeom prst="rightBrace">
            <a:avLst>
              <a:gd name="adj1" fmla="val 22210"/>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10" name="Text Box 8"/>
          <p:cNvSpPr txBox="1">
            <a:spLocks noChangeArrowheads="1"/>
          </p:cNvSpPr>
          <p:nvPr/>
        </p:nvSpPr>
        <p:spPr bwMode="auto">
          <a:xfrm>
            <a:off x="8807450" y="5562600"/>
            <a:ext cx="140779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200" b="1">
                <a:solidFill>
                  <a:srgbClr val="0D0D0D"/>
                </a:solidFill>
                <a:latin typeface="Arial" panose="020B0604020202020204" pitchFamily="34" charset="0"/>
              </a:rPr>
              <a:t>紫外线</a:t>
            </a:r>
          </a:p>
        </p:txBody>
      </p:sp>
      <p:sp>
        <p:nvSpPr>
          <p:cNvPr id="11" name="Text Box 7"/>
          <p:cNvSpPr txBox="1">
            <a:spLocks noChangeArrowheads="1"/>
          </p:cNvSpPr>
          <p:nvPr/>
        </p:nvSpPr>
        <p:spPr bwMode="auto">
          <a:xfrm>
            <a:off x="673100" y="5607050"/>
            <a:ext cx="3562350"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200" b="1">
                <a:solidFill>
                  <a:srgbClr val="FF0000"/>
                </a:solidFill>
                <a:latin typeface="Arial" panose="020B0604020202020204" pitchFamily="34" charset="0"/>
              </a:rPr>
              <a:t>不可见光：</a:t>
            </a:r>
            <a:r>
              <a:rPr lang="zh-CN" altLang="en-US" sz="3200" b="1">
                <a:latin typeface="Arial" panose="020B0604020202020204" pitchFamily="34" charset="0"/>
              </a:rPr>
              <a:t> </a:t>
            </a:r>
            <a:r>
              <a:rPr lang="zh-CN" altLang="en-US" sz="3200" b="1">
                <a:solidFill>
                  <a:srgbClr val="0D0D0D"/>
                </a:solidFill>
                <a:latin typeface="Arial" panose="020B0604020202020204" pitchFamily="34" charset="0"/>
              </a:rPr>
              <a:t>红外线</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2295"/>
                                        </p:tgtEl>
                                        <p:attrNameLst>
                                          <p:attrName>style.visibility</p:attrName>
                                        </p:attrNameLst>
                                      </p:cBhvr>
                                      <p:to>
                                        <p:strVal val="visible"/>
                                      </p:to>
                                    </p:set>
                                    <p:animEffect transition="in" filter="blinds(horizontal)">
                                      <p:cBhvr>
                                        <p:cTn id="15" dur="500"/>
                                        <p:tgtEl>
                                          <p:spTgt spid="1229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294"/>
                                        </p:tgtEl>
                                        <p:attrNameLst>
                                          <p:attrName>style.visibility</p:attrName>
                                        </p:attrNameLst>
                                      </p:cBhvr>
                                      <p:to>
                                        <p:strVal val="visible"/>
                                      </p:to>
                                    </p:set>
                                    <p:anim calcmode="lin" valueType="num">
                                      <p:cBhvr additive="base">
                                        <p:cTn id="20" dur="500" fill="hold"/>
                                        <p:tgtEl>
                                          <p:spTgt spid="12294"/>
                                        </p:tgtEl>
                                        <p:attrNameLst>
                                          <p:attrName>ppt_x</p:attrName>
                                        </p:attrNameLst>
                                      </p:cBhvr>
                                      <p:tavLst>
                                        <p:tav tm="0">
                                          <p:val>
                                            <p:strVal val="#ppt_x"/>
                                          </p:val>
                                        </p:tav>
                                        <p:tav tm="100000">
                                          <p:val>
                                            <p:strVal val="#ppt_x"/>
                                          </p:val>
                                        </p:tav>
                                      </p:tavLst>
                                    </p:anim>
                                    <p:anim calcmode="lin" valueType="num">
                                      <p:cBhvr additive="base">
                                        <p:cTn id="21" dur="500" fill="hold"/>
                                        <p:tgtEl>
                                          <p:spTgt spid="1229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ox(in)">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amond(in)">
                                      <p:cBhvr>
                                        <p:cTn id="31" dur="20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294" grpId="0"/>
      <p:bldP spid="8" grpId="0" animBg="1"/>
      <p:bldP spid="9"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11001375" y="503238"/>
            <a:ext cx="7207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600" b="1">
                <a:solidFill>
                  <a:schemeClr val="tx1"/>
                </a:solidFill>
                <a:latin typeface="楷体_GB2312" pitchFamily="49" charset="-122"/>
                <a:ea typeface="楷体_GB2312" pitchFamily="49" charset="-122"/>
              </a:rPr>
              <a:t>赫歇尔发现红外线</a:t>
            </a:r>
          </a:p>
        </p:txBody>
      </p:sp>
      <p:pic>
        <p:nvPicPr>
          <p:cNvPr id="2" name="爱剪辑-红外线的发现">
            <a:hlinkClick r:id="" action="ppaction://media"/>
          </p:cNvPr>
          <p:cNvPicPr>
            <a:picLocks noChangeAspect="1"/>
          </p:cNvPicPr>
          <p:nvPr>
            <a:videoFile r:link="rId1"/>
            <p:extLst>
              <p:ext uri="{DAA4B4D4-6D71-4841-9C94-3DE7FCFB9230}">
                <p14:media xmlns:p14="http://schemas.microsoft.com/office/powerpoint/2010/main" r:embed="rId2">
                  <p14:trim st="6000" end="6509"/>
                </p14:media>
              </p:ext>
            </p:extLst>
          </p:nvPr>
        </p:nvPicPr>
        <p:blipFill>
          <a:blip r:embed="rId4"/>
          <a:stretch>
            <a:fillRect/>
          </a:stretch>
        </p:blipFill>
        <p:spPr>
          <a:xfrm>
            <a:off x="15875" y="1905"/>
            <a:ext cx="10586720" cy="6862445"/>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9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4"/>
          <p:cNvSpPr txBox="1">
            <a:spLocks noChangeArrowheads="1"/>
          </p:cNvSpPr>
          <p:nvPr/>
        </p:nvSpPr>
        <p:spPr bwMode="auto">
          <a:xfrm>
            <a:off x="2180590" y="669290"/>
            <a:ext cx="5911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en-US" altLang="zh-CN" sz="3600" b="1">
                <a:latin typeface="楷体_GB2312" pitchFamily="49" charset="-122"/>
                <a:ea typeface="楷体_GB2312" pitchFamily="49" charset="-122"/>
              </a:rPr>
              <a:t>2</a:t>
            </a:r>
            <a:r>
              <a:rPr lang="zh-CN" altLang="en-US" sz="3600" b="1">
                <a:latin typeface="楷体_GB2312" pitchFamily="49" charset="-122"/>
                <a:ea typeface="楷体_GB2312" pitchFamily="49" charset="-122"/>
              </a:rPr>
              <a:t>、红外线的特点：</a:t>
            </a:r>
          </a:p>
        </p:txBody>
      </p:sp>
      <p:sp>
        <p:nvSpPr>
          <p:cNvPr id="14340" name="TextBox 4"/>
          <p:cNvSpPr txBox="1">
            <a:spLocks noChangeArrowheads="1"/>
          </p:cNvSpPr>
          <p:nvPr/>
        </p:nvSpPr>
        <p:spPr bwMode="auto">
          <a:xfrm>
            <a:off x="2317750" y="1784350"/>
            <a:ext cx="3733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1</a:t>
            </a:r>
            <a:r>
              <a:rPr lang="zh-CN" altLang="en-US" sz="3200" b="1">
                <a:latin typeface="楷体_GB2312" pitchFamily="49" charset="-122"/>
                <a:ea typeface="楷体_GB2312" pitchFamily="49" charset="-122"/>
              </a:rPr>
              <a:t>）红外测温</a:t>
            </a:r>
          </a:p>
        </p:txBody>
      </p:sp>
      <p:sp>
        <p:nvSpPr>
          <p:cNvPr id="14341" name="TextBox 5"/>
          <p:cNvSpPr txBox="1">
            <a:spLocks noChangeArrowheads="1"/>
          </p:cNvSpPr>
          <p:nvPr/>
        </p:nvSpPr>
        <p:spPr bwMode="auto">
          <a:xfrm>
            <a:off x="2362200" y="2406650"/>
            <a:ext cx="3733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2</a:t>
            </a:r>
            <a:r>
              <a:rPr lang="zh-CN" altLang="en-US" sz="3200" b="1">
                <a:latin typeface="楷体_GB2312" pitchFamily="49" charset="-122"/>
                <a:ea typeface="楷体_GB2312" pitchFamily="49" charset="-122"/>
              </a:rPr>
              <a:t>）红外加热</a:t>
            </a:r>
          </a:p>
        </p:txBody>
      </p:sp>
      <p:pic>
        <p:nvPicPr>
          <p:cNvPr id="16389" name="Picture 8" descr="http://p3.so.qhmsg.com/bdr/_240_/t01f0019f0844658c8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5610" y="3643630"/>
            <a:ext cx="3632835"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3475" y="1871345"/>
            <a:ext cx="383794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blinds(horizontal)">
                                      <p:cBhvr>
                                        <p:cTn id="7" dur="500"/>
                                        <p:tgtEl>
                                          <p:spTgt spid="1638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6390"/>
                                        </p:tgtEl>
                                        <p:attrNameLst>
                                          <p:attrName>style.visibility</p:attrName>
                                        </p:attrNameLst>
                                      </p:cBhvr>
                                      <p:to>
                                        <p:strVal val="visible"/>
                                      </p:to>
                                    </p:set>
                                    <p:animEffect transition="in" filter="box(in)">
                                      <p:cBhvr>
                                        <p:cTn id="12"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4"/>
          <p:cNvSpPr txBox="1">
            <a:spLocks noChangeArrowheads="1"/>
          </p:cNvSpPr>
          <p:nvPr/>
        </p:nvSpPr>
        <p:spPr bwMode="auto">
          <a:xfrm>
            <a:off x="2184400" y="740410"/>
            <a:ext cx="5911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en-US" altLang="zh-CN" sz="3600" b="1">
                <a:latin typeface="楷体_GB2312" pitchFamily="49" charset="-122"/>
                <a:ea typeface="楷体_GB2312" pitchFamily="49" charset="-122"/>
              </a:rPr>
              <a:t>2</a:t>
            </a:r>
            <a:r>
              <a:rPr lang="zh-CN" altLang="en-US" sz="3600" b="1">
                <a:latin typeface="楷体_GB2312" pitchFamily="49" charset="-122"/>
                <a:ea typeface="楷体_GB2312" pitchFamily="49" charset="-122"/>
              </a:rPr>
              <a:t>、红外线的特点：</a:t>
            </a:r>
          </a:p>
        </p:txBody>
      </p:sp>
      <p:pic>
        <p:nvPicPr>
          <p:cNvPr id="17411"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6860" y="1900555"/>
            <a:ext cx="4017645"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3990" y="3357880"/>
            <a:ext cx="3545205"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Box 5"/>
          <p:cNvSpPr txBox="1">
            <a:spLocks noChangeArrowheads="1"/>
          </p:cNvSpPr>
          <p:nvPr/>
        </p:nvSpPr>
        <p:spPr bwMode="auto">
          <a:xfrm>
            <a:off x="6574790" y="1671320"/>
            <a:ext cx="3733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3</a:t>
            </a:r>
            <a:r>
              <a:rPr lang="zh-CN" altLang="en-US" sz="3200" b="1">
                <a:latin typeface="楷体_GB2312" pitchFamily="49" charset="-122"/>
                <a:ea typeface="楷体_GB2312" pitchFamily="49" charset="-122"/>
              </a:rPr>
              <a:t>）红外医疗</a:t>
            </a:r>
          </a:p>
        </p:txBody>
      </p:sp>
      <p:sp>
        <p:nvSpPr>
          <p:cNvPr id="15367" name="TextBox 6"/>
          <p:cNvSpPr txBox="1">
            <a:spLocks noChangeArrowheads="1"/>
          </p:cNvSpPr>
          <p:nvPr/>
        </p:nvSpPr>
        <p:spPr bwMode="auto">
          <a:xfrm>
            <a:off x="6701790" y="2617470"/>
            <a:ext cx="3733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4</a:t>
            </a:r>
            <a:r>
              <a:rPr lang="zh-CN" altLang="en-US" sz="3200" b="1">
                <a:latin typeface="楷体_GB2312" pitchFamily="49" charset="-122"/>
                <a:ea typeface="楷体_GB2312" pitchFamily="49" charset="-122"/>
              </a:rPr>
              <a:t>）红外成像</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ppt_x"/>
                                          </p:val>
                                        </p:tav>
                                        <p:tav tm="100000">
                                          <p:val>
                                            <p:strVal val="#ppt_x"/>
                                          </p:val>
                                        </p:tav>
                                      </p:tavLst>
                                    </p:anim>
                                    <p:anim calcmode="lin" valueType="num">
                                      <p:cBhvr additive="base">
                                        <p:cTn id="8"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2"/>
                                        </p:tgtEl>
                                        <p:attrNameLst>
                                          <p:attrName>style.visibility</p:attrName>
                                        </p:attrNameLst>
                                      </p:cBhvr>
                                      <p:to>
                                        <p:strVal val="visible"/>
                                      </p:to>
                                    </p:set>
                                    <p:anim calcmode="lin" valueType="num">
                                      <p:cBhvr additive="base">
                                        <p:cTn id="13" dur="500" fill="hold"/>
                                        <p:tgtEl>
                                          <p:spTgt spid="17412"/>
                                        </p:tgtEl>
                                        <p:attrNameLst>
                                          <p:attrName>ppt_x</p:attrName>
                                        </p:attrNameLst>
                                      </p:cBhvr>
                                      <p:tavLst>
                                        <p:tav tm="0">
                                          <p:val>
                                            <p:strVal val="#ppt_x"/>
                                          </p:val>
                                        </p:tav>
                                        <p:tav tm="100000">
                                          <p:val>
                                            <p:strVal val="#ppt_x"/>
                                          </p:val>
                                        </p:tav>
                                      </p:tavLst>
                                    </p:anim>
                                    <p:anim calcmode="lin" valueType="num">
                                      <p:cBhvr additive="base">
                                        <p:cTn id="14"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9518650" y="984250"/>
            <a:ext cx="8001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latin typeface="楷体_GB2312" pitchFamily="49" charset="-122"/>
                <a:ea typeface="楷体_GB2312" pitchFamily="49" charset="-122"/>
              </a:rPr>
              <a:t> </a:t>
            </a:r>
            <a:endParaRPr lang="en-US" altLang="zh-CN" sz="3200" b="1">
              <a:latin typeface="楷体_GB2312" pitchFamily="49" charset="-122"/>
              <a:ea typeface="楷体_GB2312" pitchFamily="49" charset="-122"/>
            </a:endParaRPr>
          </a:p>
          <a:p>
            <a:pPr>
              <a:spcBef>
                <a:spcPct val="50000"/>
              </a:spcBef>
            </a:pPr>
            <a:r>
              <a:rPr lang="zh-CN" altLang="en-US" sz="3200" b="1">
                <a:solidFill>
                  <a:schemeClr val="bg1"/>
                </a:solidFill>
                <a:latin typeface="楷体_GB2312" pitchFamily="49" charset="-122"/>
                <a:ea typeface="楷体_GB2312" pitchFamily="49" charset="-122"/>
              </a:rPr>
              <a:t>红外成像</a:t>
            </a:r>
          </a:p>
        </p:txBody>
      </p:sp>
      <p:sp>
        <p:nvSpPr>
          <p:cNvPr id="16388" name="TextBox 3"/>
          <p:cNvSpPr txBox="1">
            <a:spLocks noChangeArrowheads="1"/>
          </p:cNvSpPr>
          <p:nvPr/>
        </p:nvSpPr>
        <p:spPr bwMode="auto">
          <a:xfrm>
            <a:off x="11046936" y="1117600"/>
            <a:ext cx="738664" cy="448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600" b="1" dirty="0">
                <a:solidFill>
                  <a:schemeClr val="tx1"/>
                </a:solidFill>
                <a:latin typeface="楷体_GB2312" pitchFamily="49" charset="-122"/>
                <a:ea typeface="楷体_GB2312" pitchFamily="49" charset="-122"/>
              </a:rPr>
              <a:t>红外线成像</a:t>
            </a:r>
          </a:p>
        </p:txBody>
      </p:sp>
      <p:pic>
        <p:nvPicPr>
          <p:cNvPr id="2" name="爱剪辑-红外成像">
            <a:hlinkClick r:id="" action="ppaction://media"/>
          </p:cNvPr>
          <p:cNvPicPr>
            <a:picLocks noChangeAspect="1"/>
          </p:cNvPicPr>
          <p:nvPr>
            <a:videoFile r:link="rId1"/>
            <p:extLst>
              <p:ext uri="{DAA4B4D4-6D71-4841-9C94-3DE7FCFB9230}">
                <p14:media xmlns:p14="http://schemas.microsoft.com/office/powerpoint/2010/main" r:embed="rId2">
                  <p14:trim st="6000" end="6515"/>
                </p14:media>
              </p:ext>
            </p:extLst>
          </p:nvPr>
        </p:nvPicPr>
        <p:blipFill>
          <a:blip r:embed="rId4"/>
          <a:stretch>
            <a:fillRect/>
          </a:stretch>
        </p:blipFill>
        <p:spPr>
          <a:xfrm>
            <a:off x="-8890" y="8255"/>
            <a:ext cx="10807065" cy="6842125"/>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9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4"/>
          <p:cNvSpPr txBox="1">
            <a:spLocks noChangeArrowheads="1"/>
          </p:cNvSpPr>
          <p:nvPr/>
        </p:nvSpPr>
        <p:spPr bwMode="auto">
          <a:xfrm>
            <a:off x="1758315" y="730885"/>
            <a:ext cx="4876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en-US" altLang="zh-CN" sz="3200" b="1">
                <a:latin typeface="楷体_GB2312" pitchFamily="49" charset="-122"/>
                <a:ea typeface="楷体_GB2312" pitchFamily="49" charset="-122"/>
              </a:rPr>
              <a:t>3</a:t>
            </a:r>
            <a:r>
              <a:rPr lang="zh-CN" altLang="en-US" sz="3200" b="1">
                <a:latin typeface="楷体_GB2312" pitchFamily="49" charset="-122"/>
                <a:ea typeface="楷体_GB2312" pitchFamily="49" charset="-122"/>
              </a:rPr>
              <a:t>、紫外线的特点：</a:t>
            </a:r>
          </a:p>
        </p:txBody>
      </p:sp>
      <p:sp>
        <p:nvSpPr>
          <p:cNvPr id="3" name="Text Box 5"/>
          <p:cNvSpPr txBox="1">
            <a:spLocks noChangeArrowheads="1"/>
          </p:cNvSpPr>
          <p:nvPr/>
        </p:nvSpPr>
        <p:spPr bwMode="auto">
          <a:xfrm>
            <a:off x="2717800" y="1651000"/>
            <a:ext cx="5784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en-US" altLang="zh-CN" sz="2800" b="1">
                <a:solidFill>
                  <a:srgbClr val="0D0D0D"/>
                </a:solidFill>
                <a:latin typeface="楷体_GB2312" pitchFamily="49" charset="-122"/>
                <a:ea typeface="楷体_GB2312" pitchFamily="49" charset="-122"/>
              </a:rPr>
              <a:t>1</a:t>
            </a:r>
            <a:r>
              <a:rPr lang="zh-CN" altLang="en-US" sz="2800" b="1">
                <a:solidFill>
                  <a:srgbClr val="0D0D0D"/>
                </a:solidFill>
                <a:latin typeface="楷体_GB2312" pitchFamily="49" charset="-122"/>
                <a:ea typeface="楷体_GB2312" pitchFamily="49" charset="-122"/>
              </a:rPr>
              <a:t>、紫外线的荧光作用</a:t>
            </a:r>
          </a:p>
        </p:txBody>
      </p:sp>
      <p:sp>
        <p:nvSpPr>
          <p:cNvPr id="4" name="Text Box 6"/>
          <p:cNvSpPr txBox="1">
            <a:spLocks noChangeArrowheads="1"/>
          </p:cNvSpPr>
          <p:nvPr/>
        </p:nvSpPr>
        <p:spPr bwMode="auto">
          <a:xfrm>
            <a:off x="2717800" y="2338388"/>
            <a:ext cx="74834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en-US" altLang="zh-CN" sz="2800" b="1">
                <a:solidFill>
                  <a:srgbClr val="0D0D0D"/>
                </a:solidFill>
                <a:latin typeface="楷体_GB2312" pitchFamily="49" charset="-122"/>
                <a:ea typeface="楷体_GB2312" pitchFamily="49" charset="-122"/>
              </a:rPr>
              <a:t>2</a:t>
            </a:r>
            <a:r>
              <a:rPr lang="zh-CN" altLang="en-US" sz="2800" b="1">
                <a:solidFill>
                  <a:srgbClr val="0D0D0D"/>
                </a:solidFill>
                <a:latin typeface="楷体_GB2312" pitchFamily="49" charset="-122"/>
                <a:ea typeface="楷体_GB2312" pitchFamily="49" charset="-122"/>
              </a:rPr>
              <a:t>、紫外线的生理作用（杀菌、消毒、治病等</a:t>
            </a:r>
            <a:r>
              <a:rPr lang="en-US" altLang="zh-CN" sz="2800" b="1">
                <a:solidFill>
                  <a:srgbClr val="0D0D0D"/>
                </a:solidFill>
                <a:latin typeface="楷体_GB2312" pitchFamily="49" charset="-122"/>
                <a:ea typeface="楷体_GB2312" pitchFamily="49" charset="-122"/>
              </a:rPr>
              <a:t>)</a:t>
            </a:r>
          </a:p>
        </p:txBody>
      </p:sp>
      <p:sp>
        <p:nvSpPr>
          <p:cNvPr id="5" name="Text Box 7"/>
          <p:cNvSpPr txBox="1">
            <a:spLocks noChangeArrowheads="1"/>
          </p:cNvSpPr>
          <p:nvPr/>
        </p:nvSpPr>
        <p:spPr bwMode="auto">
          <a:xfrm>
            <a:off x="2717800" y="3027363"/>
            <a:ext cx="5273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en-US" altLang="zh-CN" sz="2800" b="1">
                <a:solidFill>
                  <a:srgbClr val="0D0D0D"/>
                </a:solidFill>
                <a:latin typeface="楷体_GB2312" pitchFamily="49" charset="-122"/>
                <a:ea typeface="楷体_GB2312" pitchFamily="49" charset="-122"/>
              </a:rPr>
              <a:t>3</a:t>
            </a:r>
            <a:r>
              <a:rPr lang="zh-CN" altLang="en-US" sz="2800" b="1">
                <a:solidFill>
                  <a:srgbClr val="0D0D0D"/>
                </a:solidFill>
                <a:latin typeface="楷体_GB2312" pitchFamily="49" charset="-122"/>
                <a:ea typeface="楷体_GB2312" pitchFamily="49" charset="-122"/>
              </a:rPr>
              <a:t>、过量的紫外线对人体有害</a:t>
            </a:r>
            <a:endParaRPr lang="zh-CN" altLang="en-US" sz="2800">
              <a:solidFill>
                <a:schemeClr val="hlink"/>
              </a:solidFill>
              <a:latin typeface="Arial" panose="020B0604020202020204" pitchFamily="34" charset="0"/>
            </a:endParaRPr>
          </a:p>
        </p:txBody>
      </p:sp>
      <p:pic>
        <p:nvPicPr>
          <p:cNvPr id="17414" name="Picture 6" descr="紫外线消毒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5115" y="4205605"/>
            <a:ext cx="32893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7" descr="紫外线防伪"/>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8835" y="4051300"/>
            <a:ext cx="2933700"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15"/>
                                        </p:tgtEl>
                                        <p:attrNameLst>
                                          <p:attrName>style.visibility</p:attrName>
                                        </p:attrNameLst>
                                      </p:cBhvr>
                                      <p:to>
                                        <p:strVal val="visible"/>
                                      </p:to>
                                    </p:set>
                                    <p:animEffect transition="in" filter="blinds(horizontal)">
                                      <p:cBhvr>
                                        <p:cTn id="12" dur="500"/>
                                        <p:tgtEl>
                                          <p:spTgt spid="174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7414"/>
                                        </p:tgtEl>
                                        <p:attrNameLst>
                                          <p:attrName>style.visibility</p:attrName>
                                        </p:attrNameLst>
                                      </p:cBhvr>
                                      <p:to>
                                        <p:strVal val="visible"/>
                                      </p:to>
                                    </p:set>
                                    <p:animEffect transition="in" filter="checkerboard(across)">
                                      <p:cBhvr>
                                        <p:cTn id="22" dur="500"/>
                                        <p:tgtEl>
                                          <p:spTgt spid="174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4"/>
          <p:cNvSpPr>
            <a:spLocks noChangeArrowheads="1"/>
          </p:cNvSpPr>
          <p:nvPr/>
        </p:nvSpPr>
        <p:spPr bwMode="auto">
          <a:xfrm>
            <a:off x="1339850" y="803910"/>
            <a:ext cx="71120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600" b="1">
                <a:solidFill>
                  <a:srgbClr val="0D0D0D"/>
                </a:solidFill>
                <a:latin typeface="楷体_GB2312" pitchFamily="49" charset="-122"/>
                <a:ea typeface="楷体_GB2312" pitchFamily="49" charset="-122"/>
              </a:rPr>
              <a:t>动手动脑学物理：颜料的三原色</a:t>
            </a:r>
          </a:p>
        </p:txBody>
      </p:sp>
      <p:grpSp>
        <p:nvGrpSpPr>
          <p:cNvPr id="2" name="Group 3"/>
          <p:cNvGrpSpPr/>
          <p:nvPr/>
        </p:nvGrpSpPr>
        <p:grpSpPr bwMode="auto">
          <a:xfrm>
            <a:off x="2743835" y="2895600"/>
            <a:ext cx="4800600" cy="3962400"/>
            <a:chOff x="1296" y="1056"/>
            <a:chExt cx="3024" cy="2496"/>
          </a:xfrm>
        </p:grpSpPr>
        <p:pic>
          <p:nvPicPr>
            <p:cNvPr id="18439" name="Picture 4"/>
            <p:cNvPicPr>
              <a:picLocks noChangeAspect="1" noChangeArrowheads="1"/>
            </p:cNvPicPr>
            <p:nvPr/>
          </p:nvPicPr>
          <p:blipFill>
            <a:blip r:embed="rId2">
              <a:extLst>
                <a:ext uri="{28A0092B-C50C-407E-A947-70E740481C1C}">
                  <a14:useLocalDpi xmlns:a14="http://schemas.microsoft.com/office/drawing/2010/main" val="0"/>
                </a:ext>
              </a:extLst>
            </a:blip>
            <a:srcRect l="4791" t="7886" r="12032" b="6892"/>
            <a:stretch>
              <a:fillRect/>
            </a:stretch>
          </p:blipFill>
          <p:spPr bwMode="auto">
            <a:xfrm>
              <a:off x="1296" y="1056"/>
              <a:ext cx="3024"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0" name="Rectangle 5"/>
            <p:cNvSpPr>
              <a:spLocks noChangeArrowheads="1"/>
            </p:cNvSpPr>
            <p:nvPr/>
          </p:nvSpPr>
          <p:spPr bwMode="auto">
            <a:xfrm>
              <a:off x="2518" y="1362"/>
              <a:ext cx="713"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spcBef>
                  <a:spcPct val="20000"/>
                </a:spcBef>
              </a:pPr>
              <a:r>
                <a:rPr lang="zh-CN" altLang="en-US" sz="3600">
                  <a:latin typeface="Arial" panose="020B0604020202020204" pitchFamily="34" charset="0"/>
                  <a:cs typeface="Arial" panose="020B0604020202020204" pitchFamily="34" charset="0"/>
                </a:rPr>
                <a:t>品红</a:t>
              </a:r>
            </a:p>
          </p:txBody>
        </p:sp>
        <p:sp>
          <p:nvSpPr>
            <p:cNvPr id="18441" name="Rectangle 6"/>
            <p:cNvSpPr>
              <a:spLocks noChangeArrowheads="1"/>
            </p:cNvSpPr>
            <p:nvPr/>
          </p:nvSpPr>
          <p:spPr bwMode="auto">
            <a:xfrm>
              <a:off x="1781" y="2651"/>
              <a:ext cx="513"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spcBef>
                  <a:spcPct val="20000"/>
                </a:spcBef>
              </a:pPr>
              <a:r>
                <a:rPr lang="zh-CN" altLang="en-US" sz="3600">
                  <a:latin typeface="Arial" panose="020B0604020202020204" pitchFamily="34" charset="0"/>
                  <a:cs typeface="Arial" panose="020B0604020202020204" pitchFamily="34" charset="0"/>
                </a:rPr>
                <a:t>黄  </a:t>
              </a:r>
            </a:p>
          </p:txBody>
        </p:sp>
        <p:sp>
          <p:nvSpPr>
            <p:cNvPr id="18442" name="Rectangle 7"/>
            <p:cNvSpPr>
              <a:spLocks noChangeArrowheads="1"/>
            </p:cNvSpPr>
            <p:nvPr/>
          </p:nvSpPr>
          <p:spPr bwMode="auto">
            <a:xfrm>
              <a:off x="3521" y="2586"/>
              <a:ext cx="457"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spcBef>
                  <a:spcPct val="20000"/>
                </a:spcBef>
              </a:pPr>
              <a:r>
                <a:rPr lang="zh-CN" altLang="en-US" sz="3600">
                  <a:latin typeface="Arial" panose="020B0604020202020204" pitchFamily="34" charset="0"/>
                  <a:cs typeface="Arial" panose="020B0604020202020204" pitchFamily="34" charset="0"/>
                </a:rPr>
                <a:t>青  </a:t>
              </a:r>
            </a:p>
          </p:txBody>
        </p:sp>
        <p:sp>
          <p:nvSpPr>
            <p:cNvPr id="18443" name="Rectangle 8"/>
            <p:cNvSpPr>
              <a:spLocks noChangeArrowheads="1"/>
            </p:cNvSpPr>
            <p:nvPr/>
          </p:nvSpPr>
          <p:spPr bwMode="auto">
            <a:xfrm>
              <a:off x="2160" y="1968"/>
              <a:ext cx="432"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spcBef>
                  <a:spcPct val="20000"/>
                </a:spcBef>
              </a:pPr>
              <a:r>
                <a:rPr lang="zh-CN" altLang="en-US" sz="3200">
                  <a:solidFill>
                    <a:schemeClr val="bg1"/>
                  </a:solidFill>
                  <a:latin typeface="Arial" panose="020B0604020202020204" pitchFamily="34" charset="0"/>
                  <a:cs typeface="Arial" panose="020B0604020202020204" pitchFamily="34" charset="0"/>
                </a:rPr>
                <a:t>红</a:t>
              </a:r>
            </a:p>
          </p:txBody>
        </p:sp>
        <p:sp>
          <p:nvSpPr>
            <p:cNvPr id="18444" name="Rectangle 9"/>
            <p:cNvSpPr>
              <a:spLocks noChangeArrowheads="1"/>
            </p:cNvSpPr>
            <p:nvPr/>
          </p:nvSpPr>
          <p:spPr bwMode="auto">
            <a:xfrm>
              <a:off x="3225" y="1923"/>
              <a:ext cx="432"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spcBef>
                  <a:spcPct val="20000"/>
                </a:spcBef>
              </a:pPr>
              <a:r>
                <a:rPr lang="zh-CN" altLang="en-US" sz="3200">
                  <a:solidFill>
                    <a:schemeClr val="bg1"/>
                  </a:solidFill>
                  <a:latin typeface="Arial" panose="020B0604020202020204" pitchFamily="34" charset="0"/>
                  <a:cs typeface="Arial" panose="020B0604020202020204" pitchFamily="34" charset="0"/>
                </a:rPr>
                <a:t>蓝</a:t>
              </a:r>
            </a:p>
          </p:txBody>
        </p:sp>
        <p:sp>
          <p:nvSpPr>
            <p:cNvPr id="18445" name="Rectangle 10"/>
            <p:cNvSpPr>
              <a:spLocks noChangeArrowheads="1"/>
            </p:cNvSpPr>
            <p:nvPr/>
          </p:nvSpPr>
          <p:spPr bwMode="auto">
            <a:xfrm>
              <a:off x="2706" y="2208"/>
              <a:ext cx="432"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spcBef>
                  <a:spcPct val="20000"/>
                </a:spcBef>
              </a:pPr>
              <a:r>
                <a:rPr lang="zh-CN" altLang="en-US" sz="3200">
                  <a:solidFill>
                    <a:schemeClr val="bg1"/>
                  </a:solidFill>
                  <a:latin typeface="Arial" panose="020B0604020202020204" pitchFamily="34" charset="0"/>
                  <a:cs typeface="Arial" panose="020B0604020202020204" pitchFamily="34" charset="0"/>
                </a:rPr>
                <a:t>黑</a:t>
              </a:r>
            </a:p>
          </p:txBody>
        </p:sp>
        <p:sp>
          <p:nvSpPr>
            <p:cNvPr id="18446" name="Rectangle 11"/>
            <p:cNvSpPr>
              <a:spLocks noChangeArrowheads="1"/>
            </p:cNvSpPr>
            <p:nvPr/>
          </p:nvSpPr>
          <p:spPr bwMode="auto">
            <a:xfrm>
              <a:off x="2733" y="2796"/>
              <a:ext cx="432"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spcBef>
                  <a:spcPct val="20000"/>
                </a:spcBef>
              </a:pPr>
              <a:r>
                <a:rPr lang="zh-CN" altLang="en-US" sz="3200">
                  <a:latin typeface="Arial" panose="020B0604020202020204" pitchFamily="34" charset="0"/>
                  <a:cs typeface="Arial" panose="020B0604020202020204" pitchFamily="34" charset="0"/>
                </a:rPr>
                <a:t>绿</a:t>
              </a:r>
            </a:p>
          </p:txBody>
        </p:sp>
      </p:grpSp>
      <p:sp>
        <p:nvSpPr>
          <p:cNvPr id="18437" name="Rectangle 2"/>
          <p:cNvSpPr txBox="1">
            <a:spLocks noChangeArrowheads="1"/>
          </p:cNvSpPr>
          <p:nvPr/>
        </p:nvSpPr>
        <p:spPr bwMode="auto">
          <a:xfrm>
            <a:off x="1339850" y="1631950"/>
            <a:ext cx="746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20000"/>
              </a:spcBef>
              <a:buClr>
                <a:schemeClr val="hlink"/>
              </a:buClr>
            </a:pPr>
            <a:r>
              <a:rPr lang="zh-CN" altLang="en-US" sz="2800" b="1">
                <a:latin typeface="楷体_GB2312" pitchFamily="49" charset="-122"/>
                <a:ea typeface="楷体_GB2312" pitchFamily="49" charset="-122"/>
              </a:rPr>
              <a:t>颜料的三原色：品红、黄、青</a:t>
            </a:r>
          </a:p>
          <a:p>
            <a:pPr>
              <a:spcBef>
                <a:spcPct val="20000"/>
              </a:spcBef>
              <a:buClr>
                <a:schemeClr val="hlink"/>
              </a:buClr>
            </a:pPr>
            <a:r>
              <a:rPr lang="zh-CN" altLang="en-US" sz="2800" b="1">
                <a:latin typeface="楷体_GB2312" pitchFamily="49" charset="-122"/>
                <a:ea typeface="楷体_GB2312" pitchFamily="49" charset="-122"/>
              </a:rPr>
              <a:t>它们按不同的比例可以调出不同的颜色</a:t>
            </a:r>
            <a:r>
              <a:rPr lang="en-US" altLang="zh-CN" sz="2800" b="1">
                <a:latin typeface="楷体_GB2312" pitchFamily="49" charset="-122"/>
                <a:ea typeface="楷体_GB2312" pitchFamily="49" charset="-122"/>
              </a:rPr>
              <a:t>. </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txBox="1">
            <a:spLocks noChangeArrowheads="1"/>
          </p:cNvSpPr>
          <p:nvPr/>
        </p:nvSpPr>
        <p:spPr bwMode="auto">
          <a:xfrm>
            <a:off x="1754505" y="565150"/>
            <a:ext cx="2447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4000" b="1">
                <a:solidFill>
                  <a:srgbClr val="0D0D0D"/>
                </a:solidFill>
                <a:latin typeface="楷体_GB2312" pitchFamily="49" charset="-122"/>
                <a:ea typeface="楷体_GB2312" pitchFamily="49" charset="-122"/>
              </a:rPr>
              <a:t>课堂小结</a:t>
            </a:r>
          </a:p>
        </p:txBody>
      </p:sp>
      <p:sp>
        <p:nvSpPr>
          <p:cNvPr id="34820" name="Text Box 4"/>
          <p:cNvSpPr txBox="1">
            <a:spLocks noChangeArrowheads="1"/>
          </p:cNvSpPr>
          <p:nvPr/>
        </p:nvSpPr>
        <p:spPr bwMode="auto">
          <a:xfrm>
            <a:off x="2628900" y="1606550"/>
            <a:ext cx="81994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nSpc>
                <a:spcPct val="125000"/>
              </a:lnSpc>
            </a:pPr>
            <a:r>
              <a:rPr lang="en-US" altLang="zh-CN" sz="3200" b="1">
                <a:solidFill>
                  <a:srgbClr val="0D0D0D"/>
                </a:solidFill>
                <a:latin typeface="楷体_GB2312" pitchFamily="49" charset="-122"/>
                <a:ea typeface="楷体_GB2312" pitchFamily="49" charset="-122"/>
              </a:rPr>
              <a:t>1</a:t>
            </a:r>
            <a:r>
              <a:rPr lang="zh-CN" altLang="en-US" sz="3200" b="1">
                <a:solidFill>
                  <a:srgbClr val="0D0D0D"/>
                </a:solidFill>
                <a:latin typeface="楷体_GB2312" pitchFamily="49" charset="-122"/>
                <a:ea typeface="楷体_GB2312" pitchFamily="49" charset="-122"/>
              </a:rPr>
              <a:t>．白光是由</a:t>
            </a:r>
            <a:r>
              <a:rPr lang="zh-CN" altLang="en-US" sz="3200" b="1">
                <a:solidFill>
                  <a:srgbClr val="FF0000"/>
                </a:solidFill>
                <a:latin typeface="楷体_GB2312" pitchFamily="49" charset="-122"/>
                <a:ea typeface="楷体_GB2312" pitchFamily="49" charset="-122"/>
              </a:rPr>
              <a:t>红、橙、黄、绿、蓝、靛、紫</a:t>
            </a:r>
            <a:r>
              <a:rPr lang="zh-CN" altLang="en-US" sz="3200" b="1">
                <a:solidFill>
                  <a:srgbClr val="0D0D0D"/>
                </a:solidFill>
                <a:latin typeface="楷体_GB2312" pitchFamily="49" charset="-122"/>
                <a:ea typeface="楷体_GB2312" pitchFamily="49" charset="-122"/>
              </a:rPr>
              <a:t>等各种色光混合而成的。</a:t>
            </a:r>
          </a:p>
        </p:txBody>
      </p:sp>
      <p:sp>
        <p:nvSpPr>
          <p:cNvPr id="34821" name="Text Box 5"/>
          <p:cNvSpPr txBox="1">
            <a:spLocks noChangeArrowheads="1"/>
          </p:cNvSpPr>
          <p:nvPr/>
        </p:nvSpPr>
        <p:spPr bwMode="auto">
          <a:xfrm>
            <a:off x="2584450" y="2895600"/>
            <a:ext cx="79200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en-US" altLang="zh-CN" sz="3200" b="1">
                <a:solidFill>
                  <a:srgbClr val="0D0D0D"/>
                </a:solidFill>
                <a:latin typeface="楷体_GB2312" pitchFamily="49" charset="-122"/>
                <a:ea typeface="楷体_GB2312" pitchFamily="49" charset="-122"/>
              </a:rPr>
              <a:t>2</a:t>
            </a:r>
            <a:r>
              <a:rPr lang="zh-CN" altLang="en-US" sz="3200" b="1">
                <a:solidFill>
                  <a:srgbClr val="0D0D0D"/>
                </a:solidFill>
                <a:latin typeface="楷体_GB2312" pitchFamily="49" charset="-122"/>
                <a:ea typeface="楷体_GB2312" pitchFamily="49" charset="-122"/>
              </a:rPr>
              <a:t>．色光的三原色：</a:t>
            </a:r>
            <a:r>
              <a:rPr lang="zh-CN" altLang="en-US" sz="3200" b="1">
                <a:solidFill>
                  <a:srgbClr val="FF0000"/>
                </a:solidFill>
                <a:latin typeface="楷体_GB2312" pitchFamily="49" charset="-122"/>
                <a:ea typeface="楷体_GB2312" pitchFamily="49" charset="-122"/>
              </a:rPr>
              <a:t>红、绿、蓝</a:t>
            </a:r>
          </a:p>
        </p:txBody>
      </p:sp>
      <p:sp>
        <p:nvSpPr>
          <p:cNvPr id="34822" name="Rectangle 3"/>
          <p:cNvSpPr txBox="1">
            <a:spLocks noChangeArrowheads="1"/>
          </p:cNvSpPr>
          <p:nvPr/>
        </p:nvSpPr>
        <p:spPr bwMode="auto">
          <a:xfrm>
            <a:off x="2362200" y="3606800"/>
            <a:ext cx="803275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nSpc>
                <a:spcPct val="125000"/>
              </a:lnSpc>
            </a:pPr>
            <a:r>
              <a:rPr lang="zh-CN" altLang="en-US" sz="3200">
                <a:solidFill>
                  <a:schemeClr val="tx2"/>
                </a:solidFill>
                <a:latin typeface="楷体_GB2312" pitchFamily="49" charset="-122"/>
                <a:ea typeface="楷体_GB2312" pitchFamily="49" charset="-122"/>
              </a:rPr>
              <a:t> </a:t>
            </a:r>
            <a:r>
              <a:rPr lang="en-US" altLang="zh-CN" sz="3200" b="1">
                <a:solidFill>
                  <a:srgbClr val="0D0D0D"/>
                </a:solidFill>
                <a:latin typeface="楷体_GB2312" pitchFamily="49" charset="-122"/>
                <a:ea typeface="楷体_GB2312" pitchFamily="49" charset="-122"/>
              </a:rPr>
              <a:t>3</a:t>
            </a:r>
            <a:r>
              <a:rPr lang="zh-CN" altLang="en-US" sz="3200" b="1">
                <a:solidFill>
                  <a:srgbClr val="0D0D0D"/>
                </a:solidFill>
                <a:latin typeface="楷体_GB2312" pitchFamily="49" charset="-122"/>
                <a:ea typeface="楷体_GB2312" pitchFamily="49" charset="-122"/>
              </a:rPr>
              <a:t>．红外线的特征及实际应用</a:t>
            </a:r>
            <a:endParaRPr lang="en-US" altLang="zh-CN" sz="3200" b="1">
              <a:solidFill>
                <a:srgbClr val="0D0D0D"/>
              </a:solidFill>
              <a:latin typeface="楷体_GB2312" pitchFamily="49" charset="-122"/>
              <a:ea typeface="楷体_GB2312" pitchFamily="49" charset="-122"/>
            </a:endParaRPr>
          </a:p>
          <a:p>
            <a:pPr>
              <a:lnSpc>
                <a:spcPct val="125000"/>
              </a:lnSpc>
            </a:pPr>
            <a:r>
              <a:rPr lang="zh-CN" altLang="en-US" sz="3200" b="1">
                <a:solidFill>
                  <a:schemeClr val="tx2"/>
                </a:solidFill>
                <a:latin typeface="楷体_GB2312" pitchFamily="49" charset="-122"/>
                <a:ea typeface="楷体_GB2312" pitchFamily="49" charset="-122"/>
              </a:rPr>
              <a:t> </a:t>
            </a:r>
            <a:r>
              <a:rPr lang="en-US" altLang="zh-CN" sz="3200" b="1">
                <a:solidFill>
                  <a:srgbClr val="0D0D0D"/>
                </a:solidFill>
                <a:latin typeface="楷体_GB2312" pitchFamily="49" charset="-122"/>
                <a:ea typeface="楷体_GB2312" pitchFamily="49" charset="-122"/>
              </a:rPr>
              <a:t>4</a:t>
            </a:r>
            <a:r>
              <a:rPr lang="zh-CN" altLang="en-US" sz="3200" b="1">
                <a:solidFill>
                  <a:srgbClr val="0D0D0D"/>
                </a:solidFill>
                <a:latin typeface="楷体_GB2312" pitchFamily="49" charset="-122"/>
                <a:ea typeface="楷体_GB2312" pitchFamily="49" charset="-122"/>
              </a:rPr>
              <a:t>．紫外线的特征实际应用以及危害</a:t>
            </a:r>
          </a:p>
        </p:txBody>
      </p:sp>
      <p:pic>
        <p:nvPicPr>
          <p:cNvPr id="21511" name="Picture 7" descr="http://p0.so.qhimgs1.com/bdr/_240_/t01f31a5699d7444d60.gif"/>
          <p:cNvPicPr>
            <a:picLocks noChangeAspect="1" noChangeArrowheads="1"/>
          </p:cNvPicPr>
          <p:nvPr/>
        </p:nvPicPr>
        <p:blipFill>
          <a:blip r:embed="rId2"/>
          <a:srcRect/>
          <a:stretch>
            <a:fillRect/>
          </a:stretch>
        </p:blipFill>
        <p:spPr bwMode="auto">
          <a:xfrm>
            <a:off x="10394950" y="4533265"/>
            <a:ext cx="17145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48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48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482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482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1511"/>
                                        </p:tgtEl>
                                        <p:attrNameLst>
                                          <p:attrName>style.visibility</p:attrName>
                                        </p:attrNameLst>
                                      </p:cBhvr>
                                      <p:to>
                                        <p:strVal val="visible"/>
                                      </p:to>
                                    </p:set>
                                    <p:animEffect transition="in" filter="blinds(horizontal)">
                                      <p:cBhvr>
                                        <p:cTn id="23"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utoUpdateAnimBg="0"/>
      <p:bldP spid="34821" grpId="0" autoUpdateAnimBg="0"/>
      <p:bldP spid="34822"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txBox="1">
            <a:spLocks noChangeArrowheads="1"/>
          </p:cNvSpPr>
          <p:nvPr/>
        </p:nvSpPr>
        <p:spPr bwMode="auto">
          <a:xfrm>
            <a:off x="2584450" y="584200"/>
            <a:ext cx="2447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4000" b="1">
                <a:solidFill>
                  <a:srgbClr val="0D0D0D"/>
                </a:solidFill>
                <a:latin typeface="楷体_GB2312" pitchFamily="49" charset="-122"/>
                <a:ea typeface="楷体_GB2312" pitchFamily="49" charset="-122"/>
              </a:rPr>
              <a:t>小试牛刀</a:t>
            </a:r>
          </a:p>
        </p:txBody>
      </p:sp>
      <p:sp>
        <p:nvSpPr>
          <p:cNvPr id="4" name="Text Box 2"/>
          <p:cNvSpPr txBox="1">
            <a:spLocks noChangeArrowheads="1"/>
          </p:cNvSpPr>
          <p:nvPr/>
        </p:nvSpPr>
        <p:spPr bwMode="auto">
          <a:xfrm>
            <a:off x="2184400" y="1917700"/>
            <a:ext cx="820896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25000"/>
              </a:lnSpc>
            </a:pPr>
            <a:r>
              <a:rPr lang="zh-CN" altLang="en-US">
                <a:solidFill>
                  <a:srgbClr val="000000"/>
                </a:solidFill>
                <a:latin typeface="宋体" panose="02010600030101010101" pitchFamily="2" charset="-122"/>
                <a:cs typeface="Arial" panose="020B0604020202020204" pitchFamily="34" charset="0"/>
              </a:rPr>
              <a:t>　　</a:t>
            </a:r>
            <a:r>
              <a:rPr lang="en-US" altLang="zh-CN" sz="3200" b="1">
                <a:solidFill>
                  <a:srgbClr val="000000"/>
                </a:solidFill>
                <a:latin typeface="楷体_GB2312" pitchFamily="49" charset="-122"/>
                <a:ea typeface="楷体_GB2312" pitchFamily="49" charset="-122"/>
                <a:cs typeface="Arial" panose="020B0604020202020204" pitchFamily="34" charset="0"/>
              </a:rPr>
              <a:t>1. </a:t>
            </a:r>
            <a:r>
              <a:rPr lang="zh-CN" altLang="en-US" sz="3200" b="1">
                <a:solidFill>
                  <a:srgbClr val="000000"/>
                </a:solidFill>
                <a:latin typeface="楷体_GB2312" pitchFamily="49" charset="-122"/>
                <a:ea typeface="楷体_GB2312" pitchFamily="49" charset="-122"/>
                <a:cs typeface="Arial" panose="020B0604020202020204" pitchFamily="34" charset="0"/>
              </a:rPr>
              <a:t>太阳光通过棱镜后，会被分解成各种颜色的光，如果用一个白屏来承接，则白屏上的颜色顺序为红、</a:t>
            </a:r>
            <a:r>
              <a:rPr lang="en-US" altLang="zh-CN" sz="3200" b="1">
                <a:solidFill>
                  <a:srgbClr val="000000"/>
                </a:solidFill>
                <a:latin typeface="楷体_GB2312" pitchFamily="49" charset="-122"/>
                <a:ea typeface="楷体_GB2312" pitchFamily="49" charset="-122"/>
                <a:cs typeface="Arial" panose="020B0604020202020204" pitchFamily="34" charset="0"/>
              </a:rPr>
              <a:t>_____</a:t>
            </a:r>
            <a:r>
              <a:rPr lang="zh-CN" altLang="en-US" sz="3200" b="1">
                <a:solidFill>
                  <a:srgbClr val="000000"/>
                </a:solidFill>
                <a:latin typeface="楷体_GB2312" pitchFamily="49" charset="-122"/>
                <a:ea typeface="楷体_GB2312" pitchFamily="49" charset="-122"/>
                <a:cs typeface="Arial" panose="020B0604020202020204" pitchFamily="34" charset="0"/>
              </a:rPr>
              <a:t>、</a:t>
            </a:r>
            <a:r>
              <a:rPr lang="en-US" altLang="zh-CN" sz="3200" b="1">
                <a:solidFill>
                  <a:srgbClr val="000000"/>
                </a:solidFill>
                <a:latin typeface="楷体_GB2312" pitchFamily="49" charset="-122"/>
                <a:ea typeface="楷体_GB2312" pitchFamily="49" charset="-122"/>
                <a:cs typeface="Arial" panose="020B0604020202020204" pitchFamily="34" charset="0"/>
              </a:rPr>
              <a:t>_____</a:t>
            </a:r>
            <a:r>
              <a:rPr lang="zh-CN" altLang="en-US" sz="3200" b="1">
                <a:solidFill>
                  <a:srgbClr val="000000"/>
                </a:solidFill>
                <a:latin typeface="楷体_GB2312" pitchFamily="49" charset="-122"/>
                <a:ea typeface="楷体_GB2312" pitchFamily="49" charset="-122"/>
                <a:cs typeface="Arial" panose="020B0604020202020204" pitchFamily="34" charset="0"/>
              </a:rPr>
              <a:t>、</a:t>
            </a:r>
            <a:r>
              <a:rPr lang="en-US" altLang="zh-CN" sz="3200" b="1">
                <a:solidFill>
                  <a:srgbClr val="000000"/>
                </a:solidFill>
                <a:latin typeface="楷体_GB2312" pitchFamily="49" charset="-122"/>
                <a:ea typeface="楷体_GB2312" pitchFamily="49" charset="-122"/>
                <a:cs typeface="Arial" panose="020B0604020202020204" pitchFamily="34" charset="0"/>
              </a:rPr>
              <a:t>______</a:t>
            </a:r>
            <a:r>
              <a:rPr lang="zh-CN" altLang="en-US" sz="3200" b="1">
                <a:solidFill>
                  <a:srgbClr val="000000"/>
                </a:solidFill>
                <a:latin typeface="楷体_GB2312" pitchFamily="49" charset="-122"/>
                <a:ea typeface="楷体_GB2312" pitchFamily="49" charset="-122"/>
                <a:cs typeface="Arial" panose="020B0604020202020204" pitchFamily="34" charset="0"/>
              </a:rPr>
              <a:t>、</a:t>
            </a:r>
            <a:r>
              <a:rPr lang="en-US" altLang="zh-CN" sz="3200" b="1">
                <a:solidFill>
                  <a:srgbClr val="000000"/>
                </a:solidFill>
                <a:latin typeface="楷体_GB2312" pitchFamily="49" charset="-122"/>
                <a:ea typeface="楷体_GB2312" pitchFamily="49" charset="-122"/>
                <a:cs typeface="Arial" panose="020B0604020202020204" pitchFamily="34" charset="0"/>
              </a:rPr>
              <a:t>______</a:t>
            </a:r>
            <a:r>
              <a:rPr lang="zh-CN" altLang="en-US" sz="3200" b="1">
                <a:solidFill>
                  <a:srgbClr val="000000"/>
                </a:solidFill>
                <a:latin typeface="楷体_GB2312" pitchFamily="49" charset="-122"/>
                <a:ea typeface="楷体_GB2312" pitchFamily="49" charset="-122"/>
                <a:cs typeface="Arial" panose="020B0604020202020204" pitchFamily="34" charset="0"/>
              </a:rPr>
              <a:t>、</a:t>
            </a:r>
            <a:r>
              <a:rPr lang="en-US" altLang="zh-CN" sz="3200" b="1">
                <a:solidFill>
                  <a:srgbClr val="000000"/>
                </a:solidFill>
                <a:latin typeface="楷体_GB2312" pitchFamily="49" charset="-122"/>
                <a:ea typeface="楷体_GB2312" pitchFamily="49" charset="-122"/>
                <a:cs typeface="Arial" panose="020B0604020202020204" pitchFamily="34" charset="0"/>
              </a:rPr>
              <a:t>______</a:t>
            </a:r>
            <a:r>
              <a:rPr lang="zh-CN" altLang="en-US" sz="3200" b="1">
                <a:solidFill>
                  <a:srgbClr val="000000"/>
                </a:solidFill>
                <a:latin typeface="楷体_GB2312" pitchFamily="49" charset="-122"/>
                <a:ea typeface="楷体_GB2312" pitchFamily="49" charset="-122"/>
                <a:cs typeface="Arial" panose="020B0604020202020204" pitchFamily="34" charset="0"/>
              </a:rPr>
              <a:t>、</a:t>
            </a:r>
            <a:r>
              <a:rPr lang="en-US" altLang="zh-CN" sz="3200" b="1">
                <a:solidFill>
                  <a:srgbClr val="000000"/>
                </a:solidFill>
                <a:latin typeface="楷体_GB2312" pitchFamily="49" charset="-122"/>
                <a:ea typeface="楷体_GB2312" pitchFamily="49" charset="-122"/>
                <a:cs typeface="Arial" panose="020B0604020202020204" pitchFamily="34" charset="0"/>
              </a:rPr>
              <a:t>_____</a:t>
            </a:r>
            <a:r>
              <a:rPr lang="zh-CN" altLang="en-US" sz="3200" b="1">
                <a:solidFill>
                  <a:srgbClr val="000000"/>
                </a:solidFill>
                <a:latin typeface="楷体_GB2312" pitchFamily="49" charset="-122"/>
                <a:ea typeface="楷体_GB2312" pitchFamily="49" charset="-122"/>
                <a:cs typeface="Arial" panose="020B0604020202020204" pitchFamily="34" charset="0"/>
              </a:rPr>
              <a:t>。</a:t>
            </a:r>
          </a:p>
        </p:txBody>
      </p:sp>
      <p:sp>
        <p:nvSpPr>
          <p:cNvPr id="5" name="Text Box 3"/>
          <p:cNvSpPr txBox="1">
            <a:spLocks noChangeArrowheads="1"/>
          </p:cNvSpPr>
          <p:nvPr/>
        </p:nvSpPr>
        <p:spPr bwMode="auto">
          <a:xfrm>
            <a:off x="5676900" y="3117850"/>
            <a:ext cx="577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solidFill>
                  <a:srgbClr val="FF0000"/>
                </a:solidFill>
                <a:latin typeface="楷体_GB2312" pitchFamily="49" charset="-122"/>
                <a:ea typeface="楷体_GB2312" pitchFamily="49" charset="-122"/>
              </a:rPr>
              <a:t>橙</a:t>
            </a:r>
            <a:r>
              <a:rPr lang="zh-CN" altLang="en-US" sz="3600">
                <a:solidFill>
                  <a:srgbClr val="FF0000"/>
                </a:solidFill>
                <a:latin typeface="楷体_GB2312" pitchFamily="49" charset="-122"/>
                <a:ea typeface="楷体_GB2312" pitchFamily="49" charset="-122"/>
              </a:rPr>
              <a:t> </a:t>
            </a:r>
          </a:p>
        </p:txBody>
      </p:sp>
      <p:sp>
        <p:nvSpPr>
          <p:cNvPr id="6" name="Text Box 4"/>
          <p:cNvSpPr txBox="1">
            <a:spLocks noChangeArrowheads="1"/>
          </p:cNvSpPr>
          <p:nvPr/>
        </p:nvSpPr>
        <p:spPr bwMode="auto">
          <a:xfrm>
            <a:off x="7174865" y="3180080"/>
            <a:ext cx="91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solidFill>
                  <a:srgbClr val="FF0000"/>
                </a:solidFill>
                <a:latin typeface="楷体_GB2312" pitchFamily="49" charset="-122"/>
                <a:ea typeface="楷体_GB2312" pitchFamily="49" charset="-122"/>
              </a:rPr>
              <a:t>黄</a:t>
            </a:r>
            <a:r>
              <a:rPr lang="zh-CN" altLang="en-US" b="1">
                <a:solidFill>
                  <a:srgbClr val="FF0000"/>
                </a:solidFill>
                <a:latin typeface="楷体_GB2312" pitchFamily="49" charset="-122"/>
                <a:ea typeface="楷体_GB2312" pitchFamily="49" charset="-122"/>
              </a:rPr>
              <a:t> </a:t>
            </a:r>
          </a:p>
        </p:txBody>
      </p:sp>
      <p:sp>
        <p:nvSpPr>
          <p:cNvPr id="7" name="Text Box 5"/>
          <p:cNvSpPr txBox="1">
            <a:spLocks noChangeArrowheads="1"/>
          </p:cNvSpPr>
          <p:nvPr/>
        </p:nvSpPr>
        <p:spPr bwMode="auto">
          <a:xfrm>
            <a:off x="8697595" y="3180080"/>
            <a:ext cx="91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solidFill>
                  <a:srgbClr val="FF0000"/>
                </a:solidFill>
                <a:latin typeface="楷体_GB2312" pitchFamily="49" charset="-122"/>
                <a:ea typeface="楷体_GB2312" pitchFamily="49" charset="-122"/>
              </a:rPr>
              <a:t>绿</a:t>
            </a:r>
            <a:r>
              <a:rPr lang="zh-CN" altLang="en-US">
                <a:solidFill>
                  <a:srgbClr val="FF0000"/>
                </a:solidFill>
                <a:latin typeface="楷体_GB2312" pitchFamily="49" charset="-122"/>
                <a:ea typeface="楷体_GB2312" pitchFamily="49" charset="-122"/>
              </a:rPr>
              <a:t> </a:t>
            </a:r>
          </a:p>
        </p:txBody>
      </p:sp>
      <p:sp>
        <p:nvSpPr>
          <p:cNvPr id="8" name="Text Box 6"/>
          <p:cNvSpPr txBox="1">
            <a:spLocks noChangeArrowheads="1"/>
          </p:cNvSpPr>
          <p:nvPr/>
        </p:nvSpPr>
        <p:spPr bwMode="auto">
          <a:xfrm>
            <a:off x="2519045" y="3764280"/>
            <a:ext cx="1028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solidFill>
                  <a:srgbClr val="FF0000"/>
                </a:solidFill>
                <a:latin typeface="楷体_GB2312" pitchFamily="49" charset="-122"/>
                <a:ea typeface="楷体_GB2312" pitchFamily="49" charset="-122"/>
              </a:rPr>
              <a:t>蓝</a:t>
            </a:r>
          </a:p>
        </p:txBody>
      </p:sp>
      <p:sp>
        <p:nvSpPr>
          <p:cNvPr id="9" name="Text Box 7"/>
          <p:cNvSpPr txBox="1">
            <a:spLocks noChangeArrowheads="1"/>
          </p:cNvSpPr>
          <p:nvPr/>
        </p:nvSpPr>
        <p:spPr bwMode="auto">
          <a:xfrm>
            <a:off x="4117975" y="3764280"/>
            <a:ext cx="91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solidFill>
                  <a:srgbClr val="FF0000"/>
                </a:solidFill>
                <a:latin typeface="楷体_GB2312" pitchFamily="49" charset="-122"/>
                <a:ea typeface="楷体_GB2312" pitchFamily="49" charset="-122"/>
              </a:rPr>
              <a:t>靛</a:t>
            </a:r>
            <a:r>
              <a:rPr lang="zh-CN" altLang="en-US">
                <a:solidFill>
                  <a:srgbClr val="FF0000"/>
                </a:solidFill>
                <a:latin typeface="楷体_GB2312" pitchFamily="49" charset="-122"/>
                <a:ea typeface="楷体_GB2312" pitchFamily="49" charset="-122"/>
              </a:rPr>
              <a:t> </a:t>
            </a:r>
          </a:p>
        </p:txBody>
      </p:sp>
      <p:sp>
        <p:nvSpPr>
          <p:cNvPr id="10" name="Text Box 8"/>
          <p:cNvSpPr txBox="1">
            <a:spLocks noChangeArrowheads="1"/>
          </p:cNvSpPr>
          <p:nvPr/>
        </p:nvSpPr>
        <p:spPr bwMode="auto">
          <a:xfrm>
            <a:off x="5676900" y="3764280"/>
            <a:ext cx="91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solidFill>
                  <a:srgbClr val="FF0000"/>
                </a:solidFill>
                <a:latin typeface="楷体_GB2312" pitchFamily="49" charset="-122"/>
                <a:ea typeface="楷体_GB2312" pitchFamily="49" charset="-122"/>
              </a:rPr>
              <a:t>紫</a:t>
            </a:r>
          </a:p>
        </p:txBody>
      </p:sp>
      <p:pic>
        <p:nvPicPr>
          <p:cNvPr id="20491" name="Picture 11" descr="http://p4.so.qhimgs1.com/bdr/_240_/t018cd1ded691f9181a.gif"/>
          <p:cNvPicPr>
            <a:picLocks noChangeAspect="1" noChangeArrowheads="1" noCrop="1"/>
          </p:cNvPicPr>
          <p:nvPr/>
        </p:nvPicPr>
        <p:blipFill>
          <a:blip r:embed="rId2"/>
          <a:srcRect/>
          <a:stretch>
            <a:fillRect/>
          </a:stretch>
        </p:blipFill>
        <p:spPr bwMode="auto">
          <a:xfrm>
            <a:off x="9302750" y="4629150"/>
            <a:ext cx="288925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P spid="1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32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Text Box 7"/>
          <p:cNvSpPr txBox="1">
            <a:spLocks noChangeArrowheads="1"/>
          </p:cNvSpPr>
          <p:nvPr/>
        </p:nvSpPr>
        <p:spPr bwMode="auto">
          <a:xfrm>
            <a:off x="10185400" y="984250"/>
            <a:ext cx="1806575" cy="566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zh-CN" sz="2800" b="1">
                <a:solidFill>
                  <a:srgbClr val="0D0D0D"/>
                </a:solidFill>
                <a:latin typeface="楷体_GB2312" pitchFamily="49" charset="-122"/>
                <a:ea typeface="楷体_GB2312" pitchFamily="49" charset="-122"/>
              </a:rPr>
              <a:t>    </a:t>
            </a:r>
          </a:p>
          <a:p>
            <a:pPr>
              <a:lnSpc>
                <a:spcPct val="150000"/>
              </a:lnSpc>
            </a:pPr>
            <a:r>
              <a:rPr lang="en-US" altLang="zh-CN" sz="2800" b="1">
                <a:solidFill>
                  <a:srgbClr val="0D0D0D"/>
                </a:solidFill>
                <a:latin typeface="楷体_GB2312" pitchFamily="49" charset="-122"/>
                <a:ea typeface="楷体_GB2312" pitchFamily="49" charset="-122"/>
              </a:rPr>
              <a:t>     </a:t>
            </a:r>
            <a:r>
              <a:rPr lang="zh-CN" altLang="en-US" sz="2800" b="1">
                <a:solidFill>
                  <a:srgbClr val="0D0D0D"/>
                </a:solidFill>
                <a:latin typeface="楷体_GB2312" pitchFamily="49" charset="-122"/>
                <a:ea typeface="楷体_GB2312" pitchFamily="49" charset="-122"/>
              </a:rPr>
              <a:t>十七世纪以前，欧洲人对颜色的认识流行着亚里士多德的观点。</a:t>
            </a:r>
          </a:p>
        </p:txBody>
      </p:sp>
      <p:pic>
        <p:nvPicPr>
          <p:cNvPr id="3076" name="Picture 9" descr="E:\李燃\教师教学用书\2012人教教师用书项目\ppt\物理\图标.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07700" y="184150"/>
            <a:ext cx="88265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1673225" y="1737995"/>
            <a:ext cx="8137525"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nSpc>
                <a:spcPct val="125000"/>
              </a:lnSpc>
            </a:pPr>
            <a:r>
              <a:rPr lang="zh-CN" altLang="en-US">
                <a:solidFill>
                  <a:schemeClr val="tx2"/>
                </a:solidFill>
                <a:latin typeface="宋体" panose="02010600030101010101" pitchFamily="2" charset="-122"/>
                <a:cs typeface="Arial" panose="020B0604020202020204" pitchFamily="34" charset="0"/>
              </a:rPr>
              <a:t>　　</a:t>
            </a:r>
            <a:r>
              <a:rPr lang="en-US" altLang="zh-CN" sz="3200" b="1">
                <a:solidFill>
                  <a:srgbClr val="0D0D0D"/>
                </a:solidFill>
                <a:latin typeface="楷体_GB2312" pitchFamily="49" charset="-122"/>
                <a:ea typeface="楷体_GB2312" pitchFamily="49" charset="-122"/>
                <a:cs typeface="Arial" panose="020B0604020202020204" pitchFamily="34" charset="0"/>
              </a:rPr>
              <a:t>2. </a:t>
            </a:r>
            <a:r>
              <a:rPr lang="zh-CN" altLang="en-US" sz="3200" b="1">
                <a:solidFill>
                  <a:srgbClr val="0D0D0D"/>
                </a:solidFill>
                <a:latin typeface="楷体_GB2312" pitchFamily="49" charset="-122"/>
                <a:ea typeface="楷体_GB2312" pitchFamily="49" charset="-122"/>
                <a:cs typeface="Arial" panose="020B0604020202020204" pitchFamily="34" charset="0"/>
              </a:rPr>
              <a:t>彩色电视机的色彩是由电视机中的电子枪射到屏幕内侧的荧光粉上产生的，根据色光的混合规律，在电视机中只需要</a:t>
            </a:r>
            <a:r>
              <a:rPr lang="en-US" altLang="zh-CN" sz="3200" b="1">
                <a:solidFill>
                  <a:srgbClr val="0D0D0D"/>
                </a:solidFill>
                <a:latin typeface="楷体_GB2312" pitchFamily="49" charset="-122"/>
                <a:ea typeface="楷体_GB2312" pitchFamily="49" charset="-122"/>
                <a:cs typeface="Arial" panose="020B0604020202020204" pitchFamily="34" charset="0"/>
              </a:rPr>
              <a:t>_____</a:t>
            </a:r>
            <a:r>
              <a:rPr lang="zh-CN" altLang="en-US" sz="3200" b="1">
                <a:solidFill>
                  <a:srgbClr val="0D0D0D"/>
                </a:solidFill>
                <a:latin typeface="楷体_GB2312" pitchFamily="49" charset="-122"/>
                <a:ea typeface="楷体_GB2312" pitchFamily="49" charset="-122"/>
                <a:cs typeface="Arial" panose="020B0604020202020204" pitchFamily="34" charset="0"/>
              </a:rPr>
              <a:t>、</a:t>
            </a:r>
            <a:r>
              <a:rPr lang="en-US" altLang="zh-CN" sz="3200" b="1">
                <a:solidFill>
                  <a:srgbClr val="0D0D0D"/>
                </a:solidFill>
                <a:latin typeface="楷体_GB2312" pitchFamily="49" charset="-122"/>
                <a:ea typeface="楷体_GB2312" pitchFamily="49" charset="-122"/>
                <a:cs typeface="Arial" panose="020B0604020202020204" pitchFamily="34" charset="0"/>
              </a:rPr>
              <a:t>_____</a:t>
            </a:r>
            <a:r>
              <a:rPr lang="zh-CN" altLang="en-US" sz="3200" b="1">
                <a:solidFill>
                  <a:srgbClr val="0D0D0D"/>
                </a:solidFill>
                <a:latin typeface="楷体_GB2312" pitchFamily="49" charset="-122"/>
                <a:ea typeface="楷体_GB2312" pitchFamily="49" charset="-122"/>
                <a:cs typeface="Arial" panose="020B0604020202020204" pitchFamily="34" charset="0"/>
              </a:rPr>
              <a:t>、</a:t>
            </a:r>
            <a:r>
              <a:rPr lang="en-US" altLang="zh-CN" sz="3200" b="1">
                <a:solidFill>
                  <a:srgbClr val="0D0D0D"/>
                </a:solidFill>
                <a:latin typeface="楷体_GB2312" pitchFamily="49" charset="-122"/>
                <a:ea typeface="楷体_GB2312" pitchFamily="49" charset="-122"/>
                <a:cs typeface="Arial" panose="020B0604020202020204" pitchFamily="34" charset="0"/>
              </a:rPr>
              <a:t>_______</a:t>
            </a:r>
            <a:r>
              <a:rPr lang="zh-CN" altLang="en-US" sz="3200" b="1">
                <a:solidFill>
                  <a:srgbClr val="0D0D0D"/>
                </a:solidFill>
                <a:latin typeface="楷体_GB2312" pitchFamily="49" charset="-122"/>
                <a:ea typeface="楷体_GB2312" pitchFamily="49" charset="-122"/>
                <a:cs typeface="Arial" panose="020B0604020202020204" pitchFamily="34" charset="0"/>
              </a:rPr>
              <a:t>三种颜色的电子枪即可配出各种绚丽的色彩来。 红、绿、蓝</a:t>
            </a:r>
            <a:r>
              <a:rPr lang="en-US" altLang="zh-CN" sz="3200" b="1">
                <a:solidFill>
                  <a:srgbClr val="0D0D0D"/>
                </a:solidFill>
                <a:latin typeface="楷体_GB2312" pitchFamily="49" charset="-122"/>
                <a:ea typeface="楷体_GB2312" pitchFamily="49" charset="-122"/>
                <a:cs typeface="Arial" panose="020B0604020202020204" pitchFamily="34" charset="0"/>
              </a:rPr>
              <a:t> </a:t>
            </a:r>
            <a:r>
              <a:rPr lang="zh-CN" altLang="en-US" sz="3200" b="1">
                <a:solidFill>
                  <a:srgbClr val="0D0D0D"/>
                </a:solidFill>
                <a:latin typeface="楷体_GB2312" pitchFamily="49" charset="-122"/>
                <a:ea typeface="楷体_GB2312" pitchFamily="49" charset="-122"/>
                <a:cs typeface="Arial" panose="020B0604020202020204" pitchFamily="34" charset="0"/>
              </a:rPr>
              <a:t>叫做光的</a:t>
            </a:r>
            <a:r>
              <a:rPr lang="en-US" altLang="zh-CN" sz="3200" b="1">
                <a:solidFill>
                  <a:srgbClr val="0D0D0D"/>
                </a:solidFill>
                <a:latin typeface="楷体_GB2312" pitchFamily="49" charset="-122"/>
                <a:ea typeface="楷体_GB2312" pitchFamily="49" charset="-122"/>
                <a:cs typeface="Arial" panose="020B0604020202020204" pitchFamily="34" charset="0"/>
              </a:rPr>
              <a:t>___________</a:t>
            </a:r>
            <a:r>
              <a:rPr lang="zh-CN" altLang="en-US" sz="3200" b="1">
                <a:solidFill>
                  <a:srgbClr val="0D0D0D"/>
                </a:solidFill>
                <a:latin typeface="楷体_GB2312" pitchFamily="49" charset="-122"/>
                <a:ea typeface="楷体_GB2312" pitchFamily="49" charset="-122"/>
                <a:cs typeface="Arial" panose="020B0604020202020204" pitchFamily="34" charset="0"/>
              </a:rPr>
              <a:t>。</a:t>
            </a:r>
          </a:p>
        </p:txBody>
      </p:sp>
      <p:sp>
        <p:nvSpPr>
          <p:cNvPr id="3" name="Text Box 11"/>
          <p:cNvSpPr txBox="1">
            <a:spLocks noChangeArrowheads="1"/>
          </p:cNvSpPr>
          <p:nvPr/>
        </p:nvSpPr>
        <p:spPr bwMode="auto">
          <a:xfrm>
            <a:off x="8569960" y="3056255"/>
            <a:ext cx="990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solidFill>
                  <a:srgbClr val="FF0000"/>
                </a:solidFill>
                <a:latin typeface="楷体_GB2312" pitchFamily="49" charset="-122"/>
                <a:ea typeface="楷体_GB2312" pitchFamily="49" charset="-122"/>
              </a:rPr>
              <a:t>红</a:t>
            </a:r>
          </a:p>
        </p:txBody>
      </p:sp>
      <p:sp>
        <p:nvSpPr>
          <p:cNvPr id="4" name="Text Box 12"/>
          <p:cNvSpPr txBox="1">
            <a:spLocks noChangeArrowheads="1"/>
          </p:cNvSpPr>
          <p:nvPr/>
        </p:nvSpPr>
        <p:spPr bwMode="auto">
          <a:xfrm>
            <a:off x="2268220" y="3640455"/>
            <a:ext cx="838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solidFill>
                  <a:srgbClr val="FF0000"/>
                </a:solidFill>
                <a:latin typeface="楷体_GB2312" pitchFamily="49" charset="-122"/>
                <a:ea typeface="楷体_GB2312" pitchFamily="49" charset="-122"/>
              </a:rPr>
              <a:t>绿</a:t>
            </a:r>
            <a:r>
              <a:rPr lang="zh-CN" altLang="en-US">
                <a:solidFill>
                  <a:srgbClr val="FF0000"/>
                </a:solidFill>
                <a:latin typeface="楷体_GB2312" pitchFamily="49" charset="-122"/>
                <a:ea typeface="楷体_GB2312" pitchFamily="49" charset="-122"/>
              </a:rPr>
              <a:t> </a:t>
            </a:r>
          </a:p>
        </p:txBody>
      </p:sp>
      <p:sp>
        <p:nvSpPr>
          <p:cNvPr id="5" name="Text Box 13"/>
          <p:cNvSpPr txBox="1">
            <a:spLocks noChangeArrowheads="1"/>
          </p:cNvSpPr>
          <p:nvPr/>
        </p:nvSpPr>
        <p:spPr bwMode="auto">
          <a:xfrm>
            <a:off x="3943985" y="3640455"/>
            <a:ext cx="942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solidFill>
                  <a:srgbClr val="FF0000"/>
                </a:solidFill>
                <a:latin typeface="楷体_GB2312" pitchFamily="49" charset="-122"/>
                <a:ea typeface="楷体_GB2312" pitchFamily="49" charset="-122"/>
              </a:rPr>
              <a:t>蓝</a:t>
            </a:r>
          </a:p>
        </p:txBody>
      </p:sp>
      <p:sp>
        <p:nvSpPr>
          <p:cNvPr id="6" name="Text Box 11"/>
          <p:cNvSpPr txBox="1">
            <a:spLocks noChangeArrowheads="1"/>
          </p:cNvSpPr>
          <p:nvPr/>
        </p:nvSpPr>
        <p:spPr bwMode="auto">
          <a:xfrm>
            <a:off x="2504440" y="4774565"/>
            <a:ext cx="1571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3200" b="1">
                <a:solidFill>
                  <a:srgbClr val="FF0000"/>
                </a:solidFill>
                <a:latin typeface="楷体_GB2312" pitchFamily="49" charset="-122"/>
                <a:ea typeface="楷体_GB2312" pitchFamily="49" charset="-122"/>
              </a:rPr>
              <a:t>三原色</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AutoShape 4" descr="http://www.92koukou.com/ddhimgt01/12400ee0679b6e1e-af640e269b3a3e1c-62754629031074500fd91f38a7f15da8.jpg"/>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zh-CN" altLang="en-US">
              <a:latin typeface="Arial" panose="020B0604020202020204" pitchFamily="34" charset="0"/>
            </a:endParaRPr>
          </a:p>
        </p:txBody>
      </p:sp>
      <p:pic>
        <p:nvPicPr>
          <p:cNvPr id="22532" name="Picture 7"/>
          <p:cNvPicPr>
            <a:picLocks noChangeAspect="1" noChangeArrowheads="1"/>
          </p:cNvPicPr>
          <p:nvPr/>
        </p:nvPicPr>
        <p:blipFill>
          <a:blip r:embed="rId2"/>
          <a:srcRect/>
          <a:stretch>
            <a:fillRect/>
          </a:stretch>
        </p:blipFill>
        <p:spPr bwMode="auto">
          <a:xfrm>
            <a:off x="9480550" y="4451350"/>
            <a:ext cx="2711450" cy="240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4"/>
          <p:cNvSpPr>
            <a:spLocks noChangeArrowheads="1"/>
          </p:cNvSpPr>
          <p:nvPr/>
        </p:nvSpPr>
        <p:spPr bwMode="auto">
          <a:xfrm>
            <a:off x="3073400" y="628650"/>
            <a:ext cx="333375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4000" b="1">
                <a:solidFill>
                  <a:srgbClr val="0D0D0D"/>
                </a:solidFill>
                <a:latin typeface="楷体_GB2312" pitchFamily="49" charset="-122"/>
                <a:ea typeface="楷体_GB2312" pitchFamily="49" charset="-122"/>
              </a:rPr>
              <a:t>课后作业：</a:t>
            </a:r>
          </a:p>
        </p:txBody>
      </p:sp>
      <p:sp>
        <p:nvSpPr>
          <p:cNvPr id="22534" name="TextBox 6"/>
          <p:cNvSpPr txBox="1">
            <a:spLocks noChangeArrowheads="1"/>
          </p:cNvSpPr>
          <p:nvPr/>
        </p:nvSpPr>
        <p:spPr bwMode="auto">
          <a:xfrm>
            <a:off x="2628900" y="1962150"/>
            <a:ext cx="57785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zh-CN" altLang="en-US" sz="3600" b="1">
                <a:latin typeface="楷体_GB2312" pitchFamily="49" charset="-122"/>
                <a:ea typeface="楷体_GB2312" pitchFamily="49" charset="-122"/>
              </a:rPr>
              <a:t>思考： 物体的颜色</a:t>
            </a:r>
          </a:p>
        </p:txBody>
      </p:sp>
      <p:sp>
        <p:nvSpPr>
          <p:cNvPr id="22535" name="TextBox 7"/>
          <p:cNvSpPr txBox="1">
            <a:spLocks noChangeArrowheads="1"/>
          </p:cNvSpPr>
          <p:nvPr/>
        </p:nvSpPr>
        <p:spPr bwMode="auto">
          <a:xfrm>
            <a:off x="2584450" y="2851150"/>
            <a:ext cx="5734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zh-CN" sz="2800" b="1">
                <a:latin typeface="楷体_GB2312" pitchFamily="49" charset="-122"/>
                <a:ea typeface="楷体_GB2312" pitchFamily="49" charset="-122"/>
              </a:rPr>
              <a:t>1</a:t>
            </a:r>
            <a:r>
              <a:rPr lang="zh-CN" altLang="en-US" sz="2800" b="1">
                <a:latin typeface="楷体_GB2312" pitchFamily="49" charset="-122"/>
                <a:ea typeface="楷体_GB2312" pitchFamily="49" charset="-122"/>
              </a:rPr>
              <a:t>、透明物体的颜色怎样产生的？</a:t>
            </a:r>
          </a:p>
        </p:txBody>
      </p:sp>
      <p:sp>
        <p:nvSpPr>
          <p:cNvPr id="22536" name="TextBox 8"/>
          <p:cNvSpPr txBox="1">
            <a:spLocks noChangeArrowheads="1"/>
          </p:cNvSpPr>
          <p:nvPr/>
        </p:nvSpPr>
        <p:spPr bwMode="auto">
          <a:xfrm>
            <a:off x="2628900" y="3651250"/>
            <a:ext cx="568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zh-CN" sz="2800" b="1">
                <a:latin typeface="楷体_GB2312" pitchFamily="49" charset="-122"/>
                <a:ea typeface="楷体_GB2312" pitchFamily="49" charset="-122"/>
              </a:rPr>
              <a:t>2</a:t>
            </a:r>
            <a:r>
              <a:rPr lang="zh-CN" altLang="en-US" sz="2800" b="1">
                <a:latin typeface="楷体_GB2312" pitchFamily="49" charset="-122"/>
                <a:ea typeface="楷体_GB2312" pitchFamily="49" charset="-122"/>
              </a:rPr>
              <a:t>、不透明物体的颜色怎样产生的？</a:t>
            </a:r>
          </a:p>
        </p:txBody>
      </p:sp>
    </p:spTree>
  </p:cSld>
  <p:clrMapOvr>
    <a:masterClrMapping/>
  </p:clrMapOvr>
  <p:transition>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40"/>
          <p:cNvSpPr>
            <a:spLocks noGrp="1"/>
          </p:cNvSpPr>
          <p:nvPr>
            <p:ph type="title"/>
          </p:nvPr>
        </p:nvSpPr>
        <p:spPr/>
        <p:txBody>
          <a:bodyPr/>
          <a:lstStyle/>
          <a:p>
            <a:endParaRPr lang="zh-CN" altLang="en-US"/>
          </a:p>
        </p:txBody>
      </p:sp>
      <p:sp>
        <p:nvSpPr>
          <p:cNvPr id="42" name="内容占位符 41"/>
          <p:cNvSpPr>
            <a:spLocks noGrp="1"/>
          </p:cNvSpPr>
          <p:nvPr>
            <p:ph idx="1"/>
          </p:nvPr>
        </p:nvSpPr>
        <p:spPr/>
        <p:txBody>
          <a:bodyPr/>
          <a:lstStyle/>
          <a:p>
            <a:endParaRPr lang="zh-CN" altLang="en-US"/>
          </a:p>
        </p:txBody>
      </p:sp>
      <p:pic>
        <p:nvPicPr>
          <p:cNvPr id="2355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962400" y="2762250"/>
            <a:ext cx="7341352" cy="1323439"/>
          </a:xfrm>
          <a:prstGeom prst="rect">
            <a:avLst/>
          </a:prstGeom>
          <a:noFill/>
        </p:spPr>
        <p:txBody>
          <a:bodyPr>
            <a:spAutoFit/>
          </a:bodyPr>
          <a:lstStyle/>
          <a:p>
            <a:pPr algn="ctr" fontAlgn="auto">
              <a:spcBef>
                <a:spcPts val="0"/>
              </a:spcBef>
              <a:spcAft>
                <a:spcPts val="0"/>
              </a:spcAft>
              <a:defRPr/>
            </a:pPr>
            <a:r>
              <a:rPr lang="zh-CN" altLang="en-US" sz="8000" b="1" dirty="0">
                <a:ln w="10541" cmpd="sng">
                  <a:solidFill>
                    <a:schemeClr val="accent1">
                      <a:shade val="88000"/>
                      <a:satMod val="110000"/>
                    </a:schemeClr>
                  </a:solidFill>
                  <a:prstDash val="solid"/>
                </a:ln>
                <a:solidFill>
                  <a:srgbClr val="FF0000"/>
                </a:solidFill>
                <a:latin typeface="楷体_GB2312" pitchFamily="49" charset="-122"/>
                <a:ea typeface="楷体_GB2312" pitchFamily="49" charset="-122"/>
              </a:rPr>
              <a:t>谢谢大家！</a:t>
            </a:r>
          </a:p>
        </p:txBody>
      </p:sp>
      <p:sp>
        <p:nvSpPr>
          <p:cNvPr id="23556" name="PA_文本框 17"/>
          <p:cNvSpPr txBox="1">
            <a:spLocks noChangeArrowheads="1"/>
          </p:cNvSpPr>
          <p:nvPr>
            <p:custDataLst>
              <p:tags r:id="rId1"/>
            </p:custDataLst>
          </p:nvPr>
        </p:nvSpPr>
        <p:spPr bwMode="auto">
          <a:xfrm>
            <a:off x="1250950" y="450850"/>
            <a:ext cx="36893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r>
              <a:rPr lang="zh-CN" altLang="en-US" sz="2800" b="1">
                <a:solidFill>
                  <a:srgbClr val="FF0000"/>
                </a:solidFill>
                <a:latin typeface="楷体_GB2312" pitchFamily="49" charset="-122"/>
                <a:ea typeface="楷体_GB2312" pitchFamily="49" charset="-122"/>
              </a:rPr>
              <a:t>长春市第五十七中学</a:t>
            </a:r>
            <a:r>
              <a:rPr lang="zh-CN" altLang="en-US" sz="2400" b="1">
                <a:solidFill>
                  <a:srgbClr val="FF0000"/>
                </a:solidFill>
                <a:latin typeface="楷体_GB2312" pitchFamily="49" charset="-122"/>
                <a:ea typeface="楷体_GB2312" pitchFamily="49" charset="-122"/>
              </a:rPr>
              <a:t>  </a:t>
            </a:r>
            <a:endParaRPr lang="en-US" altLang="zh-CN" sz="2400" b="1">
              <a:solidFill>
                <a:srgbClr val="FF0000"/>
              </a:solidFill>
              <a:latin typeface="楷体_GB2312" pitchFamily="49" charset="-122"/>
              <a:ea typeface="楷体_GB2312" pitchFamily="49" charset="-122"/>
            </a:endParaRPr>
          </a:p>
          <a:p>
            <a:pPr algn="ctr"/>
            <a:r>
              <a:rPr lang="zh-CN" altLang="en-US" sz="2400" b="1">
                <a:solidFill>
                  <a:srgbClr val="FFFF66"/>
                </a:solidFill>
                <a:latin typeface="楷体_GB2312" pitchFamily="49" charset="-122"/>
                <a:ea typeface="楷体_GB2312" pitchFamily="49" charset="-122"/>
              </a:rPr>
              <a:t>  </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mph" presetSubtype="0" fill="hold" nodeType="clickEffect">
                                  <p:stCondLst>
                                    <p:cond delay="0"/>
                                  </p:stCondLst>
                                  <p:childTnLst>
                                    <p:animRot by="21600000">
                                      <p:cBhvr>
                                        <p:cTn id="12"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Text Box 7"/>
          <p:cNvSpPr txBox="1">
            <a:spLocks noChangeArrowheads="1"/>
          </p:cNvSpPr>
          <p:nvPr/>
        </p:nvSpPr>
        <p:spPr bwMode="auto">
          <a:xfrm>
            <a:off x="1656715" y="509270"/>
            <a:ext cx="4544060" cy="1386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nSpc>
                <a:spcPct val="125000"/>
              </a:lnSpc>
            </a:pPr>
            <a:r>
              <a:rPr lang="zh-CN" altLang="en-US" sz="3600" b="1">
                <a:solidFill>
                  <a:srgbClr val="0D0D0D"/>
                </a:solidFill>
                <a:latin typeface="楷体_GB2312" pitchFamily="49" charset="-122"/>
                <a:ea typeface="楷体_GB2312" pitchFamily="49" charset="-122"/>
              </a:rPr>
              <a:t>小组实验</a:t>
            </a:r>
            <a:r>
              <a:rPr lang="en-US" altLang="zh-CN" sz="3600" b="1">
                <a:solidFill>
                  <a:srgbClr val="0D0D0D"/>
                </a:solidFill>
                <a:latin typeface="楷体_GB2312" pitchFamily="49" charset="-122"/>
                <a:ea typeface="楷体_GB2312" pitchFamily="49" charset="-122"/>
              </a:rPr>
              <a:t>:</a:t>
            </a:r>
          </a:p>
          <a:p>
            <a:pPr>
              <a:lnSpc>
                <a:spcPct val="125000"/>
              </a:lnSpc>
            </a:pPr>
            <a:r>
              <a:rPr lang="zh-CN" altLang="en-US" sz="3200" b="1">
                <a:solidFill>
                  <a:srgbClr val="0D0D0D"/>
                </a:solidFill>
                <a:latin typeface="楷体_GB2312" pitchFamily="49" charset="-122"/>
                <a:ea typeface="楷体_GB2312" pitchFamily="49" charset="-122"/>
              </a:rPr>
              <a:t>利用三棱镜分解太阳光</a:t>
            </a:r>
          </a:p>
        </p:txBody>
      </p:sp>
      <p:sp>
        <p:nvSpPr>
          <p:cNvPr id="10" name="云形标注 9"/>
          <p:cNvSpPr/>
          <p:nvPr/>
        </p:nvSpPr>
        <p:spPr>
          <a:xfrm>
            <a:off x="3394710" y="2117725"/>
            <a:ext cx="2665095" cy="1647190"/>
          </a:xfrm>
          <a:prstGeom prst="cloudCallout">
            <a:avLst>
              <a:gd name="adj1" fmla="val -65579"/>
              <a:gd name="adj2" fmla="val 10555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 name="Group 11"/>
          <p:cNvGrpSpPr/>
          <p:nvPr/>
        </p:nvGrpSpPr>
        <p:grpSpPr bwMode="auto">
          <a:xfrm>
            <a:off x="6400165" y="2014855"/>
            <a:ext cx="4848225" cy="4668838"/>
            <a:chOff x="2789" y="436"/>
            <a:chExt cx="2858" cy="3583"/>
          </a:xfrm>
        </p:grpSpPr>
        <p:pic>
          <p:nvPicPr>
            <p:cNvPr id="5129" name="Picture 5" descr="DSC001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9" y="1779"/>
              <a:ext cx="2843" cy="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8" descr="光谱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9" y="436"/>
              <a:ext cx="2858" cy="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7" name="Picture 9" descr="E:\李燃\教师教学用书\2012人教教师用书项目\ppt\物理\图标.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72073">
            <a:off x="10918508" y="297815"/>
            <a:ext cx="88265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a:spLocks noChangeArrowheads="1"/>
          </p:cNvSpPr>
          <p:nvPr/>
        </p:nvSpPr>
        <p:spPr bwMode="auto">
          <a:xfrm>
            <a:off x="3761105" y="2710180"/>
            <a:ext cx="2009775" cy="5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2800" b="1">
                <a:latin typeface="楷体_GB2312" pitchFamily="49" charset="-122"/>
                <a:ea typeface="楷体_GB2312" pitchFamily="49" charset="-122"/>
              </a:rPr>
              <a:t>动手试一试</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0631" y="4365104"/>
            <a:ext cx="2374900" cy="2214106"/>
          </a:xfrm>
          <a:prstGeom prst="ellipse">
            <a:avLst/>
          </a:prstGeom>
          <a:ln>
            <a:noFill/>
          </a:ln>
          <a:effectLst>
            <a:softEdge rad="112500"/>
          </a:effec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diamond(in)">
                                      <p:cBhvr>
                                        <p:cTn id="23" dur="2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edge">
                                      <p:cBhvr>
                                        <p:cTn id="2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utoUpdateAnimBg="0"/>
      <p:bldP spid="10" grpId="0" bldLvl="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7" name="Group 8"/>
          <p:cNvGrpSpPr/>
          <p:nvPr/>
        </p:nvGrpSpPr>
        <p:grpSpPr bwMode="auto">
          <a:xfrm>
            <a:off x="1920875" y="2877820"/>
            <a:ext cx="7608888" cy="2909888"/>
            <a:chOff x="0" y="0"/>
            <a:chExt cx="4485" cy="1833"/>
          </a:xfrm>
        </p:grpSpPr>
        <p:sp>
          <p:nvSpPr>
            <p:cNvPr id="6150" name="Rectangle 9"/>
            <p:cNvSpPr>
              <a:spLocks noChangeArrowheads="1"/>
            </p:cNvSpPr>
            <p:nvPr/>
          </p:nvSpPr>
          <p:spPr bwMode="auto">
            <a:xfrm>
              <a:off x="48" y="192"/>
              <a:ext cx="18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2800" b="1">
                  <a:latin typeface="楷体_GB2312" pitchFamily="49" charset="-122"/>
                  <a:ea typeface="楷体_GB2312" pitchFamily="49" charset="-122"/>
                </a:rPr>
                <a:t>牛顿分解太阳光</a:t>
              </a:r>
            </a:p>
          </p:txBody>
        </p:sp>
        <p:sp>
          <p:nvSpPr>
            <p:cNvPr id="6151" name="Rectangle 10"/>
            <p:cNvSpPr>
              <a:spLocks noChangeArrowheads="1"/>
            </p:cNvSpPr>
            <p:nvPr/>
          </p:nvSpPr>
          <p:spPr bwMode="auto">
            <a:xfrm rot="-634655">
              <a:off x="96" y="1283"/>
              <a:ext cx="1675" cy="183"/>
            </a:xfrm>
            <a:prstGeom prst="rect">
              <a:avLst/>
            </a:prstGeom>
            <a:solidFill>
              <a:srgbClr val="FFFFFF"/>
            </a:solidFill>
            <a:ln w="12700">
              <a:solidFill>
                <a:schemeClr val="tx1"/>
              </a:solidFill>
              <a:miter lim="800000"/>
            </a:ln>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6152" name="AutoShape 11"/>
            <p:cNvSpPr>
              <a:spLocks noChangeArrowheads="1"/>
            </p:cNvSpPr>
            <p:nvPr/>
          </p:nvSpPr>
          <p:spPr bwMode="auto">
            <a:xfrm rot="-4300825">
              <a:off x="3139" y="97"/>
              <a:ext cx="184" cy="2452"/>
            </a:xfrm>
            <a:prstGeom prst="triangle">
              <a:avLst>
                <a:gd name="adj" fmla="val 50000"/>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6153" name="AutoShape 12"/>
            <p:cNvSpPr>
              <a:spLocks noChangeArrowheads="1"/>
            </p:cNvSpPr>
            <p:nvPr/>
          </p:nvSpPr>
          <p:spPr bwMode="auto">
            <a:xfrm rot="-4472380">
              <a:off x="3167" y="21"/>
              <a:ext cx="183" cy="2452"/>
            </a:xfrm>
            <a:prstGeom prst="triangle">
              <a:avLst>
                <a:gd name="adj" fmla="val 50000"/>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6154" name="AutoShape 13"/>
            <p:cNvSpPr>
              <a:spLocks noChangeArrowheads="1"/>
            </p:cNvSpPr>
            <p:nvPr/>
          </p:nvSpPr>
          <p:spPr bwMode="auto">
            <a:xfrm rot="-4128124">
              <a:off x="3124" y="183"/>
              <a:ext cx="184" cy="2452"/>
            </a:xfrm>
            <a:prstGeom prst="triangle">
              <a:avLst>
                <a:gd name="adj" fmla="val 50000"/>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6155" name="AutoShape 14"/>
            <p:cNvSpPr>
              <a:spLocks noChangeArrowheads="1"/>
            </p:cNvSpPr>
            <p:nvPr/>
          </p:nvSpPr>
          <p:spPr bwMode="auto">
            <a:xfrm rot="-3974183">
              <a:off x="3077" y="239"/>
              <a:ext cx="183" cy="2452"/>
            </a:xfrm>
            <a:prstGeom prst="triangle">
              <a:avLst>
                <a:gd name="adj" fmla="val 50000"/>
              </a:avLst>
            </a:prstGeom>
            <a:solidFill>
              <a:srgbClr val="66FF3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6156" name="AutoShape 15"/>
            <p:cNvSpPr>
              <a:spLocks noChangeArrowheads="1"/>
            </p:cNvSpPr>
            <p:nvPr/>
          </p:nvSpPr>
          <p:spPr bwMode="auto">
            <a:xfrm rot="-3774771">
              <a:off x="3077" y="313"/>
              <a:ext cx="183" cy="2452"/>
            </a:xfrm>
            <a:prstGeom prst="triangle">
              <a:avLst>
                <a:gd name="adj" fmla="val 50000"/>
              </a:avLst>
            </a:prstGeom>
            <a:solidFill>
              <a:srgbClr val="33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6157" name="AutoShape 16"/>
            <p:cNvSpPr>
              <a:spLocks noChangeArrowheads="1"/>
            </p:cNvSpPr>
            <p:nvPr/>
          </p:nvSpPr>
          <p:spPr bwMode="auto">
            <a:xfrm rot="-3641730">
              <a:off x="3087" y="412"/>
              <a:ext cx="184" cy="2452"/>
            </a:xfrm>
            <a:prstGeom prst="triangle">
              <a:avLst>
                <a:gd name="adj" fmla="val 50000"/>
              </a:avLst>
            </a:prstGeom>
            <a:solidFill>
              <a:srgbClr val="66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6158" name="AutoShape 17"/>
            <p:cNvSpPr>
              <a:spLocks noChangeArrowheads="1"/>
            </p:cNvSpPr>
            <p:nvPr/>
          </p:nvSpPr>
          <p:spPr bwMode="auto">
            <a:xfrm rot="-3512164">
              <a:off x="3019" y="458"/>
              <a:ext cx="184" cy="2452"/>
            </a:xfrm>
            <a:prstGeom prst="triangle">
              <a:avLst>
                <a:gd name="adj" fmla="val 50000"/>
              </a:avLst>
            </a:prstGeom>
            <a:solidFill>
              <a:srgbClr val="99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6159" name="AutoShape 18"/>
            <p:cNvSpPr>
              <a:spLocks noChangeArrowheads="1"/>
            </p:cNvSpPr>
            <p:nvPr/>
          </p:nvSpPr>
          <p:spPr bwMode="auto">
            <a:xfrm>
              <a:off x="1407" y="0"/>
              <a:ext cx="1435" cy="1833"/>
            </a:xfrm>
            <a:prstGeom prst="triangle">
              <a:avLst>
                <a:gd name="adj" fmla="val 50000"/>
              </a:avLst>
            </a:prstGeom>
            <a:solidFill>
              <a:srgbClr val="FFFFFF"/>
            </a:solidFill>
            <a:ln w="12700">
              <a:solidFill>
                <a:schemeClr val="tx1"/>
              </a:solidFill>
              <a:miter lim="800000"/>
            </a:ln>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a:latin typeface="Arial" panose="020B0604020202020204" pitchFamily="34" charset="0"/>
              </a:endParaRPr>
            </a:p>
          </p:txBody>
        </p:sp>
        <p:sp>
          <p:nvSpPr>
            <p:cNvPr id="6160" name="Text Box 19"/>
            <p:cNvSpPr txBox="1">
              <a:spLocks noChangeArrowheads="1"/>
            </p:cNvSpPr>
            <p:nvPr/>
          </p:nvSpPr>
          <p:spPr bwMode="auto">
            <a:xfrm>
              <a:off x="0" y="576"/>
              <a:ext cx="418" cy="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2800" b="1">
                  <a:solidFill>
                    <a:srgbClr val="CC0000"/>
                  </a:solidFill>
                  <a:latin typeface="楷体_GB2312" pitchFamily="49" charset="-122"/>
                  <a:ea typeface="楷体_GB2312" pitchFamily="49" charset="-122"/>
                </a:rPr>
                <a:t>太阳光</a:t>
              </a:r>
            </a:p>
          </p:txBody>
        </p:sp>
      </p:grpSp>
      <p:sp>
        <p:nvSpPr>
          <p:cNvPr id="6148" name="Text Box 4"/>
          <p:cNvSpPr txBox="1">
            <a:spLocks noChangeArrowheads="1"/>
          </p:cNvSpPr>
          <p:nvPr/>
        </p:nvSpPr>
        <p:spPr bwMode="auto">
          <a:xfrm>
            <a:off x="1469390" y="695960"/>
            <a:ext cx="4535488" cy="70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zh-CN" altLang="en-US" sz="4000" b="1">
                <a:solidFill>
                  <a:srgbClr val="0D0D0D"/>
                </a:solidFill>
                <a:latin typeface="楷体_GB2312" pitchFamily="49" charset="-122"/>
                <a:ea typeface="楷体_GB2312" pitchFamily="49" charset="-122"/>
              </a:rPr>
              <a:t>一、光的色散</a:t>
            </a:r>
          </a:p>
        </p:txBody>
      </p:sp>
      <p:sp>
        <p:nvSpPr>
          <p:cNvPr id="15" name="Text Box 5"/>
          <p:cNvSpPr txBox="1">
            <a:spLocks noChangeArrowheads="1"/>
          </p:cNvSpPr>
          <p:nvPr/>
        </p:nvSpPr>
        <p:spPr bwMode="auto">
          <a:xfrm>
            <a:off x="1701800" y="1653540"/>
            <a:ext cx="9575165" cy="131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nSpc>
                <a:spcPct val="125000"/>
              </a:lnSpc>
            </a:pPr>
            <a:r>
              <a:rPr lang="zh-CN" altLang="en-US">
                <a:solidFill>
                  <a:schemeClr val="tx2"/>
                </a:solidFill>
                <a:latin typeface="Arial" panose="020B0604020202020204" pitchFamily="34" charset="0"/>
              </a:rPr>
              <a:t>　　</a:t>
            </a:r>
            <a:r>
              <a:rPr lang="en-US" altLang="zh-CN" sz="3200" b="1">
                <a:solidFill>
                  <a:srgbClr val="0D0D0D"/>
                </a:solidFill>
                <a:latin typeface="楷体_GB2312" pitchFamily="49" charset="-122"/>
                <a:ea typeface="楷体_GB2312" pitchFamily="49" charset="-122"/>
              </a:rPr>
              <a:t>1</a:t>
            </a:r>
            <a:r>
              <a:rPr lang="zh-CN" altLang="en-US" sz="3200" b="1">
                <a:solidFill>
                  <a:srgbClr val="0D0D0D"/>
                </a:solidFill>
                <a:latin typeface="楷体_GB2312" pitchFamily="49" charset="-122"/>
                <a:ea typeface="楷体_GB2312" pitchFamily="49" charset="-122"/>
              </a:rPr>
              <a:t>．光的色散</a:t>
            </a:r>
            <a:r>
              <a:rPr lang="en-US" altLang="zh-CN" sz="3200" b="1">
                <a:solidFill>
                  <a:srgbClr val="0D0D0D"/>
                </a:solidFill>
                <a:latin typeface="楷体_GB2312" pitchFamily="49" charset="-122"/>
                <a:ea typeface="楷体_GB2312" pitchFamily="49" charset="-122"/>
              </a:rPr>
              <a:t>:</a:t>
            </a:r>
            <a:r>
              <a:rPr lang="zh-CN" altLang="en-US" sz="3200" b="1">
                <a:solidFill>
                  <a:srgbClr val="0D0D0D"/>
                </a:solidFill>
                <a:latin typeface="楷体_GB2312" pitchFamily="49" charset="-122"/>
                <a:ea typeface="楷体_GB2312" pitchFamily="49" charset="-122"/>
              </a:rPr>
              <a:t>白光</a:t>
            </a:r>
            <a:r>
              <a:rPr lang="en-US" altLang="zh-CN" sz="3200" b="1">
                <a:solidFill>
                  <a:srgbClr val="0D0D0D"/>
                </a:solidFill>
                <a:latin typeface="楷体_GB2312" pitchFamily="49" charset="-122"/>
                <a:ea typeface="楷体_GB2312" pitchFamily="49" charset="-122"/>
              </a:rPr>
              <a:t>(</a:t>
            </a:r>
            <a:r>
              <a:rPr lang="zh-CN" altLang="en-US" sz="3200" b="1">
                <a:solidFill>
                  <a:srgbClr val="0D0D0D"/>
                </a:solidFill>
                <a:latin typeface="楷体_GB2312" pitchFamily="49" charset="-122"/>
                <a:ea typeface="楷体_GB2312" pitchFamily="49" charset="-122"/>
              </a:rPr>
              <a:t>太阳光</a:t>
            </a:r>
            <a:r>
              <a:rPr lang="en-US" altLang="zh-CN" sz="3200" b="1">
                <a:solidFill>
                  <a:srgbClr val="0D0D0D"/>
                </a:solidFill>
                <a:latin typeface="楷体_GB2312" pitchFamily="49" charset="-122"/>
                <a:ea typeface="楷体_GB2312" pitchFamily="49" charset="-122"/>
              </a:rPr>
              <a:t>)</a:t>
            </a:r>
            <a:r>
              <a:rPr lang="zh-CN" altLang="en-US" sz="3200" b="1">
                <a:solidFill>
                  <a:srgbClr val="0D0D0D"/>
                </a:solidFill>
                <a:latin typeface="楷体_GB2312" pitchFamily="49" charset="-122"/>
                <a:ea typeface="楷体_GB2312" pitchFamily="49" charset="-122"/>
              </a:rPr>
              <a:t>经过三棱镜被分解成红、橙、 黄、绿、蓝、靛、紫等多种颜色的光。</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887095" y="2105660"/>
            <a:ext cx="5085715" cy="131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nSpc>
                <a:spcPct val="125000"/>
              </a:lnSpc>
            </a:pPr>
            <a:r>
              <a:rPr lang="zh-CN" altLang="en-US">
                <a:solidFill>
                  <a:schemeClr val="tx2"/>
                </a:solidFill>
                <a:latin typeface="Arial" panose="020B0604020202020204" pitchFamily="34" charset="0"/>
              </a:rPr>
              <a:t>　</a:t>
            </a:r>
            <a:r>
              <a:rPr lang="zh-CN" altLang="en-US" sz="2800">
                <a:solidFill>
                  <a:srgbClr val="0D0D0D"/>
                </a:solidFill>
                <a:latin typeface="楷体_GB2312" pitchFamily="49" charset="-122"/>
                <a:ea typeface="楷体_GB2312" pitchFamily="49" charset="-122"/>
              </a:rPr>
              <a:t>　</a:t>
            </a:r>
            <a:r>
              <a:rPr lang="en-US" altLang="zh-CN" sz="3200" b="1">
                <a:solidFill>
                  <a:srgbClr val="0D0D0D"/>
                </a:solidFill>
                <a:latin typeface="楷体_GB2312" pitchFamily="49" charset="-122"/>
                <a:ea typeface="楷体_GB2312" pitchFamily="49" charset="-122"/>
              </a:rPr>
              <a:t>2</a:t>
            </a:r>
            <a:r>
              <a:rPr lang="zh-CN" altLang="en-US" sz="3200" b="1">
                <a:solidFill>
                  <a:srgbClr val="0D0D0D"/>
                </a:solidFill>
                <a:latin typeface="楷体_GB2312" pitchFamily="49" charset="-122"/>
                <a:ea typeface="楷体_GB2312" pitchFamily="49" charset="-122"/>
              </a:rPr>
              <a:t>．白光是由各种</a:t>
            </a:r>
            <a:r>
              <a:rPr lang="zh-CN" altLang="en-US" sz="3200" b="1">
                <a:solidFill>
                  <a:srgbClr val="FF0000"/>
                </a:solidFill>
                <a:latin typeface="楷体_GB2312" pitchFamily="49" charset="-122"/>
                <a:ea typeface="楷体_GB2312" pitchFamily="49" charset="-122"/>
              </a:rPr>
              <a:t>色光</a:t>
            </a:r>
            <a:endParaRPr lang="en-US" altLang="zh-CN" sz="3200" b="1">
              <a:solidFill>
                <a:srgbClr val="FF0000"/>
              </a:solidFill>
              <a:latin typeface="楷体_GB2312" pitchFamily="49" charset="-122"/>
              <a:ea typeface="楷体_GB2312" pitchFamily="49" charset="-122"/>
            </a:endParaRPr>
          </a:p>
          <a:p>
            <a:pPr>
              <a:lnSpc>
                <a:spcPct val="125000"/>
              </a:lnSpc>
            </a:pPr>
            <a:r>
              <a:rPr lang="zh-CN" altLang="en-US" sz="3200" b="1">
                <a:solidFill>
                  <a:srgbClr val="0D0D0D"/>
                </a:solidFill>
                <a:latin typeface="楷体_GB2312" pitchFamily="49" charset="-122"/>
                <a:ea typeface="楷体_GB2312" pitchFamily="49" charset="-122"/>
              </a:rPr>
              <a:t>混合而成的。</a:t>
            </a:r>
          </a:p>
        </p:txBody>
      </p:sp>
      <p:pic>
        <p:nvPicPr>
          <p:cNvPr id="3" name="Picture 4" descr="彩虹"/>
          <p:cNvPicPr>
            <a:picLocks noChangeAspect="1" noChangeArrowheads="1"/>
          </p:cNvPicPr>
          <p:nvPr/>
        </p:nvPicPr>
        <p:blipFill>
          <a:blip r:embed="rId2">
            <a:lum bright="-12000" contrast="14000"/>
            <a:extLst>
              <a:ext uri="{28A0092B-C50C-407E-A947-70E740481C1C}">
                <a14:useLocalDpi xmlns:a14="http://schemas.microsoft.com/office/drawing/2010/main" val="0"/>
              </a:ext>
            </a:extLst>
          </a:blip>
          <a:srcRect/>
          <a:stretch>
            <a:fillRect/>
          </a:stretch>
        </p:blipFill>
        <p:spPr bwMode="auto">
          <a:xfrm>
            <a:off x="6919595" y="2453005"/>
            <a:ext cx="4356100" cy="410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1467485" y="3560445"/>
            <a:ext cx="3240088"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50000"/>
              </a:spcBef>
            </a:pPr>
            <a:r>
              <a:rPr lang="en-US" altLang="zh-CN" sz="3200" b="1">
                <a:solidFill>
                  <a:srgbClr val="0D0D0D"/>
                </a:solidFill>
                <a:latin typeface="楷体_GB2312" pitchFamily="49" charset="-122"/>
                <a:ea typeface="楷体_GB2312" pitchFamily="49" charset="-122"/>
              </a:rPr>
              <a:t>3</a:t>
            </a:r>
            <a:r>
              <a:rPr lang="zh-CN" altLang="en-US" sz="3200" b="1">
                <a:solidFill>
                  <a:srgbClr val="0D0D0D"/>
                </a:solidFill>
                <a:latin typeface="楷体_GB2312" pitchFamily="49" charset="-122"/>
                <a:ea typeface="楷体_GB2312" pitchFamily="49" charset="-122"/>
              </a:rPr>
              <a:t>．应用</a:t>
            </a:r>
            <a:r>
              <a:rPr lang="en-US" altLang="zh-CN" sz="3200" b="1">
                <a:solidFill>
                  <a:srgbClr val="0D0D0D"/>
                </a:solidFill>
                <a:latin typeface="楷体_GB2312" pitchFamily="49" charset="-122"/>
                <a:ea typeface="楷体_GB2312" pitchFamily="49" charset="-122"/>
              </a:rPr>
              <a:t>:</a:t>
            </a:r>
            <a:r>
              <a:rPr lang="zh-CN" altLang="en-US" sz="3200" b="1">
                <a:solidFill>
                  <a:srgbClr val="0D0D0D"/>
                </a:solidFill>
                <a:latin typeface="楷体_GB2312" pitchFamily="49" charset="-122"/>
                <a:ea typeface="楷体_GB2312" pitchFamily="49" charset="-122"/>
              </a:rPr>
              <a:t>彩虹</a:t>
            </a:r>
          </a:p>
        </p:txBody>
      </p:sp>
      <p:sp>
        <p:nvSpPr>
          <p:cNvPr id="7174" name="TextBox 4"/>
          <p:cNvSpPr txBox="1">
            <a:spLocks noChangeArrowheads="1"/>
          </p:cNvSpPr>
          <p:nvPr/>
        </p:nvSpPr>
        <p:spPr bwMode="auto">
          <a:xfrm>
            <a:off x="1560195" y="763270"/>
            <a:ext cx="8524240" cy="112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600" b="1">
                <a:solidFill>
                  <a:srgbClr val="FF0000"/>
                </a:solidFill>
                <a:latin typeface="楷体_GB2312" pitchFamily="49" charset="-122"/>
                <a:ea typeface="楷体_GB2312" pitchFamily="49" charset="-122"/>
              </a:rPr>
              <a:t>动动手：</a:t>
            </a:r>
          </a:p>
          <a:p>
            <a:r>
              <a:rPr lang="zh-CN" altLang="en-US" sz="2400">
                <a:solidFill>
                  <a:srgbClr val="FF0000"/>
                </a:solidFill>
                <a:latin typeface="楷体_GB2312" pitchFamily="49" charset="-122"/>
                <a:ea typeface="楷体_GB2312" pitchFamily="49" charset="-122"/>
              </a:rPr>
              <a:t>   </a:t>
            </a:r>
            <a:r>
              <a:rPr lang="zh-CN" altLang="en-US" sz="3200" b="1">
                <a:solidFill>
                  <a:srgbClr val="FF0000"/>
                </a:solidFill>
                <a:latin typeface="楷体_GB2312" pitchFamily="49" charset="-122"/>
                <a:ea typeface="楷体_GB2312" pitchFamily="49" charset="-122"/>
              </a:rPr>
              <a:t>将三棱镜分解后的各种色光利用凸透镜混合</a:t>
            </a:r>
          </a:p>
        </p:txBody>
      </p:sp>
      <p:sp>
        <p:nvSpPr>
          <p:cNvPr id="6" name="Rectangle 2"/>
          <p:cNvSpPr txBox="1">
            <a:spLocks noChangeArrowheads="1"/>
          </p:cNvSpPr>
          <p:nvPr/>
        </p:nvSpPr>
        <p:spPr bwMode="auto">
          <a:xfrm>
            <a:off x="606425" y="4369435"/>
            <a:ext cx="52514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zh-CN" altLang="zh-CN" sz="3200" b="1">
                <a:solidFill>
                  <a:srgbClr val="FF0000"/>
                </a:solidFill>
                <a:latin typeface="楷体_GB2312" pitchFamily="49" charset="-122"/>
                <a:ea typeface="楷体_GB2312" pitchFamily="49" charset="-122"/>
              </a:rPr>
              <a:t>彩虹是太阳光传播中被</a:t>
            </a:r>
            <a:endParaRPr lang="en-US" altLang="zh-CN" sz="3200" b="1">
              <a:solidFill>
                <a:srgbClr val="FF0000"/>
              </a:solidFill>
              <a:latin typeface="楷体_GB2312" pitchFamily="49" charset="-122"/>
              <a:ea typeface="楷体_GB2312" pitchFamily="49" charset="-122"/>
            </a:endParaRPr>
          </a:p>
          <a:p>
            <a:pPr algn="ctr" eaLnBrk="1" hangingPunct="1"/>
            <a:r>
              <a:rPr lang="zh-CN" altLang="zh-CN" sz="3200" b="1">
                <a:solidFill>
                  <a:srgbClr val="FF0000"/>
                </a:solidFill>
                <a:latin typeface="楷体_GB2312" pitchFamily="49" charset="-122"/>
                <a:ea typeface="楷体_GB2312" pitchFamily="49" charset="-122"/>
              </a:rPr>
              <a:t>空气中的水滴色散而产生的。</a:t>
            </a:r>
          </a:p>
        </p:txBody>
      </p:sp>
      <p:pic>
        <p:nvPicPr>
          <p:cNvPr id="7176" name="Picture 9" descr="E:\李燃\教师教学用书\2012人教教师用书项目\ppt\物理\图标.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72073">
            <a:off x="10040938" y="862330"/>
            <a:ext cx="88265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4"/>
          <p:cNvSpPr>
            <a:spLocks noChangeArrowheads="1"/>
          </p:cNvSpPr>
          <p:nvPr/>
        </p:nvSpPr>
        <p:spPr bwMode="auto">
          <a:xfrm>
            <a:off x="10985500" y="1028700"/>
            <a:ext cx="7207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600" b="1">
                <a:solidFill>
                  <a:schemeClr val="tx1"/>
                </a:solidFill>
                <a:latin typeface="楷体_GB2312" pitchFamily="49" charset="-122"/>
                <a:ea typeface="楷体_GB2312" pitchFamily="49" charset="-122"/>
              </a:rPr>
              <a:t>人造彩虹</a:t>
            </a:r>
          </a:p>
        </p:txBody>
      </p:sp>
      <p:pic>
        <p:nvPicPr>
          <p:cNvPr id="2" name="南京晓庄学院音乐喷泉产生的人造小彩虹_标清">
            <a:hlinkClick r:id="" action="ppaction://media"/>
          </p:cNvPr>
          <p:cNvPicPr>
            <a:picLocks noChangeAspect="1"/>
          </p:cNvPicPr>
          <p:nvPr>
            <a:videoFile r:link="rId1"/>
            <p:extLst>
              <p:ext uri="{DAA4B4D4-6D71-4841-9C94-3DE7FCFB9230}">
                <p14:media xmlns:p14="http://schemas.microsoft.com/office/powerpoint/2010/main" r:embed="rId2">
                  <p14:trim st="5016" end="3433"/>
                </p14:media>
              </p:ext>
            </p:extLst>
          </p:nvPr>
        </p:nvPicPr>
        <p:blipFill>
          <a:blip r:embed="rId4"/>
          <a:stretch>
            <a:fillRect/>
          </a:stretch>
        </p:blipFill>
        <p:spPr>
          <a:xfrm>
            <a:off x="3810" y="12700"/>
            <a:ext cx="10837545" cy="6866890"/>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2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txBox="1">
            <a:spLocks noChangeArrowheads="1"/>
          </p:cNvSpPr>
          <p:nvPr/>
        </p:nvSpPr>
        <p:spPr bwMode="auto">
          <a:xfrm>
            <a:off x="1162050" y="5550535"/>
            <a:ext cx="9819005" cy="79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spcBef>
                <a:spcPct val="20000"/>
              </a:spcBef>
              <a:buClr>
                <a:schemeClr val="hlink"/>
              </a:buClr>
            </a:pPr>
            <a:r>
              <a:rPr lang="zh-CN" altLang="en-US">
                <a:solidFill>
                  <a:srgbClr val="0066CC"/>
                </a:solidFill>
                <a:latin typeface="楷体_GB2312" pitchFamily="49" charset="-122"/>
                <a:ea typeface="楷体_GB2312" pitchFamily="49" charset="-122"/>
              </a:rPr>
              <a:t>　　</a:t>
            </a:r>
            <a:r>
              <a:rPr lang="zh-CN" altLang="en-US" sz="3200" b="1">
                <a:solidFill>
                  <a:srgbClr val="0D0D0D"/>
                </a:solidFill>
                <a:latin typeface="楷体_GB2312" pitchFamily="49" charset="-122"/>
                <a:ea typeface="楷体_GB2312" pitchFamily="49" charset="-122"/>
              </a:rPr>
              <a:t>电视画面的颜色是由</a:t>
            </a:r>
            <a:r>
              <a:rPr lang="zh-CN" altLang="en-US" sz="3200" b="1">
                <a:solidFill>
                  <a:srgbClr val="FF0000"/>
                </a:solidFill>
                <a:latin typeface="楷体_GB2312" pitchFamily="49" charset="-122"/>
                <a:ea typeface="楷体_GB2312" pitchFamily="49" charset="-122"/>
              </a:rPr>
              <a:t>红、绿、蓝</a:t>
            </a:r>
            <a:r>
              <a:rPr lang="zh-CN" altLang="en-US" sz="3200" b="1">
                <a:solidFill>
                  <a:srgbClr val="0D0D0D"/>
                </a:solidFill>
                <a:latin typeface="楷体_GB2312" pitchFamily="49" charset="-122"/>
                <a:ea typeface="楷体_GB2312" pitchFamily="49" charset="-122"/>
              </a:rPr>
              <a:t>三种色条合成的</a:t>
            </a:r>
          </a:p>
        </p:txBody>
      </p:sp>
      <p:grpSp>
        <p:nvGrpSpPr>
          <p:cNvPr id="9220" name="Group 4"/>
          <p:cNvGrpSpPr>
            <a:grpSpLocks noChangeAspect="1"/>
          </p:cNvGrpSpPr>
          <p:nvPr/>
        </p:nvGrpSpPr>
        <p:grpSpPr bwMode="auto">
          <a:xfrm>
            <a:off x="2113915" y="1909445"/>
            <a:ext cx="5094288" cy="3476625"/>
            <a:chOff x="0" y="0"/>
            <a:chExt cx="2592" cy="1757"/>
          </a:xfrm>
        </p:grpSpPr>
        <p:pic>
          <p:nvPicPr>
            <p:cNvPr id="9227" name="Picture 4" descr="电视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592" cy="1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Picture 5" descr="花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 y="201"/>
              <a:ext cx="1806" cy="1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199" name="Text Box 6"/>
          <p:cNvSpPr txBox="1">
            <a:spLocks noChangeArrowheads="1"/>
          </p:cNvSpPr>
          <p:nvPr/>
        </p:nvSpPr>
        <p:spPr bwMode="auto">
          <a:xfrm>
            <a:off x="8331200" y="4392295"/>
            <a:ext cx="2590800" cy="47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lnSpc>
                <a:spcPct val="80000"/>
              </a:lnSpc>
              <a:spcBef>
                <a:spcPct val="50000"/>
              </a:spcBef>
              <a:buClr>
                <a:srgbClr val="FF00FF"/>
              </a:buClr>
              <a:buFont typeface="Wingdings" panose="05000000000000000000" pitchFamily="2" charset="2"/>
              <a:buNone/>
            </a:pPr>
            <a:r>
              <a:rPr lang="zh-CN" altLang="en-US" sz="2800" b="1">
                <a:solidFill>
                  <a:srgbClr val="0D0D0D"/>
                </a:solidFill>
                <a:latin typeface="楷体_GB2312" pitchFamily="49" charset="-122"/>
                <a:ea typeface="楷体_GB2312" pitchFamily="49" charset="-122"/>
              </a:rPr>
              <a:t>用放大镜观察</a:t>
            </a:r>
          </a:p>
        </p:txBody>
      </p:sp>
      <p:grpSp>
        <p:nvGrpSpPr>
          <p:cNvPr id="3" name="Group 8"/>
          <p:cNvGrpSpPr/>
          <p:nvPr/>
        </p:nvGrpSpPr>
        <p:grpSpPr bwMode="auto">
          <a:xfrm>
            <a:off x="8208645" y="1909445"/>
            <a:ext cx="1905000" cy="1905000"/>
            <a:chOff x="0" y="0"/>
            <a:chExt cx="1200" cy="1200"/>
          </a:xfrm>
        </p:grpSpPr>
        <p:pic>
          <p:nvPicPr>
            <p:cNvPr id="922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00" cy="1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226" name="AutoShape 9"/>
            <p:cNvSpPr>
              <a:spLocks noChangeArrowheads="1"/>
            </p:cNvSpPr>
            <p:nvPr/>
          </p:nvSpPr>
          <p:spPr bwMode="auto">
            <a:xfrm>
              <a:off x="0" y="0"/>
              <a:ext cx="1200" cy="1200"/>
            </a:xfrm>
            <a:prstGeom prst="wedgeEllipseCallout">
              <a:avLst>
                <a:gd name="adj1" fmla="val -153083"/>
                <a:gd name="adj2" fmla="val 71500"/>
              </a:avLst>
            </a:prstGeom>
            <a:noFill/>
            <a:ln w="9525">
              <a:solidFill>
                <a:srgbClr val="FF00FF"/>
              </a:solidFill>
              <a:miter lim="800000"/>
            </a:ln>
            <a:extLst>
              <a:ext uri="{909E8E84-426E-40DD-AFC4-6F175D3DCCD1}">
                <a14:hiddenFill xmlns:a14="http://schemas.microsoft.com/office/drawing/2010/main">
                  <a:solidFill>
                    <a:srgbClr val="FFFFFF"/>
                  </a:solidFill>
                </a14:hiddenFill>
              </a:ext>
            </a:extLst>
          </p:spPr>
          <p:txBody>
            <a:bodyPr/>
            <a:lstStyle>
              <a:lvl1pPr marL="342900" indent="-342900">
                <a:defRPr>
                  <a:solidFill>
                    <a:schemeClr val="tx1"/>
                  </a:solidFill>
                  <a:latin typeface="Calibri" panose="020F0502020204030204" pitchFamily="34" charset="0"/>
                </a:defRPr>
              </a:lvl1pPr>
              <a:lvl2pPr marL="914400" indent="-45720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lvl="1" algn="ctr">
                <a:lnSpc>
                  <a:spcPct val="80000"/>
                </a:lnSpc>
                <a:spcBef>
                  <a:spcPct val="20000"/>
                </a:spcBef>
                <a:buClr>
                  <a:srgbClr val="FF00FF"/>
                </a:buClr>
                <a:buFont typeface="Wingdings" panose="05000000000000000000" pitchFamily="2" charset="2"/>
                <a:buChar char="Ø"/>
              </a:pPr>
              <a:endParaRPr lang="zh-CN" altLang="en-US" sz="3200">
                <a:solidFill>
                  <a:schemeClr val="hlink"/>
                </a:solidFill>
                <a:latin typeface="Tahoma" panose="020B0604030504040204" pitchFamily="34" charset="0"/>
                <a:ea typeface="楷体_GB2312" pitchFamily="49" charset="-122"/>
              </a:endParaRPr>
            </a:p>
          </p:txBody>
        </p:sp>
      </p:grpSp>
      <p:sp>
        <p:nvSpPr>
          <p:cNvPr id="9223" name="Rectangle 10"/>
          <p:cNvSpPr>
            <a:spLocks noChangeArrowheads="1"/>
          </p:cNvSpPr>
          <p:nvPr/>
        </p:nvSpPr>
        <p:spPr bwMode="auto">
          <a:xfrm>
            <a:off x="1579245" y="960755"/>
            <a:ext cx="940181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4000" b="1">
                <a:solidFill>
                  <a:srgbClr val="0D0D0D"/>
                </a:solidFill>
                <a:latin typeface="楷体_GB2312" pitchFamily="49" charset="-122"/>
                <a:ea typeface="楷体_GB2312" pitchFamily="49" charset="-122"/>
              </a:rPr>
              <a:t>彩色电视机里的各种颜色是怎样产生的？</a:t>
            </a:r>
          </a:p>
        </p:txBody>
      </p:sp>
      <p:pic>
        <p:nvPicPr>
          <p:cNvPr id="9224" name="Picture 9" descr="E:\李燃\教师教学用书\2012人教教师用书项目\ppt\物理\图标.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8850" y="228600"/>
            <a:ext cx="88265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P spid="819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0915" y="1250950"/>
            <a:ext cx="9859010" cy="526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Rectangle 10"/>
          <p:cNvSpPr>
            <a:spLocks noChangeArrowheads="1"/>
          </p:cNvSpPr>
          <p:nvPr/>
        </p:nvSpPr>
        <p:spPr bwMode="auto">
          <a:xfrm>
            <a:off x="3048000" y="603885"/>
            <a:ext cx="71564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600" b="1">
                <a:solidFill>
                  <a:srgbClr val="0D0D0D"/>
                </a:solidFill>
                <a:latin typeface="楷体_GB2312" pitchFamily="49" charset="-122"/>
                <a:ea typeface="楷体_GB2312" pitchFamily="49" charset="-122"/>
              </a:rPr>
              <a:t>彩色电视机的工作原理</a:t>
            </a:r>
          </a:p>
        </p:txBody>
      </p:sp>
    </p:spTree>
  </p:cSld>
  <p:clrMapOvr>
    <a:masterClrMapping/>
  </p:clrMapOvr>
  <p:transition>
    <p:cut/>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蓝调晶格">
  <a:themeElements>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364</Words>
  <Application>Microsoft Office PowerPoint</Application>
  <PresentationFormat>自定义</PresentationFormat>
  <Paragraphs>85</Paragraphs>
  <Slides>22</Slides>
  <Notes>0</Notes>
  <HiddenSlides>0</HiddenSlides>
  <MMClips>3</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蓝调晶格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物理八年级下册</dc:title>
  <dc:creator>人民教育电子音像出版社</dc:creator>
  <cp:lastModifiedBy>Geass</cp:lastModifiedBy>
  <cp:revision>302</cp:revision>
  <dcterms:created xsi:type="dcterms:W3CDTF">2004-07-21T02:43:00Z</dcterms:created>
  <dcterms:modified xsi:type="dcterms:W3CDTF">2017-06-23T02:12:16Z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2052-10.1.0.6391</vt:lpwstr>
  </property>
</Properties>
</file>