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4" r:id="rId3"/>
  </p:sldMasterIdLst>
  <p:sldIdLst>
    <p:sldId id="258" r:id="rId4"/>
    <p:sldId id="256" r:id="rId5"/>
    <p:sldId id="269" r:id="rId6"/>
    <p:sldId id="270" r:id="rId7"/>
    <p:sldId id="272" r:id="rId8"/>
    <p:sldId id="271" r:id="rId9"/>
    <p:sldId id="273" r:id="rId10"/>
    <p:sldId id="287" r:id="rId11"/>
    <p:sldId id="276" r:id="rId12"/>
    <p:sldId id="277" r:id="rId13"/>
    <p:sldId id="278" r:id="rId14"/>
    <p:sldId id="279" r:id="rId15"/>
    <p:sldId id="288" r:id="rId16"/>
    <p:sldId id="280" r:id="rId17"/>
    <p:sldId id="281" r:id="rId18"/>
    <p:sldId id="259" r:id="rId19"/>
    <p:sldId id="283" r:id="rId20"/>
    <p:sldId id="264" r:id="rId21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微软雅黑" panose="020B0503020204020204" pitchFamily="34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微软雅黑" panose="020B0503020204020204" pitchFamily="34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微软雅黑" panose="020B0503020204020204" pitchFamily="34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微软雅黑" panose="020B0503020204020204" pitchFamily="34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微软雅黑" panose="020B0503020204020204" pitchFamily="34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微软雅黑" panose="020B0503020204020204" pitchFamily="34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微软雅黑" panose="020B0503020204020204" pitchFamily="34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微软雅黑" panose="020B0503020204020204" pitchFamily="34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微软雅黑" panose="020B0503020204020204" pitchFamily="34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srgbClr val="FF0000"/>
    </p:penClr>
    <p:extLst>
      <p:ext uri="{2FDB2607-1784-4EEB-B798-7EB5836EED8A}">
        <p14:showMediaCtrls xmlns:p14="http://schemas.microsoft.com/office/powerpoint/2010/main" val="1"/>
      </p:ext>
    </p:extLst>
  </p:showPr>
  <p:clrMru>
    <a:srgbClr val="E73A1C"/>
    <a:srgbClr val="F23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3312"/>
    <p:restoredTop sz="93692"/>
  </p:normalViewPr>
  <p:slideViewPr>
    <p:cSldViewPr snapToGrid="0" snapToObjects="1" showGuides="1">
      <p:cViewPr varScale="1">
        <p:scale>
          <a:sx n="66" d="100"/>
          <a:sy n="66" d="100"/>
        </p:scale>
        <p:origin x="-39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5" cy="72005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www.officeplus.cn/Template/Home.shtml" TargetMode="External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01600" y="101600"/>
            <a:ext cx="11960225" cy="6632575"/>
          </a:xfrm>
          <a:prstGeom prst="rect">
            <a:avLst/>
          </a:prstGeom>
          <a:noFill/>
          <a:ln w="2540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7407275" y="2568575"/>
            <a:ext cx="0" cy="1436688"/>
          </a:xfrm>
          <a:prstGeom prst="line">
            <a:avLst/>
          </a:prstGeom>
          <a:ln w="571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文本占位符 40"/>
          <p:cNvSpPr>
            <a:spLocks noGrp="1"/>
          </p:cNvSpPr>
          <p:nvPr>
            <p:ph type="body" sz="quarter" idx="10"/>
          </p:nvPr>
        </p:nvSpPr>
        <p:spPr>
          <a:xfrm>
            <a:off x="1737823" y="2493421"/>
            <a:ext cx="5529263" cy="1588127"/>
          </a:xfrm>
          <a:prstGeom prst="rect">
            <a:avLst/>
          </a:prstGeom>
        </p:spPr>
        <p:txBody>
          <a:bodyPr>
            <a:sp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5400">
                <a:solidFill>
                  <a:schemeClr val="accent1"/>
                </a:solidFill>
              </a:defRPr>
            </a:lvl1pPr>
          </a:lstStyle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3" name="文本占位符 42"/>
          <p:cNvSpPr>
            <a:spLocks noGrp="1"/>
          </p:cNvSpPr>
          <p:nvPr>
            <p:ph type="body" sz="quarter" idx="11"/>
          </p:nvPr>
        </p:nvSpPr>
        <p:spPr>
          <a:xfrm>
            <a:off x="3331936" y="5944130"/>
            <a:ext cx="5499100" cy="341632"/>
          </a:xfrm>
          <a:prstGeom prst="rect">
            <a:avLst/>
          </a:prstGeom>
        </p:spPr>
        <p:txBody>
          <a:bodyPr>
            <a:sp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1800"/>
            </a:lvl1pPr>
          </a:lstStyle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1"/>
          <p:cNvSpPr/>
          <p:nvPr/>
        </p:nvSpPr>
        <p:spPr>
          <a:xfrm>
            <a:off x="622300" y="393700"/>
            <a:ext cx="254000" cy="46196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矩形 2"/>
          <p:cNvSpPr/>
          <p:nvPr/>
        </p:nvSpPr>
        <p:spPr>
          <a:xfrm>
            <a:off x="3544888" y="393700"/>
            <a:ext cx="1014413" cy="46196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矩形 3"/>
          <p:cNvSpPr/>
          <p:nvPr/>
        </p:nvSpPr>
        <p:spPr>
          <a:xfrm>
            <a:off x="101600" y="101600"/>
            <a:ext cx="11960225" cy="6632575"/>
          </a:xfrm>
          <a:prstGeom prst="rect">
            <a:avLst/>
          </a:prstGeom>
          <a:noFill/>
          <a:ln w="2540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76300" y="430900"/>
            <a:ext cx="2706921" cy="424732"/>
          </a:xfrm>
          <a:prstGeom prst="rect">
            <a:avLst/>
          </a:prstGeom>
        </p:spPr>
        <p:txBody>
          <a:bodyPr>
            <a:spAutoFit/>
          </a:bodyPr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01600" y="101600"/>
            <a:ext cx="11960225" cy="6632575"/>
          </a:xfrm>
          <a:prstGeom prst="rect">
            <a:avLst/>
          </a:prstGeom>
          <a:noFill/>
          <a:ln w="2540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2"/>
          </p:nvPr>
        </p:nvSpPr>
        <p:spPr>
          <a:xfrm>
            <a:off x="609600" y="6245225"/>
            <a:ext cx="2844800" cy="476250"/>
          </a:xfrm>
        </p:spPr>
        <p:txBody>
          <a:bodyPr/>
          <a:lstStyle>
            <a:lvl1pPr fontAlgn="auto">
              <a:defRPr noProof="1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x-none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3"/>
          </p:nvPr>
        </p:nvSpPr>
        <p:spPr>
          <a:xfrm>
            <a:off x="4165600" y="6245225"/>
            <a:ext cx="3860800" cy="476250"/>
          </a:xfrm>
        </p:spPr>
        <p:txBody>
          <a:bodyPr/>
          <a:lstStyle>
            <a:lvl1pPr fontAlgn="auto">
              <a:defRPr noProof="1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x-none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737600" y="6245225"/>
            <a:ext cx="2844800" cy="476250"/>
          </a:xfrm>
        </p:spPr>
        <p:txBody>
          <a:bodyPr vert="horz" wrap="square" lIns="91440" tIns="45720" rIns="91440" bIns="45720" numCol="1" anchor="t" anchorCtr="0" compatLnSpc="1"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Calibri" panose="020F0502020204030204" pitchFamily="34" charset="0"/>
                <a:ea typeface="微软雅黑" panose="020B0503020204020204" pitchFamily="34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注页">
    <p:bg>
      <p:bgPr>
        <a:solidFill>
          <a:srgbClr val="E73A1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441325" y="760413"/>
            <a:ext cx="661988" cy="3794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marL="0" marR="0" lvl="0" indent="0" algn="l" defTabSz="60769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 panose="020B0502040204020203" pitchFamily="34" charset="0"/>
                <a:ea typeface="微软雅黑" panose="020B0503020204020204" pitchFamily="34" charset="-122"/>
                <a:cs typeface="+mn-cs"/>
              </a:rPr>
              <a:t>标注</a:t>
            </a: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 panose="020B0502040204020203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2573338" y="760413"/>
            <a:ext cx="1401763" cy="34528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0" marR="0" lvl="0" indent="0" algn="l" defTabSz="607695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 panose="020B0502040204020203" pitchFamily="34" charset="0"/>
                <a:ea typeface="微软雅黑" panose="020B0503020204020204" pitchFamily="34" charset="-122"/>
                <a:cs typeface="+mn-cs"/>
              </a:rPr>
              <a:t>字体使用 </a:t>
            </a: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 panose="020B0502040204020203" pitchFamily="34" charset="0"/>
              <a:ea typeface="微软雅黑" panose="020B0503020204020204" pitchFamily="34" charset="-122"/>
              <a:cs typeface="+mn-cs"/>
            </a:endParaRPr>
          </a:p>
          <a:p>
            <a:pPr marL="0" marR="0" lvl="0" indent="0" algn="l" defTabSz="607695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 panose="020B0502040204020203" pitchFamily="34" charset="0"/>
              <a:ea typeface="微软雅黑" panose="020B0503020204020204" pitchFamily="34" charset="-122"/>
              <a:cs typeface="+mn-cs"/>
            </a:endParaRPr>
          </a:p>
          <a:p>
            <a:pPr marL="0" marR="0" lvl="0" indent="0" algn="l" defTabSz="607695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 panose="020B0502040204020203" pitchFamily="34" charset="0"/>
              <a:ea typeface="微软雅黑" panose="020B0503020204020204" pitchFamily="34" charset="-122"/>
              <a:cs typeface="+mn-cs"/>
            </a:endParaRPr>
          </a:p>
          <a:p>
            <a:pPr marL="0" marR="0" lvl="0" indent="0" algn="l" defTabSz="607695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 panose="020B0502040204020203" pitchFamily="34" charset="0"/>
              <a:ea typeface="微软雅黑" panose="020B0503020204020204" pitchFamily="34" charset="-122"/>
              <a:cs typeface="+mn-cs"/>
            </a:endParaRPr>
          </a:p>
          <a:p>
            <a:pPr marL="0" marR="0" lvl="0" indent="0" algn="l" defTabSz="607695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 panose="020B0502040204020203" pitchFamily="34" charset="0"/>
              <a:ea typeface="微软雅黑" panose="020B0503020204020204" pitchFamily="34" charset="-122"/>
              <a:cs typeface="+mn-cs"/>
            </a:endParaRPr>
          </a:p>
          <a:p>
            <a:pPr marL="0" marR="0" lvl="0" indent="0" algn="l" defTabSz="607695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 panose="020B0502040204020203" pitchFamily="34" charset="0"/>
                <a:ea typeface="微软雅黑" panose="020B0503020204020204" pitchFamily="34" charset="-122"/>
                <a:cs typeface="+mn-cs"/>
              </a:rPr>
              <a:t>行距</a:t>
            </a: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 panose="020B0502040204020203" pitchFamily="34" charset="0"/>
              <a:ea typeface="微软雅黑" panose="020B0503020204020204" pitchFamily="34" charset="-122"/>
              <a:cs typeface="+mn-cs"/>
            </a:endParaRPr>
          </a:p>
          <a:p>
            <a:pPr marL="0" marR="0" lvl="0" indent="0" algn="l" defTabSz="607695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 panose="020B0502040204020203" pitchFamily="34" charset="0"/>
              <a:ea typeface="微软雅黑" panose="020B0503020204020204" pitchFamily="34" charset="-122"/>
              <a:cs typeface="+mn-cs"/>
            </a:endParaRPr>
          </a:p>
          <a:p>
            <a:pPr marL="0" marR="0" lvl="0" indent="0" algn="l" defTabSz="607695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 panose="020B0502040204020203" pitchFamily="34" charset="0"/>
              <a:ea typeface="微软雅黑" panose="020B0503020204020204" pitchFamily="34" charset="-122"/>
              <a:cs typeface="+mn-cs"/>
            </a:endParaRPr>
          </a:p>
          <a:p>
            <a:pPr marL="0" marR="0" lvl="0" indent="0" algn="l" defTabSz="607695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 panose="020B0502040204020203" pitchFamily="34" charset="0"/>
                <a:ea typeface="微软雅黑" panose="020B0503020204020204" pitchFamily="34" charset="-122"/>
                <a:cs typeface="+mn-cs"/>
              </a:rPr>
              <a:t>背景图片出处</a:t>
            </a: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 panose="020B0502040204020203" pitchFamily="34" charset="0"/>
              <a:ea typeface="微软雅黑" panose="020B0503020204020204" pitchFamily="34" charset="-122"/>
              <a:cs typeface="+mn-cs"/>
            </a:endParaRPr>
          </a:p>
          <a:p>
            <a:pPr marL="0" marR="0" lvl="0" indent="0" algn="l" defTabSz="607695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 panose="020B0502040204020203" pitchFamily="34" charset="0"/>
              <a:ea typeface="微软雅黑" panose="020B0503020204020204" pitchFamily="34" charset="-122"/>
              <a:cs typeface="+mn-cs"/>
            </a:endParaRPr>
          </a:p>
          <a:p>
            <a:pPr marL="0" marR="0" lvl="0" indent="0" algn="l" defTabSz="607695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 panose="020B0502040204020203" pitchFamily="34" charset="0"/>
              <a:ea typeface="微软雅黑" panose="020B0503020204020204" pitchFamily="34" charset="-122"/>
              <a:cs typeface="+mn-cs"/>
            </a:endParaRPr>
          </a:p>
          <a:p>
            <a:pPr marL="0" marR="0" lvl="0" indent="0" algn="l" defTabSz="607695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 panose="020B0502040204020203" pitchFamily="34" charset="0"/>
                <a:ea typeface="微软雅黑" panose="020B0503020204020204" pitchFamily="34" charset="-122"/>
                <a:cs typeface="+mn-cs"/>
              </a:rPr>
              <a:t>声明</a:t>
            </a: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 panose="020B0502040204020203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152900" y="760413"/>
            <a:ext cx="7073900" cy="423862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 panose="020B0502040204020203" pitchFamily="34" charset="0"/>
                <a:ea typeface="微软雅黑" panose="020B0503020204020204" pitchFamily="34" charset="-122"/>
                <a:cs typeface="+mn-cs"/>
              </a:rPr>
              <a:t>英文 </a:t>
            </a:r>
            <a:r>
              <a:rPr kumimoji="0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 panose="020B0502040204020203" pitchFamily="34" charset="0"/>
                <a:ea typeface="宋体" panose="02010600030101010101" pitchFamily="2" charset="-122"/>
                <a:cs typeface="Segoe UI Light" panose="020B0502040204020203" pitchFamily="34" charset="0"/>
              </a:rPr>
              <a:t>Calibri</a:t>
            </a: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 panose="020B0502040204020203" pitchFamily="34" charset="0"/>
              <a:ea typeface="微软雅黑" panose="020B0503020204020204" pitchFamily="34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 panose="020B0502040204020203" pitchFamily="34" charset="0"/>
              <a:ea typeface="微软雅黑" panose="020B0503020204020204" pitchFamily="34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 panose="020B0502040204020203" pitchFamily="34" charset="0"/>
                <a:ea typeface="微软雅黑" panose="020B0503020204020204" pitchFamily="34" charset="-122"/>
                <a:cs typeface="+mn-cs"/>
              </a:rPr>
              <a:t>中文 微软雅黑</a:t>
            </a: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 panose="020B0502040204020203" pitchFamily="34" charset="0"/>
              <a:ea typeface="微软雅黑" panose="020B0503020204020204" pitchFamily="34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 panose="020B0502040204020203" pitchFamily="34" charset="0"/>
              <a:ea typeface="微软雅黑" panose="020B0503020204020204" pitchFamily="34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 panose="020B0502040204020203" pitchFamily="34" charset="0"/>
              <a:ea typeface="微软雅黑" panose="020B0503020204020204" pitchFamily="34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 panose="020B0502040204020203" pitchFamily="34" charset="0"/>
                <a:ea typeface="微软雅黑" panose="020B0503020204020204" pitchFamily="34" charset="-122"/>
                <a:cs typeface="+mn-cs"/>
              </a:rPr>
              <a:t>正文 </a:t>
            </a:r>
            <a:r>
              <a:rPr kumimoji="0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 panose="020B0502040204020203" pitchFamily="34" charset="0"/>
                <a:ea typeface="微软雅黑" panose="020B0503020204020204" pitchFamily="34" charset="-122"/>
                <a:cs typeface="+mn-cs"/>
              </a:rPr>
              <a:t>1.3</a:t>
            </a: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 panose="020B0502040204020203" pitchFamily="34" charset="0"/>
              <a:ea typeface="微软雅黑" panose="020B0503020204020204" pitchFamily="34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 panose="020B0502040204020203" pitchFamily="34" charset="0"/>
              <a:ea typeface="微软雅黑" panose="020B0503020204020204" pitchFamily="34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 panose="020B0502040204020203" pitchFamily="34" charset="0"/>
              <a:ea typeface="微软雅黑" panose="020B0503020204020204" pitchFamily="34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 panose="020B0502040204020203" pitchFamily="34" charset="0"/>
                <a:ea typeface="微软雅黑" panose="020B0503020204020204" pitchFamily="34" charset="-122"/>
                <a:cs typeface="+mn-cs"/>
              </a:rPr>
              <a:t>cn.bing.com</a:t>
            </a: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 panose="020B0502040204020203" pitchFamily="34" charset="0"/>
              <a:ea typeface="微软雅黑" panose="020B0503020204020204" pitchFamily="34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 panose="020B0502040204020203" pitchFamily="34" charset="0"/>
              <a:ea typeface="微软雅黑" panose="020B0503020204020204" pitchFamily="34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 panose="020B0502040204020203" pitchFamily="34" charset="0"/>
              <a:ea typeface="微软雅黑" panose="020B0503020204020204" pitchFamily="34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3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 panose="020B0502020202020204" pitchFamily="34" charset="0"/>
                <a:ea typeface="微软雅黑" panose="020B0503020204020204" pitchFamily="34" charset="-122"/>
                <a:cs typeface="+mn-cs"/>
              </a:rPr>
              <a:t>本网站所提供的任何信息内容（包括但不限于 </a:t>
            </a:r>
            <a:r>
              <a:rPr kumimoji="0" lang="en-US" altLang="zh-CN" sz="13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 panose="020B0502040204020203" pitchFamily="34" charset="0"/>
                <a:ea typeface="微软雅黑" panose="020B0503020204020204" pitchFamily="34" charset="-122"/>
                <a:cs typeface="+mn-cs"/>
              </a:rPr>
              <a:t>PPT</a:t>
            </a:r>
            <a:r>
              <a:rPr kumimoji="0" lang="zh-CN" altLang="en-US" sz="13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 panose="020B0502040204020203" pitchFamily="34" charset="0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zh-CN" altLang="en-US" sz="13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 panose="020B0502020202020204" pitchFamily="34" charset="0"/>
                <a:ea typeface="微软雅黑" panose="020B0503020204020204" pitchFamily="34" charset="-122"/>
                <a:cs typeface="+mn-cs"/>
              </a:rPr>
              <a:t>模板、</a:t>
            </a:r>
            <a:r>
              <a:rPr kumimoji="0" lang="en-US" altLang="zh-CN" sz="13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 panose="020B0502040204020203" pitchFamily="34" charset="0"/>
                <a:ea typeface="微软雅黑" panose="020B0503020204020204" pitchFamily="34" charset="-122"/>
                <a:cs typeface="+mn-cs"/>
              </a:rPr>
              <a:t>Word</a:t>
            </a:r>
            <a:r>
              <a:rPr kumimoji="0" lang="zh-CN" altLang="en-US" sz="13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 panose="020B0502040204020203" pitchFamily="34" charset="0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zh-CN" altLang="en-US" sz="13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 panose="020B0502020202020204" pitchFamily="34" charset="0"/>
                <a:ea typeface="微软雅黑" panose="020B0503020204020204" pitchFamily="34" charset="-122"/>
                <a:cs typeface="+mn-cs"/>
              </a:rPr>
              <a:t>文档、</a:t>
            </a:r>
            <a:r>
              <a:rPr kumimoji="0" lang="en-US" altLang="zh-CN" sz="13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 panose="020B0502040204020203" pitchFamily="34" charset="0"/>
                <a:ea typeface="微软雅黑" panose="020B0503020204020204" pitchFamily="34" charset="-122"/>
                <a:cs typeface="+mn-cs"/>
              </a:rPr>
              <a:t>Excel</a:t>
            </a:r>
            <a:r>
              <a:rPr kumimoji="0" lang="zh-CN" altLang="en-US" sz="13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 panose="020B0502040204020203" pitchFamily="34" charset="0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zh-CN" altLang="en-US" sz="13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 panose="020B0502020202020204" pitchFamily="34" charset="0"/>
                <a:ea typeface="微软雅黑" panose="020B0503020204020204" pitchFamily="34" charset="-122"/>
                <a:cs typeface="+mn-cs"/>
              </a:rPr>
              <a:t>图表、图片素材等）均受</a:t>
            </a:r>
            <a:r>
              <a:rPr kumimoji="0" lang="en-US" altLang="zh-CN" sz="13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 panose="020B0502020202020204" pitchFamily="34" charset="0"/>
                <a:ea typeface="微软雅黑" panose="020B0503020204020204" pitchFamily="34" charset="-122"/>
                <a:cs typeface="+mn-cs"/>
              </a:rPr>
              <a:t>《</a:t>
            </a:r>
            <a:r>
              <a:rPr kumimoji="0" lang="zh-CN" altLang="en-US" sz="13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 panose="020B0502020202020204" pitchFamily="34" charset="0"/>
                <a:ea typeface="微软雅黑" panose="020B0503020204020204" pitchFamily="34" charset="-122"/>
                <a:cs typeface="+mn-cs"/>
              </a:rPr>
              <a:t>中华人民共和国著作权法</a:t>
            </a:r>
            <a:r>
              <a:rPr kumimoji="0" lang="en-US" altLang="zh-CN" sz="13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 panose="020B0502020202020204" pitchFamily="34" charset="0"/>
                <a:ea typeface="微软雅黑" panose="020B0503020204020204" pitchFamily="34" charset="-122"/>
                <a:cs typeface="+mn-cs"/>
              </a:rPr>
              <a:t>》</a:t>
            </a:r>
            <a:r>
              <a:rPr kumimoji="0" lang="zh-CN" altLang="en-US" sz="13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 panose="020B0502020202020204" pitchFamily="34" charset="0"/>
                <a:ea typeface="微软雅黑" panose="020B0503020204020204" pitchFamily="34" charset="-122"/>
                <a:cs typeface="+mn-cs"/>
              </a:rPr>
              <a:t>、</a:t>
            </a:r>
            <a:r>
              <a:rPr kumimoji="0" lang="en-US" altLang="zh-CN" sz="13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 panose="020B0502020202020204" pitchFamily="34" charset="0"/>
                <a:ea typeface="微软雅黑" panose="020B0503020204020204" pitchFamily="34" charset="-122"/>
                <a:cs typeface="+mn-cs"/>
              </a:rPr>
              <a:t>《</a:t>
            </a:r>
            <a:r>
              <a:rPr kumimoji="0" lang="zh-CN" altLang="en-US" sz="13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 panose="020B0502020202020204" pitchFamily="34" charset="0"/>
                <a:ea typeface="微软雅黑" panose="020B0503020204020204" pitchFamily="34" charset="-122"/>
                <a:cs typeface="+mn-cs"/>
              </a:rPr>
              <a:t>信息网络传播权保护条例</a:t>
            </a:r>
            <a:r>
              <a:rPr kumimoji="0" lang="en-US" altLang="zh-CN" sz="13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 panose="020B0502020202020204" pitchFamily="34" charset="0"/>
                <a:ea typeface="微软雅黑" panose="020B0503020204020204" pitchFamily="34" charset="-122"/>
                <a:cs typeface="+mn-cs"/>
              </a:rPr>
              <a:t>》</a:t>
            </a:r>
            <a:r>
              <a:rPr kumimoji="0" lang="zh-CN" altLang="en-US" sz="13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 panose="020B0502020202020204" pitchFamily="34" charset="0"/>
                <a:ea typeface="微软雅黑" panose="020B0503020204020204" pitchFamily="34" charset="-122"/>
                <a:cs typeface="+mn-cs"/>
              </a:rPr>
              <a:t>及其他适用的法律法规的保护，未经权利人书面明确授权，信息内容的任何部分</a:t>
            </a:r>
            <a:r>
              <a:rPr kumimoji="0" lang="en-US" altLang="zh-CN" sz="13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 panose="020B0502020202020204" pitchFamily="34" charset="0"/>
                <a:ea typeface="微软雅黑" panose="020B0503020204020204" pitchFamily="34" charset="-122"/>
                <a:cs typeface="+mn-cs"/>
              </a:rPr>
              <a:t>(</a:t>
            </a:r>
            <a:r>
              <a:rPr kumimoji="0" lang="zh-CN" altLang="en-US" sz="13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 panose="020B0502020202020204" pitchFamily="34" charset="0"/>
                <a:ea typeface="微软雅黑" panose="020B0503020204020204" pitchFamily="34" charset="-122"/>
                <a:cs typeface="+mn-cs"/>
              </a:rPr>
              <a:t>包括图片或图表</a:t>
            </a:r>
            <a:r>
              <a:rPr kumimoji="0" lang="en-US" altLang="zh-CN" sz="13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 panose="020B0502020202020204" pitchFamily="34" charset="0"/>
                <a:ea typeface="微软雅黑" panose="020B0503020204020204" pitchFamily="34" charset="-122"/>
                <a:cs typeface="+mn-cs"/>
              </a:rPr>
              <a:t>)</a:t>
            </a:r>
            <a:r>
              <a:rPr kumimoji="0" lang="zh-CN" altLang="en-US" sz="13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 panose="020B0502020202020204" pitchFamily="34" charset="0"/>
                <a:ea typeface="微软雅黑" panose="020B0503020204020204" pitchFamily="34" charset="-122"/>
                <a:cs typeface="+mn-cs"/>
              </a:rPr>
              <a:t>不得被全部或部分的复制、传播、销售，否则将承担法律责任。</a:t>
            </a:r>
            <a:endParaRPr kumimoji="0" lang="zh-CN" altLang="en-US" sz="13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entury Gothic" panose="020B0502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441325" y="182563"/>
            <a:ext cx="776288" cy="2460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marL="0" marR="0" lvl="0" indent="0" algn="l" defTabSz="60769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10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 panose="020B0502040204020203" pitchFamily="34" charset="0"/>
                <a:ea typeface="微软雅黑" panose="020B0503020204020204" pitchFamily="34" charset="-122"/>
                <a:cs typeface="+mn-cs"/>
              </a:rPr>
              <a:t>OfficePLUS</a:t>
            </a:r>
            <a:endParaRPr kumimoji="0" lang="zh-CN" altLang="en-US" sz="1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 panose="020B0502040204020203" pitchFamily="34" charset="0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背景图片素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3"/>
          <p:cNvSpPr>
            <a:spLocks noChangeArrowheads="1"/>
          </p:cNvSpPr>
          <p:nvPr/>
        </p:nvSpPr>
        <p:spPr bwMode="auto">
          <a:xfrm>
            <a:off x="441325" y="760413"/>
            <a:ext cx="1568450" cy="368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marL="0" marR="0" lvl="0" indent="0" algn="l" defTabSz="6096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Segoe UI Light" panose="020B0502040204020203" pitchFamily="34" charset="0"/>
                <a:ea typeface="微软雅黑" panose="020B0503020204020204" pitchFamily="34" charset="-122"/>
                <a:cs typeface="+mn-cs"/>
              </a:rPr>
              <a:t>背景图片素材</a:t>
            </a: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404040"/>
              </a:solidFill>
              <a:effectLst/>
              <a:uLnTx/>
              <a:uFillTx/>
              <a:latin typeface="Segoe UI Light" panose="020B0502040204020203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矩形 4"/>
          <p:cNvSpPr>
            <a:spLocks noChangeArrowheads="1"/>
          </p:cNvSpPr>
          <p:nvPr/>
        </p:nvSpPr>
        <p:spPr bwMode="auto">
          <a:xfrm>
            <a:off x="441325" y="182563"/>
            <a:ext cx="776288" cy="2460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marL="0" marR="0" lvl="0" indent="0" algn="l" defTabSz="6096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1000" b="0" i="0" u="none" strike="noStrike" kern="1200" cap="none" spc="0" normalizeH="0" baseline="0" noProof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Segoe UI Light" panose="020B0502040204020203" pitchFamily="34" charset="0"/>
                <a:ea typeface="微软雅黑" panose="020B0503020204020204" pitchFamily="34" charset="-122"/>
                <a:cs typeface="+mn-cs"/>
              </a:rPr>
              <a:t>OfficePLUS</a:t>
            </a:r>
            <a:endParaRPr kumimoji="0" lang="zh-CN" altLang="en-US" sz="1000" b="0" i="0" u="none" strike="noStrike" kern="1200" cap="none" spc="0" normalizeH="0" baseline="0" noProof="0">
              <a:ln>
                <a:noFill/>
              </a:ln>
              <a:solidFill>
                <a:srgbClr val="404040"/>
              </a:solidFill>
              <a:effectLst/>
              <a:uLnTx/>
              <a:uFillTx/>
              <a:latin typeface="Segoe UI Light" panose="020B0502040204020203" pitchFamily="34" charset="0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fficePL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6"/>
          <p:cNvSpPr txBox="1"/>
          <p:nvPr/>
        </p:nvSpPr>
        <p:spPr>
          <a:xfrm>
            <a:off x="4448175" y="4459288"/>
            <a:ext cx="3295650" cy="29686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ctr" defTabSz="6089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335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Gothic" panose="020B0502020202020204"/>
                <a:ea typeface="微软雅黑" panose="020B0503020204020204" pitchFamily="34" charset="-122"/>
                <a:cs typeface="+mn-cs"/>
              </a:rPr>
              <a:t>点击</a:t>
            </a:r>
            <a:r>
              <a:rPr kumimoji="1" lang="en-US" altLang="zh-CN" sz="1335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 Light" panose="020B0502040204020203" pitchFamily="34" charset="0"/>
                <a:ea typeface="Segoe UI Light" panose="020B0502040204020203" pitchFamily="34" charset="0"/>
                <a:cs typeface="Segoe UI Light" panose="020B0502040204020203" pitchFamily="34" charset="0"/>
              </a:rPr>
              <a:t>Logo</a:t>
            </a:r>
            <a:r>
              <a:rPr kumimoji="1" lang="zh-CN" altLang="en-US" sz="1335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Gothic" panose="020B0502020202020204"/>
                <a:ea typeface="微软雅黑" panose="020B0503020204020204" pitchFamily="34" charset="-122"/>
                <a:cs typeface="+mn-cs"/>
              </a:rPr>
              <a:t>获取更多优质模板（放映模式）</a:t>
            </a:r>
            <a:endParaRPr kumimoji="1" lang="zh-CN" altLang="en-US" sz="1335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entury Gothic" panose="020B0502020202020204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9219" name="图片 3">
            <a:hlinkClick r:id="rId2"/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572000" y="3227388"/>
            <a:ext cx="3048000" cy="4032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fade/>
  </p:transition>
</p:sldLayout>
</file>

<file path=ppt/slideMasters/_rels/slideMaster1.xml.rels><?xml version="1.0" encoding="UTF-8" standalone="yes"?>
<Relationships xmlns="http://schemas.openxmlformats.org/package/2006/relationships"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4" Type="http://schemas.openxmlformats.org/officeDocument/2006/relationships/theme" Target="../theme/theme2.xml"/><Relationship Id="rId3" Type="http://schemas.openxmlformats.org/officeDocument/2006/relationships/slideLayout" Target="../slideLayouts/slideLayout8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white">
      <p:bgRef idx="1001">
        <a:schemeClr val="bg1"/>
      </p:bgRef>
    </p:bg>
    <p:spTree>
      <p:nvGrpSpPr>
        <p:cNvPr id="1" name=""/>
        <p:cNvGrpSpPr/>
        <p:nvPr/>
      </p:nvGrpSpPr>
      <p:grpSpPr/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微软雅黑" panose="020B0503020204020204" pitchFamily="34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微软雅黑" panose="020B0503020204020204" pitchFamily="34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微软雅黑" panose="020B0503020204020204" pitchFamily="34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微软雅黑" panose="020B0503020204020204" pitchFamily="34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微软雅黑" panose="020B0503020204020204" pitchFamily="34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微软雅黑" panose="020B0503020204020204" pitchFamily="34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微软雅黑" panose="020B0503020204020204" pitchFamily="34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微软雅黑" panose="020B0503020204020204" pitchFamily="34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white">
      <p:bgRef idx="1001">
        <a:schemeClr val="bg1"/>
      </p:bgRef>
    </p:bg>
    <p:spTree>
      <p:nvGrpSpPr>
        <p:cNvPr id="1" name=""/>
        <p:cNvGrpSpPr/>
        <p:nvPr/>
      </p:nvGrpSpPr>
      <p:grpSpPr/>
    </p:spTree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6" r:id="rId2"/>
    <p:sldLayoutId id="2147483657" r:id="rId3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charset="0"/>
          <a:ea typeface="宋体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hyperlink" Target="&#28857;&#37329;&#26415;&#20256;&#25215;.mp4" TargetMode="Externa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2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5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7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8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9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1.png"/><Relationship Id="rId3" Type="http://schemas.microsoft.com/office/2007/relationships/media" Target="file:///C:\Users\sss\Desktop\&#29579;%20&#20809;&#30340;&#25240;&#23556;\&#36149;&#26063;&#20048;&#22242;%20-%20&#33298;&#20271;&#29305;&#40159;&#40060;%20-%20&#32431;&#38899;&#20048;.mp3" TargetMode="External"/><Relationship Id="rId2" Type="http://schemas.openxmlformats.org/officeDocument/2006/relationships/audio" Target="file:///C:\Users\sss\Desktop\&#29579;%20&#20809;&#30340;&#25240;&#23556;\&#36149;&#26063;&#20048;&#22242;%20-%20&#33298;&#20271;&#29305;&#40159;&#40060;%20-%20&#32431;&#38899;&#20048;.mp3" TargetMode="External"/><Relationship Id="rId1" Type="http://schemas.openxmlformats.org/officeDocument/2006/relationships/image" Target="../media/image1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1" name="标题 3"/>
          <p:cNvSpPr>
            <a:spLocks noGrp="1"/>
          </p:cNvSpPr>
          <p:nvPr>
            <p:ph type="title"/>
          </p:nvPr>
        </p:nvSpPr>
        <p:spPr>
          <a:xfrm>
            <a:off x="876300" y="430213"/>
            <a:ext cx="2706688" cy="477837"/>
          </a:xfrm>
          <a:noFill/>
          <a:ln>
            <a:noFill/>
          </a:ln>
        </p:spPr>
        <p:txBody>
          <a:bodyPr anchor="t">
            <a:spAutoFit/>
          </a:bodyPr>
          <a:p>
            <a:pPr eaLnBrk="1" hangingPunct="1"/>
            <a:r>
              <a:rPr lang="en-US" altLang="zh-CN" kern="1200" dirty="0">
                <a:latin typeface="+mj-lt"/>
                <a:ea typeface="+mj-ea"/>
                <a:cs typeface="+mj-cs"/>
              </a:rPr>
              <a:t>      </a:t>
            </a:r>
            <a:r>
              <a:rPr lang="zh-CN" altLang="en-US" kern="1200" dirty="0">
                <a:latin typeface="+mj-lt"/>
                <a:ea typeface="+mj-ea"/>
                <a:cs typeface="+mj-cs"/>
              </a:rPr>
              <a:t>魔术    </a:t>
            </a:r>
            <a:r>
              <a:rPr lang="en-US" altLang="zh-CN" kern="1200" dirty="0">
                <a:latin typeface="+mj-lt"/>
                <a:ea typeface="+mj-ea"/>
                <a:cs typeface="+mj-cs"/>
              </a:rPr>
              <a:t>Magic</a:t>
            </a:r>
            <a:endParaRPr lang="en-US" altLang="zh-CN" kern="1200" dirty="0">
              <a:latin typeface="+mj-lt"/>
              <a:ea typeface="+mj-ea"/>
              <a:cs typeface="+mj-cs"/>
            </a:endParaRPr>
          </a:p>
        </p:txBody>
      </p:sp>
      <p:pic>
        <p:nvPicPr>
          <p:cNvPr id="2" name="图片 1" descr="1581092TPq4Q0_b">
            <a:hlinkClick r:id="rId1" action="ppaction://hlinkfile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550" y="908050"/>
            <a:ext cx="4852988" cy="55768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2" descr="37d3d539b6003af342680d16352ac65c1138b6f2">
            <a:hlinkClick r:id="rId1" action="ppaction://hlinkfile"/>
          </p:cNvPr>
          <p:cNvPicPr/>
          <p:nvPr/>
        </p:nvPicPr>
        <p:blipFill>
          <a:blip r:embed="rId3"/>
          <a:stretch>
            <a:fillRect/>
          </a:stretch>
        </p:blipFill>
        <p:spPr>
          <a:xfrm>
            <a:off x="6591300" y="908050"/>
            <a:ext cx="4852988" cy="557688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7" name="标题 3"/>
          <p:cNvSpPr>
            <a:spLocks noGrp="1"/>
          </p:cNvSpPr>
          <p:nvPr>
            <p:ph type="title"/>
          </p:nvPr>
        </p:nvSpPr>
        <p:spPr>
          <a:xfrm>
            <a:off x="876300" y="430213"/>
            <a:ext cx="2706688" cy="477837"/>
          </a:xfrm>
          <a:noFill/>
          <a:ln>
            <a:noFill/>
          </a:ln>
        </p:spPr>
        <p:txBody>
          <a:bodyPr anchor="t">
            <a:spAutoFit/>
          </a:bodyPr>
          <a:p>
            <a:pPr eaLnBrk="1" hangingPunct="1"/>
            <a:r>
              <a:rPr lang="zh-CN" altLang="en-US" kern="1200" dirty="0">
                <a:latin typeface="+mj-lt"/>
                <a:ea typeface="+mj-ea"/>
                <a:cs typeface="+mj-cs"/>
              </a:rPr>
              <a:t>生活中的折射</a:t>
            </a:r>
            <a:endParaRPr lang="zh-CN" altLang="en-US" kern="1200" dirty="0">
              <a:latin typeface="+mj-lt"/>
              <a:ea typeface="+mj-ea"/>
              <a:cs typeface="+mj-cs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25463" y="1068388"/>
            <a:ext cx="4470400" cy="5667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 rtl="0" fontAlgn="auto">
              <a:lnSpc>
                <a:spcPct val="130000"/>
              </a:lnSpc>
              <a:spcBef>
                <a:spcPts val="600"/>
              </a:spcBef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kern="0" cap="none" spc="0" normalizeH="0" baseline="0" noProof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模型</a:t>
            </a:r>
            <a:r>
              <a:rPr kumimoji="0" lang="zh-CN" altLang="en-US" sz="2400" kern="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：光路图</a:t>
            </a:r>
            <a:endParaRPr kumimoji="0" lang="zh-CN" altLang="en-US" sz="2400" kern="0" cap="none" spc="0" normalizeH="0" baseline="0" noProof="1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9459" name="Rectangle 5"/>
          <p:cNvSpPr/>
          <p:nvPr/>
        </p:nvSpPr>
        <p:spPr>
          <a:xfrm flipH="1">
            <a:off x="3019425" y="3954463"/>
            <a:ext cx="5795963" cy="1978025"/>
          </a:xfrm>
          <a:prstGeom prst="rect">
            <a:avLst/>
          </a:prstGeom>
          <a:solidFill>
            <a:srgbClr val="0000FF">
              <a:alpha val="34117"/>
            </a:srgbClr>
          </a:solidFill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sz="2800" b="1" dirty="0">
              <a:latin typeface="Times New Roman" panose="02020603050405020304" pitchFamily="18" charset="0"/>
              <a:ea typeface="楷体_GB2312" pitchFamily="1" charset="-122"/>
            </a:endParaRPr>
          </a:p>
        </p:txBody>
      </p:sp>
      <p:pic>
        <p:nvPicPr>
          <p:cNvPr id="19460" name="Picture 45" descr="眼睛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682102">
            <a:off x="8385175" y="1460500"/>
            <a:ext cx="993775" cy="9937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461" name="图片 36"/>
          <p:cNvPicPr>
            <a:picLocks noChangeAspect="1"/>
          </p:cNvPicPr>
          <p:nvPr/>
        </p:nvPicPr>
        <p:blipFill>
          <a:blip r:embed="rId2"/>
          <a:srcRect l="23871" t="36256" r="22878" b="44450"/>
          <a:stretch>
            <a:fillRect/>
          </a:stretch>
        </p:blipFill>
        <p:spPr>
          <a:xfrm>
            <a:off x="4027488" y="5091113"/>
            <a:ext cx="865187" cy="417512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" name="Group 46"/>
          <p:cNvGrpSpPr/>
          <p:nvPr/>
        </p:nvGrpSpPr>
        <p:grpSpPr>
          <a:xfrm flipH="1">
            <a:off x="4710113" y="3927475"/>
            <a:ext cx="1900237" cy="1350963"/>
            <a:chOff x="0" y="0"/>
            <a:chExt cx="1197" cy="851"/>
          </a:xfrm>
        </p:grpSpPr>
        <p:grpSp>
          <p:nvGrpSpPr>
            <p:cNvPr id="19463" name="Group 9"/>
            <p:cNvGrpSpPr/>
            <p:nvPr/>
          </p:nvGrpSpPr>
          <p:grpSpPr>
            <a:xfrm rot="5265454" flipH="1">
              <a:off x="337" y="153"/>
              <a:ext cx="851" cy="545"/>
              <a:chOff x="0" y="0"/>
              <a:chExt cx="907" cy="907"/>
            </a:xfrm>
          </p:grpSpPr>
          <p:sp>
            <p:nvSpPr>
              <p:cNvPr id="19464" name="Line 10"/>
              <p:cNvSpPr/>
              <p:nvPr/>
            </p:nvSpPr>
            <p:spPr>
              <a:xfrm flipH="1" flipV="1">
                <a:off x="0" y="0"/>
                <a:ext cx="907" cy="907"/>
              </a:xfrm>
              <a:prstGeom prst="line">
                <a:avLst/>
              </a:prstGeom>
              <a:ln w="28575" cap="flat" cmpd="sng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19465" name="Line 11"/>
              <p:cNvSpPr/>
              <p:nvPr/>
            </p:nvSpPr>
            <p:spPr>
              <a:xfrm>
                <a:off x="375" y="380"/>
                <a:ext cx="169" cy="151"/>
              </a:xfrm>
              <a:prstGeom prst="line">
                <a:avLst/>
              </a:prstGeom>
              <a:ln w="34925" cap="flat" cmpd="sng">
                <a:solidFill>
                  <a:srgbClr val="FF0000"/>
                </a:solidFill>
                <a:prstDash val="solid"/>
                <a:round/>
                <a:headEnd type="none" w="med" len="med"/>
                <a:tailEnd type="stealth" w="med" len="med"/>
              </a:ln>
            </p:spPr>
          </p:sp>
        </p:grpSp>
        <p:grpSp>
          <p:nvGrpSpPr>
            <p:cNvPr id="19466" name="Group 12"/>
            <p:cNvGrpSpPr/>
            <p:nvPr/>
          </p:nvGrpSpPr>
          <p:grpSpPr>
            <a:xfrm rot="2653485" flipH="1">
              <a:off x="0" y="407"/>
              <a:ext cx="1197" cy="50"/>
              <a:chOff x="0" y="0"/>
              <a:chExt cx="907" cy="907"/>
            </a:xfrm>
          </p:grpSpPr>
          <p:sp>
            <p:nvSpPr>
              <p:cNvPr id="19467" name="Line 13"/>
              <p:cNvSpPr/>
              <p:nvPr/>
            </p:nvSpPr>
            <p:spPr>
              <a:xfrm flipH="1" flipV="1">
                <a:off x="0" y="0"/>
                <a:ext cx="907" cy="907"/>
              </a:xfrm>
              <a:prstGeom prst="line">
                <a:avLst/>
              </a:prstGeom>
              <a:ln w="28575" cap="flat" cmpd="sng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19468" name="Line 14"/>
              <p:cNvSpPr/>
              <p:nvPr/>
            </p:nvSpPr>
            <p:spPr>
              <a:xfrm>
                <a:off x="402" y="301"/>
                <a:ext cx="137" cy="411"/>
              </a:xfrm>
              <a:prstGeom prst="line">
                <a:avLst/>
              </a:prstGeom>
              <a:ln w="34925" cap="flat" cmpd="sng">
                <a:solidFill>
                  <a:srgbClr val="FF0000"/>
                </a:solidFill>
                <a:prstDash val="solid"/>
                <a:round/>
                <a:headEnd type="none" w="med" len="med"/>
                <a:tailEnd type="stealth" w="med" len="med"/>
              </a:ln>
            </p:spPr>
          </p:sp>
        </p:grpSp>
      </p:grpSp>
      <p:grpSp>
        <p:nvGrpSpPr>
          <p:cNvPr id="6" name="Group 47"/>
          <p:cNvGrpSpPr/>
          <p:nvPr/>
        </p:nvGrpSpPr>
        <p:grpSpPr>
          <a:xfrm flipH="1">
            <a:off x="5857875" y="2351088"/>
            <a:ext cx="695325" cy="2625725"/>
            <a:chOff x="78" y="80"/>
            <a:chExt cx="438" cy="1654"/>
          </a:xfrm>
        </p:grpSpPr>
        <p:sp>
          <p:nvSpPr>
            <p:cNvPr id="19470" name="Line 24"/>
            <p:cNvSpPr/>
            <p:nvPr/>
          </p:nvSpPr>
          <p:spPr>
            <a:xfrm>
              <a:off x="516" y="534"/>
              <a:ext cx="0" cy="1200"/>
            </a:xfrm>
            <a:prstGeom prst="line">
              <a:avLst/>
            </a:prstGeom>
            <a:ln w="28575" cap="flat" cmpd="sng">
              <a:solidFill>
                <a:srgbClr val="000000"/>
              </a:solidFill>
              <a:prstDash val="dash"/>
              <a:round/>
              <a:headEnd type="none" w="med" len="med"/>
              <a:tailEnd type="none" w="med" len="med"/>
            </a:ln>
          </p:spPr>
        </p:sp>
        <p:grpSp>
          <p:nvGrpSpPr>
            <p:cNvPr id="19471" name="Group 26"/>
            <p:cNvGrpSpPr/>
            <p:nvPr/>
          </p:nvGrpSpPr>
          <p:grpSpPr>
            <a:xfrm>
              <a:off x="78" y="80"/>
              <a:ext cx="116" cy="1632"/>
              <a:chOff x="0" y="0"/>
              <a:chExt cx="116" cy="1632"/>
            </a:xfrm>
          </p:grpSpPr>
          <p:sp>
            <p:nvSpPr>
              <p:cNvPr id="19472" name="Line 27"/>
              <p:cNvSpPr/>
              <p:nvPr/>
            </p:nvSpPr>
            <p:spPr>
              <a:xfrm>
                <a:off x="104" y="432"/>
                <a:ext cx="0" cy="1200"/>
              </a:xfrm>
              <a:prstGeom prst="line">
                <a:avLst/>
              </a:prstGeom>
              <a:ln w="28575" cap="flat" cmpd="sng">
                <a:solidFill>
                  <a:srgbClr val="000000"/>
                </a:solidFill>
                <a:prstDash val="dash"/>
                <a:round/>
                <a:headEnd type="none" w="med" len="med"/>
                <a:tailEnd type="none" w="med" len="med"/>
              </a:ln>
            </p:spPr>
          </p:sp>
          <p:sp>
            <p:nvSpPr>
              <p:cNvPr id="19473" name="Text Box 28"/>
              <p:cNvSpPr txBox="1"/>
              <p:nvPr/>
            </p:nvSpPr>
            <p:spPr>
              <a:xfrm>
                <a:off x="0" y="0"/>
                <a:ext cx="116" cy="36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>
                <a:spAutoFit/>
              </a:bodyPr>
              <a:p>
                <a:pPr algn="ctr"/>
                <a:endParaRPr lang="zh-CN" altLang="en-US" sz="3200" b="1" dirty="0">
                  <a:solidFill>
                    <a:srgbClr val="000000"/>
                  </a:solidFill>
                  <a:latin typeface="Times New Roman" panose="02020603050405020304" pitchFamily="18" charset="0"/>
                  <a:ea typeface="隶书" panose="02010509060101010101" pitchFamily="49" charset="-122"/>
                </a:endParaRPr>
              </a:p>
            </p:txBody>
          </p:sp>
        </p:grpSp>
      </p:grpSp>
      <p:grpSp>
        <p:nvGrpSpPr>
          <p:cNvPr id="8" name="Group 48"/>
          <p:cNvGrpSpPr/>
          <p:nvPr/>
        </p:nvGrpSpPr>
        <p:grpSpPr>
          <a:xfrm flipH="1">
            <a:off x="6677025" y="1512888"/>
            <a:ext cx="1392238" cy="3192462"/>
            <a:chOff x="0" y="0"/>
            <a:chExt cx="877" cy="2011"/>
          </a:xfrm>
        </p:grpSpPr>
        <p:grpSp>
          <p:nvGrpSpPr>
            <p:cNvPr id="19475" name="Group 16"/>
            <p:cNvGrpSpPr/>
            <p:nvPr/>
          </p:nvGrpSpPr>
          <p:grpSpPr>
            <a:xfrm rot="3069708" flipH="1">
              <a:off x="-266" y="765"/>
              <a:ext cx="1909" cy="378"/>
              <a:chOff x="0" y="0"/>
              <a:chExt cx="907" cy="907"/>
            </a:xfrm>
          </p:grpSpPr>
          <p:sp>
            <p:nvSpPr>
              <p:cNvPr id="19476" name="Line 17"/>
              <p:cNvSpPr/>
              <p:nvPr/>
            </p:nvSpPr>
            <p:spPr>
              <a:xfrm flipH="1" flipV="1">
                <a:off x="0" y="0"/>
                <a:ext cx="907" cy="907"/>
              </a:xfrm>
              <a:prstGeom prst="line">
                <a:avLst/>
              </a:prstGeom>
              <a:ln w="28575" cap="flat" cmpd="sng">
                <a:solidFill>
                  <a:srgbClr val="CC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19477" name="Line 18"/>
              <p:cNvSpPr/>
              <p:nvPr/>
            </p:nvSpPr>
            <p:spPr>
              <a:xfrm>
                <a:off x="408" y="408"/>
                <a:ext cx="136" cy="136"/>
              </a:xfrm>
              <a:prstGeom prst="line">
                <a:avLst/>
              </a:prstGeom>
              <a:ln w="34925" cap="flat" cmpd="sng">
                <a:solidFill>
                  <a:srgbClr val="CC0000"/>
                </a:solidFill>
                <a:prstDash val="solid"/>
                <a:round/>
                <a:headEnd type="none" w="med" len="med"/>
                <a:tailEnd type="stealth" w="med" len="lg"/>
              </a:ln>
            </p:spPr>
          </p:sp>
        </p:grpSp>
        <p:grpSp>
          <p:nvGrpSpPr>
            <p:cNvPr id="19478" name="Group 19"/>
            <p:cNvGrpSpPr/>
            <p:nvPr/>
          </p:nvGrpSpPr>
          <p:grpSpPr>
            <a:xfrm rot="2878889" flipH="1">
              <a:off x="-598" y="825"/>
              <a:ext cx="1784" cy="588"/>
              <a:chOff x="0" y="0"/>
              <a:chExt cx="907" cy="907"/>
            </a:xfrm>
          </p:grpSpPr>
          <p:sp>
            <p:nvSpPr>
              <p:cNvPr id="19479" name="Line 20"/>
              <p:cNvSpPr/>
              <p:nvPr/>
            </p:nvSpPr>
            <p:spPr>
              <a:xfrm flipH="1" flipV="1">
                <a:off x="0" y="0"/>
                <a:ext cx="907" cy="907"/>
              </a:xfrm>
              <a:prstGeom prst="line">
                <a:avLst/>
              </a:prstGeom>
              <a:ln w="28575" cap="flat" cmpd="sng">
                <a:solidFill>
                  <a:srgbClr val="CC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19480" name="Line 21"/>
              <p:cNvSpPr/>
              <p:nvPr/>
            </p:nvSpPr>
            <p:spPr>
              <a:xfrm>
                <a:off x="408" y="408"/>
                <a:ext cx="136" cy="136"/>
              </a:xfrm>
              <a:prstGeom prst="line">
                <a:avLst/>
              </a:prstGeom>
              <a:ln w="34925" cap="flat" cmpd="sng">
                <a:solidFill>
                  <a:srgbClr val="CC0000"/>
                </a:solidFill>
                <a:prstDash val="solid"/>
                <a:round/>
                <a:headEnd type="none" w="med" len="med"/>
                <a:tailEnd type="stealth" w="med" len="lg"/>
              </a:ln>
            </p:spPr>
          </p:sp>
        </p:grpSp>
      </p:grpSp>
      <p:grpSp>
        <p:nvGrpSpPr>
          <p:cNvPr id="11" name="Group 49"/>
          <p:cNvGrpSpPr/>
          <p:nvPr/>
        </p:nvGrpSpPr>
        <p:grpSpPr>
          <a:xfrm flipH="1">
            <a:off x="4951413" y="3954463"/>
            <a:ext cx="1368425" cy="792162"/>
            <a:chOff x="0" y="0"/>
            <a:chExt cx="862" cy="499"/>
          </a:xfrm>
        </p:grpSpPr>
        <p:sp>
          <p:nvSpPr>
            <p:cNvPr id="19482" name="Line 31"/>
            <p:cNvSpPr/>
            <p:nvPr/>
          </p:nvSpPr>
          <p:spPr>
            <a:xfrm>
              <a:off x="272" y="0"/>
              <a:ext cx="590" cy="499"/>
            </a:xfrm>
            <a:prstGeom prst="line">
              <a:avLst/>
            </a:prstGeom>
            <a:ln w="28575" cap="flat" cmpd="sng">
              <a:solidFill>
                <a:srgbClr val="FF0000"/>
              </a:solidFill>
              <a:prstDash val="dash"/>
              <a:round/>
              <a:headEnd type="none" w="med" len="med"/>
              <a:tailEnd type="none" w="med" len="med"/>
            </a:ln>
          </p:spPr>
        </p:sp>
        <p:sp>
          <p:nvSpPr>
            <p:cNvPr id="19483" name="Line 36"/>
            <p:cNvSpPr/>
            <p:nvPr/>
          </p:nvSpPr>
          <p:spPr>
            <a:xfrm>
              <a:off x="0" y="45"/>
              <a:ext cx="862" cy="454"/>
            </a:xfrm>
            <a:prstGeom prst="line">
              <a:avLst/>
            </a:prstGeom>
            <a:ln w="28575" cap="flat" cmpd="sng">
              <a:solidFill>
                <a:srgbClr val="FF0000"/>
              </a:solidFill>
              <a:prstDash val="dash"/>
              <a:round/>
              <a:headEnd type="none" w="med" len="med"/>
              <a:tailEnd type="none" w="med" len="med"/>
            </a:ln>
          </p:spPr>
        </p:sp>
      </p:grpSp>
      <p:pic>
        <p:nvPicPr>
          <p:cNvPr id="18443" name="图片 38"/>
          <p:cNvPicPr>
            <a:picLocks noChangeAspect="1"/>
          </p:cNvPicPr>
          <p:nvPr/>
        </p:nvPicPr>
        <p:blipFill>
          <a:blip r:embed="rId3"/>
          <a:srcRect l="49358" t="39500" r="24187" b="50574"/>
          <a:stretch>
            <a:fillRect/>
          </a:stretch>
        </p:blipFill>
        <p:spPr>
          <a:xfrm>
            <a:off x="4027488" y="4516438"/>
            <a:ext cx="852487" cy="425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7375" name="文本框 57374"/>
          <p:cNvSpPr txBox="1"/>
          <p:nvPr/>
        </p:nvSpPr>
        <p:spPr>
          <a:xfrm flipH="1">
            <a:off x="3019425" y="3922713"/>
            <a:ext cx="2087563" cy="5175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Arial" panose="020B0604020202020204" pitchFamily="34" charset="0"/>
              </a:rPr>
              <a:t>变浅的虚像</a:t>
            </a:r>
            <a:endParaRPr lang="zh-CN" altLang="en-US" sz="28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84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573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7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1" name="标题 3"/>
          <p:cNvSpPr>
            <a:spLocks noGrp="1"/>
          </p:cNvSpPr>
          <p:nvPr>
            <p:ph type="title"/>
          </p:nvPr>
        </p:nvSpPr>
        <p:spPr>
          <a:xfrm>
            <a:off x="876300" y="430213"/>
            <a:ext cx="2706688" cy="477837"/>
          </a:xfrm>
          <a:noFill/>
          <a:ln>
            <a:noFill/>
          </a:ln>
        </p:spPr>
        <p:txBody>
          <a:bodyPr anchor="t">
            <a:spAutoFit/>
          </a:bodyPr>
          <a:p>
            <a:pPr eaLnBrk="1" hangingPunct="1"/>
            <a:r>
              <a:rPr lang="zh-CN" altLang="en-US" kern="1200" dirty="0">
                <a:latin typeface="+mj-lt"/>
                <a:ea typeface="+mj-ea"/>
                <a:cs typeface="+mj-cs"/>
              </a:rPr>
              <a:t>魔术揭秘</a:t>
            </a:r>
            <a:endParaRPr lang="zh-CN" altLang="en-US" kern="1200" dirty="0">
              <a:latin typeface="+mj-lt"/>
              <a:ea typeface="+mj-ea"/>
              <a:cs typeface="+mj-cs"/>
            </a:endParaRPr>
          </a:p>
        </p:txBody>
      </p:sp>
      <p:sp>
        <p:nvSpPr>
          <p:cNvPr id="43062" name="Rectangle 5"/>
          <p:cNvSpPr/>
          <p:nvPr/>
        </p:nvSpPr>
        <p:spPr>
          <a:xfrm>
            <a:off x="6134100" y="4424363"/>
            <a:ext cx="2422525" cy="1366838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9525">
            <a:noFill/>
          </a:ln>
        </p:spPr>
        <p:txBody>
          <a:bodyPr wrap="none" anchor="ctr"/>
          <a:p>
            <a:endParaRPr lang="zh-CN" altLang="en-US" dirty="0">
              <a:latin typeface="Times New Roman" panose="02020603050405020304" pitchFamily="18" charset="0"/>
              <a:ea typeface="楷体_GB2312" pitchFamily="1" charset="-122"/>
            </a:endParaRPr>
          </a:p>
        </p:txBody>
      </p:sp>
      <p:pic>
        <p:nvPicPr>
          <p:cNvPr id="20483" name="Picture 35" descr="眼睛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-780000" flipH="1">
            <a:off x="4175125" y="2957513"/>
            <a:ext cx="941388" cy="9429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484" name="Oval 59"/>
          <p:cNvSpPr/>
          <p:nvPr/>
        </p:nvSpPr>
        <p:spPr>
          <a:xfrm>
            <a:off x="7497763" y="5559425"/>
            <a:ext cx="719137" cy="215900"/>
          </a:xfrm>
          <a:prstGeom prst="ellipse">
            <a:avLst/>
          </a:prstGeom>
          <a:solidFill>
            <a:srgbClr val="C0C0C0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pSp>
        <p:nvGrpSpPr>
          <p:cNvPr id="2" name="Group 39"/>
          <p:cNvGrpSpPr/>
          <p:nvPr/>
        </p:nvGrpSpPr>
        <p:grpSpPr>
          <a:xfrm>
            <a:off x="6197600" y="4329113"/>
            <a:ext cx="1900238" cy="1350962"/>
            <a:chOff x="2426" y="2932"/>
            <a:chExt cx="1197" cy="851"/>
          </a:xfrm>
        </p:grpSpPr>
        <p:grpSp>
          <p:nvGrpSpPr>
            <p:cNvPr id="20486" name="Group 40"/>
            <p:cNvGrpSpPr/>
            <p:nvPr/>
          </p:nvGrpSpPr>
          <p:grpSpPr>
            <a:xfrm rot="5265454" flipH="1">
              <a:off x="2772" y="3085"/>
              <a:ext cx="851" cy="545"/>
              <a:chOff x="3179" y="1162"/>
              <a:chExt cx="907" cy="907"/>
            </a:xfrm>
          </p:grpSpPr>
          <p:sp>
            <p:nvSpPr>
              <p:cNvPr id="20487" name="Line 41"/>
              <p:cNvSpPr/>
              <p:nvPr/>
            </p:nvSpPr>
            <p:spPr>
              <a:xfrm flipH="1" flipV="1">
                <a:off x="3179" y="1162"/>
                <a:ext cx="907" cy="907"/>
              </a:xfrm>
              <a:prstGeom prst="line">
                <a:avLst/>
              </a:prstGeom>
              <a:ln w="28575" cap="flat" cmpd="sng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20488" name="Line 42"/>
              <p:cNvSpPr/>
              <p:nvPr/>
            </p:nvSpPr>
            <p:spPr>
              <a:xfrm>
                <a:off x="3587" y="1570"/>
                <a:ext cx="136" cy="136"/>
              </a:xfrm>
              <a:prstGeom prst="line">
                <a:avLst/>
              </a:prstGeom>
              <a:ln w="28575" cap="flat" cmpd="sng">
                <a:solidFill>
                  <a:srgbClr val="FF0000"/>
                </a:solidFill>
                <a:prstDash val="solid"/>
                <a:round/>
                <a:headEnd type="none" w="med" len="med"/>
                <a:tailEnd type="stealth" w="med" len="med"/>
              </a:ln>
            </p:spPr>
          </p:sp>
        </p:grpSp>
        <p:grpSp>
          <p:nvGrpSpPr>
            <p:cNvPr id="20489" name="Group 43"/>
            <p:cNvGrpSpPr/>
            <p:nvPr/>
          </p:nvGrpSpPr>
          <p:grpSpPr>
            <a:xfrm rot="2653485" flipH="1">
              <a:off x="2426" y="3339"/>
              <a:ext cx="1197" cy="50"/>
              <a:chOff x="3179" y="1162"/>
              <a:chExt cx="907" cy="907"/>
            </a:xfrm>
          </p:grpSpPr>
          <p:sp>
            <p:nvSpPr>
              <p:cNvPr id="20490" name="Line 44"/>
              <p:cNvSpPr/>
              <p:nvPr/>
            </p:nvSpPr>
            <p:spPr>
              <a:xfrm flipH="1" flipV="1">
                <a:off x="3179" y="1162"/>
                <a:ext cx="907" cy="907"/>
              </a:xfrm>
              <a:prstGeom prst="line">
                <a:avLst/>
              </a:prstGeom>
              <a:ln w="28575" cap="flat" cmpd="sng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20491" name="Line 45"/>
              <p:cNvSpPr/>
              <p:nvPr/>
            </p:nvSpPr>
            <p:spPr>
              <a:xfrm>
                <a:off x="3587" y="1570"/>
                <a:ext cx="136" cy="136"/>
              </a:xfrm>
              <a:prstGeom prst="line">
                <a:avLst/>
              </a:prstGeom>
              <a:ln w="28575" cap="flat" cmpd="sng">
                <a:solidFill>
                  <a:srgbClr val="FF0000"/>
                </a:solidFill>
                <a:prstDash val="solid"/>
                <a:round/>
                <a:headEnd type="none" w="med" len="med"/>
                <a:tailEnd type="stealth" w="med" len="med"/>
              </a:ln>
            </p:spPr>
          </p:sp>
        </p:grpSp>
      </p:grpSp>
      <p:grpSp>
        <p:nvGrpSpPr>
          <p:cNvPr id="5" name="Group 46"/>
          <p:cNvGrpSpPr/>
          <p:nvPr/>
        </p:nvGrpSpPr>
        <p:grpSpPr>
          <a:xfrm>
            <a:off x="6438900" y="2936875"/>
            <a:ext cx="555625" cy="2625725"/>
            <a:chOff x="2517" y="1845"/>
            <a:chExt cx="454" cy="1654"/>
          </a:xfrm>
        </p:grpSpPr>
        <p:sp>
          <p:nvSpPr>
            <p:cNvPr id="20493" name="Line 48"/>
            <p:cNvSpPr/>
            <p:nvPr/>
          </p:nvSpPr>
          <p:spPr>
            <a:xfrm>
              <a:off x="2971" y="2299"/>
              <a:ext cx="0" cy="1200"/>
            </a:xfrm>
            <a:prstGeom prst="line">
              <a:avLst/>
            </a:prstGeom>
            <a:ln w="28575" cap="flat" cmpd="sng">
              <a:solidFill>
                <a:srgbClr val="000000"/>
              </a:solidFill>
              <a:prstDash val="dash"/>
              <a:round/>
              <a:headEnd type="none" w="med" len="med"/>
              <a:tailEnd type="none" w="med" len="med"/>
            </a:ln>
          </p:spPr>
        </p:sp>
        <p:grpSp>
          <p:nvGrpSpPr>
            <p:cNvPr id="20494" name="Group 50"/>
            <p:cNvGrpSpPr/>
            <p:nvPr/>
          </p:nvGrpSpPr>
          <p:grpSpPr>
            <a:xfrm>
              <a:off x="2517" y="1845"/>
              <a:ext cx="116" cy="1632"/>
              <a:chOff x="2465" y="1680"/>
              <a:chExt cx="116" cy="1632"/>
            </a:xfrm>
          </p:grpSpPr>
          <p:sp>
            <p:nvSpPr>
              <p:cNvPr id="20495" name="Line 51"/>
              <p:cNvSpPr/>
              <p:nvPr/>
            </p:nvSpPr>
            <p:spPr>
              <a:xfrm>
                <a:off x="2544" y="2112"/>
                <a:ext cx="0" cy="1200"/>
              </a:xfrm>
              <a:prstGeom prst="line">
                <a:avLst/>
              </a:prstGeom>
              <a:ln w="28575" cap="flat" cmpd="sng">
                <a:solidFill>
                  <a:srgbClr val="000000"/>
                </a:solidFill>
                <a:prstDash val="dash"/>
                <a:round/>
                <a:headEnd type="none" w="med" len="med"/>
                <a:tailEnd type="none" w="med" len="med"/>
              </a:ln>
            </p:spPr>
          </p:sp>
          <p:sp>
            <p:nvSpPr>
              <p:cNvPr id="20496" name="Text Box 52"/>
              <p:cNvSpPr txBox="1"/>
              <p:nvPr/>
            </p:nvSpPr>
            <p:spPr>
              <a:xfrm>
                <a:off x="2465" y="1680"/>
                <a:ext cx="116" cy="36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>
                <a:spAutoFit/>
              </a:bodyPr>
              <a:p>
                <a:pPr algn="ctr"/>
                <a:endParaRPr lang="zh-CN" altLang="en-US" sz="3200" dirty="0">
                  <a:solidFill>
                    <a:srgbClr val="000000"/>
                  </a:solidFill>
                  <a:latin typeface="Times New Roman" panose="02020603050405020304" pitchFamily="18" charset="0"/>
                  <a:ea typeface="隶书" panose="02010509060101010101" pitchFamily="49" charset="-122"/>
                </a:endParaRPr>
              </a:p>
            </p:txBody>
          </p:sp>
        </p:grpSp>
      </p:grpSp>
      <p:grpSp>
        <p:nvGrpSpPr>
          <p:cNvPr id="9" name="Group 61"/>
          <p:cNvGrpSpPr/>
          <p:nvPr/>
        </p:nvGrpSpPr>
        <p:grpSpPr>
          <a:xfrm>
            <a:off x="4841875" y="2922588"/>
            <a:ext cx="1724025" cy="2095500"/>
            <a:chOff x="1474" y="1389"/>
            <a:chExt cx="877" cy="2011"/>
          </a:xfrm>
        </p:grpSpPr>
        <p:grpSp>
          <p:nvGrpSpPr>
            <p:cNvPr id="20498" name="Group 62"/>
            <p:cNvGrpSpPr/>
            <p:nvPr/>
          </p:nvGrpSpPr>
          <p:grpSpPr>
            <a:xfrm rot="3069708" flipH="1">
              <a:off x="1198" y="2145"/>
              <a:ext cx="1909" cy="378"/>
              <a:chOff x="3179" y="1162"/>
              <a:chExt cx="907" cy="907"/>
            </a:xfrm>
          </p:grpSpPr>
          <p:sp>
            <p:nvSpPr>
              <p:cNvPr id="20499" name="Line 63"/>
              <p:cNvSpPr/>
              <p:nvPr/>
            </p:nvSpPr>
            <p:spPr>
              <a:xfrm flipH="1" flipV="1">
                <a:off x="3179" y="1162"/>
                <a:ext cx="907" cy="907"/>
              </a:xfrm>
              <a:prstGeom prst="line">
                <a:avLst/>
              </a:prstGeom>
              <a:ln w="28575" cap="flat" cmpd="sng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20500" name="Line 64"/>
              <p:cNvSpPr/>
              <p:nvPr/>
            </p:nvSpPr>
            <p:spPr>
              <a:xfrm>
                <a:off x="3587" y="1570"/>
                <a:ext cx="136" cy="136"/>
              </a:xfrm>
              <a:prstGeom prst="line">
                <a:avLst/>
              </a:prstGeom>
              <a:ln w="28575" cap="flat" cmpd="sng">
                <a:solidFill>
                  <a:srgbClr val="FF0000"/>
                </a:solidFill>
                <a:prstDash val="solid"/>
                <a:round/>
                <a:headEnd type="none" w="med" len="med"/>
                <a:tailEnd type="stealth" w="med" len="lg"/>
              </a:ln>
            </p:spPr>
          </p:sp>
        </p:grpSp>
        <p:grpSp>
          <p:nvGrpSpPr>
            <p:cNvPr id="20501" name="Group 65"/>
            <p:cNvGrpSpPr/>
            <p:nvPr/>
          </p:nvGrpSpPr>
          <p:grpSpPr>
            <a:xfrm rot="2878889" flipH="1">
              <a:off x="876" y="2214"/>
              <a:ext cx="1784" cy="588"/>
              <a:chOff x="3179" y="1162"/>
              <a:chExt cx="907" cy="907"/>
            </a:xfrm>
          </p:grpSpPr>
          <p:sp>
            <p:nvSpPr>
              <p:cNvPr id="20502" name="Line 66"/>
              <p:cNvSpPr/>
              <p:nvPr/>
            </p:nvSpPr>
            <p:spPr>
              <a:xfrm flipH="1" flipV="1">
                <a:off x="3179" y="1162"/>
                <a:ext cx="907" cy="907"/>
              </a:xfrm>
              <a:prstGeom prst="line">
                <a:avLst/>
              </a:prstGeom>
              <a:ln w="28575" cap="flat" cmpd="sng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20503" name="Line 67"/>
              <p:cNvSpPr/>
              <p:nvPr/>
            </p:nvSpPr>
            <p:spPr>
              <a:xfrm>
                <a:off x="3587" y="1570"/>
                <a:ext cx="136" cy="136"/>
              </a:xfrm>
              <a:prstGeom prst="line">
                <a:avLst/>
              </a:prstGeom>
              <a:ln w="28575" cap="flat" cmpd="sng">
                <a:solidFill>
                  <a:srgbClr val="FF0000"/>
                </a:solidFill>
                <a:prstDash val="solid"/>
                <a:round/>
                <a:headEnd type="none" w="med" len="med"/>
                <a:tailEnd type="stealth" w="med" len="lg"/>
              </a:ln>
            </p:spPr>
          </p:sp>
        </p:grpSp>
      </p:grpSp>
      <p:grpSp>
        <p:nvGrpSpPr>
          <p:cNvPr id="13" name="Group 29"/>
          <p:cNvGrpSpPr/>
          <p:nvPr/>
        </p:nvGrpSpPr>
        <p:grpSpPr>
          <a:xfrm>
            <a:off x="6469063" y="4351338"/>
            <a:ext cx="1579562" cy="588962"/>
            <a:chOff x="2608" y="2931"/>
            <a:chExt cx="862" cy="499"/>
          </a:xfrm>
        </p:grpSpPr>
        <p:sp>
          <p:nvSpPr>
            <p:cNvPr id="20505" name="Line 30"/>
            <p:cNvSpPr/>
            <p:nvPr/>
          </p:nvSpPr>
          <p:spPr>
            <a:xfrm>
              <a:off x="2880" y="2931"/>
              <a:ext cx="590" cy="499"/>
            </a:xfrm>
            <a:prstGeom prst="line">
              <a:avLst/>
            </a:prstGeom>
            <a:ln w="28575" cap="flat" cmpd="sng">
              <a:solidFill>
                <a:srgbClr val="FF0000"/>
              </a:solidFill>
              <a:prstDash val="dash"/>
              <a:round/>
              <a:headEnd type="none" w="med" len="med"/>
              <a:tailEnd type="none" w="med" len="med"/>
            </a:ln>
          </p:spPr>
        </p:sp>
        <p:sp>
          <p:nvSpPr>
            <p:cNvPr id="20506" name="Line 31"/>
            <p:cNvSpPr/>
            <p:nvPr/>
          </p:nvSpPr>
          <p:spPr>
            <a:xfrm>
              <a:off x="2608" y="2976"/>
              <a:ext cx="862" cy="454"/>
            </a:xfrm>
            <a:prstGeom prst="line">
              <a:avLst/>
            </a:prstGeom>
            <a:ln w="28575" cap="flat" cmpd="sng">
              <a:solidFill>
                <a:srgbClr val="FF0000"/>
              </a:solidFill>
              <a:prstDash val="dash"/>
              <a:round/>
              <a:headEnd type="none" w="med" len="med"/>
              <a:tailEnd type="none" w="med" len="med"/>
            </a:ln>
          </p:spPr>
        </p:sp>
      </p:grpSp>
      <p:sp>
        <p:nvSpPr>
          <p:cNvPr id="43068" name="Oval 60"/>
          <p:cNvSpPr/>
          <p:nvPr/>
        </p:nvSpPr>
        <p:spPr>
          <a:xfrm>
            <a:off x="7608888" y="4879975"/>
            <a:ext cx="719137" cy="215900"/>
          </a:xfrm>
          <a:prstGeom prst="ellipse">
            <a:avLst/>
          </a:prstGeom>
          <a:solidFill>
            <a:srgbClr val="C0C0C0">
              <a:alpha val="47842"/>
            </a:srgbClr>
          </a:solidFill>
          <a:ln w="9525" cap="flat" cmpd="sng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pSp>
        <p:nvGrpSpPr>
          <p:cNvPr id="20508" name="组合 11"/>
          <p:cNvGrpSpPr/>
          <p:nvPr/>
        </p:nvGrpSpPr>
        <p:grpSpPr>
          <a:xfrm>
            <a:off x="6134100" y="4324350"/>
            <a:ext cx="2422525" cy="1466850"/>
            <a:chOff x="1827" y="6042"/>
            <a:chExt cx="3816" cy="2184"/>
          </a:xfrm>
        </p:grpSpPr>
        <p:grpSp>
          <p:nvGrpSpPr>
            <p:cNvPr id="20509" name="组合 10"/>
            <p:cNvGrpSpPr/>
            <p:nvPr/>
          </p:nvGrpSpPr>
          <p:grpSpPr>
            <a:xfrm>
              <a:off x="1827" y="6042"/>
              <a:ext cx="3816" cy="2184"/>
              <a:chOff x="992" y="2994"/>
              <a:chExt cx="3816" cy="2184"/>
            </a:xfrm>
          </p:grpSpPr>
          <p:cxnSp>
            <p:nvCxnSpPr>
              <p:cNvPr id="6" name="直接连接符 5"/>
              <p:cNvCxnSpPr/>
              <p:nvPr/>
            </p:nvCxnSpPr>
            <p:spPr>
              <a:xfrm>
                <a:off x="992" y="2994"/>
                <a:ext cx="0" cy="2184"/>
              </a:xfrm>
              <a:prstGeom prst="line">
                <a:avLst/>
              </a:prstGeom>
              <a:ln w="38100"/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7" name="直接连接符 6"/>
              <p:cNvCxnSpPr/>
              <p:nvPr/>
            </p:nvCxnSpPr>
            <p:spPr>
              <a:xfrm>
                <a:off x="992" y="5154"/>
                <a:ext cx="3816" cy="0"/>
              </a:xfrm>
              <a:prstGeom prst="line">
                <a:avLst/>
              </a:prstGeom>
              <a:ln w="38100"/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</p:grpSp>
        <p:cxnSp>
          <p:nvCxnSpPr>
            <p:cNvPr id="10" name="直接连接符 9"/>
            <p:cNvCxnSpPr/>
            <p:nvPr/>
          </p:nvCxnSpPr>
          <p:spPr>
            <a:xfrm flipV="1">
              <a:off x="5643" y="6042"/>
              <a:ext cx="0" cy="2184"/>
            </a:xfrm>
            <a:prstGeom prst="line">
              <a:avLst/>
            </a:prstGeom>
            <a:ln w="38100"/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16" name="Group 39"/>
          <p:cNvGrpSpPr/>
          <p:nvPr/>
        </p:nvGrpSpPr>
        <p:grpSpPr>
          <a:xfrm>
            <a:off x="4214813" y="2395538"/>
            <a:ext cx="4198937" cy="3290887"/>
            <a:chOff x="1178" y="1725"/>
            <a:chExt cx="2645" cy="2074"/>
          </a:xfrm>
        </p:grpSpPr>
        <p:grpSp>
          <p:nvGrpSpPr>
            <p:cNvPr id="20514" name="Group 40"/>
            <p:cNvGrpSpPr/>
            <p:nvPr/>
          </p:nvGrpSpPr>
          <p:grpSpPr>
            <a:xfrm rot="5265454" flipH="1">
              <a:off x="1741" y="2093"/>
              <a:ext cx="2074" cy="1338"/>
              <a:chOff x="3179" y="1162"/>
              <a:chExt cx="2210" cy="2227"/>
            </a:xfrm>
          </p:grpSpPr>
          <p:sp>
            <p:nvSpPr>
              <p:cNvPr id="20515" name="Line 41"/>
              <p:cNvSpPr/>
              <p:nvPr/>
            </p:nvSpPr>
            <p:spPr>
              <a:xfrm flipH="1" flipV="1">
                <a:off x="3179" y="1162"/>
                <a:ext cx="2210" cy="2227"/>
              </a:xfrm>
              <a:prstGeom prst="line">
                <a:avLst/>
              </a:prstGeom>
              <a:ln w="28575" cap="flat" cmpd="sng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20516" name="Line 42"/>
              <p:cNvSpPr/>
              <p:nvPr/>
            </p:nvSpPr>
            <p:spPr>
              <a:xfrm>
                <a:off x="3587" y="1570"/>
                <a:ext cx="136" cy="136"/>
              </a:xfrm>
              <a:prstGeom prst="line">
                <a:avLst/>
              </a:prstGeom>
              <a:ln w="28575" cap="flat" cmpd="sng">
                <a:solidFill>
                  <a:srgbClr val="FF0000"/>
                </a:solidFill>
                <a:prstDash val="solid"/>
                <a:round/>
                <a:headEnd type="none" w="med" len="med"/>
                <a:tailEnd type="stealth" w="med" len="med"/>
              </a:ln>
            </p:spPr>
          </p:sp>
        </p:grpSp>
        <p:grpSp>
          <p:nvGrpSpPr>
            <p:cNvPr id="20517" name="Group 43"/>
            <p:cNvGrpSpPr/>
            <p:nvPr/>
          </p:nvGrpSpPr>
          <p:grpSpPr>
            <a:xfrm rot="2653485" flipH="1">
              <a:off x="1178" y="2832"/>
              <a:ext cx="2645" cy="66"/>
              <a:chOff x="3179" y="1162"/>
              <a:chExt cx="2004" cy="1204"/>
            </a:xfrm>
          </p:grpSpPr>
          <p:sp>
            <p:nvSpPr>
              <p:cNvPr id="20518" name="Line 44"/>
              <p:cNvSpPr/>
              <p:nvPr/>
            </p:nvSpPr>
            <p:spPr>
              <a:xfrm flipH="1" flipV="1">
                <a:off x="3179" y="1162"/>
                <a:ext cx="2004" cy="1204"/>
              </a:xfrm>
              <a:prstGeom prst="line">
                <a:avLst/>
              </a:prstGeom>
              <a:ln w="28575" cap="flat" cmpd="sng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20519" name="Line 45"/>
              <p:cNvSpPr/>
              <p:nvPr/>
            </p:nvSpPr>
            <p:spPr>
              <a:xfrm>
                <a:off x="3587" y="1570"/>
                <a:ext cx="136" cy="136"/>
              </a:xfrm>
              <a:prstGeom prst="line">
                <a:avLst/>
              </a:prstGeom>
              <a:ln w="28575" cap="flat" cmpd="sng">
                <a:solidFill>
                  <a:srgbClr val="FF0000"/>
                </a:solidFill>
                <a:prstDash val="solid"/>
                <a:round/>
                <a:headEnd type="none" w="med" len="med"/>
                <a:tailEnd type="stealth" w="med" len="med"/>
              </a:ln>
            </p:spPr>
          </p:sp>
        </p:grpSp>
      </p:grpSp>
      <p:sp>
        <p:nvSpPr>
          <p:cNvPr id="20" name="文本框 19"/>
          <p:cNvSpPr txBox="1"/>
          <p:nvPr/>
        </p:nvSpPr>
        <p:spPr>
          <a:xfrm>
            <a:off x="525463" y="1068388"/>
            <a:ext cx="4470400" cy="5667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 rtl="0" fontAlgn="auto">
              <a:lnSpc>
                <a:spcPct val="130000"/>
              </a:lnSpc>
              <a:spcBef>
                <a:spcPts val="600"/>
              </a:spcBef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kern="0" cap="none" spc="0" normalizeH="0" baseline="0" noProof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模型</a:t>
            </a:r>
            <a:r>
              <a:rPr kumimoji="0" lang="zh-CN" altLang="en-US" sz="2400" kern="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：光路图</a:t>
            </a:r>
            <a:endParaRPr kumimoji="0" lang="zh-CN" altLang="en-US" sz="2400" kern="0" cap="none" spc="0" normalizeH="0" baseline="0" noProof="1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30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430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62" grpId="0" bldLvl="0" animBg="1"/>
      <p:bldP spid="43068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标题 3"/>
          <p:cNvSpPr>
            <a:spLocks noGrp="1"/>
          </p:cNvSpPr>
          <p:nvPr>
            <p:ph type="title"/>
          </p:nvPr>
        </p:nvSpPr>
        <p:spPr>
          <a:xfrm>
            <a:off x="876300" y="430213"/>
            <a:ext cx="2706688" cy="477837"/>
          </a:xfrm>
          <a:noFill/>
          <a:ln>
            <a:noFill/>
          </a:ln>
        </p:spPr>
        <p:txBody>
          <a:bodyPr anchor="t">
            <a:spAutoFit/>
          </a:bodyPr>
          <a:p>
            <a:pPr eaLnBrk="1" hangingPunct="1"/>
            <a:r>
              <a:rPr lang="zh-CN" altLang="en-US" kern="1200" dirty="0">
                <a:latin typeface="+mj-lt"/>
                <a:ea typeface="+mj-ea"/>
                <a:cs typeface="+mj-cs"/>
              </a:rPr>
              <a:t>古诗文中的折射</a:t>
            </a:r>
            <a:endParaRPr lang="zh-CN" altLang="en-US" kern="1200" dirty="0">
              <a:latin typeface="+mj-lt"/>
              <a:ea typeface="+mj-ea"/>
              <a:cs typeface="+mj-cs"/>
            </a:endParaRPr>
          </a:p>
        </p:txBody>
      </p:sp>
      <p:pic>
        <p:nvPicPr>
          <p:cNvPr id="21506" name="图片 1" descr="7f88b703738da977497e91b9b051f8198718e3e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97300" y="1112838"/>
            <a:ext cx="7724775" cy="50514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890588" y="1433513"/>
            <a:ext cx="2311400" cy="4724400"/>
          </a:xfrm>
          <a:prstGeom prst="rect">
            <a:avLst/>
          </a:prstGeom>
          <a:noFill/>
          <a:ln w="9525">
            <a:noFill/>
          </a:ln>
        </p:spPr>
        <p:txBody>
          <a:bodyPr vert="eaVert" anchor="t">
            <a:spAutoFit/>
          </a:bodyPr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sz="2400" dirty="0">
                <a:latin typeface="华文新魏" panose="02010800040101010101" pitchFamily="2" charset="-122"/>
                <a:ea typeface="华文新魏" panose="02010800040101010101" pitchFamily="2" charset="-122"/>
                <a:sym typeface="Calibri" panose="020F0502020204030204" pitchFamily="34" charset="0"/>
              </a:rPr>
              <a:t>垂钓绿湾春，春深杏花乱。</a:t>
            </a:r>
            <a:endParaRPr lang="zh-CN" altLang="en-US" sz="2400" dirty="0">
              <a:latin typeface="华文新魏" panose="02010800040101010101" pitchFamily="2" charset="-122"/>
              <a:ea typeface="华文新魏" panose="02010800040101010101" pitchFamily="2" charset="-122"/>
              <a:sym typeface="Calibri" panose="020F0502020204030204" pitchFamily="34" charset="0"/>
            </a:endParaRPr>
          </a:p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sz="2400" dirty="0">
                <a:latin typeface="华文新魏" panose="02010800040101010101" pitchFamily="2" charset="-122"/>
                <a:ea typeface="华文新魏" panose="02010800040101010101" pitchFamily="2" charset="-122"/>
                <a:sym typeface="Calibri" panose="020F0502020204030204" pitchFamily="34" charset="0"/>
              </a:rPr>
              <a:t>潭清疑水浅，荷动知鱼散。</a:t>
            </a:r>
            <a:endParaRPr lang="zh-CN" altLang="en-US" sz="2400" dirty="0">
              <a:latin typeface="华文新魏" panose="02010800040101010101" pitchFamily="2" charset="-122"/>
              <a:ea typeface="华文新魏" panose="02010800040101010101" pitchFamily="2" charset="-122"/>
              <a:sym typeface="Calibri" panose="020F0502020204030204" pitchFamily="34" charset="0"/>
            </a:endParaRPr>
          </a:p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sz="2400" dirty="0">
                <a:latin typeface="华文新魏" panose="02010800040101010101" pitchFamily="2" charset="-122"/>
                <a:ea typeface="华文新魏" panose="02010800040101010101" pitchFamily="2" charset="-122"/>
                <a:sym typeface="Calibri" panose="020F0502020204030204" pitchFamily="34" charset="0"/>
              </a:rPr>
              <a:t>日暮待情人，维舟绿杨岸。</a:t>
            </a:r>
            <a:endParaRPr lang="zh-CN" altLang="en-US" sz="2400" dirty="0">
              <a:latin typeface="华文新魏" panose="02010800040101010101" pitchFamily="2" charset="-122"/>
              <a:ea typeface="华文新魏" panose="02010800040101010101" pitchFamily="2" charset="-122"/>
              <a:sym typeface="Calibri" panose="020F0502020204030204" pitchFamily="34" charset="0"/>
            </a:endParaRPr>
          </a:p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en-US" altLang="zh-CN" sz="2400" dirty="0">
                <a:latin typeface="华文新魏" panose="02010800040101010101" pitchFamily="2" charset="-122"/>
                <a:ea typeface="华文新魏" panose="02010800040101010101" pitchFamily="2" charset="-122"/>
                <a:sym typeface="Calibri" panose="020F0502020204030204" pitchFamily="34" charset="0"/>
              </a:rPr>
              <a:t>                    ——</a:t>
            </a:r>
            <a:r>
              <a:rPr lang="zh-CN" altLang="en-US" sz="2400" dirty="0">
                <a:latin typeface="华文新魏" panose="02010800040101010101" pitchFamily="2" charset="-122"/>
                <a:ea typeface="华文新魏" panose="02010800040101010101" pitchFamily="2" charset="-122"/>
                <a:sym typeface="Calibri" panose="020F0502020204030204" pitchFamily="34" charset="0"/>
              </a:rPr>
              <a:t>储光羲《钓鱼湾》</a:t>
            </a:r>
            <a:endParaRPr lang="zh-CN" altLang="en-US" sz="2400" dirty="0">
              <a:latin typeface="华文新魏" panose="02010800040101010101" pitchFamily="2" charset="-122"/>
              <a:ea typeface="华文新魏" panose="02010800040101010101" pitchFamily="2" charset="-122"/>
              <a:sym typeface="Calibri" panose="020F0502020204030204" pitchFamily="34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mph" presetSubtype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3">
                                            <p:txEl>
                                              <p:charRg st="13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7" dur="indefinite"/>
                                        <p:tgtEl>
                                          <p:spTgt spid="3">
                                            <p:txEl>
                                              <p:charRg st="13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8" dur="indefinite"/>
                                        <p:tgtEl>
                                          <p:spTgt spid="3">
                                            <p:txEl>
                                              <p:charRg st="13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build="allAtOnce"/>
      <p:bldP spid="3" grpId="1" bldLvl="0" build="allAtOnce"/>
      <p:bldP spid="3" grpId="2" bldLvl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29" name="标题 3"/>
          <p:cNvSpPr>
            <a:spLocks noGrp="1"/>
          </p:cNvSpPr>
          <p:nvPr>
            <p:ph type="title"/>
          </p:nvPr>
        </p:nvSpPr>
        <p:spPr>
          <a:xfrm>
            <a:off x="876300" y="430213"/>
            <a:ext cx="2706688" cy="477837"/>
          </a:xfrm>
          <a:noFill/>
          <a:ln>
            <a:noFill/>
          </a:ln>
        </p:spPr>
        <p:txBody>
          <a:bodyPr anchor="t">
            <a:spAutoFit/>
          </a:bodyPr>
          <a:p>
            <a:pPr eaLnBrk="1" hangingPunct="1"/>
            <a:r>
              <a:rPr lang="zh-CN" altLang="en-US" kern="1200" dirty="0">
                <a:latin typeface="+mj-lt"/>
                <a:ea typeface="+mj-ea"/>
                <a:cs typeface="+mj-cs"/>
              </a:rPr>
              <a:t>古诗文中的折射</a:t>
            </a:r>
            <a:endParaRPr lang="zh-CN" altLang="en-US" kern="1200" dirty="0">
              <a:latin typeface="+mj-lt"/>
              <a:ea typeface="+mj-ea"/>
              <a:cs typeface="+mj-cs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624326" y="1017268"/>
            <a:ext cx="895985" cy="5569581"/>
          </a:xfrm>
          <a:prstGeom prst="rect">
            <a:avLst/>
          </a:prstGeom>
          <a:noFill/>
        </p:spPr>
        <p:txBody>
          <a:bodyPr vert="eaVert">
            <a:spAutoFit/>
            <a:scene3d>
              <a:camera prst="orthographicFront"/>
              <a:lightRig rig="threePt" dir="t"/>
            </a:scene3d>
          </a:bodyPr>
          <a:lstStyle/>
          <a:p>
            <a:pPr marR="0" defTabSz="914400" rtl="0" fontAlgn="auto">
              <a:lnSpc>
                <a:spcPct val="130000"/>
              </a:lnSpc>
              <a:spcBef>
                <a:spcPts val="600"/>
              </a:spcBef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600" kern="0" cap="none" spc="0" normalizeH="0" baseline="0" noProof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潭清疑水浅，安全记心间。</a:t>
            </a:r>
            <a:endParaRPr kumimoji="0" lang="zh-CN" altLang="en-US" sz="3600" kern="0" cap="none" spc="0" normalizeH="0" baseline="0" noProof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pic>
        <p:nvPicPr>
          <p:cNvPr id="22531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82988" y="1076325"/>
            <a:ext cx="7586662" cy="50641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fad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3" name="标题 3"/>
          <p:cNvSpPr>
            <a:spLocks noGrp="1"/>
          </p:cNvSpPr>
          <p:nvPr>
            <p:ph type="title"/>
          </p:nvPr>
        </p:nvSpPr>
        <p:spPr>
          <a:xfrm>
            <a:off x="876300" y="430213"/>
            <a:ext cx="2706688" cy="477837"/>
          </a:xfrm>
          <a:noFill/>
          <a:ln>
            <a:noFill/>
          </a:ln>
        </p:spPr>
        <p:txBody>
          <a:bodyPr anchor="t">
            <a:spAutoFit/>
          </a:bodyPr>
          <a:p>
            <a:pPr eaLnBrk="1" hangingPunct="1"/>
            <a:r>
              <a:rPr lang="zh-CN" altLang="en-US" kern="1200" dirty="0">
                <a:latin typeface="+mj-lt"/>
                <a:ea typeface="+mj-ea"/>
                <a:cs typeface="+mj-cs"/>
              </a:rPr>
              <a:t>古诗文中的折射</a:t>
            </a:r>
            <a:endParaRPr lang="zh-CN" altLang="en-US" kern="1200" dirty="0">
              <a:latin typeface="+mj-lt"/>
              <a:ea typeface="+mj-ea"/>
              <a:cs typeface="+mj-cs"/>
            </a:endParaRPr>
          </a:p>
        </p:txBody>
      </p:sp>
      <p:pic>
        <p:nvPicPr>
          <p:cNvPr id="23554" name="图片 1" descr="a24947657_010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00500" y="1385888"/>
            <a:ext cx="7666038" cy="43068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798513" y="1289050"/>
            <a:ext cx="2862262" cy="4843463"/>
          </a:xfrm>
          <a:prstGeom prst="rect">
            <a:avLst/>
          </a:prstGeom>
          <a:noFill/>
          <a:ln w="9525">
            <a:noFill/>
          </a:ln>
        </p:spPr>
        <p:txBody>
          <a:bodyPr vert="eaVert" anchor="t">
            <a:spAutoFit/>
          </a:bodyPr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sz="2400" dirty="0">
                <a:latin typeface="华文新魏" panose="02010800040101010101" pitchFamily="2" charset="-122"/>
                <a:ea typeface="华文新魏" panose="02010800040101010101" pitchFamily="2" charset="-122"/>
                <a:sym typeface="Calibri" panose="020F0502020204030204" pitchFamily="34" charset="0"/>
              </a:rPr>
              <a:t>单车欲问边，属国过居延。</a:t>
            </a:r>
            <a:endParaRPr lang="zh-CN" altLang="en-US" sz="2400" dirty="0">
              <a:latin typeface="华文新魏" panose="02010800040101010101" pitchFamily="2" charset="-122"/>
              <a:ea typeface="华文新魏" panose="02010800040101010101" pitchFamily="2" charset="-122"/>
              <a:sym typeface="Calibri" panose="020F0502020204030204" pitchFamily="34" charset="0"/>
            </a:endParaRPr>
          </a:p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sz="2400" dirty="0">
                <a:latin typeface="华文新魏" panose="02010800040101010101" pitchFamily="2" charset="-122"/>
                <a:ea typeface="华文新魏" panose="02010800040101010101" pitchFamily="2" charset="-122"/>
                <a:sym typeface="Calibri" panose="020F0502020204030204" pitchFamily="34" charset="0"/>
              </a:rPr>
              <a:t>征蓬出汉塞，归雁入胡天。</a:t>
            </a:r>
            <a:endParaRPr lang="zh-CN" altLang="en-US" sz="2400" dirty="0">
              <a:latin typeface="华文新魏" panose="02010800040101010101" pitchFamily="2" charset="-122"/>
              <a:ea typeface="华文新魏" panose="02010800040101010101" pitchFamily="2" charset="-122"/>
              <a:sym typeface="Calibri" panose="020F0502020204030204" pitchFamily="34" charset="0"/>
            </a:endParaRPr>
          </a:p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sz="2400" dirty="0">
                <a:latin typeface="华文新魏" panose="02010800040101010101" pitchFamily="2" charset="-122"/>
                <a:ea typeface="华文新魏" panose="02010800040101010101" pitchFamily="2" charset="-122"/>
                <a:sym typeface="Calibri" panose="020F0502020204030204" pitchFamily="34" charset="0"/>
              </a:rPr>
              <a:t>大漠孤烟直，长河落日圆。</a:t>
            </a:r>
            <a:endParaRPr lang="zh-CN" altLang="en-US" sz="2400" dirty="0">
              <a:latin typeface="华文新魏" panose="02010800040101010101" pitchFamily="2" charset="-122"/>
              <a:ea typeface="华文新魏" panose="02010800040101010101" pitchFamily="2" charset="-122"/>
              <a:sym typeface="Calibri" panose="020F0502020204030204" pitchFamily="34" charset="0"/>
            </a:endParaRPr>
          </a:p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sz="2400" dirty="0">
                <a:latin typeface="华文新魏" panose="02010800040101010101" pitchFamily="2" charset="-122"/>
                <a:ea typeface="华文新魏" panose="02010800040101010101" pitchFamily="2" charset="-122"/>
                <a:sym typeface="Calibri" panose="020F0502020204030204" pitchFamily="34" charset="0"/>
              </a:rPr>
              <a:t>萧关逢候骑，都护在燕然。</a:t>
            </a:r>
            <a:endParaRPr lang="zh-CN" altLang="en-US" sz="2400" dirty="0">
              <a:latin typeface="华文新魏" panose="02010800040101010101" pitchFamily="2" charset="-122"/>
              <a:ea typeface="华文新魏" panose="02010800040101010101" pitchFamily="2" charset="-122"/>
              <a:sym typeface="Calibri" panose="020F0502020204030204" pitchFamily="34" charset="0"/>
            </a:endParaRPr>
          </a:p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en-US" altLang="zh-CN" sz="2400" dirty="0">
                <a:latin typeface="华文新魏" panose="02010800040101010101" pitchFamily="2" charset="-122"/>
                <a:ea typeface="华文新魏" panose="02010800040101010101" pitchFamily="2" charset="-122"/>
                <a:sym typeface="Calibri" panose="020F0502020204030204" pitchFamily="34" charset="0"/>
              </a:rPr>
              <a:t>                     ——</a:t>
            </a:r>
            <a:r>
              <a:rPr lang="zh-CN" altLang="en-US" sz="2400" dirty="0">
                <a:latin typeface="华文新魏" panose="02010800040101010101" pitchFamily="2" charset="-122"/>
                <a:ea typeface="华文新魏" panose="02010800040101010101" pitchFamily="2" charset="-122"/>
                <a:sym typeface="Calibri" panose="020F0502020204030204" pitchFamily="34" charset="0"/>
              </a:rPr>
              <a:t>王维《使至塞上》</a:t>
            </a:r>
            <a:endParaRPr lang="zh-CN" altLang="en-US" sz="2400" dirty="0">
              <a:latin typeface="华文新魏" panose="02010800040101010101" pitchFamily="2" charset="-122"/>
              <a:ea typeface="华文新魏" panose="02010800040101010101" pitchFamily="2" charset="-122"/>
              <a:sym typeface="Calibri" panose="020F0502020204030204" pitchFamily="34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mph" presetSubtype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3">
                                            <p:txEl>
                                              <p:charRg st="26" end="39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7" dur="indefinite"/>
                                        <p:tgtEl>
                                          <p:spTgt spid="3">
                                            <p:txEl>
                                              <p:charRg st="26" end="39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8" dur="indefinite"/>
                                        <p:tgtEl>
                                          <p:spTgt spid="3">
                                            <p:txEl>
                                              <p:charRg st="26" end="39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77" name="标题 5"/>
          <p:cNvSpPr>
            <a:spLocks noGrp="1"/>
          </p:cNvSpPr>
          <p:nvPr>
            <p:ph type="title"/>
          </p:nvPr>
        </p:nvSpPr>
        <p:spPr>
          <a:xfrm>
            <a:off x="876300" y="430213"/>
            <a:ext cx="2706688" cy="477837"/>
          </a:xfrm>
          <a:noFill/>
          <a:ln>
            <a:noFill/>
          </a:ln>
        </p:spPr>
        <p:txBody>
          <a:bodyPr anchor="t">
            <a:spAutoFit/>
          </a:bodyPr>
          <a:p>
            <a:pPr eaLnBrk="1" hangingPunct="1"/>
            <a:r>
              <a:rPr lang="zh-CN" altLang="en-US" kern="1200" dirty="0">
                <a:latin typeface="+mj-lt"/>
                <a:ea typeface="+mj-ea"/>
                <a:cs typeface="+mj-cs"/>
              </a:rPr>
              <a:t>古诗文中的折射</a:t>
            </a:r>
            <a:endParaRPr lang="zh-CN" altLang="en-US" kern="1200" dirty="0">
              <a:latin typeface="+mj-lt"/>
              <a:ea typeface="+mj-ea"/>
              <a:cs typeface="+mj-cs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60400" y="1333500"/>
            <a:ext cx="3259138" cy="4970463"/>
          </a:xfrm>
          <a:prstGeom prst="rect">
            <a:avLst/>
          </a:prstGeom>
          <a:noFill/>
          <a:ln w="9525">
            <a:noFill/>
          </a:ln>
        </p:spPr>
        <p:txBody>
          <a:bodyPr vert="eaVert" anchor="t">
            <a:spAutoFit/>
          </a:bodyPr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sz="2800" dirty="0">
                <a:latin typeface="华文新魏" panose="02010800040101010101" pitchFamily="2" charset="-122"/>
                <a:ea typeface="华文新魏" panose="02010800040101010101" pitchFamily="2" charset="-122"/>
                <a:sym typeface="Calibri" panose="020F0502020204030204" pitchFamily="34" charset="0"/>
              </a:rPr>
              <a:t>渡远荆门外，来从楚国游。</a:t>
            </a:r>
            <a:endParaRPr lang="zh-CN" altLang="en-US" sz="2800" dirty="0">
              <a:latin typeface="华文新魏" panose="02010800040101010101" pitchFamily="2" charset="-122"/>
              <a:ea typeface="华文新魏" panose="02010800040101010101" pitchFamily="2" charset="-122"/>
              <a:sym typeface="Calibri" panose="020F0502020204030204" pitchFamily="34" charset="0"/>
            </a:endParaRPr>
          </a:p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sz="2800" dirty="0">
                <a:latin typeface="华文新魏" panose="02010800040101010101" pitchFamily="2" charset="-122"/>
                <a:ea typeface="华文新魏" panose="02010800040101010101" pitchFamily="2" charset="-122"/>
                <a:sym typeface="Calibri" panose="020F0502020204030204" pitchFamily="34" charset="0"/>
              </a:rPr>
              <a:t>山随平野尽，江入大荒流。</a:t>
            </a:r>
            <a:endParaRPr lang="zh-CN" altLang="en-US" sz="2800" dirty="0">
              <a:latin typeface="华文新魏" panose="02010800040101010101" pitchFamily="2" charset="-122"/>
              <a:ea typeface="华文新魏" panose="02010800040101010101" pitchFamily="2" charset="-122"/>
              <a:sym typeface="Calibri" panose="020F0502020204030204" pitchFamily="34" charset="0"/>
            </a:endParaRPr>
          </a:p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sz="2800" dirty="0">
                <a:latin typeface="华文新魏" panose="02010800040101010101" pitchFamily="2" charset="-122"/>
                <a:ea typeface="华文新魏" panose="02010800040101010101" pitchFamily="2" charset="-122"/>
                <a:sym typeface="Calibri" panose="020F0502020204030204" pitchFamily="34" charset="0"/>
              </a:rPr>
              <a:t>月下飞天镜，云生结海楼。</a:t>
            </a:r>
            <a:endParaRPr lang="zh-CN" altLang="en-US" sz="2800" dirty="0">
              <a:latin typeface="华文新魏" panose="02010800040101010101" pitchFamily="2" charset="-122"/>
              <a:ea typeface="华文新魏" panose="02010800040101010101" pitchFamily="2" charset="-122"/>
              <a:sym typeface="Calibri" panose="020F0502020204030204" pitchFamily="34" charset="0"/>
            </a:endParaRPr>
          </a:p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sz="2800" dirty="0">
                <a:latin typeface="华文新魏" panose="02010800040101010101" pitchFamily="2" charset="-122"/>
                <a:ea typeface="华文新魏" panose="02010800040101010101" pitchFamily="2" charset="-122"/>
                <a:sym typeface="Calibri" panose="020F0502020204030204" pitchFamily="34" charset="0"/>
              </a:rPr>
              <a:t>仍怜故乡水，万里送行舟。</a:t>
            </a:r>
            <a:endParaRPr lang="zh-CN" altLang="en-US" sz="2800" dirty="0">
              <a:latin typeface="华文新魏" panose="02010800040101010101" pitchFamily="2" charset="-122"/>
              <a:ea typeface="华文新魏" panose="02010800040101010101" pitchFamily="2" charset="-122"/>
              <a:sym typeface="Calibri" panose="020F0502020204030204" pitchFamily="34" charset="0"/>
            </a:endParaRPr>
          </a:p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sz="2800" dirty="0">
                <a:latin typeface="华文新魏" panose="02010800040101010101" pitchFamily="2" charset="-122"/>
                <a:ea typeface="华文新魏" panose="02010800040101010101" pitchFamily="2" charset="-122"/>
                <a:sym typeface="Calibri" panose="020F0502020204030204" pitchFamily="34" charset="0"/>
              </a:rPr>
              <a:t>            </a:t>
            </a:r>
            <a:r>
              <a:rPr lang="en-US" altLang="zh-CN" sz="2800" dirty="0">
                <a:latin typeface="华文新魏" panose="02010800040101010101" pitchFamily="2" charset="-122"/>
                <a:ea typeface="华文新魏" panose="02010800040101010101" pitchFamily="2" charset="-122"/>
                <a:sym typeface="Calibri" panose="020F0502020204030204" pitchFamily="34" charset="0"/>
              </a:rPr>
              <a:t>——</a:t>
            </a:r>
            <a:r>
              <a:rPr lang="zh-CN" altLang="en-US" sz="2800" dirty="0">
                <a:latin typeface="华文新魏" panose="02010800040101010101" pitchFamily="2" charset="-122"/>
                <a:ea typeface="华文新魏" panose="02010800040101010101" pitchFamily="2" charset="-122"/>
                <a:sym typeface="Calibri" panose="020F0502020204030204" pitchFamily="34" charset="0"/>
              </a:rPr>
              <a:t>李白《渡荆门送别》</a:t>
            </a:r>
            <a:endParaRPr lang="zh-CN" altLang="en-US" sz="2800" dirty="0">
              <a:latin typeface="华文新魏" panose="02010800040101010101" pitchFamily="2" charset="-122"/>
              <a:ea typeface="华文新魏" panose="02010800040101010101" pitchFamily="2" charset="-122"/>
              <a:sym typeface="Calibri" panose="020F0502020204030204" pitchFamily="34" charset="0"/>
            </a:endParaRPr>
          </a:p>
        </p:txBody>
      </p:sp>
      <p:sp>
        <p:nvSpPr>
          <p:cNvPr id="29699" name="文本占位符 29698"/>
          <p:cNvSpPr>
            <a:spLocks noGrp="1"/>
          </p:cNvSpPr>
          <p:nvPr/>
        </p:nvSpPr>
        <p:spPr>
          <a:xfrm>
            <a:off x="292100" y="2633663"/>
            <a:ext cx="3932238" cy="1081088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lvl="0" indent="-3429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0" i="0" u="none" strike="noStrike" kern="1200" cap="none" spc="0" normalizeH="0" baseline="0" noProof="1">
                <a:ln>
                  <a:noFill/>
                </a:ln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+mn-ea"/>
                <a:ea typeface="+mn-ea"/>
                <a:cs typeface="+mn-cs"/>
                <a:sym typeface="Arial" panose="020B0604020202020204" pitchFamily="34" charset="0"/>
              </a:rPr>
              <a:t>海市蜃楼</a:t>
            </a:r>
            <a:r>
              <a:rPr kumimoji="0" lang="zh-CN" altLang="en-US" sz="24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+mn-ea"/>
                <a:ea typeface="+mn-ea"/>
                <a:cs typeface="+mn-cs"/>
                <a:sym typeface="Arial" panose="020B0604020202020204" pitchFamily="34" charset="0"/>
              </a:rPr>
              <a:t>：是一种因光的折射而形成的自然现象，是地球上物体反射的光经大气折射而形成的虚像</a:t>
            </a:r>
            <a:endParaRPr kumimoji="0" lang="zh-CN" altLang="en-US" sz="2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+mn-ea"/>
              <a:ea typeface="+mn-ea"/>
              <a:cs typeface="+mn-cs"/>
              <a:sym typeface="Arial" panose="020B0604020202020204" pitchFamily="34" charset="0"/>
            </a:endParaRPr>
          </a:p>
        </p:txBody>
      </p:sp>
      <p:pic>
        <p:nvPicPr>
          <p:cNvPr id="24580" name="图片 1" descr="185386D3CD7072D92261825A4EF2BC0E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24338" y="1333500"/>
            <a:ext cx="7585075" cy="45466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mph" presetSubtype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8">
                                            <p:txEl>
                                              <p:charRg st="26" end="39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7" dur="indefinite"/>
                                        <p:tgtEl>
                                          <p:spTgt spid="8">
                                            <p:txEl>
                                              <p:charRg st="26" end="39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8" dur="indefinite"/>
                                        <p:tgtEl>
                                          <p:spTgt spid="8">
                                            <p:txEl>
                                              <p:charRg st="26" end="39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5" dur="500"/>
                                        <p:tgtEl>
                                          <p:spTgt spid="8">
                                            <p:txEl>
                                              <p:charRg st="13" end="2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charRg st="13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8" dur="500"/>
                                        <p:tgtEl>
                                          <p:spTgt spid="8">
                                            <p:txEl>
                                              <p:charRg st="26" end="3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charRg st="26" end="3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8">
                                            <p:txEl>
                                              <p:charRg st="39" end="5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charRg st="39" end="5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4" dur="500"/>
                                        <p:tgtEl>
                                          <p:spTgt spid="8">
                                            <p:txEl>
                                              <p:charRg st="52" end="7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charRg st="52" end="7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296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build="allAtOnce"/>
      <p:bldP spid="2969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" name="任意多边形 3"/>
          <p:cNvSpPr/>
          <p:nvPr/>
        </p:nvSpPr>
        <p:spPr>
          <a:xfrm>
            <a:off x="1673225" y="1385888"/>
            <a:ext cx="2679700" cy="4962525"/>
          </a:xfrm>
          <a:custGeom>
            <a:avLst/>
            <a:gdLst>
              <a:gd name="connsiteX0" fmla="*/ 9525 w 2143125"/>
              <a:gd name="connsiteY0" fmla="*/ 0 h 3009900"/>
              <a:gd name="connsiteX1" fmla="*/ 9525 w 2143125"/>
              <a:gd name="connsiteY1" fmla="*/ 1209675 h 3009900"/>
              <a:gd name="connsiteX2" fmla="*/ 1076325 w 2143125"/>
              <a:gd name="connsiteY2" fmla="*/ 1209675 h 3009900"/>
              <a:gd name="connsiteX3" fmla="*/ 1076325 w 2143125"/>
              <a:gd name="connsiteY3" fmla="*/ 2028825 h 3009900"/>
              <a:gd name="connsiteX4" fmla="*/ 0 w 2143125"/>
              <a:gd name="connsiteY4" fmla="*/ 2028825 h 3009900"/>
              <a:gd name="connsiteX5" fmla="*/ 0 w 2143125"/>
              <a:gd name="connsiteY5" fmla="*/ 3009900 h 3009900"/>
              <a:gd name="connsiteX6" fmla="*/ 2143125 w 2143125"/>
              <a:gd name="connsiteY6" fmla="*/ 3009900 h 3009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143125" h="3009900">
                <a:moveTo>
                  <a:pt x="9525" y="0"/>
                </a:moveTo>
                <a:lnTo>
                  <a:pt x="9525" y="1209675"/>
                </a:lnTo>
                <a:lnTo>
                  <a:pt x="1076325" y="1209675"/>
                </a:lnTo>
                <a:lnTo>
                  <a:pt x="1076325" y="2028825"/>
                </a:lnTo>
                <a:lnTo>
                  <a:pt x="0" y="2028825"/>
                </a:lnTo>
                <a:lnTo>
                  <a:pt x="0" y="3009900"/>
                </a:lnTo>
                <a:lnTo>
                  <a:pt x="2143125" y="3009900"/>
                </a:lnTo>
              </a:path>
            </a:pathLst>
          </a:custGeom>
          <a:noFill/>
          <a:ln w="44450"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文本框 8"/>
          <p:cNvSpPr txBox="1"/>
          <p:nvPr/>
        </p:nvSpPr>
        <p:spPr>
          <a:xfrm>
            <a:off x="2036763" y="1790700"/>
            <a:ext cx="3300413" cy="1160463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+mn-ea"/>
                <a:cs typeface="+mn-cs"/>
              </a:rPr>
              <a:t>光的折射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+mn-ea"/>
                <a:cs typeface="+mn-cs"/>
              </a:rPr>
              <a:t>光的折射定律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+mn-ea"/>
                <a:cs typeface="+mn-cs"/>
              </a:rPr>
              <a:t>……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+mn-ea"/>
              <a:cs typeface="+mn-cs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1593850" y="1333500"/>
            <a:ext cx="180975" cy="180975"/>
          </a:xfrm>
          <a:prstGeom prst="ellipse">
            <a:avLst/>
          </a:prstGeom>
          <a:solidFill>
            <a:schemeClr val="bg1"/>
          </a:solidFill>
          <a:ln w="44450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2922588" y="3249613"/>
            <a:ext cx="180975" cy="179388"/>
          </a:xfrm>
          <a:prstGeom prst="ellipse">
            <a:avLst/>
          </a:prstGeom>
          <a:solidFill>
            <a:schemeClr val="bg1"/>
          </a:solidFill>
          <a:ln w="44450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1593850" y="4602163"/>
            <a:ext cx="180975" cy="180975"/>
          </a:xfrm>
          <a:prstGeom prst="ellipse">
            <a:avLst/>
          </a:prstGeom>
          <a:solidFill>
            <a:schemeClr val="bg1"/>
          </a:solidFill>
          <a:ln w="44450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4254500" y="6169025"/>
            <a:ext cx="179388" cy="179388"/>
          </a:xfrm>
          <a:prstGeom prst="ellipse">
            <a:avLst/>
          </a:prstGeom>
          <a:solidFill>
            <a:schemeClr val="bg1"/>
          </a:solidFill>
          <a:ln w="44450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7156450" y="2093913"/>
            <a:ext cx="4657725" cy="3297238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zh-CN" sz="1800" b="0" i="0" u="none" strike="noStrike" kern="0" cap="none" spc="0" normalizeH="0" baseline="0" noProof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折射光线、入射光线、法线在同一平面内；</a:t>
            </a:r>
            <a:endParaRPr kumimoji="0" lang="zh-CN" altLang="zh-CN" sz="1800" b="0" i="0" u="none" strike="noStrike" kern="0" cap="none" spc="0" normalizeH="0" baseline="0" noProof="0" dirty="0">
              <a:ln>
                <a:noFill/>
              </a:ln>
              <a:solidFill>
                <a:srgbClr val="262626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zh-CN" sz="1800" b="0" i="0" u="none" strike="noStrike" kern="0" cap="none" spc="0" normalizeH="0" baseline="0" noProof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折射光线和入射光线分居法线两侧；</a:t>
            </a:r>
            <a:endParaRPr kumimoji="0" lang="zh-CN" altLang="zh-CN" sz="1800" b="0" i="0" u="none" strike="noStrike" kern="0" cap="none" spc="0" normalizeH="0" baseline="0" noProof="0" dirty="0">
              <a:ln>
                <a:noFill/>
              </a:ln>
              <a:solidFill>
                <a:srgbClr val="262626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zh-CN" sz="1800" b="0" i="0" u="none" strike="noStrike" kern="0" cap="none" spc="0" normalizeH="0" baseline="0" noProof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光从空气斜射入水、玻璃或其他介质中时：折射光线向法线方向偏折，折射角小于入射角；</a:t>
            </a:r>
            <a:endParaRPr kumimoji="0" lang="zh-CN" altLang="zh-CN" sz="1800" b="0" i="0" u="none" strike="noStrike" kern="0" cap="none" spc="0" normalizeH="0" baseline="0" noProof="0" dirty="0">
              <a:ln>
                <a:noFill/>
              </a:ln>
              <a:solidFill>
                <a:srgbClr val="262626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zh-CN" sz="1800" b="0" i="0" u="none" strike="noStrike" kern="0" cap="none" spc="0" normalizeH="0" baseline="0" noProof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当入射角增大时，折射角也增大；</a:t>
            </a:r>
            <a:endParaRPr kumimoji="0" lang="zh-CN" altLang="zh-CN" sz="1800" b="0" i="0" u="none" strike="noStrike" kern="0" cap="none" spc="0" normalizeH="0" baseline="0" noProof="0" dirty="0">
              <a:ln>
                <a:noFill/>
              </a:ln>
              <a:solidFill>
                <a:srgbClr val="262626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zh-CN" sz="1800" b="0" i="0" u="none" strike="noStrike" kern="0" cap="none" spc="0" normalizeH="0" baseline="0" noProof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当光从空气垂直射入水、玻璃或其他介质中时，传播方向不变；</a:t>
            </a:r>
            <a:endParaRPr kumimoji="0" lang="zh-CN" altLang="zh-CN" sz="1800" b="0" i="0" u="none" strike="noStrike" kern="0" cap="none" spc="0" normalizeH="0" baseline="0" noProof="0" dirty="0">
              <a:ln>
                <a:noFill/>
              </a:ln>
              <a:solidFill>
                <a:srgbClr val="262626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zh-CN" sz="1800" b="0" i="0" u="none" strike="noStrike" kern="0" cap="none" spc="0" normalizeH="0" baseline="0" noProof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折射现象中，光路可逆。</a:t>
            </a:r>
            <a:endParaRPr kumimoji="0" lang="zh-CN" altLang="zh-CN" sz="1800" b="0" i="0" u="none" strike="noStrike" kern="0" cap="none" spc="0" normalizeH="0" baseline="0" noProof="0" dirty="0">
              <a:ln>
                <a:noFill/>
              </a:ln>
              <a:solidFill>
                <a:srgbClr val="262626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7154863" y="1446213"/>
            <a:ext cx="2012950" cy="6397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光的折射定律</a:t>
            </a:r>
            <a:endParaRPr kumimoji="0" lang="zh-CN" altLang="en-US" sz="2400" b="1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2036763" y="1223963"/>
            <a:ext cx="2316163" cy="56673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学到了什么知识</a:t>
            </a:r>
            <a:endParaRPr kumimoji="0" lang="zh-CN" altLang="en-US" sz="2400" b="1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2" name="文本框 8"/>
          <p:cNvSpPr txBox="1"/>
          <p:nvPr/>
        </p:nvSpPr>
        <p:spPr>
          <a:xfrm>
            <a:off x="3403600" y="3036888"/>
            <a:ext cx="3300413" cy="1531938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+mn-ea"/>
                <a:cs typeface="+mn-cs"/>
              </a:rPr>
              <a:t>类比研究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+mn-ea"/>
                <a:cs typeface="+mn-cs"/>
              </a:rPr>
              <a:t>法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+mn-ea"/>
                <a:cs typeface="+mn-cs"/>
              </a:rPr>
              <a:t>实验探究法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+mn-ea"/>
                <a:cs typeface="+mn-cs"/>
              </a:rPr>
              <a:t>建立物理模型法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+mn-ea"/>
                <a:cs typeface="+mn-cs"/>
              </a:rPr>
              <a:t>……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+mn-ea"/>
              <a:cs typeface="+mn-cs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3378200" y="2590800"/>
            <a:ext cx="2316163" cy="56673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掌握了什么方法</a:t>
            </a:r>
            <a:endParaRPr kumimoji="0" lang="zh-CN" altLang="en-US" sz="2400" b="1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7" name="文本框 8"/>
          <p:cNvSpPr txBox="1"/>
          <p:nvPr/>
        </p:nvSpPr>
        <p:spPr>
          <a:xfrm>
            <a:off x="3103563" y="4783138"/>
            <a:ext cx="3300413" cy="1516063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+mn-ea"/>
                <a:cs typeface="+mn-cs"/>
              </a:rPr>
              <a:t>魔术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+mn-ea"/>
                <a:cs typeface="+mn-cs"/>
              </a:rPr>
              <a:t>看到的水中物体比实际偏浅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+mn-ea"/>
                <a:cs typeface="+mn-cs"/>
              </a:rPr>
              <a:t>海市蜃楼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+mn-ea"/>
                <a:cs typeface="+mn-cs"/>
              </a:rPr>
              <a:t>……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+mn-ea"/>
              <a:cs typeface="+mn-cs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3186113" y="4346575"/>
            <a:ext cx="2316163" cy="56673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学以致用的收获</a:t>
            </a:r>
            <a:endParaRPr kumimoji="0" lang="zh-CN" altLang="en-US" sz="2400" b="1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5614" name="标题 3"/>
          <p:cNvSpPr>
            <a:spLocks noGrp="1"/>
          </p:cNvSpPr>
          <p:nvPr>
            <p:ph type="title"/>
          </p:nvPr>
        </p:nvSpPr>
        <p:spPr>
          <a:xfrm>
            <a:off x="876300" y="430213"/>
            <a:ext cx="2706688" cy="477837"/>
          </a:xfrm>
          <a:noFill/>
          <a:ln>
            <a:noFill/>
          </a:ln>
        </p:spPr>
        <p:txBody>
          <a:bodyPr anchor="t">
            <a:spAutoFit/>
          </a:bodyPr>
          <a:p>
            <a:pPr eaLnBrk="1" hangingPunct="1"/>
            <a:r>
              <a:rPr lang="zh-CN" altLang="en-US" kern="1200" dirty="0">
                <a:latin typeface="+mj-lt"/>
                <a:ea typeface="+mj-ea"/>
                <a:cs typeface="+mj-cs"/>
              </a:rPr>
              <a:t>总结     学到了什么</a:t>
            </a:r>
            <a:endParaRPr lang="zh-CN" altLang="en-US" kern="1200" dirty="0">
              <a:latin typeface="+mj-lt"/>
              <a:ea typeface="+mj-ea"/>
              <a:cs typeface="+mj-cs"/>
            </a:endParaRPr>
          </a:p>
        </p:txBody>
      </p:sp>
      <p:sp>
        <p:nvSpPr>
          <p:cNvPr id="212" name=" 212"/>
          <p:cNvSpPr/>
          <p:nvPr/>
        </p:nvSpPr>
        <p:spPr>
          <a:xfrm>
            <a:off x="6975475" y="2270125"/>
            <a:ext cx="184150" cy="161925"/>
          </a:xfrm>
          <a:prstGeom prst="hear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 212"/>
          <p:cNvSpPr/>
          <p:nvPr/>
        </p:nvSpPr>
        <p:spPr>
          <a:xfrm>
            <a:off x="6975475" y="2603500"/>
            <a:ext cx="184150" cy="161925"/>
          </a:xfrm>
          <a:prstGeom prst="hear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 212"/>
          <p:cNvSpPr/>
          <p:nvPr/>
        </p:nvSpPr>
        <p:spPr>
          <a:xfrm>
            <a:off x="6975475" y="2997200"/>
            <a:ext cx="184150" cy="161925"/>
          </a:xfrm>
          <a:prstGeom prst="hear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 212"/>
          <p:cNvSpPr/>
          <p:nvPr/>
        </p:nvSpPr>
        <p:spPr>
          <a:xfrm>
            <a:off x="6975475" y="4067175"/>
            <a:ext cx="184150" cy="161925"/>
          </a:xfrm>
          <a:prstGeom prst="hear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 212"/>
          <p:cNvSpPr/>
          <p:nvPr/>
        </p:nvSpPr>
        <p:spPr>
          <a:xfrm>
            <a:off x="6975475" y="4430713"/>
            <a:ext cx="184150" cy="161925"/>
          </a:xfrm>
          <a:prstGeom prst="hear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 212"/>
          <p:cNvSpPr/>
          <p:nvPr/>
        </p:nvSpPr>
        <p:spPr>
          <a:xfrm>
            <a:off x="6975475" y="5126038"/>
            <a:ext cx="184150" cy="161925"/>
          </a:xfrm>
          <a:prstGeom prst="hear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8" grpId="0"/>
      <p:bldP spid="19" grpId="0"/>
      <p:bldP spid="22" grpId="0"/>
      <p:bldP spid="27" grpId="0"/>
      <p:bldP spid="212" grpId="0" animBg="1"/>
      <p:bldP spid="6" grpId="0" animBg="1"/>
      <p:bldP spid="7" grpId="0" animBg="1"/>
      <p:bldP spid="8" grpId="0" animBg="1"/>
      <p:bldP spid="11" grpId="0" animBg="1"/>
      <p:bldP spid="1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25" name="标题 3"/>
          <p:cNvSpPr>
            <a:spLocks noGrp="1"/>
          </p:cNvSpPr>
          <p:nvPr>
            <p:ph type="title"/>
          </p:nvPr>
        </p:nvSpPr>
        <p:spPr>
          <a:xfrm>
            <a:off x="876300" y="430213"/>
            <a:ext cx="2706688" cy="477837"/>
          </a:xfrm>
          <a:noFill/>
          <a:ln>
            <a:noFill/>
          </a:ln>
        </p:spPr>
        <p:txBody>
          <a:bodyPr anchor="t">
            <a:spAutoFit/>
          </a:bodyPr>
          <a:p>
            <a:pPr eaLnBrk="1" hangingPunct="1"/>
            <a:r>
              <a:rPr lang="zh-CN" altLang="en-US" kern="1200" dirty="0">
                <a:latin typeface="+mj-lt"/>
                <a:ea typeface="+mj-ea"/>
                <a:cs typeface="+mj-cs"/>
              </a:rPr>
              <a:t>作业    </a:t>
            </a:r>
            <a:r>
              <a:rPr lang="en-US" altLang="zh-CN" kern="1200" dirty="0">
                <a:latin typeface="+mj-lt"/>
                <a:ea typeface="+mj-ea"/>
                <a:cs typeface="+mj-cs"/>
              </a:rPr>
              <a:t>HOMEWORK</a:t>
            </a:r>
            <a:endParaRPr lang="en-US" altLang="zh-CN" kern="1200" dirty="0">
              <a:latin typeface="+mj-lt"/>
              <a:ea typeface="+mj-ea"/>
              <a:cs typeface="+mj-cs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76300" y="1597025"/>
            <a:ext cx="10315575" cy="23066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 rtl="0" fontAlgn="auto">
              <a:lnSpc>
                <a:spcPct val="130000"/>
              </a:lnSpc>
              <a:spcBef>
                <a:spcPts val="600"/>
              </a:spcBef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600" kern="0" cap="none" spc="0" normalizeH="0" baseline="0" noProof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【思考】</a:t>
            </a:r>
            <a:r>
              <a:rPr kumimoji="0" lang="zh-CN" altLang="en-US" sz="3600" kern="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：从水中往岸上看，看到的景物会偏高还是偏低？请做出光路图。</a:t>
            </a:r>
            <a:endParaRPr kumimoji="0" lang="zh-CN" altLang="en-US" sz="3600" kern="0" cap="none" spc="0" normalizeH="0" baseline="0" noProof="1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 marR="0" defTabSz="914400" rtl="0" fontAlgn="auto">
              <a:lnSpc>
                <a:spcPct val="130000"/>
              </a:lnSpc>
              <a:spcBef>
                <a:spcPts val="600"/>
              </a:spcBef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600" kern="0" cap="none" spc="0" normalizeH="0" baseline="0" noProof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【练习】</a:t>
            </a:r>
            <a:r>
              <a:rPr kumimoji="0" lang="zh-CN" altLang="en-US" sz="3600" kern="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：《学习指要》本节练习。</a:t>
            </a:r>
            <a:endParaRPr kumimoji="0" lang="zh-CN" altLang="en-US" sz="3600" kern="0" cap="none" spc="0" normalizeH="0" baseline="0" noProof="1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</p:cSld>
  <p:clrMapOvr>
    <a:masterClrMapping/>
  </p:clrMapOvr>
  <p:transition spd="med">
    <p:fad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2432050" y="2424113"/>
            <a:ext cx="2517775" cy="17541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 rtl="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5400" b="1" kern="0" cap="none" spc="0" normalizeH="0" baseline="0" noProof="0" dirty="0">
                <a:solidFill>
                  <a:schemeClr val="accent1"/>
                </a:solidFill>
                <a:latin typeface="+mn-lt"/>
                <a:ea typeface="+mn-ea"/>
                <a:cs typeface="+mn-cs"/>
              </a:rPr>
              <a:t>THANK</a:t>
            </a:r>
            <a:endParaRPr kumimoji="0" lang="en-US" altLang="zh-CN" sz="5400" b="1" kern="0" cap="none" spc="0" normalizeH="0" baseline="0" noProof="0" dirty="0">
              <a:solidFill>
                <a:schemeClr val="accent1"/>
              </a:solidFill>
              <a:latin typeface="Calibri" panose="020F0502020204030204" pitchFamily="34" charset="0"/>
              <a:ea typeface="微软雅黑" panose="020B0503020204020204" pitchFamily="34" charset="-122"/>
              <a:cs typeface="+mn-cs"/>
            </a:endParaRPr>
          </a:p>
          <a:p>
            <a:pPr marR="0" defTabSz="914400" rtl="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5400" b="1" kern="0" cap="none" spc="0" normalizeH="0" baseline="0" noProof="0" dirty="0">
                <a:solidFill>
                  <a:schemeClr val="accent1"/>
                </a:solidFill>
                <a:latin typeface="+mn-lt"/>
                <a:ea typeface="+mn-ea"/>
                <a:cs typeface="+mn-cs"/>
              </a:rPr>
              <a:t>YOU</a:t>
            </a:r>
            <a:endParaRPr kumimoji="0" lang="en-US" altLang="zh-CN" sz="5400" b="1" kern="0" cap="none" spc="0" normalizeH="0" baseline="0" noProof="0" dirty="0">
              <a:solidFill>
                <a:schemeClr val="accent1"/>
              </a:solidFill>
              <a:latin typeface="Calibri" panose="020F0502020204030204" pitchFamily="34" charset="0"/>
              <a:ea typeface="微软雅黑" panose="020B0503020204020204" pitchFamily="34" charset="-122"/>
              <a:cs typeface="+mn-cs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5911850" y="2568575"/>
            <a:ext cx="0" cy="1436688"/>
          </a:xfrm>
          <a:prstGeom prst="line">
            <a:avLst/>
          </a:prstGeom>
          <a:ln w="571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7651" name="图片 6" descr="userid146589time2015051401513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77000" y="1600200"/>
            <a:ext cx="4770438" cy="33750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1265" name="图片 1" descr="日出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0663" y="219075"/>
            <a:ext cx="11722100" cy="64055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266" name="文本占位符 20"/>
          <p:cNvSpPr>
            <a:spLocks noGrp="1"/>
          </p:cNvSpPr>
          <p:nvPr>
            <p:ph type="body" sz="quarter" idx="10"/>
          </p:nvPr>
        </p:nvSpPr>
        <p:spPr>
          <a:xfrm>
            <a:off x="1738313" y="2493963"/>
            <a:ext cx="5529262" cy="1825625"/>
          </a:xfrm>
          <a:noFill/>
          <a:ln>
            <a:noFill/>
          </a:ln>
        </p:spPr>
        <p:txBody>
          <a:bodyPr anchor="t">
            <a:spAutoFit/>
          </a:bodyPr>
          <a:p>
            <a:pPr defTabSz="914400" fontAlgn="base">
              <a:spcAft>
                <a:spcPct val="0"/>
              </a:spcAft>
              <a:buFont typeface="Arial" panose="020B0604020202020204" pitchFamily="34" charset="0"/>
            </a:pPr>
            <a:r>
              <a:rPr lang="zh-CN" altLang="en-US" b="1" kern="1200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第四节</a:t>
            </a:r>
            <a:endParaRPr lang="zh-CN" altLang="en-US" b="1" kern="1200" dirty="0">
              <a:solidFill>
                <a:schemeClr val="bg1"/>
              </a:solidFill>
              <a:latin typeface="+mn-lt"/>
              <a:ea typeface="+mn-ea"/>
              <a:cs typeface="+mn-cs"/>
            </a:endParaRPr>
          </a:p>
          <a:p>
            <a:pPr defTabSz="914400" fontAlgn="base">
              <a:spcAft>
                <a:spcPct val="0"/>
              </a:spcAft>
              <a:buFont typeface="Arial" panose="020B0604020202020204" pitchFamily="34" charset="0"/>
            </a:pPr>
            <a:r>
              <a:rPr lang="zh-CN" altLang="en-US" b="1" kern="1200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光的折射</a:t>
            </a:r>
            <a:endParaRPr lang="zh-CN" altLang="en-US" b="1" kern="1200" dirty="0">
              <a:solidFill>
                <a:schemeClr val="bg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文本占位符 1"/>
          <p:cNvSpPr/>
          <p:nvPr>
            <p:ph type="body" sz="quarter" idx="11"/>
          </p:nvPr>
        </p:nvSpPr>
        <p:spPr>
          <a:xfrm>
            <a:off x="3331936" y="5953655"/>
            <a:ext cx="5499100" cy="341632"/>
          </a:xfrm>
        </p:spPr>
        <p:txBody>
          <a:bodyPr/>
          <a:p>
            <a:endParaRPr lang="zh-CN" altLang="en-US"/>
          </a:p>
        </p:txBody>
      </p:sp>
    </p:spTree>
  </p:cSld>
  <p:clrMapOvr>
    <a:masterClrMapping/>
  </p:clrMapOvr>
  <p:transition spd="med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89" name="标题 3"/>
          <p:cNvSpPr>
            <a:spLocks noGrp="1"/>
          </p:cNvSpPr>
          <p:nvPr>
            <p:ph type="title"/>
          </p:nvPr>
        </p:nvSpPr>
        <p:spPr>
          <a:xfrm>
            <a:off x="876300" y="430213"/>
            <a:ext cx="2706688" cy="477837"/>
          </a:xfrm>
          <a:noFill/>
          <a:ln>
            <a:noFill/>
          </a:ln>
        </p:spPr>
        <p:txBody>
          <a:bodyPr anchor="t">
            <a:spAutoFit/>
          </a:bodyPr>
          <a:p>
            <a:pPr eaLnBrk="1" hangingPunct="1"/>
            <a:r>
              <a:rPr lang="zh-CN" altLang="en-US" kern="1200" dirty="0">
                <a:latin typeface="+mj-lt"/>
                <a:ea typeface="+mj-ea"/>
                <a:cs typeface="+mj-cs"/>
              </a:rPr>
              <a:t>光的折射        </a:t>
            </a:r>
            <a:r>
              <a:rPr lang="zh-CN" altLang="en-US" b="1" kern="1200" dirty="0">
                <a:latin typeface="+mj-lt"/>
                <a:ea typeface="+mj-ea"/>
                <a:cs typeface="+mj-cs"/>
              </a:rPr>
              <a:t>定义</a:t>
            </a:r>
            <a:endParaRPr lang="zh-CN" altLang="en-US" b="1" kern="1200" dirty="0">
              <a:latin typeface="+mj-lt"/>
              <a:ea typeface="+mj-ea"/>
              <a:cs typeface="+mj-cs"/>
            </a:endParaRPr>
          </a:p>
        </p:txBody>
      </p:sp>
      <p:grpSp>
        <p:nvGrpSpPr>
          <p:cNvPr id="12290" name="组合 53"/>
          <p:cNvGrpSpPr/>
          <p:nvPr/>
        </p:nvGrpSpPr>
        <p:grpSpPr>
          <a:xfrm>
            <a:off x="339725" y="1382713"/>
            <a:ext cx="5956300" cy="4668837"/>
            <a:chOff x="0" y="0"/>
            <a:chExt cx="3415582" cy="2459743"/>
          </a:xfrm>
        </p:grpSpPr>
        <p:pic>
          <p:nvPicPr>
            <p:cNvPr id="12291" name="图片 29" descr="IMG_3382.JPG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-7048" y="-5590"/>
              <a:ext cx="3211917" cy="2469588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12292" name="组合 52"/>
            <p:cNvGrpSpPr/>
            <p:nvPr/>
          </p:nvGrpSpPr>
          <p:grpSpPr>
            <a:xfrm>
              <a:off x="71448" y="71458"/>
              <a:ext cx="3344134" cy="2331118"/>
              <a:chOff x="0" y="0"/>
              <a:chExt cx="3344134" cy="2331118"/>
            </a:xfrm>
          </p:grpSpPr>
          <p:cxnSp>
            <p:nvCxnSpPr>
              <p:cNvPr id="12293" name="直接箭头连接符 29"/>
              <p:cNvCxnSpPr/>
              <p:nvPr/>
            </p:nvCxnSpPr>
            <p:spPr>
              <a:xfrm rot="5400000">
                <a:off x="2893108" y="1067389"/>
                <a:ext cx="900464" cy="1588"/>
              </a:xfrm>
              <a:prstGeom prst="straightConnector1">
                <a:avLst/>
              </a:prstGeom>
              <a:ln w="3810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stealth" w="lg" len="lg"/>
              </a:ln>
            </p:spPr>
          </p:cxnSp>
          <p:sp>
            <p:nvSpPr>
              <p:cNvPr id="11272" name="矩形 35"/>
              <p:cNvSpPr/>
              <p:nvPr/>
            </p:nvSpPr>
            <p:spPr>
              <a:xfrm>
                <a:off x="-442" y="-367"/>
                <a:ext cx="3011392" cy="2331780"/>
              </a:xfrm>
              <a:prstGeom prst="rect">
                <a:avLst/>
              </a:prstGeom>
              <a:noFill/>
              <a:ln w="9525" cap="flat" cmpd="sng">
                <a:solidFill>
                  <a:srgbClr val="FF6699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1">
                  <a:ln>
                    <a:noFill/>
                  </a:ln>
                  <a:solidFill>
                    <a:schemeClr val="tx1"/>
                  </a:solidFill>
                  <a:effectLst>
                    <a:outerShdw blurRad="38100" dist="38100" dir="2700000">
                      <a:srgbClr val="C0C0C0"/>
                    </a:outerShdw>
                  </a:effectLst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sp>
        <p:nvSpPr>
          <p:cNvPr id="9221" name="Text Box 5"/>
          <p:cNvSpPr txBox="1">
            <a:spLocks noChangeArrowheads="1"/>
          </p:cNvSpPr>
          <p:nvPr/>
        </p:nvSpPr>
        <p:spPr bwMode="auto">
          <a:xfrm>
            <a:off x="5918200" y="1517650"/>
            <a:ext cx="5781675" cy="2832100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/>
          <a:p>
            <a:pPr marR="0" defTabSz="914400" rtl="0" fontAlgn="auto">
              <a:spcBef>
                <a:spcPct val="20000"/>
              </a:spcBef>
              <a:buClr>
                <a:schemeClr val="hlink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5400" b="1" kern="1200" cap="none" spc="0" normalizeH="0" baseline="0" noProof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光的折射</a:t>
            </a:r>
            <a:endParaRPr kumimoji="0" lang="zh-CN" altLang="en-US" sz="5400" b="1" kern="1200" cap="none" spc="0" normalizeH="0" baseline="0" noProof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  <a:p>
            <a:pPr marR="0" defTabSz="914400" rtl="0" fontAlgn="auto">
              <a:spcBef>
                <a:spcPct val="20000"/>
              </a:spcBef>
              <a:buClr>
                <a:schemeClr val="hlink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b="1" kern="1200" cap="none" spc="0" normalizeH="0" baseline="0" noProof="1">
                <a:solidFill>
                  <a:srgbClr val="008000"/>
                </a:solidFill>
                <a:latin typeface="+mn-lt"/>
                <a:ea typeface="+mn-ea"/>
                <a:cs typeface="+mn-cs"/>
              </a:rPr>
              <a:t>      </a:t>
            </a:r>
            <a:endParaRPr kumimoji="0" lang="zh-CN" altLang="en-US" b="1" kern="1200" cap="none" spc="0" normalizeH="0" baseline="0" noProof="1">
              <a:solidFill>
                <a:srgbClr val="008000"/>
              </a:solidFill>
              <a:latin typeface="Calibri" panose="020F0502020204030204" pitchFamily="34" charset="0"/>
              <a:ea typeface="微软雅黑" panose="020B0503020204020204" pitchFamily="34" charset="-122"/>
              <a:cs typeface="+mn-cs"/>
            </a:endParaRPr>
          </a:p>
          <a:p>
            <a:pPr marR="0" defTabSz="914400" rtl="0" fontAlgn="auto">
              <a:spcBef>
                <a:spcPct val="20000"/>
              </a:spcBef>
              <a:buClr>
                <a:schemeClr val="hlink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b="1" kern="1200" cap="none" spc="0" normalizeH="0" baseline="0" noProof="1">
                <a:solidFill>
                  <a:srgbClr val="008000"/>
                </a:solidFill>
                <a:latin typeface="+mn-lt"/>
                <a:ea typeface="+mn-ea"/>
                <a:cs typeface="+mn-cs"/>
              </a:rPr>
              <a:t>              </a:t>
            </a:r>
            <a:r>
              <a:rPr kumimoji="0" lang="zh-CN" altLang="en-US" sz="3200" b="1" kern="1200" cap="none" spc="0" normalizeH="0" baseline="0" noProof="1">
                <a:latin typeface="仿宋" panose="02010609060101010101" pitchFamily="49" charset="-122"/>
                <a:ea typeface="仿宋" panose="02010609060101010101" pitchFamily="49" charset="-122"/>
                <a:cs typeface="+mn-cs"/>
              </a:rPr>
              <a:t>光从一种介质</a:t>
            </a:r>
            <a:r>
              <a:rPr kumimoji="0" lang="zh-CN" altLang="en-US" sz="3200" b="1" kern="1200" cap="none" spc="0" normalizeH="0" baseline="0" noProof="1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+mn-cs"/>
              </a:rPr>
              <a:t>斜射</a:t>
            </a:r>
            <a:r>
              <a:rPr kumimoji="0" lang="zh-CN" altLang="en-US" sz="3200" b="1" kern="1200" cap="none" spc="0" normalizeH="0" baseline="0" noProof="1">
                <a:latin typeface="仿宋" panose="02010609060101010101" pitchFamily="49" charset="-122"/>
                <a:ea typeface="仿宋" panose="02010609060101010101" pitchFamily="49" charset="-122"/>
                <a:cs typeface="+mn-cs"/>
              </a:rPr>
              <a:t>入另一种介质时，传播方向会发生</a:t>
            </a:r>
            <a:r>
              <a:rPr kumimoji="0" lang="zh-CN" altLang="en-US" sz="3200" b="1" kern="1200" cap="none" spc="0" normalizeH="0" baseline="0" noProof="1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+mn-cs"/>
              </a:rPr>
              <a:t>偏折</a:t>
            </a:r>
            <a:r>
              <a:rPr kumimoji="0" lang="zh-CN" altLang="en-US" sz="3200" b="1" kern="1200" cap="none" spc="0" normalizeH="0" baseline="0" noProof="1">
                <a:latin typeface="仿宋" panose="02010609060101010101" pitchFamily="49" charset="-122"/>
                <a:ea typeface="仿宋" panose="02010609060101010101" pitchFamily="49" charset="-122"/>
                <a:cs typeface="+mn-cs"/>
              </a:rPr>
              <a:t>，这样的现象叫做光的折射。</a:t>
            </a:r>
            <a:endParaRPr kumimoji="0" lang="zh-CN" altLang="en-US" sz="3200" kern="1200" cap="none" spc="0" normalizeH="0" baseline="0" noProof="1">
              <a:latin typeface="仿宋" panose="02010609060101010101" pitchFamily="49" charset="-122"/>
              <a:ea typeface="仿宋" panose="02010609060101010101" pitchFamily="49" charset="-122"/>
              <a:cs typeface="+mn-cs"/>
            </a:endParaRPr>
          </a:p>
        </p:txBody>
      </p:sp>
    </p:spTree>
  </p:cSld>
  <p:clrMapOvr>
    <a:masterClrMapping/>
  </p:clrMapOvr>
  <p:transition spd="med"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876300" y="430213"/>
            <a:ext cx="2706688" cy="425450"/>
          </a:xfrm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类比 </a:t>
            </a:r>
            <a:r>
              <a:rPr kumimoji="0" lang="zh-CN" altLang="en-US" sz="2400" b="1" i="0" u="none" strike="noStrike" kern="1200" cap="none" spc="0" normalizeH="0" baseline="0" noProof="1">
                <a:ln>
                  <a:noFill/>
                </a:ln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光的反射</a:t>
            </a:r>
            <a:r>
              <a:rPr kumimoji="0" lang="zh-CN" altLang="en-US" sz="24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规律</a:t>
            </a:r>
            <a:endParaRPr kumimoji="0" lang="zh-CN" altLang="en-US" sz="2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graphicFrame>
        <p:nvGraphicFramePr>
          <p:cNvPr id="3" name="Group 3"/>
          <p:cNvGraphicFramePr>
            <a:graphicFrameLocks noGrp="1"/>
          </p:cNvGraphicFramePr>
          <p:nvPr/>
        </p:nvGraphicFramePr>
        <p:xfrm>
          <a:off x="1595438" y="1096963"/>
          <a:ext cx="8785225" cy="5113338"/>
        </p:xfrm>
        <a:graphic>
          <a:graphicData uri="http://schemas.openxmlformats.org/drawingml/2006/table">
            <a:tbl>
              <a:tblPr/>
              <a:tblGrid>
                <a:gridCol w="4392488"/>
                <a:gridCol w="4392488"/>
              </a:tblGrid>
              <a:tr h="54868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915AF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sym typeface="宋体" panose="02010600030101010101" pitchFamily="2" charset="-122"/>
                        </a:rPr>
                        <a:t>    </a:t>
                      </a:r>
                      <a:r>
                        <a:rPr kumimoji="0" lang="zh-CN" alt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sym typeface="宋体" panose="02010600030101010101" pitchFamily="2" charset="-122"/>
                        </a:rPr>
                        <a:t>回顾：</a:t>
                      </a:r>
                      <a:r>
                        <a:rPr kumimoji="0" lang="zh-CN" alt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sym typeface="宋体" panose="02010600030101010101" pitchFamily="2" charset="-122"/>
                        </a:rPr>
                        <a:t>光的反射</a:t>
                      </a:r>
                      <a:r>
                        <a:rPr kumimoji="0" lang="zh-CN" alt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sym typeface="宋体" panose="02010600030101010101" pitchFamily="2" charset="-122"/>
                        </a:rPr>
                        <a:t>定律</a:t>
                      </a:r>
                      <a:endParaRPr kumimoji="0" lang="zh-CN" alt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sym typeface="宋体" panose="02010600030101010101" pitchFamily="2" charset="-122"/>
                      </a:endParaRPr>
                    </a:p>
                  </a:txBody>
                  <a:tcPr marT="34290" marB="34290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sym typeface="宋体" panose="02010600030101010101" pitchFamily="2" charset="-122"/>
                        </a:rPr>
                        <a:t>猜想：</a:t>
                      </a:r>
                      <a:r>
                        <a:rPr kumimoji="0" lang="zh-CN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sym typeface="宋体" panose="02010600030101010101" pitchFamily="2" charset="-122"/>
                        </a:rPr>
                        <a:t>光的折射</a:t>
                      </a:r>
                      <a:r>
                        <a:rPr kumimoji="0" lang="zh-CN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sym typeface="宋体" panose="02010600030101010101" pitchFamily="2" charset="-122"/>
                        </a:rPr>
                        <a:t>规律</a:t>
                      </a:r>
                      <a:endParaRPr kumimoji="0" lang="zh-CN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sym typeface="宋体" panose="02010600030101010101" pitchFamily="2" charset="-122"/>
                      </a:endParaRPr>
                    </a:p>
                  </a:txBody>
                  <a:tcPr marT="34290" marB="34290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7043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sym typeface="宋体" panose="02010600030101010101" pitchFamily="2" charset="-122"/>
                        </a:rPr>
                        <a:t>光线位置关系：</a:t>
                      </a:r>
                      <a:endParaRPr kumimoji="0" 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sym typeface="宋体" panose="02010600030101010101" pitchFamily="2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sym typeface="宋体" panose="02010600030101010101" pitchFamily="2" charset="-122"/>
                        </a:rPr>
                        <a:t> </a:t>
                      </a:r>
                      <a:r>
                        <a:rPr kumimoji="0" lang="zh-CN" alt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宋体" panose="02010600030101010101" pitchFamily="2" charset="-122"/>
                        </a:rPr>
                        <a:t>1.反射光线、入射光线、法线在同一平面内；</a:t>
                      </a: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宋体" panose="02010600030101010101" pitchFamily="2" charset="-122"/>
                        </a:rPr>
                        <a:t>                   </a:t>
                      </a:r>
                      <a:r>
                        <a:rPr kumimoji="0" lang="zh-CN" alt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宋体" panose="02010600030101010101" pitchFamily="2" charset="-122"/>
                        </a:rPr>
                        <a:t>（</a:t>
                      </a:r>
                      <a:r>
                        <a:rPr kumimoji="0" lang="zh-CN" alt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宋体" panose="02010600030101010101" pitchFamily="2" charset="-122"/>
                        </a:rPr>
                        <a:t>三线共面</a:t>
                      </a:r>
                      <a:r>
                        <a:rPr kumimoji="0" lang="zh-CN" alt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宋体" panose="02010600030101010101" pitchFamily="2" charset="-122"/>
                        </a:rPr>
                        <a:t>）</a:t>
                      </a:r>
                      <a:endParaRPr kumimoji="0" lang="en-US" altLang="zh-CN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sym typeface="宋体" panose="02010600030101010101" pitchFamily="2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宋体" panose="02010600030101010101" pitchFamily="2" charset="-122"/>
                        </a:rPr>
                        <a:t> 2.反射光线、入射光线分居法线的两侧</a:t>
                      </a: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宋体" panose="02010600030101010101" pitchFamily="2" charset="-122"/>
                        </a:rPr>
                        <a:t>;    </a:t>
                      </a:r>
                      <a:r>
                        <a:rPr kumimoji="0" lang="zh-CN" alt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宋体" panose="02010600030101010101" pitchFamily="2" charset="-122"/>
                        </a:rPr>
                        <a:t>           （</a:t>
                      </a:r>
                      <a:r>
                        <a:rPr kumimoji="0" lang="zh-CN" alt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宋体" panose="02010600030101010101" pitchFamily="2" charset="-122"/>
                        </a:rPr>
                        <a:t>分居两侧</a:t>
                      </a:r>
                      <a:r>
                        <a:rPr kumimoji="0" lang="zh-CN" alt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宋体" panose="02010600030101010101" pitchFamily="2" charset="-122"/>
                        </a:rPr>
                        <a:t>）</a:t>
                      </a:r>
                      <a:endParaRPr kumimoji="0" lang="zh-CN" alt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sym typeface="宋体" panose="02010600030101010101" pitchFamily="2" charset="-122"/>
                      </a:endParaRPr>
                    </a:p>
                  </a:txBody>
                  <a:tcPr marT="34290" marB="34290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宋体" panose="02010600030101010101" pitchFamily="2" charset="-122"/>
                        </a:rPr>
                        <a:t>光线位置关系：</a:t>
                      </a:r>
                      <a:endParaRPr kumimoji="0" lang="zh-CN" alt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sym typeface="宋体" panose="02010600030101010101" pitchFamily="2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sym typeface="宋体" panose="02010600030101010101" pitchFamily="2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sym typeface="宋体" panose="02010600030101010101" pitchFamily="2" charset="-122"/>
                        </a:rPr>
                        <a:t> </a:t>
                      </a:r>
                      <a:endParaRPr kumimoji="0" lang="zh-CN" altLang="en-US" sz="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sym typeface="宋体" panose="02010600030101010101" pitchFamily="2" charset="-122"/>
                      </a:endParaRPr>
                    </a:p>
                  </a:txBody>
                  <a:tcPr marT="34290" marB="34290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7129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sym typeface="宋体" panose="02010600030101010101" pitchFamily="2" charset="-122"/>
                        </a:rPr>
                        <a:t>角度大小关系：</a:t>
                      </a:r>
                      <a:endParaRPr kumimoji="0" lang="zh-CN" alt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sym typeface="宋体" panose="02010600030101010101" pitchFamily="2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sym typeface="宋体" panose="02010600030101010101" pitchFamily="2" charset="-122"/>
                        </a:rPr>
                        <a:t>1.</a:t>
                      </a:r>
                      <a:r>
                        <a:rPr kumimoji="0" lang="zh-CN" alt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sym typeface="宋体" panose="02010600030101010101" pitchFamily="2" charset="-122"/>
                        </a:rPr>
                        <a:t>反射角等于入射角。（</a:t>
                      </a:r>
                      <a:r>
                        <a:rPr kumimoji="0" lang="zh-CN" alt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+mn-ea"/>
                          <a:ea typeface="+mn-ea"/>
                          <a:sym typeface="宋体" panose="02010600030101010101" pitchFamily="2" charset="-122"/>
                        </a:rPr>
                        <a:t>两角相等</a:t>
                      </a:r>
                      <a:r>
                        <a:rPr kumimoji="0" lang="zh-CN" alt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sym typeface="宋体" panose="02010600030101010101" pitchFamily="2" charset="-122"/>
                        </a:rPr>
                        <a:t>）</a:t>
                      </a:r>
                      <a:endParaRPr kumimoji="0" lang="zh-CN" alt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sym typeface="宋体" panose="02010600030101010101" pitchFamily="2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zh-CN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sym typeface="宋体" panose="02010600030101010101" pitchFamily="2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sym typeface="宋体" panose="02010600030101010101" pitchFamily="2" charset="-122"/>
                        </a:rPr>
                        <a:t>2.</a:t>
                      </a:r>
                      <a:r>
                        <a:rPr kumimoji="0" lang="zh-CN" alt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sym typeface="宋体" panose="02010600030101010101" pitchFamily="2" charset="-122"/>
                        </a:rPr>
                        <a:t>反射角随入射角增大而增大，减小而减小     </a:t>
                      </a:r>
                      <a:endParaRPr kumimoji="0" lang="en-US" altLang="zh-CN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sym typeface="宋体" panose="02010600030101010101" pitchFamily="2" charset="-122"/>
                      </a:endParaRPr>
                    </a:p>
                  </a:txBody>
                  <a:tcPr marT="34290" marB="34290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sym typeface="宋体" panose="02010600030101010101" pitchFamily="2" charset="-122"/>
                        </a:rPr>
                        <a:t>角度大小关系：</a:t>
                      </a:r>
                      <a:endParaRPr kumimoji="0" lang="zh-CN" alt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sym typeface="宋体" panose="02010600030101010101" pitchFamily="2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T="34290" marB="34290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3610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zh-CN" altLang="en-US" sz="2000" b="1" dirty="0" smtClean="0">
                          <a:ln>
                            <a:noFill/>
                          </a:ln>
                          <a:effectLst/>
                          <a:latin typeface="+mn-ea"/>
                          <a:sym typeface="宋体" panose="02010600030101010101" pitchFamily="2" charset="-122"/>
                        </a:rPr>
                        <a:t>光路性质：</a:t>
                      </a:r>
                      <a:endParaRPr lang="zh-CN" altLang="en-US" sz="2000" b="1" dirty="0" smtClean="0">
                        <a:ln>
                          <a:noFill/>
                        </a:ln>
                        <a:effectLst/>
                        <a:latin typeface="+mn-ea"/>
                        <a:sym typeface="宋体" panose="02010600030101010101" pitchFamily="2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sym typeface="宋体" panose="02010600030101010101" pitchFamily="2" charset="-122"/>
                        </a:rPr>
                        <a:t>光垂直入射时，反射光线垂直于界面（与入射光线重合）</a:t>
                      </a:r>
                      <a:endParaRPr kumimoji="0" lang="zh-CN" alt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sym typeface="宋体" panose="02010600030101010101" pitchFamily="2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sym typeface="宋体" panose="02010600030101010101" pitchFamily="2" charset="-122"/>
                        </a:rPr>
                        <a:t>光反射时，光路可逆</a:t>
                      </a:r>
                      <a:endParaRPr kumimoji="0" lang="zh-CN" alt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sym typeface="宋体" panose="02010600030101010101" pitchFamily="2" charset="-122"/>
                      </a:endParaRPr>
                    </a:p>
                  </a:txBody>
                  <a:tcPr marT="34290" marB="34290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zh-CN" altLang="en-US" sz="2000" b="1" dirty="0" smtClean="0">
                          <a:ln>
                            <a:noFill/>
                          </a:ln>
                          <a:effectLst/>
                          <a:latin typeface="+mn-ea"/>
                          <a:sym typeface="宋体" panose="02010600030101010101" pitchFamily="2" charset="-122"/>
                        </a:rPr>
                        <a:t>光路性质：</a:t>
                      </a:r>
                      <a:endParaRPr kumimoji="0" lang="zh-CN" alt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黑体" panose="02010609060101010101" pitchFamily="49" charset="-122"/>
                        <a:sym typeface="宋体" panose="02010600030101010101" pitchFamily="2" charset="-122"/>
                      </a:endParaRPr>
                    </a:p>
                  </a:txBody>
                  <a:tcPr marT="34290" marB="34290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8" name="Text Box 30"/>
          <p:cNvSpPr txBox="1"/>
          <p:nvPr/>
        </p:nvSpPr>
        <p:spPr>
          <a:xfrm>
            <a:off x="6029325" y="1936750"/>
            <a:ext cx="4481513" cy="117316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lnSpc>
                <a:spcPts val="2840"/>
              </a:lnSpc>
            </a:pPr>
            <a:r>
              <a:rPr lang="zh-CN" altLang="en-US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折射时三线是否共面？</a:t>
            </a:r>
            <a:endParaRPr lang="en-US" altLang="zh-CN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0" hangingPunct="0">
              <a:lnSpc>
                <a:spcPts val="2840"/>
              </a:lnSpc>
            </a:pP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</a:t>
            </a:r>
            <a:endParaRPr lang="en-US" altLang="zh-CN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0" hangingPunct="0">
              <a:lnSpc>
                <a:spcPts val="2840"/>
              </a:lnSpc>
            </a:pPr>
            <a:r>
              <a:rPr lang="zh-CN" altLang="en-US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折射光线，入射光线是否分居法线两侧？</a:t>
            </a:r>
            <a:endParaRPr lang="zh-CN" altLang="en-US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 Box 30"/>
          <p:cNvSpPr txBox="1"/>
          <p:nvPr/>
        </p:nvSpPr>
        <p:spPr>
          <a:xfrm>
            <a:off x="6029325" y="3881438"/>
            <a:ext cx="4133850" cy="45243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lnSpc>
                <a:spcPts val="2840"/>
              </a:lnSpc>
            </a:pPr>
            <a:r>
              <a:rPr lang="zh-CN" altLang="en-US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折射角与入射角的大小关系如何？</a:t>
            </a:r>
            <a:endParaRPr lang="en-US" altLang="zh-CN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Text Box 30"/>
          <p:cNvSpPr txBox="1"/>
          <p:nvPr/>
        </p:nvSpPr>
        <p:spPr>
          <a:xfrm>
            <a:off x="6029325" y="4376738"/>
            <a:ext cx="4248150" cy="45243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lnSpc>
                <a:spcPts val="2840"/>
              </a:lnSpc>
            </a:pPr>
            <a:r>
              <a:rPr lang="zh-CN" altLang="en-US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入射角增大，折射角如何变化？</a:t>
            </a:r>
            <a:endParaRPr lang="zh-CN" altLang="en-US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029325" y="5318125"/>
            <a:ext cx="3979863" cy="9334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垂直入射时，折射光线是否偏折？</a:t>
            </a:r>
            <a:endParaRPr lang="zh-CN" altLang="en-US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光折射时光路是否可逆？</a:t>
            </a:r>
            <a:endParaRPr lang="zh-CN" altLang="en-US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2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" name="Text Box 2"/>
          <p:cNvSpPr txBox="1">
            <a:spLocks noChangeArrowheads="1"/>
          </p:cNvSpPr>
          <p:nvPr/>
        </p:nvSpPr>
        <p:spPr bwMode="auto">
          <a:xfrm>
            <a:off x="611188" y="1230313"/>
            <a:ext cx="9664700" cy="51911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实验器材：</a:t>
            </a:r>
            <a:r>
              <a:rPr kumimoji="0" lang="zh-CN" altLang="en-US" sz="28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带角度刻度的光屏、激光笔光源、半圆形玻璃等</a:t>
            </a:r>
            <a:endParaRPr kumimoji="0" lang="zh-CN" altLang="en-US" sz="2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4338" name="标题 2"/>
          <p:cNvSpPr>
            <a:spLocks noGrp="1"/>
          </p:cNvSpPr>
          <p:nvPr>
            <p:ph type="title"/>
          </p:nvPr>
        </p:nvSpPr>
        <p:spPr>
          <a:xfrm>
            <a:off x="876300" y="430213"/>
            <a:ext cx="2706688" cy="477837"/>
          </a:xfrm>
          <a:noFill/>
          <a:ln>
            <a:noFill/>
          </a:ln>
        </p:spPr>
        <p:txBody>
          <a:bodyPr anchor="t">
            <a:spAutoFit/>
          </a:bodyPr>
          <a:p>
            <a:pPr eaLnBrk="1" hangingPunct="1"/>
            <a:r>
              <a:rPr lang="zh-CN" altLang="en-US" kern="1200" dirty="0">
                <a:latin typeface="+mj-lt"/>
                <a:ea typeface="+mj-ea"/>
                <a:cs typeface="+mj-cs"/>
              </a:rPr>
              <a:t>合作探究      实验</a:t>
            </a:r>
            <a:endParaRPr lang="zh-CN" altLang="en-US" kern="1200" dirty="0">
              <a:latin typeface="+mj-lt"/>
              <a:ea typeface="+mj-ea"/>
              <a:cs typeface="+mj-cs"/>
            </a:endParaRPr>
          </a:p>
        </p:txBody>
      </p:sp>
      <p:grpSp>
        <p:nvGrpSpPr>
          <p:cNvPr id="2" name="组合 40"/>
          <p:cNvGrpSpPr/>
          <p:nvPr/>
        </p:nvGrpSpPr>
        <p:grpSpPr>
          <a:xfrm>
            <a:off x="1435100" y="2195513"/>
            <a:ext cx="4513263" cy="2641600"/>
            <a:chOff x="-4953" y="-7620"/>
            <a:chExt cx="4511491" cy="2444513"/>
          </a:xfrm>
        </p:grpSpPr>
        <p:pic>
          <p:nvPicPr>
            <p:cNvPr id="14340" name="图片 13" descr="IMG_3384.JPG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-4953" y="-7620"/>
              <a:ext cx="3188527" cy="2444513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4341" name="TextBox 38"/>
            <p:cNvPicPr/>
            <p:nvPr/>
          </p:nvPicPr>
          <p:blipFill>
            <a:blip r:embed="rId2"/>
            <a:stretch>
              <a:fillRect/>
            </a:stretch>
          </p:blipFill>
          <p:spPr>
            <a:xfrm>
              <a:off x="3067738" y="205741"/>
              <a:ext cx="1438800" cy="1828813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4345" name="矩形 45"/>
            <p:cNvSpPr/>
            <p:nvPr/>
          </p:nvSpPr>
          <p:spPr>
            <a:xfrm>
              <a:off x="71217" y="71709"/>
              <a:ext cx="2999197" cy="2357838"/>
            </a:xfrm>
            <a:prstGeom prst="rect">
              <a:avLst/>
            </a:prstGeom>
            <a:noFill/>
            <a:ln w="9525" cap="flat" cmpd="sng">
              <a:solidFill>
                <a:srgbClr val="00B0F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3" name="组合 51"/>
          <p:cNvGrpSpPr/>
          <p:nvPr/>
        </p:nvGrpSpPr>
        <p:grpSpPr>
          <a:xfrm>
            <a:off x="7021513" y="2276475"/>
            <a:ext cx="3133725" cy="2565400"/>
            <a:chOff x="206103" y="-3748"/>
            <a:chExt cx="3133070" cy="2414481"/>
          </a:xfrm>
        </p:grpSpPr>
        <p:pic>
          <p:nvPicPr>
            <p:cNvPr id="14344" name="图片 14" descr="IMG_3385.JP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06103" y="-3748"/>
              <a:ext cx="3133070" cy="241448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4350" name="矩形 46"/>
            <p:cNvSpPr/>
            <p:nvPr/>
          </p:nvSpPr>
          <p:spPr>
            <a:xfrm>
              <a:off x="285461" y="735"/>
              <a:ext cx="2999748" cy="2357705"/>
            </a:xfrm>
            <a:prstGeom prst="rect">
              <a:avLst/>
            </a:prstGeom>
            <a:noFill/>
            <a:ln w="9525" cap="flat" cmpd="sng">
              <a:solidFill>
                <a:srgbClr val="00B0F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487363" y="5080000"/>
            <a:ext cx="5140325" cy="7254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rPr>
              <a:t>探究一：光从空气射入玻璃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097588" y="5080000"/>
            <a:ext cx="5548312" cy="7254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rPr>
              <a:t>探究二：光从玻璃射入空气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1" name="标题 3"/>
          <p:cNvSpPr>
            <a:spLocks noGrp="1"/>
          </p:cNvSpPr>
          <p:nvPr>
            <p:ph type="title"/>
          </p:nvPr>
        </p:nvSpPr>
        <p:spPr>
          <a:xfrm>
            <a:off x="876300" y="430213"/>
            <a:ext cx="2706688" cy="477837"/>
          </a:xfrm>
          <a:noFill/>
          <a:ln>
            <a:noFill/>
          </a:ln>
        </p:spPr>
        <p:txBody>
          <a:bodyPr anchor="t">
            <a:spAutoFit/>
          </a:bodyPr>
          <a:p>
            <a:pPr eaLnBrk="1" hangingPunct="1"/>
            <a:r>
              <a:rPr lang="zh-CN" altLang="en-US" kern="1200" dirty="0">
                <a:latin typeface="+mj-lt"/>
                <a:ea typeface="+mj-ea"/>
                <a:cs typeface="+mj-cs"/>
              </a:rPr>
              <a:t>合作探究      实验</a:t>
            </a:r>
            <a:endParaRPr lang="zh-CN" altLang="en-US" kern="1200" dirty="0">
              <a:latin typeface="+mj-lt"/>
              <a:ea typeface="+mj-ea"/>
              <a:cs typeface="+mj-cs"/>
            </a:endParaRPr>
          </a:p>
        </p:txBody>
      </p:sp>
      <p:sp>
        <p:nvSpPr>
          <p:cNvPr id="15362" name="TextBox 7"/>
          <p:cNvSpPr txBox="1">
            <a:spLocks noChangeArrowheads="1"/>
          </p:cNvSpPr>
          <p:nvPr/>
        </p:nvSpPr>
        <p:spPr bwMode="auto">
          <a:xfrm>
            <a:off x="1362075" y="1866900"/>
            <a:ext cx="1214438" cy="1284288"/>
          </a:xfrm>
          <a:prstGeom prst="rect">
            <a:avLst/>
          </a:prstGeom>
          <a:solidFill>
            <a:schemeClr val="accent1"/>
          </a:solidFill>
          <a:ln w="38100">
            <a:solidFill>
              <a:schemeClr val="bg1"/>
            </a:solidFill>
            <a:miter lim="800000"/>
          </a:ln>
          <a:effectLst>
            <a:outerShdw dist="20000" dir="5400000" algn="ctr" rotWithShape="0">
              <a:srgbClr val="000000">
                <a:alpha val="25000"/>
              </a:srgbClr>
            </a:outerShdw>
          </a:effectLst>
        </p:spPr>
        <p:txBody>
          <a:bodyPr anchor="ctr" anchorCtr="1">
            <a:spAutoFit/>
          </a:bodyPr>
          <a:lstStyle/>
          <a:p>
            <a:pPr marR="0" algn="ctr" defTabSz="914400" rtl="0">
              <a:lnSpc>
                <a:spcPct val="150000"/>
              </a:lnSpc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kern="1200" cap="none" spc="0" normalizeH="0" baseline="0" noProof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注意</a:t>
            </a:r>
            <a:endParaRPr kumimoji="0" lang="en-US" sz="2800" kern="1200" cap="none" spc="0" normalizeH="0" baseline="0" noProof="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R="0" algn="ctr" defTabSz="914400" rtl="0">
              <a:lnSpc>
                <a:spcPct val="150000"/>
              </a:lnSpc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kern="1200" cap="none" spc="0" normalizeH="0" baseline="0" noProof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事项</a:t>
            </a:r>
            <a:endParaRPr kumimoji="0" lang="en-US" sz="2800" kern="1200" cap="none" spc="0" normalizeH="0" baseline="0" noProof="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15363" name="图片 12" descr="6b1dcefcgw1edzkx0619gj20m319odkt_副本.png"/>
          <p:cNvPicPr>
            <a:picLocks noChangeAspect="1"/>
          </p:cNvPicPr>
          <p:nvPr/>
        </p:nvPicPr>
        <p:blipFill>
          <a:blip r:embed="rId1"/>
          <a:srcRect l="35345" t="67709" r="34747" b="7291"/>
          <a:stretch>
            <a:fillRect/>
          </a:stretch>
        </p:blipFill>
        <p:spPr>
          <a:xfrm>
            <a:off x="433388" y="1325563"/>
            <a:ext cx="928687" cy="20256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364" name="文本框 15363"/>
          <p:cNvSpPr txBox="1"/>
          <p:nvPr/>
        </p:nvSpPr>
        <p:spPr>
          <a:xfrm>
            <a:off x="3482975" y="1457325"/>
            <a:ext cx="6234113" cy="549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1.切勿让激光照射自己和同学的眼睛；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365" name="文本框 15365"/>
          <p:cNvSpPr txBox="1"/>
          <p:nvPr/>
        </p:nvSpPr>
        <p:spPr>
          <a:xfrm>
            <a:off x="3482975" y="2563813"/>
            <a:ext cx="7416800" cy="5476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2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.每测量完一组数据先断开电源再记录数据；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366" name="文本框 15366"/>
          <p:cNvSpPr txBox="1"/>
          <p:nvPr/>
        </p:nvSpPr>
        <p:spPr>
          <a:xfrm>
            <a:off x="3482975" y="3536950"/>
            <a:ext cx="7488238" cy="9763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3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.将实验数据和你们小组的结论填在学案上，完成实验后请关闭电源，整理好器材。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 spd="med"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876300" y="430213"/>
            <a:ext cx="2706688" cy="477838"/>
          </a:xfrm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结论 </a:t>
            </a:r>
            <a:r>
              <a:rPr kumimoji="0" lang="zh-CN" altLang="en-US" sz="2400" b="1" i="0" u="none" strike="noStrike" kern="1200" cap="none" spc="0" normalizeH="0" baseline="0" noProof="1">
                <a:ln>
                  <a:noFill/>
                </a:ln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光的折射</a:t>
            </a:r>
            <a:r>
              <a:rPr kumimoji="0" lang="zh-CN" altLang="en-US" sz="24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规律</a:t>
            </a:r>
            <a:endParaRPr kumimoji="0" lang="zh-CN" altLang="en-US" sz="2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" name="Text Box 4"/>
          <p:cNvSpPr txBox="1"/>
          <p:nvPr/>
        </p:nvSpPr>
        <p:spPr>
          <a:xfrm>
            <a:off x="446088" y="793750"/>
            <a:ext cx="10845800" cy="5908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）折射光线与入射光线、法线</a:t>
            </a:r>
            <a:r>
              <a:rPr lang="zh-CN" altLang="en-US" sz="2800" u="sng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是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在同一平面内；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）折射光线和入射光线分别居于法线</a:t>
            </a:r>
            <a:r>
              <a:rPr lang="zh-CN" altLang="en-US" sz="2800" u="sng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两侧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）光从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空气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斜射入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玻璃或其他介质中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时，折射光线</a:t>
            </a:r>
            <a:r>
              <a:rPr lang="zh-CN" altLang="en-US" sz="2800" u="sng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靠近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法线偏折，       折射角</a:t>
            </a:r>
            <a:r>
              <a:rPr lang="zh-CN" altLang="en-US" sz="2800" u="sng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小于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入射角；</a:t>
            </a:r>
            <a:endParaRPr lang="en-US" altLang="zh-CN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光从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玻璃或其他介质中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斜射入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空气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中时，折射光线</a:t>
            </a:r>
            <a:r>
              <a:rPr lang="zh-CN" altLang="en-US" sz="2800" u="sng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远离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法线偏折，折射角</a:t>
            </a:r>
            <a:r>
              <a:rPr lang="zh-CN" altLang="en-US" sz="2800" u="sng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大于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入射角；</a:t>
            </a:r>
            <a:endParaRPr lang="en-US" altLang="zh-CN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）折射角随入射角的增大而</a:t>
            </a:r>
            <a:r>
              <a:rPr lang="zh-CN" altLang="en-US" sz="2800" u="sng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增大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，随入射角减小而</a:t>
            </a:r>
            <a:r>
              <a:rPr lang="zh-CN" altLang="en-US" sz="2800" u="sng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减小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endParaRPr lang="en-US" altLang="zh-CN" sz="2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）当光线垂直射向介质表面时，传播方向</a:t>
            </a:r>
            <a:r>
              <a:rPr lang="zh-CN" altLang="en-US" sz="2800" u="sng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不变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）光的折射</a:t>
            </a:r>
            <a:r>
              <a:rPr lang="zh-CN" altLang="en-US" sz="2800" u="sng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光路可逆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09" name="标题 3"/>
          <p:cNvSpPr>
            <a:spLocks noGrp="1"/>
          </p:cNvSpPr>
          <p:nvPr>
            <p:ph type="title"/>
          </p:nvPr>
        </p:nvSpPr>
        <p:spPr>
          <a:xfrm>
            <a:off x="876300" y="430213"/>
            <a:ext cx="2706688" cy="476250"/>
          </a:xfrm>
          <a:noFill/>
          <a:ln>
            <a:noFill/>
          </a:ln>
        </p:spPr>
        <p:txBody>
          <a:bodyPr anchor="t">
            <a:spAutoFit/>
          </a:bodyPr>
          <a:p>
            <a:pPr eaLnBrk="1" hangingPunct="1"/>
            <a:r>
              <a:rPr lang="zh-CN" altLang="en-US" kern="1200" dirty="0">
                <a:latin typeface="+mj-lt"/>
                <a:ea typeface="+mj-ea"/>
                <a:cs typeface="+mj-cs"/>
              </a:rPr>
              <a:t>小试身手      练习</a:t>
            </a:r>
            <a:endParaRPr lang="zh-CN" altLang="en-US" kern="1200" dirty="0">
              <a:latin typeface="+mj-lt"/>
              <a:ea typeface="+mj-ea"/>
              <a:cs typeface="+mj-cs"/>
            </a:endParaRPr>
          </a:p>
        </p:txBody>
      </p:sp>
      <p:sp>
        <p:nvSpPr>
          <p:cNvPr id="17410" name="文本框 15"/>
          <p:cNvSpPr txBox="1"/>
          <p:nvPr/>
        </p:nvSpPr>
        <p:spPr>
          <a:xfrm>
            <a:off x="627063" y="1223963"/>
            <a:ext cx="5224462" cy="447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rPr>
              <a:t>请完善图甲与图乙的折射光路，并标出折射角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grpSp>
        <p:nvGrpSpPr>
          <p:cNvPr id="17411" name="组合 20"/>
          <p:cNvGrpSpPr/>
          <p:nvPr/>
        </p:nvGrpSpPr>
        <p:grpSpPr>
          <a:xfrm>
            <a:off x="876300" y="2090738"/>
            <a:ext cx="9788525" cy="3478212"/>
            <a:chOff x="1380" y="3293"/>
            <a:chExt cx="15416" cy="5476"/>
          </a:xfrm>
        </p:grpSpPr>
        <p:grpSp>
          <p:nvGrpSpPr>
            <p:cNvPr id="17412" name="组合 18"/>
            <p:cNvGrpSpPr/>
            <p:nvPr/>
          </p:nvGrpSpPr>
          <p:grpSpPr>
            <a:xfrm>
              <a:off x="1380" y="3843"/>
              <a:ext cx="6238" cy="4927"/>
              <a:chOff x="1380" y="3843"/>
              <a:chExt cx="6238" cy="4927"/>
            </a:xfrm>
          </p:grpSpPr>
          <p:grpSp>
            <p:nvGrpSpPr>
              <p:cNvPr id="17413" name="组合 14"/>
              <p:cNvGrpSpPr/>
              <p:nvPr/>
            </p:nvGrpSpPr>
            <p:grpSpPr>
              <a:xfrm>
                <a:off x="1380" y="3843"/>
                <a:ext cx="6238" cy="3540"/>
                <a:chOff x="1609" y="3425"/>
                <a:chExt cx="5306" cy="2760"/>
              </a:xfrm>
            </p:grpSpPr>
            <p:cxnSp>
              <p:nvCxnSpPr>
                <p:cNvPr id="2" name="直接连接符 1"/>
                <p:cNvCxnSpPr/>
                <p:nvPr/>
              </p:nvCxnSpPr>
              <p:spPr>
                <a:xfrm>
                  <a:off x="1609" y="4999"/>
                  <a:ext cx="5306" cy="0"/>
                </a:xfrm>
                <a:prstGeom prst="line">
                  <a:avLst/>
                </a:prstGeom>
                <a:ln w="38100"/>
              </p:spPr>
              <p:style>
                <a:lnRef idx="3">
                  <a:schemeClr val="accent1"/>
                </a:lnRef>
                <a:fillRef idx="0">
                  <a:schemeClr val="accent1"/>
                </a:fillRef>
                <a:effectRef idx="2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7415" name="文本框 2"/>
                <p:cNvSpPr txBox="1"/>
                <p:nvPr/>
              </p:nvSpPr>
              <p:spPr>
                <a:xfrm>
                  <a:off x="5360" y="3901"/>
                  <a:ext cx="1555" cy="695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t">
                  <a:spAutoFit/>
                </a:bodyPr>
                <a:p>
                  <a:pPr>
                    <a:lnSpc>
                      <a:spcPct val="130000"/>
                    </a:lnSpc>
                    <a:spcBef>
                      <a:spcPts val="600"/>
                    </a:spcBef>
                  </a:pPr>
                  <a:r>
                    <a:rPr lang="zh-CN" altLang="en-US" sz="2400" dirty="0">
                      <a:latin typeface="微软雅黑" panose="020B0503020204020204" pitchFamily="34" charset="-122"/>
                      <a:ea typeface="微软雅黑" panose="020B0503020204020204" pitchFamily="34" charset="-122"/>
                      <a:sym typeface="Calibri" panose="020F0502020204030204" pitchFamily="34" charset="0"/>
                    </a:rPr>
                    <a:t>空气</a:t>
                  </a:r>
                  <a:endParaRPr lang="zh-CN" altLang="en-US" sz="2400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17416" name="文本框 3"/>
                <p:cNvSpPr txBox="1"/>
                <p:nvPr/>
              </p:nvSpPr>
              <p:spPr>
                <a:xfrm>
                  <a:off x="5360" y="5490"/>
                  <a:ext cx="1555" cy="695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t">
                  <a:spAutoFit/>
                </a:bodyPr>
                <a:p>
                  <a:pPr>
                    <a:lnSpc>
                      <a:spcPct val="130000"/>
                    </a:lnSpc>
                    <a:spcBef>
                      <a:spcPts val="600"/>
                    </a:spcBef>
                  </a:pPr>
                  <a:r>
                    <a:rPr lang="en-US" altLang="zh-CN" sz="2400" dirty="0">
                      <a:latin typeface="微软雅黑" panose="020B0503020204020204" pitchFamily="34" charset="-122"/>
                      <a:ea typeface="微软雅黑" panose="020B0503020204020204" pitchFamily="34" charset="-122"/>
                      <a:sym typeface="Calibri" panose="020F0502020204030204" pitchFamily="34" charset="0"/>
                    </a:rPr>
                    <a:t>  </a:t>
                  </a:r>
                  <a:r>
                    <a:rPr lang="zh-CN" altLang="en-US" sz="2400" dirty="0">
                      <a:latin typeface="微软雅黑" panose="020B0503020204020204" pitchFamily="34" charset="-122"/>
                      <a:ea typeface="微软雅黑" panose="020B0503020204020204" pitchFamily="34" charset="-122"/>
                      <a:sym typeface="Calibri" panose="020F0502020204030204" pitchFamily="34" charset="0"/>
                    </a:rPr>
                    <a:t>水</a:t>
                  </a:r>
                  <a:endParaRPr lang="zh-CN" altLang="en-US" sz="2400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endParaRPr>
                </a:p>
              </p:txBody>
            </p:sp>
            <p:grpSp>
              <p:nvGrpSpPr>
                <p:cNvPr id="17417" name="组合 6"/>
                <p:cNvGrpSpPr/>
                <p:nvPr/>
              </p:nvGrpSpPr>
              <p:grpSpPr>
                <a:xfrm>
                  <a:off x="1609" y="3425"/>
                  <a:ext cx="2114" cy="1574"/>
                  <a:chOff x="1609" y="3425"/>
                  <a:chExt cx="2114" cy="1574"/>
                </a:xfrm>
              </p:grpSpPr>
              <p:cxnSp>
                <p:nvCxnSpPr>
                  <p:cNvPr id="5" name="直接连接符 4"/>
                  <p:cNvCxnSpPr/>
                  <p:nvPr/>
                </p:nvCxnSpPr>
                <p:spPr>
                  <a:xfrm>
                    <a:off x="1609" y="3425"/>
                    <a:ext cx="2114" cy="1576"/>
                  </a:xfrm>
                  <a:prstGeom prst="line">
                    <a:avLst/>
                  </a:prstGeom>
                  <a:ln w="28575"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" name="直接箭头连接符 5"/>
                  <p:cNvCxnSpPr/>
                  <p:nvPr/>
                </p:nvCxnSpPr>
                <p:spPr>
                  <a:xfrm>
                    <a:off x="2168" y="3859"/>
                    <a:ext cx="642" cy="456"/>
                  </a:xfrm>
                  <a:prstGeom prst="straightConnector1">
                    <a:avLst/>
                  </a:prstGeom>
                  <a:ln w="28575">
                    <a:tailEnd type="arrow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sp>
            <p:nvSpPr>
              <p:cNvPr id="17420" name="文本框 16"/>
              <p:cNvSpPr txBox="1"/>
              <p:nvPr/>
            </p:nvSpPr>
            <p:spPr>
              <a:xfrm>
                <a:off x="3777" y="7878"/>
                <a:ext cx="1866" cy="89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pPr>
                  <a:lnSpc>
                    <a:spcPct val="130000"/>
                  </a:lnSpc>
                  <a:spcBef>
                    <a:spcPts val="600"/>
                  </a:spcBef>
                </a:pPr>
                <a:r>
                  <a:rPr lang="zh-CN" altLang="en-US" sz="2400" b="1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rPr>
                  <a:t>甲</a:t>
                </a:r>
                <a:endParaRPr lang="zh-CN" altLang="en-US" sz="2400" b="1" dirty="0"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endParaRPr>
              </a:p>
            </p:txBody>
          </p:sp>
        </p:grpSp>
        <p:grpSp>
          <p:nvGrpSpPr>
            <p:cNvPr id="17421" name="组合 19"/>
            <p:cNvGrpSpPr/>
            <p:nvPr/>
          </p:nvGrpSpPr>
          <p:grpSpPr>
            <a:xfrm>
              <a:off x="11468" y="3293"/>
              <a:ext cx="5328" cy="5477"/>
              <a:chOff x="11468" y="3293"/>
              <a:chExt cx="5328" cy="5477"/>
            </a:xfrm>
          </p:grpSpPr>
          <p:grpSp>
            <p:nvGrpSpPr>
              <p:cNvPr id="17422" name="组合 13"/>
              <p:cNvGrpSpPr/>
              <p:nvPr/>
            </p:nvGrpSpPr>
            <p:grpSpPr>
              <a:xfrm>
                <a:off x="11468" y="3293"/>
                <a:ext cx="5328" cy="4255"/>
                <a:chOff x="12027" y="3425"/>
                <a:chExt cx="5328" cy="4629"/>
              </a:xfrm>
            </p:grpSpPr>
            <p:cxnSp>
              <p:nvCxnSpPr>
                <p:cNvPr id="8" name="直接连接符 7"/>
                <p:cNvCxnSpPr/>
                <p:nvPr/>
              </p:nvCxnSpPr>
              <p:spPr>
                <a:xfrm flipV="1">
                  <a:off x="14495" y="3425"/>
                  <a:ext cx="0" cy="4628"/>
                </a:xfrm>
                <a:prstGeom prst="line">
                  <a:avLst/>
                </a:prstGeom>
                <a:ln w="38100"/>
              </p:spPr>
              <p:style>
                <a:lnRef idx="3">
                  <a:schemeClr val="accent1"/>
                </a:lnRef>
                <a:fillRef idx="0">
                  <a:schemeClr val="accent1"/>
                </a:fillRef>
                <a:effectRef idx="2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7424" name="文本框 8"/>
                <p:cNvSpPr txBox="1"/>
                <p:nvPr/>
              </p:nvSpPr>
              <p:spPr>
                <a:xfrm>
                  <a:off x="12027" y="3642"/>
                  <a:ext cx="1555" cy="97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t">
                  <a:spAutoFit/>
                </a:bodyPr>
                <a:p>
                  <a:pPr>
                    <a:lnSpc>
                      <a:spcPct val="130000"/>
                    </a:lnSpc>
                    <a:spcBef>
                      <a:spcPts val="600"/>
                    </a:spcBef>
                  </a:pPr>
                  <a:r>
                    <a:rPr lang="zh-CN" altLang="en-US" sz="2400" dirty="0">
                      <a:latin typeface="微软雅黑" panose="020B0503020204020204" pitchFamily="34" charset="-122"/>
                      <a:ea typeface="微软雅黑" panose="020B0503020204020204" pitchFamily="34" charset="-122"/>
                      <a:sym typeface="Calibri" panose="020F0502020204030204" pitchFamily="34" charset="0"/>
                    </a:rPr>
                    <a:t>空气</a:t>
                  </a:r>
                  <a:endParaRPr lang="zh-CN" altLang="en-US" sz="2400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endParaRPr>
                </a:p>
              </p:txBody>
            </p:sp>
            <p:sp>
              <p:nvSpPr>
                <p:cNvPr id="17425" name="文本框 9"/>
                <p:cNvSpPr txBox="1"/>
                <p:nvPr/>
              </p:nvSpPr>
              <p:spPr>
                <a:xfrm>
                  <a:off x="15800" y="3624"/>
                  <a:ext cx="1555" cy="97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t">
                  <a:spAutoFit/>
                </a:bodyPr>
                <a:p>
                  <a:pPr>
                    <a:lnSpc>
                      <a:spcPct val="130000"/>
                    </a:lnSpc>
                    <a:spcBef>
                      <a:spcPts val="600"/>
                    </a:spcBef>
                  </a:pPr>
                  <a:r>
                    <a:rPr lang="en-US" altLang="zh-CN" sz="2400" dirty="0">
                      <a:latin typeface="微软雅黑" panose="020B0503020204020204" pitchFamily="34" charset="-122"/>
                      <a:ea typeface="微软雅黑" panose="020B0503020204020204" pitchFamily="34" charset="-122"/>
                      <a:sym typeface="Calibri" panose="020F0502020204030204" pitchFamily="34" charset="0"/>
                    </a:rPr>
                    <a:t>  </a:t>
                  </a:r>
                  <a:r>
                    <a:rPr lang="zh-CN" altLang="en-US" sz="2400" dirty="0">
                      <a:latin typeface="微软雅黑" panose="020B0503020204020204" pitchFamily="34" charset="-122"/>
                      <a:ea typeface="微软雅黑" panose="020B0503020204020204" pitchFamily="34" charset="-122"/>
                      <a:sym typeface="Calibri" panose="020F0502020204030204" pitchFamily="34" charset="0"/>
                    </a:rPr>
                    <a:t>玻璃</a:t>
                  </a:r>
                  <a:endParaRPr lang="zh-CN" altLang="en-US" sz="2400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endParaRPr>
                </a:p>
              </p:txBody>
            </p:sp>
            <p:grpSp>
              <p:nvGrpSpPr>
                <p:cNvPr id="17426" name="组合 10"/>
                <p:cNvGrpSpPr/>
                <p:nvPr/>
              </p:nvGrpSpPr>
              <p:grpSpPr>
                <a:xfrm>
                  <a:off x="14474" y="5947"/>
                  <a:ext cx="2527" cy="808"/>
                  <a:chOff x="1609" y="3425"/>
                  <a:chExt cx="2114" cy="1574"/>
                </a:xfrm>
              </p:grpSpPr>
              <p:cxnSp>
                <p:nvCxnSpPr>
                  <p:cNvPr id="12" name="直接连接符 11"/>
                  <p:cNvCxnSpPr/>
                  <p:nvPr/>
                </p:nvCxnSpPr>
                <p:spPr>
                  <a:xfrm>
                    <a:off x="1610" y="3412"/>
                    <a:ext cx="2112" cy="1573"/>
                  </a:xfrm>
                  <a:prstGeom prst="line">
                    <a:avLst/>
                  </a:prstGeom>
                  <a:ln w="28575"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3" name="直接箭头连接符 12"/>
                  <p:cNvCxnSpPr/>
                  <p:nvPr/>
                </p:nvCxnSpPr>
                <p:spPr>
                  <a:xfrm>
                    <a:off x="2168" y="3846"/>
                    <a:ext cx="642" cy="456"/>
                  </a:xfrm>
                  <a:prstGeom prst="straightConnector1">
                    <a:avLst/>
                  </a:prstGeom>
                  <a:ln w="28575">
                    <a:tailEnd type="arrow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sp>
            <p:nvSpPr>
              <p:cNvPr id="17429" name="文本框 17"/>
              <p:cNvSpPr txBox="1"/>
              <p:nvPr/>
            </p:nvSpPr>
            <p:spPr>
              <a:xfrm>
                <a:off x="13645" y="7878"/>
                <a:ext cx="1866" cy="89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pPr>
                  <a:lnSpc>
                    <a:spcPct val="130000"/>
                  </a:lnSpc>
                  <a:spcBef>
                    <a:spcPts val="600"/>
                  </a:spcBef>
                </a:pPr>
                <a:r>
                  <a:rPr lang="zh-CN" altLang="en-US" sz="2400" b="1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rPr>
                  <a:t>乙</a:t>
                </a:r>
                <a:endParaRPr lang="zh-CN" altLang="en-US" sz="2400" b="1" dirty="0"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endParaRPr>
              </a:p>
            </p:txBody>
          </p:sp>
        </p:grpSp>
      </p:grpSp>
    </p:spTree>
  </p:cSld>
  <p:clrMapOvr>
    <a:masterClrMapping/>
  </p:clrMapOvr>
  <p:transition spd="med"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3" name="标题 3"/>
          <p:cNvSpPr>
            <a:spLocks noGrp="1"/>
          </p:cNvSpPr>
          <p:nvPr>
            <p:ph type="title"/>
          </p:nvPr>
        </p:nvSpPr>
        <p:spPr>
          <a:xfrm>
            <a:off x="876300" y="430213"/>
            <a:ext cx="2706688" cy="477837"/>
          </a:xfrm>
          <a:noFill/>
          <a:ln>
            <a:noFill/>
          </a:ln>
        </p:spPr>
        <p:txBody>
          <a:bodyPr anchor="t">
            <a:spAutoFit/>
          </a:bodyPr>
          <a:p>
            <a:pPr eaLnBrk="1" hangingPunct="1"/>
            <a:r>
              <a:rPr lang="zh-CN" altLang="en-US" kern="1200" dirty="0">
                <a:latin typeface="+mj-lt"/>
                <a:ea typeface="+mj-ea"/>
                <a:cs typeface="+mj-cs"/>
              </a:rPr>
              <a:t>生活中的折射</a:t>
            </a:r>
            <a:endParaRPr lang="zh-CN" altLang="en-US" kern="1200" dirty="0">
              <a:latin typeface="+mj-lt"/>
              <a:ea typeface="+mj-ea"/>
              <a:cs typeface="+mj-cs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25463" y="1068388"/>
            <a:ext cx="4470400" cy="5667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 rtl="0" fontAlgn="auto">
              <a:lnSpc>
                <a:spcPct val="130000"/>
              </a:lnSpc>
              <a:spcBef>
                <a:spcPts val="600"/>
              </a:spcBef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kern="0" cap="none" spc="0" normalizeH="0" baseline="0" noProof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游戏</a:t>
            </a:r>
            <a:r>
              <a:rPr kumimoji="0" lang="zh-CN" altLang="en-US" sz="2400" kern="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：打不到的鱼</a:t>
            </a:r>
            <a:endParaRPr kumimoji="0" lang="zh-CN" altLang="en-US" sz="2400" kern="0" cap="none" spc="0" normalizeH="0" baseline="0" noProof="1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pic>
        <p:nvPicPr>
          <p:cNvPr id="18435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60888" y="1189038"/>
            <a:ext cx="6567487" cy="49688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631825" y="2870200"/>
            <a:ext cx="4364038" cy="16097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rPr>
              <a:t>比一比，哪个小组最先找到叉“鱼”的技巧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  <a:sym typeface="Calibri" panose="020F0502020204030204" pitchFamily="34" charset="0"/>
            </a:endParaRPr>
          </a:p>
          <a:p>
            <a:pPr>
              <a:lnSpc>
                <a:spcPct val="130000"/>
              </a:lnSpc>
              <a:spcBef>
                <a:spcPts val="600"/>
              </a:spcBef>
            </a:pP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pic>
        <p:nvPicPr>
          <p:cNvPr id="19461" name="贵族乐团 - 舒伯特鳟鱼 - 纯音乐.mp3">
            <a:hlinkClick r:id="" action="ppaction://media"/>
          </p:cNvPr>
          <p:cNvPicPr>
            <a:picLocks noRo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631825" y="5645150"/>
            <a:ext cx="619125" cy="6191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charRg st="0" end="2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946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" fill="hold"/>
                                        <p:tgtEl>
                                          <p:spTgt spid="1946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461"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9461"/>
                </p:tgtEl>
              </p:cMediaNode>
            </p:audio>
          </p:childTnLst>
        </p:cTn>
      </p:par>
    </p:tnLst>
    <p:bldLst>
      <p:bldP spid="2" grpId="0" build="p"/>
    </p:bldLst>
  </p:timing>
</p:sld>
</file>

<file path=ppt/theme/theme1.xml><?xml version="1.0" encoding="utf-8"?>
<a:theme xmlns:a="http://schemas.openxmlformats.org/drawingml/2006/main" name="Office 主题">
  <a:themeElements>
    <a:clrScheme name="自定义 6">
      <a:dk1>
        <a:sysClr val="windowText" lastClr="000000"/>
      </a:dk1>
      <a:lt1>
        <a:sysClr val="window" lastClr="FFFFFF"/>
      </a:lt1>
      <a:dk2>
        <a:srgbClr val="000000"/>
      </a:dk2>
      <a:lt2>
        <a:srgbClr val="FFFFFF"/>
      </a:lt2>
      <a:accent1>
        <a:srgbClr val="FF0000"/>
      </a:accent1>
      <a:accent2>
        <a:srgbClr val="8F2D2D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53">
      <a:majorFont>
        <a:latin typeface="Calibri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lnSpc>
            <a:spcPct val="130000"/>
          </a:lnSpc>
          <a:defRPr sz="1400" dirty="0">
            <a:latin typeface="微软雅黑" panose="020B0503020204020204" pitchFamily="34" charset="-122"/>
            <a:ea typeface="微软雅黑" panose="020B0503020204020204" pitchFamily="34" charset="-122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>
          <a:lnSpc>
            <a:spcPct val="130000"/>
          </a:lnSpc>
          <a:spcBef>
            <a:spcPts val="600"/>
          </a:spcBef>
          <a:defRPr sz="1400" kern="0" dirty="0">
            <a:latin typeface="微软雅黑" panose="020B0503020204020204" pitchFamily="34" charset="-122"/>
            <a:ea typeface="微软雅黑" panose="020B0503020204020204" pitchFamily="34" charset="-122"/>
            <a:cs typeface="+mn-ea"/>
            <a:sym typeface="+mn-lt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PLUS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1477</Words>
  <Application>WPS 演示</Application>
  <PresentationFormat>自定义</PresentationFormat>
  <Paragraphs>181</Paragraphs>
  <Slides>18</Slides>
  <Notes>0</Notes>
  <HiddenSlides>0</HiddenSlides>
  <MMClips>1</MMClips>
  <ScaleCrop>false</ScaleCrop>
  <HeadingPairs>
    <vt:vector size="6" baseType="variant">
      <vt:variant>
        <vt:lpstr>已用的字体</vt:lpstr>
      </vt:variant>
      <vt:variant>
        <vt:i4>22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18</vt:i4>
      </vt:variant>
    </vt:vector>
  </HeadingPairs>
  <TitlesOfParts>
    <vt:vector size="42" baseType="lpstr">
      <vt:lpstr>Arial</vt:lpstr>
      <vt:lpstr>宋体</vt:lpstr>
      <vt:lpstr>Wingdings</vt:lpstr>
      <vt:lpstr>Calibri</vt:lpstr>
      <vt:lpstr>微软雅黑</vt:lpstr>
      <vt:lpstr>Calibri Light</vt:lpstr>
      <vt:lpstr>Segoe UI Light</vt:lpstr>
      <vt:lpstr>Century Gothic</vt:lpstr>
      <vt:lpstr>华文楷体</vt:lpstr>
      <vt:lpstr>仿宋</vt:lpstr>
      <vt:lpstr>黑体</vt:lpstr>
      <vt:lpstr>楷体</vt:lpstr>
      <vt:lpstr>+mn-lt</vt:lpstr>
      <vt:lpstr>Times New Roman</vt:lpstr>
      <vt:lpstr>楷体_GB2312</vt:lpstr>
      <vt:lpstr>隶书</vt:lpstr>
      <vt:lpstr>华文新魏</vt:lpstr>
      <vt:lpstr>Century Gothic</vt:lpstr>
      <vt:lpstr>Arnprior</vt:lpstr>
      <vt:lpstr>新宋体</vt:lpstr>
      <vt:lpstr>Arial Unicode MS</vt:lpstr>
      <vt:lpstr>Segoe Print</vt:lpstr>
      <vt:lpstr>Office 主题</vt:lpstr>
      <vt:lpstr>OfficePLUS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非你莫属</cp:lastModifiedBy>
  <cp:revision>81</cp:revision>
  <dcterms:created xsi:type="dcterms:W3CDTF">2015-08-18T02:51:00Z</dcterms:created>
  <dcterms:modified xsi:type="dcterms:W3CDTF">2018-11-12T07:18:01Z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2052-10.1.0.7520</vt:lpwstr>
  </property>
</Properties>
</file>