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7" r:id="rId4"/>
    <p:sldId id="308" r:id="rId5"/>
    <p:sldId id="309" r:id="rId6"/>
    <p:sldId id="310" r:id="rId7"/>
    <p:sldId id="306" r:id="rId8"/>
    <p:sldId id="311" r:id="rId9"/>
    <p:sldId id="312" r:id="rId10"/>
    <p:sldId id="313" r:id="rId11"/>
    <p:sldId id="314" r:id="rId12"/>
    <p:sldId id="315" r:id="rId13"/>
    <p:sldId id="260" r:id="rId14"/>
    <p:sldId id="316"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333" autoAdjust="0"/>
  </p:normalViewPr>
  <p:slideViewPr>
    <p:cSldViewPr snapToGrid="0">
      <p:cViewPr varScale="1">
        <p:scale>
          <a:sx n="84" d="100"/>
          <a:sy n="84" d="100"/>
        </p:scale>
        <p:origin x="48" y="22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第六章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4"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en-US" altLang="zh-CN" dirty="0" smtClean="0"/>
              <a:t>6.4</a:t>
            </a:r>
            <a:r>
              <a:rPr lang="zh-CN" altLang="zh-CN" dirty="0" smtClean="0"/>
              <a:t>　探究滑动摩擦力</a:t>
            </a:r>
            <a:endParaRPr lang="zh-CN" altLang="zh-CN" sz="2000" b="1" i="0" kern="1200" dirty="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6.4</a:t>
            </a:r>
            <a:r>
              <a:rPr lang="zh-CN" altLang="zh-CN" dirty="0"/>
              <a:t>　探究滑动摩擦力</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08469"/>
            <a:ext cx="11430000" cy="536832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cs typeface="Times New Roman" panose="02020603050405020304" pitchFamily="18" charset="0"/>
              </a:rPr>
              <a:t>将木块放在水平桌面上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用弹簧测力计沿水平方向拉动木块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下列操作能使木块受到的滑动摩擦力增大的是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增大拉木块的力</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改变木块的运动方向</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在木块上加砝码</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使木块的速度增大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14.</a:t>
            </a:r>
            <a:r>
              <a:rPr lang="zh-CN" altLang="zh-CN" sz="2400" dirty="0">
                <a:solidFill>
                  <a:srgbClr val="000000"/>
                </a:solidFill>
                <a:latin typeface="Times New Roman" panose="02020603050405020304" pitchFamily="18" charset="0"/>
                <a:cs typeface="Times New Roman" panose="02020603050405020304" pitchFamily="18" charset="0"/>
              </a:rPr>
              <a:t>教室的门关不紧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常被风吹开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小明在门与门框之间塞入硬纸片后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门就不易被风吹开了。下列解释合理的是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门被风吹开是因为门没有受到摩擦力的作用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门没被吹开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则门没有受到风的吹力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塞入硬纸片是通过增大压力来增大摩擦的</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塞入硬纸片是通过减小接触面的粗糙程度来减小摩擦的</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717388" y="1517700"/>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4" name="矩形 3"/>
          <p:cNvSpPr/>
          <p:nvPr/>
        </p:nvSpPr>
        <p:spPr>
          <a:xfrm>
            <a:off x="4044765" y="4193167"/>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54177451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977822"/>
            <a:ext cx="114300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15.</a:t>
            </a:r>
            <a:r>
              <a:rPr lang="zh-CN" altLang="zh-CN" sz="2400" dirty="0">
                <a:solidFill>
                  <a:srgbClr val="000000"/>
                </a:solidFill>
                <a:latin typeface="Times New Roman" panose="02020603050405020304" pitchFamily="18" charset="0"/>
                <a:cs typeface="Times New Roman" panose="02020603050405020304" pitchFamily="18" charset="0"/>
              </a:rPr>
              <a:t>在做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探究影响滑动摩擦力大小的因素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有的同学提出滑动摩擦力的大小与接触面积有关。要做这项探究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可选取如图中的两个实验是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甲与丁</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甲与乙</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乙与丙</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丙与丁</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8ZKXWK82.EPS" descr="id:2147489887;FounderCES"/>
          <p:cNvPicPr/>
          <p:nvPr/>
        </p:nvPicPr>
        <p:blipFill>
          <a:blip r:embed="rId2"/>
          <a:stretch>
            <a:fillRect/>
          </a:stretch>
        </p:blipFill>
        <p:spPr>
          <a:xfrm>
            <a:off x="2092379" y="1892913"/>
            <a:ext cx="7177745" cy="3471167"/>
          </a:xfrm>
          <a:prstGeom prst="rect">
            <a:avLst/>
          </a:prstGeom>
        </p:spPr>
      </p:pic>
      <p:sp>
        <p:nvSpPr>
          <p:cNvPr id="6" name="矩形 5"/>
          <p:cNvSpPr/>
          <p:nvPr/>
        </p:nvSpPr>
        <p:spPr>
          <a:xfrm>
            <a:off x="8684500" y="1545064"/>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17038713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946292"/>
            <a:ext cx="11430000" cy="49314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16.(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宿迁中考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下图是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探究影响滑动摩擦力大小的因素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的实验装置。</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4788734"/>
            <a:ext cx="114300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三次实验中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每次都用弹簧测力计沿水平方向拉着木板做</a:t>
            </a:r>
            <a:r>
              <a:rPr lang="zh-CN" altLang="zh-CN" sz="2400" dirty="0">
                <a:solidFill>
                  <a:srgbClr val="FF00FF"/>
                </a:solidFill>
                <a:latin typeface="Times New Roman" panose="02020603050405020304" pitchFamily="18" charset="0"/>
                <a:cs typeface="Times New Roman" panose="02020603050405020304" pitchFamily="18" charset="0"/>
              </a:rPr>
              <a:t>　匀速直线　</a:t>
            </a:r>
            <a:r>
              <a:rPr lang="zh-CN" altLang="zh-CN" sz="2400" dirty="0">
                <a:solidFill>
                  <a:srgbClr val="000000"/>
                </a:solidFill>
                <a:latin typeface="Times New Roman" panose="02020603050405020304" pitchFamily="18" charset="0"/>
                <a:cs typeface="Times New Roman" panose="02020603050405020304" pitchFamily="18" charset="0"/>
              </a:rPr>
              <a:t>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比较</a:t>
            </a:r>
            <a:r>
              <a:rPr lang="zh-CN" altLang="zh-CN" sz="2400" dirty="0">
                <a:solidFill>
                  <a:srgbClr val="FF00FF"/>
                </a:solidFill>
                <a:latin typeface="Times New Roman" panose="02020603050405020304" pitchFamily="18" charset="0"/>
                <a:cs typeface="Times New Roman" panose="02020603050405020304" pitchFamily="18" charset="0"/>
              </a:rPr>
              <a:t>　甲、乙　</a:t>
            </a:r>
            <a:r>
              <a:rPr lang="zh-CN" altLang="zh-CN" sz="2400" dirty="0">
                <a:solidFill>
                  <a:srgbClr val="000000"/>
                </a:solidFill>
                <a:latin typeface="Times New Roman" panose="02020603050405020304" pitchFamily="18" charset="0"/>
                <a:cs typeface="Times New Roman" panose="02020603050405020304" pitchFamily="18" charset="0"/>
              </a:rPr>
              <a:t>两次实验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可以探究滑动摩擦力的大小与接触面的粗糙程度有关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根据乙、丙两次实验的探究结论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请说出一条你在生活中应用的例子</a:t>
            </a:r>
            <a:r>
              <a:rPr lang="en-US" altLang="zh-CN" sz="2400" dirty="0" smtClean="0">
                <a:solidFill>
                  <a:srgbClr val="000000"/>
                </a:solidFill>
                <a:latin typeface="Times New Roman" panose="02020603050405020304" pitchFamily="18" charset="0"/>
                <a:cs typeface="Times New Roman" panose="02020603050405020304" pitchFamily="18" charset="0"/>
              </a:rPr>
              <a:t>:___________</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自行车刹车时</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要用力捏紧车闸</a:t>
            </a:r>
            <a:r>
              <a:rPr lang="en-US" altLang="zh-CN" sz="2400" dirty="0">
                <a:solidFill>
                  <a:srgbClr val="FF00FF"/>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合理即可</a:t>
            </a:r>
            <a:r>
              <a:rPr lang="en-US" altLang="zh-CN" sz="2400" dirty="0">
                <a:solidFill>
                  <a:srgbClr val="FF00FF"/>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9ZJWLE141.EPS" descr="id:2147489894;FounderCES"/>
          <p:cNvPicPr/>
          <p:nvPr/>
        </p:nvPicPr>
        <p:blipFill>
          <a:blip r:embed="rId2"/>
          <a:stretch>
            <a:fillRect/>
          </a:stretch>
        </p:blipFill>
        <p:spPr>
          <a:xfrm>
            <a:off x="2295951" y="1439440"/>
            <a:ext cx="6774477" cy="3298030"/>
          </a:xfrm>
          <a:prstGeom prst="rect">
            <a:avLst/>
          </a:prstGeom>
        </p:spPr>
      </p:pic>
      <p:sp>
        <p:nvSpPr>
          <p:cNvPr id="5" name="矩形 4"/>
          <p:cNvSpPr/>
          <p:nvPr/>
        </p:nvSpPr>
        <p:spPr>
          <a:xfrm>
            <a:off x="8298980" y="4867757"/>
            <a:ext cx="166479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292870" y="5195558"/>
            <a:ext cx="1673202"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1498188" y="5320930"/>
            <a:ext cx="143748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489927" y="5648731"/>
            <a:ext cx="143748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9988657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72416"/>
            <a:ext cx="11430000" cy="49314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17.</a:t>
            </a:r>
            <a:r>
              <a:rPr lang="zh-CN" altLang="zh-CN" sz="2400" dirty="0">
                <a:solidFill>
                  <a:srgbClr val="000000"/>
                </a:solidFill>
                <a:latin typeface="Times New Roman" panose="02020603050405020304" pitchFamily="18" charset="0"/>
                <a:cs typeface="Times New Roman" panose="02020603050405020304" pitchFamily="18" charset="0"/>
              </a:rPr>
              <a:t>利用如图甲所示装置探究影响滑动摩擦力大小的因素。</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1000" y="4252707"/>
            <a:ext cx="114300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实验探究用到的物理方法是</a:t>
            </a:r>
            <a:r>
              <a:rPr lang="zh-CN" altLang="zh-CN" sz="2400" dirty="0">
                <a:solidFill>
                  <a:srgbClr val="FF00FF"/>
                </a:solidFill>
                <a:latin typeface="Times New Roman" panose="02020603050405020304" pitchFamily="18" charset="0"/>
                <a:cs typeface="Times New Roman" panose="02020603050405020304" pitchFamily="18" charset="0"/>
              </a:rPr>
              <a:t>　控制变量法　</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王利在实验中发现要保持木块匀速运动很困难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改用图乙所示装置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在用力将木板向左拉出的过程中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弹簧测力计</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B</a:t>
            </a:r>
            <a:r>
              <a:rPr lang="zh-CN" altLang="zh-CN" sz="2400" dirty="0">
                <a:solidFill>
                  <a:srgbClr val="FF00FF"/>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的示数反映了木块与木板间的滑动摩擦力大小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18ZKXWK77.EPS" descr="id:2147489908;FounderCES"/>
          <p:cNvPicPr/>
          <p:nvPr/>
        </p:nvPicPr>
        <p:blipFill>
          <a:blip r:embed="rId2"/>
          <a:stretch>
            <a:fillRect/>
          </a:stretch>
        </p:blipFill>
        <p:spPr>
          <a:xfrm>
            <a:off x="1995289" y="1565564"/>
            <a:ext cx="8451994" cy="2653557"/>
          </a:xfrm>
          <a:prstGeom prst="rect">
            <a:avLst/>
          </a:prstGeom>
        </p:spPr>
      </p:pic>
      <p:sp>
        <p:nvSpPr>
          <p:cNvPr id="5" name="矩形 4"/>
          <p:cNvSpPr/>
          <p:nvPr/>
        </p:nvSpPr>
        <p:spPr>
          <a:xfrm>
            <a:off x="4523022" y="4354308"/>
            <a:ext cx="201439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516029" y="4682109"/>
            <a:ext cx="2024574"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4249382" y="5230282"/>
            <a:ext cx="72790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247363" y="5558083"/>
            <a:ext cx="72654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254717"/>
            <a:ext cx="11430000" cy="1421928"/>
          </a:xfrm>
          <a:prstGeom prst="rect">
            <a:avLst/>
          </a:prstGeom>
        </p:spPr>
        <p:txBody>
          <a:bodyPr>
            <a:spAutoFit/>
          </a:bodyPr>
          <a:lstStyle/>
          <a:p>
            <a:pPr>
              <a:lnSpc>
                <a:spcPct val="120000"/>
              </a:lnSpc>
            </a:pPr>
            <a:r>
              <a:rPr lang="en-US" altLang="zh-CN" sz="2400" dirty="0">
                <a:solidFill>
                  <a:srgbClr val="000000"/>
                </a:solidFill>
                <a:latin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实验部分数据如下表</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要探究滑动摩擦力与接触面压力的关系</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应选用第</a:t>
            </a:r>
            <a:r>
              <a:rPr lang="zh-CN" altLang="zh-CN" sz="2400" dirty="0">
                <a:solidFill>
                  <a:srgbClr val="000000"/>
                </a:solidFill>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组和</a:t>
            </a:r>
            <a:r>
              <a:rPr lang="zh-CN" altLang="zh-CN" sz="2400" dirty="0" smtClean="0">
                <a:solidFill>
                  <a:srgbClr val="000000"/>
                </a:solidFill>
                <a:latin typeface="Times New Roman" panose="02020603050405020304" pitchFamily="18" charset="0"/>
                <a:cs typeface="Times New Roman" panose="02020603050405020304" pitchFamily="18" charset="0"/>
              </a:rPr>
              <a:t>第</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pP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cs typeface="宋体" panose="02010600030101010101" pitchFamily="2" charset="-122"/>
              </a:rPr>
              <a:t>③</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组数据</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比较第</a:t>
            </a:r>
            <a:r>
              <a:rPr lang="zh-CN" altLang="zh-CN" sz="2400" dirty="0">
                <a:solidFill>
                  <a:srgbClr val="000000"/>
                </a:solidFill>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组和第</a:t>
            </a:r>
            <a:r>
              <a:rPr lang="zh-CN" altLang="zh-CN" sz="2400" dirty="0">
                <a:solidFill>
                  <a:srgbClr val="000000"/>
                </a:solidFill>
                <a:cs typeface="宋体" panose="02010600030101010101" pitchFamily="2" charset="-122"/>
              </a:rPr>
              <a:t>④</a:t>
            </a:r>
            <a:r>
              <a:rPr lang="zh-CN" altLang="zh-CN" sz="2400" dirty="0">
                <a:solidFill>
                  <a:srgbClr val="000000"/>
                </a:solidFill>
                <a:latin typeface="Times New Roman" panose="02020603050405020304" pitchFamily="18" charset="0"/>
                <a:cs typeface="Times New Roman" panose="02020603050405020304" pitchFamily="18" charset="0"/>
              </a:rPr>
              <a:t>组数据</a:t>
            </a:r>
            <a:r>
              <a:rPr lang="en-US" altLang="zh-CN" sz="2400" dirty="0">
                <a:solidFill>
                  <a:srgbClr val="000000"/>
                </a:solidFill>
                <a:latin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可以看出滑动摩擦力的大小与木板所受拉力的大小</a:t>
            </a:r>
            <a:r>
              <a:rPr lang="zh-CN" altLang="zh-CN" sz="2400" dirty="0">
                <a:solidFill>
                  <a:srgbClr val="FF00FF"/>
                </a:solidFill>
                <a:latin typeface="Times New Roman" panose="02020603050405020304" pitchFamily="18" charset="0"/>
                <a:cs typeface="Times New Roman" panose="02020603050405020304" pitchFamily="18" charset="0"/>
              </a:rPr>
              <a:t>　无关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rPr>
              <a:t> </a:t>
            </a:r>
            <a:endParaRPr lang="zh-CN" altLang="en-US" sz="2400" dirty="0"/>
          </a:p>
        </p:txBody>
      </p:sp>
      <p:graphicFrame>
        <p:nvGraphicFramePr>
          <p:cNvPr id="7" name="对象 6"/>
          <p:cNvGraphicFramePr>
            <a:graphicFrameLocks noChangeAspect="1"/>
          </p:cNvGraphicFramePr>
          <p:nvPr>
            <p:extLst>
              <p:ext uri="{D42A27DB-BD31-4B8C-83A1-F6EECF244321}">
                <p14:modId xmlns:p14="http://schemas.microsoft.com/office/powerpoint/2010/main" val="914676578"/>
              </p:ext>
            </p:extLst>
          </p:nvPr>
        </p:nvGraphicFramePr>
        <p:xfrm>
          <a:off x="381000" y="2700391"/>
          <a:ext cx="11637731" cy="3897803"/>
        </p:xfrm>
        <a:graphic>
          <a:graphicData uri="http://schemas.openxmlformats.org/presentationml/2006/ole">
            <mc:AlternateContent xmlns:mc="http://schemas.openxmlformats.org/markup-compatibility/2006">
              <mc:Choice xmlns:v="urn:schemas-microsoft-com:vml" Requires="v">
                <p:oleObj spid="_x0000_s1027" name="文档" r:id="rId4" imgW="5059883" imgH="1694697" progId="Word.Document.12">
                  <p:embed/>
                </p:oleObj>
              </mc:Choice>
              <mc:Fallback>
                <p:oleObj name="文档" r:id="rId4" imgW="5059883" imgH="1694697" progId="Word.Document.12">
                  <p:embed/>
                  <p:pic>
                    <p:nvPicPr>
                      <p:cNvPr id="0" name=""/>
                      <p:cNvPicPr/>
                      <p:nvPr/>
                    </p:nvPicPr>
                    <p:blipFill>
                      <a:blip r:embed="rId5"/>
                      <a:stretch>
                        <a:fillRect/>
                      </a:stretch>
                    </p:blipFill>
                    <p:spPr>
                      <a:xfrm>
                        <a:off x="381000" y="2700391"/>
                        <a:ext cx="11637731" cy="3897803"/>
                      </a:xfrm>
                      <a:prstGeom prst="rect">
                        <a:avLst/>
                      </a:prstGeom>
                    </p:spPr>
                  </p:pic>
                </p:oleObj>
              </mc:Fallback>
            </mc:AlternateContent>
          </a:graphicData>
        </a:graphic>
      </p:graphicFrame>
      <p:sp>
        <p:nvSpPr>
          <p:cNvPr id="5" name="矩形 4"/>
          <p:cNvSpPr/>
          <p:nvPr/>
        </p:nvSpPr>
        <p:spPr>
          <a:xfrm>
            <a:off x="541349" y="1772631"/>
            <a:ext cx="8006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539397" y="2100432"/>
            <a:ext cx="79920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1431705" y="2235795"/>
            <a:ext cx="1188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423444" y="2563596"/>
            <a:ext cx="1188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3336491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24964"/>
            <a:ext cx="11430000" cy="492513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生活中的摩擦</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下列现象与摩擦无关的是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老师用粉笔写板书</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做木工时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用砂纸打磨木件</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用铅垂线校正悬挂的字画</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吃饭时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用筷子夹菜</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下列有关摩擦力的说法正确的是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只有相互接触的物体间才可能产生摩擦力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只要两个物体相互接触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则这两个物体间一定存在摩擦力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摩擦力的方向总是与物体的运动方向相反</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摩擦力总是有害的</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236678" y="1619301"/>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4" name="矩形 3"/>
          <p:cNvSpPr/>
          <p:nvPr/>
        </p:nvSpPr>
        <p:spPr>
          <a:xfrm>
            <a:off x="5162366" y="3843212"/>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181293"/>
            <a:ext cx="11430000" cy="22659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探究滑动摩擦力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影响滑动摩擦力大小的因素有两个</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一是与物体接触面的</a:t>
            </a:r>
            <a:r>
              <a:rPr lang="zh-CN" altLang="zh-CN" sz="2400" dirty="0">
                <a:solidFill>
                  <a:srgbClr val="FF00FF"/>
                </a:solidFill>
                <a:latin typeface="Times New Roman" panose="02020603050405020304" pitchFamily="18" charset="0"/>
                <a:cs typeface="Times New Roman" panose="02020603050405020304" pitchFamily="18" charset="0"/>
              </a:rPr>
              <a:t>　粗糙程度　</a:t>
            </a:r>
            <a:r>
              <a:rPr lang="zh-CN" altLang="zh-CN" sz="2400" dirty="0">
                <a:solidFill>
                  <a:srgbClr val="000000"/>
                </a:solidFill>
                <a:latin typeface="Times New Roman" panose="02020603050405020304" pitchFamily="18" charset="0"/>
                <a:cs typeface="Times New Roman" panose="02020603050405020304" pitchFamily="18" charset="0"/>
              </a:rPr>
              <a:t>有关。冬天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小红家门前有一长条冰面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一场大雪过后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冰面变滑了。小红在助跑相同的情况下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比平时滑得更远。可见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压力一定时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冰面越</a:t>
            </a:r>
            <a:r>
              <a:rPr lang="zh-CN" altLang="zh-CN" sz="2400" dirty="0">
                <a:solidFill>
                  <a:srgbClr val="FF00FF"/>
                </a:solidFill>
                <a:latin typeface="Times New Roman" panose="02020603050405020304" pitchFamily="18" charset="0"/>
                <a:cs typeface="Times New Roman" panose="02020603050405020304" pitchFamily="18" charset="0"/>
              </a:rPr>
              <a:t>　光滑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摩擦力越小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二是与</a:t>
            </a:r>
            <a:r>
              <a:rPr lang="zh-CN" altLang="zh-CN" sz="2400" dirty="0">
                <a:solidFill>
                  <a:srgbClr val="FF00FF"/>
                </a:solidFill>
                <a:latin typeface="Times New Roman" panose="02020603050405020304" pitchFamily="18" charset="0"/>
                <a:cs typeface="Times New Roman" panose="02020603050405020304" pitchFamily="18" charset="0"/>
              </a:rPr>
              <a:t>　压力大小　</a:t>
            </a:r>
            <a:r>
              <a:rPr lang="zh-CN" altLang="zh-CN" sz="2400" dirty="0">
                <a:solidFill>
                  <a:srgbClr val="000000"/>
                </a:solidFill>
                <a:latin typeface="Times New Roman" panose="02020603050405020304" pitchFamily="18" charset="0"/>
                <a:cs typeface="Times New Roman" panose="02020603050405020304" pitchFamily="18" charset="0"/>
              </a:rPr>
              <a:t>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FF00FF"/>
                </a:solidFill>
                <a:latin typeface="Times New Roman" panose="02020603050405020304" pitchFamily="18" charset="0"/>
                <a:cs typeface="Times New Roman" panose="02020603050405020304" pitchFamily="18" charset="0"/>
              </a:rPr>
              <a:t>　压力　</a:t>
            </a:r>
            <a:r>
              <a:rPr lang="zh-CN" altLang="zh-CN" sz="2400" dirty="0">
                <a:solidFill>
                  <a:srgbClr val="000000"/>
                </a:solidFill>
                <a:latin typeface="Times New Roman" panose="02020603050405020304" pitchFamily="18" charset="0"/>
                <a:cs typeface="Times New Roman" panose="02020603050405020304" pitchFamily="18" charset="0"/>
              </a:rPr>
              <a:t>越大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摩擦力也越大。</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174803" y="2713907"/>
            <a:ext cx="166479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8168693" y="3041708"/>
            <a:ext cx="1673202"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5584649" y="3581913"/>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5576388" y="3909714"/>
            <a:ext cx="108000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9382714" y="3581913"/>
            <a:ext cx="166479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9376604" y="3909714"/>
            <a:ext cx="1673202"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933626" y="4016021"/>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925365" y="4343822"/>
            <a:ext cx="108000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964498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78399"/>
            <a:ext cx="11430000" cy="496751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影响滑动摩擦力大小因素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实验时要把实验装置放在水平桌面上</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木块受到滑动摩擦力的大小可以直接用弹簧测力计测量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比较甲、乙两个实验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说明滑动摩擦力的大小跟接触面的粗糙程度有关</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比较乙、丙两个实验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说明滑动摩擦力的大小跟接触面受到的压力有关</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8ZKXWK73.EPS" descr="id:2147489831;FounderCES"/>
          <p:cNvPicPr/>
          <p:nvPr/>
        </p:nvPicPr>
        <p:blipFill>
          <a:blip r:embed="rId2"/>
          <a:stretch>
            <a:fillRect/>
          </a:stretch>
        </p:blipFill>
        <p:spPr>
          <a:xfrm>
            <a:off x="3558189" y="1735094"/>
            <a:ext cx="4892127" cy="2514998"/>
          </a:xfrm>
          <a:prstGeom prst="rect">
            <a:avLst/>
          </a:prstGeom>
        </p:spPr>
      </p:pic>
      <p:sp>
        <p:nvSpPr>
          <p:cNvPr id="4" name="矩形 3"/>
          <p:cNvSpPr/>
          <p:nvPr/>
        </p:nvSpPr>
        <p:spPr>
          <a:xfrm>
            <a:off x="10434278" y="1258056"/>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2514816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001734"/>
            <a:ext cx="11430000" cy="275152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摩擦力的种类</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下列关于物体间摩擦种类的说法正确</a:t>
            </a:r>
            <a:r>
              <a:rPr lang="zh-CN" altLang="zh-CN" sz="2400" dirty="0" smtClean="0">
                <a:solidFill>
                  <a:srgbClr val="000000"/>
                </a:solidFill>
                <a:latin typeface="Times New Roman" panose="02020603050405020304" pitchFamily="18" charset="0"/>
                <a:cs typeface="Times New Roman" panose="02020603050405020304" pitchFamily="18" charset="0"/>
              </a:rPr>
              <a:t>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铅笔与卷笔刀间的摩擦是滚动摩擦</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旱冰鞋与地面间的摩擦是滑动摩擦</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机器运转时轴承与滚珠间的摩擦是滚动摩擦</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自行车刹车时刹车橡皮与钢圈间的摩擦是滚动摩擦</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70278" y="2533700"/>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2931337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8290"/>
            <a:ext cx="11430000" cy="230832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4</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增大摩擦与减小摩擦的方法</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6.(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湘西州中考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下列做法是为了减小摩擦的是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下雪天</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汽车轮胎套上</a:t>
            </a:r>
            <a:r>
              <a:rPr lang="zh-CN" altLang="zh-CN" sz="2400" dirty="0" smtClean="0">
                <a:solidFill>
                  <a:srgbClr val="000000"/>
                </a:solidFill>
                <a:latin typeface="Times New Roman" panose="02020603050405020304" pitchFamily="18" charset="0"/>
                <a:cs typeface="Times New Roman" panose="02020603050405020304" pitchFamily="18" charset="0"/>
              </a:rPr>
              <a:t>防滑链</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拔河比赛中用力抓紧拔河绳</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给自行车的轮轴加</a:t>
            </a:r>
            <a:r>
              <a:rPr lang="zh-CN" altLang="zh-CN" sz="2400" dirty="0" smtClean="0">
                <a:solidFill>
                  <a:srgbClr val="000000"/>
                </a:solidFill>
                <a:latin typeface="Times New Roman" panose="02020603050405020304" pitchFamily="18" charset="0"/>
                <a:cs typeface="Times New Roman" panose="02020603050405020304" pitchFamily="18" charset="0"/>
              </a:rPr>
              <a:t>润滑油</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轮胎的表面做得凹凸不平</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下列实例中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属于增大摩擦的是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8ZKXWK78.EPS" descr="id:2147489852;FounderCES"/>
          <p:cNvPicPr/>
          <p:nvPr/>
        </p:nvPicPr>
        <p:blipFill>
          <a:blip r:embed="rId2"/>
          <a:stretch>
            <a:fillRect/>
          </a:stretch>
        </p:blipFill>
        <p:spPr>
          <a:xfrm>
            <a:off x="3416089" y="3174064"/>
            <a:ext cx="4760957" cy="3472189"/>
          </a:xfrm>
          <a:prstGeom prst="rect">
            <a:avLst/>
          </a:prstGeom>
        </p:spPr>
      </p:pic>
      <p:sp>
        <p:nvSpPr>
          <p:cNvPr id="5" name="矩形 4"/>
          <p:cNvSpPr/>
          <p:nvPr/>
        </p:nvSpPr>
        <p:spPr>
          <a:xfrm>
            <a:off x="6878277" y="1438678"/>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6" name="矩形 5"/>
          <p:cNvSpPr/>
          <p:nvPr/>
        </p:nvSpPr>
        <p:spPr>
          <a:xfrm>
            <a:off x="4902721" y="2769770"/>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33804624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71722"/>
            <a:ext cx="11430000" cy="275152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用久了的传送带会打滑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人们往往会通过张紧皮带和打蜡的方法来增大摩擦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其中张紧皮带是通过</a:t>
            </a:r>
            <a:r>
              <a:rPr lang="zh-CN" altLang="zh-CN" sz="2400" dirty="0">
                <a:solidFill>
                  <a:srgbClr val="FF00FF"/>
                </a:solidFill>
                <a:latin typeface="Times New Roman" panose="02020603050405020304" pitchFamily="18" charset="0"/>
                <a:cs typeface="Times New Roman" panose="02020603050405020304" pitchFamily="18" charset="0"/>
              </a:rPr>
              <a:t>　增大压力　</a:t>
            </a:r>
            <a:r>
              <a:rPr lang="zh-CN" altLang="zh-CN" sz="2400" dirty="0">
                <a:solidFill>
                  <a:srgbClr val="000000"/>
                </a:solidFill>
                <a:latin typeface="Times New Roman" panose="02020603050405020304" pitchFamily="18" charset="0"/>
                <a:cs typeface="Times New Roman" panose="02020603050405020304" pitchFamily="18" charset="0"/>
              </a:rPr>
              <a:t>来增大摩擦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打蜡是通过</a:t>
            </a:r>
            <a:r>
              <a:rPr lang="zh-CN" altLang="zh-CN" sz="2400" dirty="0">
                <a:solidFill>
                  <a:srgbClr val="FF00FF"/>
                </a:solidFill>
                <a:latin typeface="Times New Roman" panose="02020603050405020304" pitchFamily="18" charset="0"/>
                <a:cs typeface="Times New Roman" panose="02020603050405020304" pitchFamily="18" charset="0"/>
              </a:rPr>
              <a:t>　增大接触面的粗糙程度　</a:t>
            </a:r>
            <a:r>
              <a:rPr lang="zh-CN" altLang="zh-CN" sz="2400" dirty="0">
                <a:solidFill>
                  <a:srgbClr val="000000"/>
                </a:solidFill>
                <a:latin typeface="Times New Roman" panose="02020603050405020304" pitchFamily="18" charset="0"/>
                <a:cs typeface="Times New Roman" panose="02020603050405020304" pitchFamily="18" charset="0"/>
              </a:rPr>
              <a:t>来增大摩擦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挂在黑板上的带磁条的黑板擦不掉下来是因为受到</a:t>
            </a:r>
            <a:r>
              <a:rPr lang="zh-CN" altLang="zh-CN" sz="2400" dirty="0">
                <a:solidFill>
                  <a:srgbClr val="FF00FF"/>
                </a:solidFill>
                <a:latin typeface="Times New Roman" panose="02020603050405020304" pitchFamily="18" charset="0"/>
                <a:cs typeface="Times New Roman" panose="02020603050405020304" pitchFamily="18" charset="0"/>
              </a:rPr>
              <a:t>　摩擦力　</a:t>
            </a:r>
            <a:r>
              <a:rPr lang="zh-CN" altLang="zh-CN" sz="2400" dirty="0">
                <a:solidFill>
                  <a:srgbClr val="000000"/>
                </a:solidFill>
                <a:latin typeface="Times New Roman" panose="02020603050405020304" pitchFamily="18" charset="0"/>
                <a:cs typeface="Times New Roman" panose="02020603050405020304" pitchFamily="18" charset="0"/>
              </a:rPr>
              <a:t>的作用。</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冰壶比赛时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运动员需要不断调节自己的运动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一名运动员穿的两只鞋的鞋底材质并不相同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蹬冰鞋的鞋底为橡胶制成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而滑行鞋的鞋底为塑料制成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由此可以</a:t>
            </a:r>
            <a:r>
              <a:rPr lang="zh-CN" altLang="zh-CN" sz="2400" dirty="0" smtClean="0">
                <a:solidFill>
                  <a:srgbClr val="000000"/>
                </a:solidFill>
                <a:latin typeface="Times New Roman" panose="02020603050405020304" pitchFamily="18" charset="0"/>
                <a:cs typeface="Times New Roman" panose="02020603050405020304" pitchFamily="18" charset="0"/>
              </a:rPr>
              <a:t>判断</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400" dirty="0">
                <a:solidFill>
                  <a:srgbClr val="FF00FF"/>
                </a:solidFill>
                <a:latin typeface="Times New Roman" panose="02020603050405020304" pitchFamily="18" charset="0"/>
                <a:cs typeface="Times New Roman" panose="02020603050405020304" pitchFamily="18" charset="0"/>
              </a:rPr>
              <a:t>　橡胶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橡胶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塑料</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的粗糙程度更大一些。</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8ZKXWK80.EPS" descr="id:2147489866;FounderCES"/>
          <p:cNvPicPr/>
          <p:nvPr/>
        </p:nvPicPr>
        <p:blipFill>
          <a:blip r:embed="rId2"/>
          <a:stretch>
            <a:fillRect/>
          </a:stretch>
        </p:blipFill>
        <p:spPr>
          <a:xfrm>
            <a:off x="4115796" y="3680862"/>
            <a:ext cx="3840535" cy="2842550"/>
          </a:xfrm>
          <a:prstGeom prst="rect">
            <a:avLst/>
          </a:prstGeom>
        </p:spPr>
      </p:pic>
      <p:sp>
        <p:nvSpPr>
          <p:cNvPr id="4" name="矩形 3"/>
          <p:cNvSpPr/>
          <p:nvPr/>
        </p:nvSpPr>
        <p:spPr>
          <a:xfrm>
            <a:off x="2372314" y="1494708"/>
            <a:ext cx="166479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366204" y="1822509"/>
            <a:ext cx="1673202"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7350714" y="1506283"/>
            <a:ext cx="352048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7344604" y="1834084"/>
            <a:ext cx="3538275"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8269183" y="1924683"/>
            <a:ext cx="137675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8264932" y="2253956"/>
            <a:ext cx="1375200"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594961" y="3265825"/>
            <a:ext cx="1080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586700" y="3593626"/>
            <a:ext cx="108000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44685"/>
            <a:ext cx="11430000" cy="137954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10.</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某同学在同一水平面上分别以三种方式用弹簧测力计拉物块做匀速直线运动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已知物块各侧面粗糙程度相同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弹簧测力计的三次示数分别为</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a:t>
            </a:r>
            <a:r>
              <a:rPr lang="zh-CN" altLang="zh-CN" sz="2400" dirty="0" smtClean="0">
                <a:solidFill>
                  <a:srgbClr val="000000"/>
                </a:solidFill>
                <a:latin typeface="Times New Roman" panose="02020603050405020304" pitchFamily="18" charset="0"/>
                <a:cs typeface="Times New Roman" panose="02020603050405020304" pitchFamily="18" charset="0"/>
              </a:rPr>
              <a:t>有</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i="1" dirty="0" smtClean="0">
                <a:solidFill>
                  <a:srgbClr val="000000"/>
                </a:solidFill>
                <a:latin typeface="Times New Roman" panose="02020603050405020304" pitchFamily="18" charset="0"/>
                <a:cs typeface="Times New Roman" panose="02020603050405020304" pitchFamily="18" charset="0"/>
              </a:rPr>
              <a:t>F</a:t>
            </a:r>
            <a:r>
              <a:rPr lang="en-US" altLang="zh-CN" sz="2400" baseline="-25000" dirty="0" smtClean="0">
                <a:solidFill>
                  <a:srgbClr val="000000"/>
                </a:solidFill>
                <a:latin typeface="Times New Roman" panose="02020603050405020304" pitchFamily="18" charset="0"/>
                <a:cs typeface="Times New Roman" panose="02020603050405020304" pitchFamily="18" charset="0"/>
              </a:rPr>
              <a:t>1</a:t>
            </a:r>
            <a:r>
              <a:rPr lang="zh-CN" altLang="zh-CN" sz="2400" i="1"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a:t>
            </a:r>
            <a:r>
              <a:rPr lang="zh-CN" altLang="zh-CN" sz="2400" i="1"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zh-CN" altLang="zh-CN" sz="2400" i="1"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FF00FF"/>
                </a:solidFill>
                <a:latin typeface="Times New Roman" panose="02020603050405020304" pitchFamily="18" charset="0"/>
                <a:cs typeface="Times New Roman" panose="02020603050405020304" pitchFamily="18" charset="0"/>
              </a:rPr>
              <a:t>&gt;</a:t>
            </a:r>
            <a:r>
              <a:rPr lang="zh-CN" altLang="zh-CN" sz="2400" i="1" dirty="0">
                <a:solidFill>
                  <a:srgbClr val="FF00FF"/>
                </a:solidFill>
                <a:latin typeface="Times New Roman" panose="02020603050405020304" pitchFamily="18" charset="0"/>
                <a:cs typeface="Times New Roman" panose="02020603050405020304" pitchFamily="18" charset="0"/>
              </a:rPr>
              <a:t>　</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均选填</a:t>
            </a:r>
            <a:r>
              <a:rPr lang="en-US" altLang="zh-CN" sz="2400" dirty="0">
                <a:solidFill>
                  <a:srgbClr val="000000"/>
                </a:solidFill>
                <a:latin typeface="Times New Roman" panose="02020603050405020304" pitchFamily="18" charset="0"/>
                <a:cs typeface="Times New Roman" panose="02020603050405020304" pitchFamily="18" charset="0"/>
              </a:rPr>
              <a:t>“&gt;”“=”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“&lt;”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18ZKXWK74.EPS" descr="id:2147489873;FounderCES"/>
          <p:cNvPicPr/>
          <p:nvPr/>
        </p:nvPicPr>
        <p:blipFill>
          <a:blip r:embed="rId2"/>
          <a:stretch>
            <a:fillRect/>
          </a:stretch>
        </p:blipFill>
        <p:spPr>
          <a:xfrm>
            <a:off x="1371030" y="2918656"/>
            <a:ext cx="9097273" cy="1753941"/>
          </a:xfrm>
          <a:prstGeom prst="rect">
            <a:avLst/>
          </a:prstGeom>
        </p:spPr>
      </p:pic>
      <p:sp>
        <p:nvSpPr>
          <p:cNvPr id="4" name="矩形 3"/>
          <p:cNvSpPr/>
          <p:nvPr/>
        </p:nvSpPr>
        <p:spPr>
          <a:xfrm>
            <a:off x="836608" y="2408393"/>
            <a:ext cx="66173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34527" y="2736194"/>
            <a:ext cx="66049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914682" y="2408393"/>
            <a:ext cx="66173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1912601" y="2736194"/>
            <a:ext cx="66049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826453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15642"/>
            <a:ext cx="11430000" cy="58539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两本书的书页交叉叠放在一起后很难拉开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是因为拉书时书页间会产生较大的</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重力</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Times New Roman" panose="02020603050405020304" pitchFamily="18" charset="0"/>
                <a:cs typeface="Times New Roman" panose="02020603050405020304" pitchFamily="18" charset="0"/>
              </a:rPr>
              <a:t>支持力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压力</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Times New Roman" panose="02020603050405020304" pitchFamily="18" charset="0"/>
                <a:cs typeface="Times New Roman" panose="02020603050405020304" pitchFamily="18" charset="0"/>
              </a:rPr>
              <a:t>摩擦力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12.</a:t>
            </a:r>
            <a:r>
              <a:rPr lang="zh-CN" altLang="zh-CN" sz="2400" dirty="0">
                <a:solidFill>
                  <a:srgbClr val="000000"/>
                </a:solidFill>
                <a:latin typeface="Times New Roman" panose="02020603050405020304" pitchFamily="18" charset="0"/>
                <a:cs typeface="Times New Roman" panose="02020603050405020304" pitchFamily="18" charset="0"/>
              </a:rPr>
              <a:t>如果世界上不存在一切摩擦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那么下列现象不会发生的是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饭将从我们嘴里滑掉</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物体将悬浮在空中</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不能用螺钉、螺母固定工件</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人将寸步难行</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8ZKXWK75.EPS" descr="id:2147489880;FounderCES"/>
          <p:cNvPicPr/>
          <p:nvPr/>
        </p:nvPicPr>
        <p:blipFill>
          <a:blip r:embed="rId2"/>
          <a:stretch>
            <a:fillRect/>
          </a:stretch>
        </p:blipFill>
        <p:spPr>
          <a:xfrm>
            <a:off x="2964388" y="1872627"/>
            <a:ext cx="4813267" cy="2471390"/>
          </a:xfrm>
          <a:prstGeom prst="rect">
            <a:avLst/>
          </a:prstGeom>
        </p:spPr>
      </p:pic>
      <p:sp>
        <p:nvSpPr>
          <p:cNvPr id="4" name="矩形 3"/>
          <p:cNvSpPr/>
          <p:nvPr/>
        </p:nvSpPr>
        <p:spPr>
          <a:xfrm>
            <a:off x="1303417" y="1468333"/>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8426706" y="5430733"/>
            <a:ext cx="32412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Tree>
    <p:extLst>
      <p:ext uri="{BB962C8B-B14F-4D97-AF65-F5344CB8AC3E}">
        <p14:creationId xmlns:p14="http://schemas.microsoft.com/office/powerpoint/2010/main" val="183944060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1934D07-9902-4280-ABF9-2FE07C3AE1A5}" vid="{87782EAB-3497-4ED0-AAFF-99308829BE0F}"/>
    </a:ext>
  </a:extLst>
</a:theme>
</file>

<file path=docProps/app.xml><?xml version="1.0" encoding="utf-8"?>
<Properties xmlns="http://schemas.openxmlformats.org/officeDocument/2006/extended-properties" xmlns:vt="http://schemas.openxmlformats.org/officeDocument/2006/docPropsVTypes">
  <Template>数学模板</Template>
  <TotalTime>27</TotalTime>
  <Words>356</Words>
  <Application>Microsoft Office PowerPoint</Application>
  <PresentationFormat>宽屏</PresentationFormat>
  <Paragraphs>95</Paragraphs>
  <Slides>14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7" baseType="lpstr">
      <vt:lpstr>Adobe 黑体 Std R</vt:lpstr>
      <vt:lpstr>NEU-BZ-S92</vt:lpstr>
      <vt:lpstr>方正书宋_GBK</vt:lpstr>
      <vt:lpstr>黑体</vt:lpstr>
      <vt:lpstr>楷体</vt:lpstr>
      <vt:lpstr>宋体</vt:lpstr>
      <vt:lpstr>微软雅黑</vt:lpstr>
      <vt:lpstr>Arial</vt:lpstr>
      <vt:lpstr>Calibri</vt:lpstr>
      <vt:lpstr>Calibri Light</vt:lpstr>
      <vt:lpstr>Times New Roman</vt:lpstr>
      <vt:lpstr>数学模板</vt:lpstr>
      <vt:lpstr>文档</vt:lpstr>
      <vt:lpstr>6.4　探究滑动摩擦力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AutoBVT</dc:creator>
  <cp:lastModifiedBy>Administrator</cp:lastModifiedBy>
  <cp:revision>8</cp:revision>
  <dcterms:created xsi:type="dcterms:W3CDTF">2019-12-15T03:38:36Z</dcterms:created>
  <dcterms:modified xsi:type="dcterms:W3CDTF">2019-12-17T07:12:49Z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