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83" r:id="rId3"/>
  </p:sldMasterIdLst>
  <p:notesMasterIdLst>
    <p:notesMasterId r:id="rId21"/>
  </p:notesMasterIdLst>
  <p:handoutMasterIdLst>
    <p:handoutMasterId r:id="rId22"/>
  </p:handoutMasterIdLst>
  <p:sldIdLst>
    <p:sldId id="291" r:id="rId4"/>
    <p:sldId id="292" r:id="rId5"/>
    <p:sldId id="265" r:id="rId6"/>
    <p:sldId id="266" r:id="rId7"/>
    <p:sldId id="267" r:id="rId8"/>
    <p:sldId id="270" r:id="rId9"/>
    <p:sldId id="271" r:id="rId10"/>
    <p:sldId id="273" r:id="rId11"/>
    <p:sldId id="274" r:id="rId12"/>
    <p:sldId id="275" r:id="rId13"/>
    <p:sldId id="276" r:id="rId14"/>
    <p:sldId id="277" r:id="rId15"/>
    <p:sldId id="278" r:id="rId16"/>
    <p:sldId id="280" r:id="rId17"/>
    <p:sldId id="284" r:id="rId18"/>
    <p:sldId id="290" r:id="rId19"/>
    <p:sldId id="287" r:id="rId20"/>
  </p:sldIdLst>
  <p:sldSz cx="9144000" cy="6859588"/>
  <p:notesSz cx="6858000" cy="9144000"/>
  <p:defaultTextStyle>
    <a:defPPr>
      <a:defRPr lang="zh-CN"/>
    </a:defPPr>
    <a:lvl1pPr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362585"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725805"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088390"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451610" algn="l" rtl="0" fontAlgn="base">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1814195"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176780"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2540000"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2902585" algn="l" defTabSz="72517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4D2B"/>
    <a:srgbClr val="000000"/>
    <a:srgbClr val="D2A000"/>
    <a:srgbClr val="3399FF"/>
    <a:srgbClr val="0099FF"/>
    <a:srgbClr val="0066FF"/>
    <a:srgbClr val="9966FF"/>
    <a:srgbClr val="99CC00"/>
    <a:srgbClr val="96969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38" autoAdjust="0"/>
    <p:restoredTop sz="94660"/>
  </p:normalViewPr>
  <p:slideViewPr>
    <p:cSldViewPr>
      <p:cViewPr varScale="1">
        <p:scale>
          <a:sx n="108" d="100"/>
          <a:sy n="108" d="100"/>
        </p:scale>
        <p:origin x="-1962" y="-84"/>
      </p:cViewPr>
      <p:guideLst>
        <p:guide orient="horz" pos="216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2020/4/21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3424324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3DB68DD6-438F-4AAF-88CA-FFF448653ACB}" type="datetimeFigureOut">
              <a:rPr lang="zh-CN" altLang="en-US"/>
              <a:pPr>
                <a:defRPr/>
              </a:pPr>
              <a:t>2020/4/21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ED8B4E67-66EB-467F-8AAA-63CC1BF242C5}" type="slidenum">
              <a:rPr lang="zh-CN" altLang="en-US"/>
              <a:pPr>
                <a:defRPr/>
              </a:pPr>
              <a:t>‹#›</a:t>
            </a:fld>
            <a:endParaRPr lang="zh-CN" altLang="en-US"/>
          </a:p>
        </p:txBody>
      </p:sp>
    </p:spTree>
    <p:extLst>
      <p:ext uri="{BB962C8B-B14F-4D97-AF65-F5344CB8AC3E}">
        <p14:creationId xmlns:p14="http://schemas.microsoft.com/office/powerpoint/2010/main" val="1952639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362585" algn="l" rtl="0" eaLnBrk="0" fontAlgn="base" hangingPunct="0">
      <a:spcBef>
        <a:spcPct val="30000"/>
      </a:spcBef>
      <a:spcAft>
        <a:spcPct val="0"/>
      </a:spcAft>
      <a:defRPr sz="1000" kern="1200">
        <a:solidFill>
          <a:schemeClr val="tx1"/>
        </a:solidFill>
        <a:latin typeface="+mn-lt"/>
        <a:ea typeface="+mn-ea"/>
        <a:cs typeface="+mn-cs"/>
      </a:defRPr>
    </a:lvl2pPr>
    <a:lvl3pPr marL="725805" algn="l" rtl="0" eaLnBrk="0" fontAlgn="base" hangingPunct="0">
      <a:spcBef>
        <a:spcPct val="30000"/>
      </a:spcBef>
      <a:spcAft>
        <a:spcPct val="0"/>
      </a:spcAft>
      <a:defRPr sz="1000" kern="1200">
        <a:solidFill>
          <a:schemeClr val="tx1"/>
        </a:solidFill>
        <a:latin typeface="+mn-lt"/>
        <a:ea typeface="+mn-ea"/>
        <a:cs typeface="+mn-cs"/>
      </a:defRPr>
    </a:lvl3pPr>
    <a:lvl4pPr marL="1088390" algn="l" rtl="0" eaLnBrk="0" fontAlgn="base" hangingPunct="0">
      <a:spcBef>
        <a:spcPct val="30000"/>
      </a:spcBef>
      <a:spcAft>
        <a:spcPct val="0"/>
      </a:spcAft>
      <a:defRPr sz="1000" kern="1200">
        <a:solidFill>
          <a:schemeClr val="tx1"/>
        </a:solidFill>
        <a:latin typeface="+mn-lt"/>
        <a:ea typeface="+mn-ea"/>
        <a:cs typeface="+mn-cs"/>
      </a:defRPr>
    </a:lvl4pPr>
    <a:lvl5pPr marL="1451610" algn="l" rtl="0" eaLnBrk="0" fontAlgn="base" hangingPunct="0">
      <a:spcBef>
        <a:spcPct val="30000"/>
      </a:spcBef>
      <a:spcAft>
        <a:spcPct val="0"/>
      </a:spcAft>
      <a:defRPr sz="1000" kern="1200">
        <a:solidFill>
          <a:schemeClr val="tx1"/>
        </a:solidFill>
        <a:latin typeface="+mn-lt"/>
        <a:ea typeface="+mn-ea"/>
        <a:cs typeface="+mn-cs"/>
      </a:defRPr>
    </a:lvl5pPr>
    <a:lvl6pPr marL="1814195" algn="l" defTabSz="725170" rtl="0" eaLnBrk="1" latinLnBrk="0" hangingPunct="1">
      <a:defRPr sz="1000" kern="1200">
        <a:solidFill>
          <a:schemeClr val="tx1"/>
        </a:solidFill>
        <a:latin typeface="+mn-lt"/>
        <a:ea typeface="+mn-ea"/>
        <a:cs typeface="+mn-cs"/>
      </a:defRPr>
    </a:lvl6pPr>
    <a:lvl7pPr marL="2176780" algn="l" defTabSz="725170" rtl="0" eaLnBrk="1" latinLnBrk="0" hangingPunct="1">
      <a:defRPr sz="1000" kern="1200">
        <a:solidFill>
          <a:schemeClr val="tx1"/>
        </a:solidFill>
        <a:latin typeface="+mn-lt"/>
        <a:ea typeface="+mn-ea"/>
        <a:cs typeface="+mn-cs"/>
      </a:defRPr>
    </a:lvl7pPr>
    <a:lvl8pPr marL="2540000" algn="l" defTabSz="725170" rtl="0" eaLnBrk="1" latinLnBrk="0" hangingPunct="1">
      <a:defRPr sz="1000" kern="1200">
        <a:solidFill>
          <a:schemeClr val="tx1"/>
        </a:solidFill>
        <a:latin typeface="+mn-lt"/>
        <a:ea typeface="+mn-ea"/>
        <a:cs typeface="+mn-cs"/>
      </a:defRPr>
    </a:lvl8pPr>
    <a:lvl9pPr marL="2902585" algn="l" defTabSz="7251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ED8B4E67-66EB-467F-8AAA-63CC1BF242C5}" type="slidenum">
              <a:rPr lang="zh-CN" altLang="en-US" smtClean="0"/>
              <a:pPr>
                <a:defRPr/>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1613"/>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7788"/>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75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311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311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6048"/>
            <a:ext cx="78867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10134"/>
            <a:ext cx="7886700"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90526"/>
            <a:ext cx="7886700"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6048"/>
            <a:ext cx="38862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6048"/>
            <a:ext cx="38862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6" name="页脚占位符 5"/>
          <p:cNvSpPr>
            <a:spLocks noGrp="1"/>
          </p:cNvSpPr>
          <p:nvPr>
            <p:ph type="ftr" sz="quarter" idx="11"/>
          </p:nvPr>
        </p:nvSpPr>
        <p:spPr>
          <a:xfrm>
            <a:off x="3028950" y="6357822"/>
            <a:ext cx="3086100" cy="365210"/>
          </a:xfrm>
        </p:spPr>
        <p:txBody>
          <a:bodyPr/>
          <a:lstStyle/>
          <a:p>
            <a:endParaRPr lang="zh-CN" altLang="en-US"/>
          </a:p>
        </p:txBody>
      </p:sp>
      <p:sp>
        <p:nvSpPr>
          <p:cNvPr id="7" name="灯片编号占位符 6"/>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210"/>
            <a:ext cx="7886700"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8" y="1778853"/>
            <a:ext cx="3655181" cy="8241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890088" y="2665996"/>
            <a:ext cx="3655181" cy="3525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853"/>
            <a:ext cx="3673182" cy="8241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996"/>
            <a:ext cx="3673182" cy="3525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8" name="页脚占位符 7"/>
          <p:cNvSpPr>
            <a:spLocks noGrp="1"/>
          </p:cNvSpPr>
          <p:nvPr>
            <p:ph type="ftr" sz="quarter" idx="11"/>
          </p:nvPr>
        </p:nvSpPr>
        <p:spPr>
          <a:xfrm>
            <a:off x="3028950" y="6357822"/>
            <a:ext cx="3086100" cy="365210"/>
          </a:xfrm>
        </p:spPr>
        <p:txBody>
          <a:bodyPr/>
          <a:lstStyle/>
          <a:p>
            <a:endParaRPr lang="zh-CN" altLang="en-US"/>
          </a:p>
        </p:txBody>
      </p:sp>
      <p:sp>
        <p:nvSpPr>
          <p:cNvPr id="9" name="灯片编号占位符 8"/>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4" name="页脚占位符 3"/>
          <p:cNvSpPr>
            <a:spLocks noGrp="1"/>
          </p:cNvSpPr>
          <p:nvPr>
            <p:ph type="ftr" sz="quarter" idx="11"/>
          </p:nvPr>
        </p:nvSpPr>
        <p:spPr>
          <a:xfrm>
            <a:off x="3028950" y="6357822"/>
            <a:ext cx="3086100" cy="365210"/>
          </a:xfrm>
        </p:spPr>
        <p:txBody>
          <a:bodyPr/>
          <a:lstStyle/>
          <a:p>
            <a:endParaRPr lang="zh-CN" altLang="en-US"/>
          </a:p>
        </p:txBody>
      </p:sp>
      <p:sp>
        <p:nvSpPr>
          <p:cNvPr id="5" name="灯片编号占位符 4"/>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3" name="页脚占位符 2"/>
          <p:cNvSpPr>
            <a:spLocks noGrp="1"/>
          </p:cNvSpPr>
          <p:nvPr>
            <p:ph type="ftr" sz="quarter" idx="11"/>
          </p:nvPr>
        </p:nvSpPr>
        <p:spPr>
          <a:xfrm>
            <a:off x="3028950" y="6357822"/>
            <a:ext cx="3086100" cy="365210"/>
          </a:xfrm>
        </p:spPr>
        <p:txBody>
          <a:bodyPr/>
          <a:lstStyle/>
          <a:p>
            <a:endParaRPr lang="zh-CN" altLang="en-US"/>
          </a:p>
        </p:txBody>
      </p:sp>
      <p:sp>
        <p:nvSpPr>
          <p:cNvPr id="4" name="灯片编号占位符 3"/>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
        <p:nvSpPr>
          <p:cNvPr id="13" name="矩形 12"/>
          <p:cNvSpPr/>
          <p:nvPr userDrawn="1"/>
        </p:nvSpPr>
        <p:spPr>
          <a:xfrm>
            <a:off x="-8890" y="-31750"/>
            <a:ext cx="9159240" cy="6895465"/>
          </a:xfrm>
          <a:prstGeom prst="rect">
            <a:avLst/>
          </a:prstGeom>
          <a:solidFill>
            <a:srgbClr val="E6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8890" y="5981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万向思维logo源文件-白色-横竖2"/>
          <p:cNvPicPr>
            <a:picLocks noChangeAspect="1"/>
          </p:cNvPicPr>
          <p:nvPr userDrawn="1"/>
        </p:nvPicPr>
        <p:blipFill>
          <a:blip r:embed="rId2" cstate="print"/>
          <a:stretch>
            <a:fillRect/>
          </a:stretch>
        </p:blipFill>
        <p:spPr>
          <a:xfrm>
            <a:off x="95250" y="50165"/>
            <a:ext cx="1809115" cy="624205"/>
          </a:xfrm>
          <a:prstGeom prst="rect">
            <a:avLst/>
          </a:prstGeom>
        </p:spPr>
      </p:pic>
      <p:pic>
        <p:nvPicPr>
          <p:cNvPr id="16" name="Picture 12" descr="E:\PPT素材\卡通b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41055" y="-31750"/>
            <a:ext cx="490855" cy="577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E:\PPT素材\卡通b02.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a:fillRect/>
          </a:stretch>
        </p:blipFill>
        <p:spPr bwMode="auto">
          <a:xfrm rot="300000">
            <a:off x="8236858" y="6190912"/>
            <a:ext cx="788291" cy="507257"/>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userDrawn="1"/>
        </p:nvSpPr>
        <p:spPr>
          <a:xfrm>
            <a:off x="-8890" y="1529080"/>
            <a:ext cx="9159240" cy="3222625"/>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6350" y="49288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309"/>
            <a:ext cx="3124012"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307"/>
            <a:ext cx="4629150" cy="54051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876"/>
            <a:ext cx="3124012" cy="3812471"/>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6" name="页脚占位符 5"/>
          <p:cNvSpPr>
            <a:spLocks noGrp="1"/>
          </p:cNvSpPr>
          <p:nvPr>
            <p:ph type="ftr" sz="quarter" idx="11"/>
          </p:nvPr>
        </p:nvSpPr>
        <p:spPr>
          <a:xfrm>
            <a:off x="3028950" y="6357822"/>
            <a:ext cx="3086100" cy="365210"/>
          </a:xfrm>
        </p:spPr>
        <p:txBody>
          <a:bodyPr/>
          <a:lstStyle/>
          <a:p>
            <a:endParaRPr lang="zh-CN" altLang="en-US"/>
          </a:p>
        </p:txBody>
      </p:sp>
      <p:sp>
        <p:nvSpPr>
          <p:cNvPr id="7" name="灯片编号占位符 6"/>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75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209"/>
            <a:ext cx="1971675"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6" y="365209"/>
            <a:ext cx="5800725"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209"/>
            <a:ext cx="7886700" cy="58131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4" name="页脚占位符 3"/>
          <p:cNvSpPr>
            <a:spLocks noGrp="1"/>
          </p:cNvSpPr>
          <p:nvPr>
            <p:ph type="ftr" sz="quarter" idx="11"/>
          </p:nvPr>
        </p:nvSpPr>
        <p:spPr>
          <a:xfrm>
            <a:off x="3028950" y="6357822"/>
            <a:ext cx="3086100" cy="365210"/>
          </a:xfrm>
        </p:spPr>
        <p:txBody>
          <a:bodyPr/>
          <a:lstStyle/>
          <a:p>
            <a:endParaRPr lang="zh-CN" altLang="en-US"/>
          </a:p>
        </p:txBody>
      </p:sp>
      <p:sp>
        <p:nvSpPr>
          <p:cNvPr id="5" name="灯片编号占位符 4"/>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627"/>
            <a:ext cx="6858000" cy="238815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872"/>
            <a:ext cx="6858000" cy="165614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6048"/>
            <a:ext cx="78867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10134"/>
            <a:ext cx="7886700" cy="2853398"/>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90526"/>
            <a:ext cx="7886700" cy="150053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6048"/>
            <a:ext cx="38862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6048"/>
            <a:ext cx="3886200"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6" name="页脚占位符 5"/>
          <p:cNvSpPr>
            <a:spLocks noGrp="1"/>
          </p:cNvSpPr>
          <p:nvPr>
            <p:ph type="ftr" sz="quarter" idx="11"/>
          </p:nvPr>
        </p:nvSpPr>
        <p:spPr>
          <a:xfrm>
            <a:off x="3028950" y="6357822"/>
            <a:ext cx="3086100" cy="365210"/>
          </a:xfrm>
        </p:spPr>
        <p:txBody>
          <a:bodyPr/>
          <a:lstStyle/>
          <a:p>
            <a:endParaRPr lang="zh-CN" altLang="en-US"/>
          </a:p>
        </p:txBody>
      </p:sp>
      <p:sp>
        <p:nvSpPr>
          <p:cNvPr id="7" name="灯片编号占位符 6"/>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210"/>
            <a:ext cx="7886700"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90" y="1778854"/>
            <a:ext cx="3655181" cy="824103"/>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90" y="2665996"/>
            <a:ext cx="3655181" cy="3525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854"/>
            <a:ext cx="3673182" cy="824103"/>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996"/>
            <a:ext cx="3673182" cy="3525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8" name="页脚占位符 7"/>
          <p:cNvSpPr>
            <a:spLocks noGrp="1"/>
          </p:cNvSpPr>
          <p:nvPr>
            <p:ph type="ftr" sz="quarter" idx="11"/>
          </p:nvPr>
        </p:nvSpPr>
        <p:spPr>
          <a:xfrm>
            <a:off x="3028950" y="6357822"/>
            <a:ext cx="3086100" cy="365210"/>
          </a:xfrm>
        </p:spPr>
        <p:txBody>
          <a:bodyPr/>
          <a:lstStyle/>
          <a:p>
            <a:endParaRPr lang="zh-CN" altLang="en-US"/>
          </a:p>
        </p:txBody>
      </p:sp>
      <p:sp>
        <p:nvSpPr>
          <p:cNvPr id="9" name="灯片编号占位符 8"/>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210"/>
            <a:ext cx="7886700" cy="132587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4" name="页脚占位符 3"/>
          <p:cNvSpPr>
            <a:spLocks noGrp="1"/>
          </p:cNvSpPr>
          <p:nvPr>
            <p:ph type="ftr" sz="quarter" idx="11"/>
          </p:nvPr>
        </p:nvSpPr>
        <p:spPr>
          <a:xfrm>
            <a:off x="3028950" y="6357822"/>
            <a:ext cx="3086100" cy="365210"/>
          </a:xfrm>
        </p:spPr>
        <p:txBody>
          <a:bodyPr/>
          <a:lstStyle/>
          <a:p>
            <a:endParaRPr lang="zh-CN" altLang="en-US"/>
          </a:p>
        </p:txBody>
      </p:sp>
      <p:sp>
        <p:nvSpPr>
          <p:cNvPr id="5" name="灯片编号占位符 4"/>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3" name="页脚占位符 2"/>
          <p:cNvSpPr>
            <a:spLocks noGrp="1"/>
          </p:cNvSpPr>
          <p:nvPr>
            <p:ph type="ftr" sz="quarter" idx="11"/>
          </p:nvPr>
        </p:nvSpPr>
        <p:spPr>
          <a:xfrm>
            <a:off x="3028950" y="6357822"/>
            <a:ext cx="3086100" cy="365210"/>
          </a:xfrm>
        </p:spPr>
        <p:txBody>
          <a:bodyPr/>
          <a:lstStyle/>
          <a:p>
            <a:endParaRPr lang="zh-CN" altLang="en-US"/>
          </a:p>
        </p:txBody>
      </p:sp>
      <p:sp>
        <p:nvSpPr>
          <p:cNvPr id="4" name="灯片编号占位符 3"/>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
        <p:nvSpPr>
          <p:cNvPr id="5" name="矩形 4"/>
          <p:cNvSpPr/>
          <p:nvPr userDrawn="1"/>
        </p:nvSpPr>
        <p:spPr>
          <a:xfrm>
            <a:off x="-8890" y="-31750"/>
            <a:ext cx="9159240" cy="6895465"/>
          </a:xfrm>
          <a:prstGeom prst="rect">
            <a:avLst/>
          </a:prstGeom>
          <a:solidFill>
            <a:srgbClr val="E6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8890" y="598170"/>
            <a:ext cx="9159240" cy="76200"/>
          </a:xfrm>
          <a:prstGeom prst="rect">
            <a:avLst/>
          </a:prstGeom>
          <a:solidFill>
            <a:srgbClr val="D4F787"/>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8970" y="6201285"/>
            <a:ext cx="9161860" cy="727100"/>
            <a:chOff x="-17860" y="4481070"/>
            <a:chExt cx="9161860" cy="727100"/>
          </a:xfrm>
        </p:grpSpPr>
        <p:pic>
          <p:nvPicPr>
            <p:cNvPr id="8" name="Picture 5" descr="E:\PPT素材\卡通b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1077800">
              <a:off x="3510732" y="4481070"/>
              <a:ext cx="793144" cy="727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PPT素材\卡通b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7860" y="4641573"/>
              <a:ext cx="9161860" cy="501927"/>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图片 9" descr="万向思维logo源文件-白色-横竖2"/>
          <p:cNvPicPr>
            <a:picLocks noChangeAspect="1"/>
          </p:cNvPicPr>
          <p:nvPr userDrawn="1"/>
        </p:nvPicPr>
        <p:blipFill>
          <a:blip r:embed="rId4" cstate="print"/>
          <a:stretch>
            <a:fillRect/>
          </a:stretch>
        </p:blipFill>
        <p:spPr>
          <a:xfrm>
            <a:off x="95250" y="50165"/>
            <a:ext cx="1809115" cy="624205"/>
          </a:xfrm>
          <a:prstGeom prst="rect">
            <a:avLst/>
          </a:prstGeom>
        </p:spPr>
      </p:pic>
      <p:pic>
        <p:nvPicPr>
          <p:cNvPr id="11" name="Picture 5" descr="E:\PPT素材\卡通b02.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bwMode="auto">
          <a:xfrm rot="300000">
            <a:off x="8236858" y="6190912"/>
            <a:ext cx="788291" cy="5072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E:\PPT素材\卡通b11.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41055" y="-31750"/>
            <a:ext cx="490855" cy="57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310"/>
            <a:ext cx="3124012" cy="1600571"/>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307"/>
            <a:ext cx="4629150" cy="54051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876"/>
            <a:ext cx="3124012" cy="381247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6" name="页脚占位符 5"/>
          <p:cNvSpPr>
            <a:spLocks noGrp="1"/>
          </p:cNvSpPr>
          <p:nvPr>
            <p:ph type="ftr" sz="quarter" idx="11"/>
          </p:nvPr>
        </p:nvSpPr>
        <p:spPr>
          <a:xfrm>
            <a:off x="3028950" y="6357822"/>
            <a:ext cx="3086100" cy="365210"/>
          </a:xfrm>
        </p:spPr>
        <p:txBody>
          <a:bodyPr/>
          <a:lstStyle/>
          <a:p>
            <a:endParaRPr lang="zh-CN" altLang="en-US"/>
          </a:p>
        </p:txBody>
      </p:sp>
      <p:sp>
        <p:nvSpPr>
          <p:cNvPr id="7" name="灯片编号占位符 6"/>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8488"/>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1775"/>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5" name="页脚占位符 4"/>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209"/>
            <a:ext cx="1971675"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8" y="365209"/>
            <a:ext cx="5800725"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5" name="页脚占位符 4"/>
          <p:cNvSpPr>
            <a:spLocks noGrp="1"/>
          </p:cNvSpPr>
          <p:nvPr>
            <p:ph type="ftr" sz="quarter" idx="11"/>
          </p:nvPr>
        </p:nvSpPr>
        <p:spPr>
          <a:xfrm>
            <a:off x="3028950" y="6357822"/>
            <a:ext cx="3086100" cy="365210"/>
          </a:xfrm>
        </p:spPr>
        <p:txBody>
          <a:bodyPr/>
          <a:lstStyle/>
          <a:p>
            <a:endParaRPr lang="zh-CN" altLang="en-US"/>
          </a:p>
        </p:txBody>
      </p:sp>
      <p:sp>
        <p:nvSpPr>
          <p:cNvPr id="6" name="灯片编号占位符 5"/>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209"/>
            <a:ext cx="7886700" cy="58131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28650" y="6357822"/>
            <a:ext cx="2057400" cy="365210"/>
          </a:xfrm>
        </p:spPr>
        <p:txBody>
          <a:bodyPr/>
          <a:lstStyle/>
          <a:p>
            <a:fld id="{82F288E0-7875-42C4-84C8-98DBBD3BF4D2}" type="datetimeFigureOut">
              <a:rPr lang="zh-CN" altLang="en-US" smtClean="0"/>
              <a:pPr/>
              <a:t>2020/4/21</a:t>
            </a:fld>
            <a:endParaRPr lang="zh-CN" altLang="en-US"/>
          </a:p>
        </p:txBody>
      </p:sp>
      <p:sp>
        <p:nvSpPr>
          <p:cNvPr id="4" name="页脚占位符 3"/>
          <p:cNvSpPr>
            <a:spLocks noGrp="1"/>
          </p:cNvSpPr>
          <p:nvPr>
            <p:ph type="ftr" sz="quarter" idx="11"/>
          </p:nvPr>
        </p:nvSpPr>
        <p:spPr>
          <a:xfrm>
            <a:off x="3028950" y="6357822"/>
            <a:ext cx="3086100" cy="365210"/>
          </a:xfrm>
        </p:spPr>
        <p:txBody>
          <a:bodyPr/>
          <a:lstStyle/>
          <a:p>
            <a:endParaRPr lang="zh-CN" altLang="en-US"/>
          </a:p>
        </p:txBody>
      </p:sp>
      <p:sp>
        <p:nvSpPr>
          <p:cNvPr id="5" name="灯片编号占位符 4"/>
          <p:cNvSpPr>
            <a:spLocks noGrp="1"/>
          </p:cNvSpPr>
          <p:nvPr>
            <p:ph type="sldNum" sz="quarter" idx="12"/>
          </p:nvPr>
        </p:nvSpPr>
        <p:spPr>
          <a:xfrm>
            <a:off x="6457950" y="6357822"/>
            <a:ext cx="2057400" cy="365210"/>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6" name="页脚占位符 5"/>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2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2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8" name="页脚占位符 7"/>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4" name="页脚占位符 3"/>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3" name="页脚占位符 2"/>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47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26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6" name="页脚占位符 5"/>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2188"/>
            <a:ext cx="5486400" cy="5667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63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8925"/>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7938"/>
            <a:ext cx="2133600" cy="365125"/>
          </a:xfrm>
          <a:prstGeom prst="rect">
            <a:avLst/>
          </a:prstGeom>
        </p:spPr>
        <p:txBody>
          <a:bodyPr/>
          <a:lstStyle/>
          <a:p>
            <a:fld id="{750A7388-2CA4-4726-8240-91916EEB1EAD}" type="datetimeFigureOut">
              <a:rPr lang="zh-CN" altLang="en-US" smtClean="0"/>
              <a:pPr/>
              <a:t>2020/4/21</a:t>
            </a:fld>
            <a:endParaRPr lang="zh-CN" altLang="en-US"/>
          </a:p>
        </p:txBody>
      </p:sp>
      <p:sp>
        <p:nvSpPr>
          <p:cNvPr id="6" name="页脚占位符 5"/>
          <p:cNvSpPr>
            <a:spLocks noGrp="1"/>
          </p:cNvSpPr>
          <p:nvPr>
            <p:ph type="ftr" sz="quarter" idx="11"/>
          </p:nvPr>
        </p:nvSpPr>
        <p:spPr>
          <a:xfrm>
            <a:off x="3124200" y="6357938"/>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7938"/>
            <a:ext cx="2133600" cy="365125"/>
          </a:xfrm>
          <a:prstGeom prst="rect">
            <a:avLst/>
          </a:prstGeom>
        </p:spPr>
        <p:txBody>
          <a:bodyPr/>
          <a:lstStyle/>
          <a:p>
            <a:fld id="{5D6BF095-9FA5-49E3-B208-3F4A0C3E9DA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jpeg"/><Relationship Id="rId2" Type="http://schemas.openxmlformats.org/officeDocument/2006/relationships/slideLayout" Target="../slideLayouts/slideLayout23.xml"/><Relationship Id="rId16" Type="http://schemas.openxmlformats.org/officeDocument/2006/relationships/image" Target="../media/image9.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5" Type="http://schemas.openxmlformats.org/officeDocument/2006/relationships/image" Target="../media/image7.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7" name="矩形 6"/>
          <p:cNvSpPr/>
          <p:nvPr userDrawn="1"/>
        </p:nvSpPr>
        <p:spPr>
          <a:xfrm>
            <a:off x="-10160" y="720725"/>
            <a:ext cx="9159240" cy="112395"/>
          </a:xfrm>
          <a:prstGeom prst="rect">
            <a:avLst/>
          </a:prstGeom>
          <a:solidFill>
            <a:srgbClr val="40B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4" cstate="print"/>
          <a:stretch>
            <a:fillRect/>
          </a:stretch>
        </p:blipFill>
        <p:spPr>
          <a:xfrm>
            <a:off x="8328025" y="71120"/>
            <a:ext cx="601345" cy="581025"/>
          </a:xfrm>
          <a:prstGeom prst="rect">
            <a:avLst/>
          </a:prstGeom>
        </p:spPr>
      </p:pic>
      <p:pic>
        <p:nvPicPr>
          <p:cNvPr id="9" name="图片 8" descr="万向logo-02"/>
          <p:cNvPicPr>
            <a:picLocks noChangeAspect="1"/>
          </p:cNvPicPr>
          <p:nvPr userDrawn="1"/>
        </p:nvPicPr>
        <p:blipFill>
          <a:blip r:embed="rId15" cstate="print"/>
          <a:stretch>
            <a:fillRect/>
          </a:stretch>
        </p:blipFill>
        <p:spPr>
          <a:xfrm>
            <a:off x="631190" y="71755"/>
            <a:ext cx="840740" cy="612775"/>
          </a:xfrm>
          <a:prstGeom prst="rect">
            <a:avLst/>
          </a:prstGeom>
        </p:spPr>
      </p:pic>
      <p:sp>
        <p:nvSpPr>
          <p:cNvPr id="10" name="文本框 11"/>
          <p:cNvSpPr txBox="1"/>
          <p:nvPr userDrawn="1"/>
        </p:nvSpPr>
        <p:spPr>
          <a:xfrm>
            <a:off x="5786446" y="286522"/>
            <a:ext cx="2320925" cy="457200"/>
          </a:xfrm>
          <a:prstGeom prst="rect">
            <a:avLst/>
          </a:prstGeom>
          <a:noFill/>
          <a:ln>
            <a:noFill/>
          </a:ln>
        </p:spPr>
        <p:txBody>
          <a:bodyPr wrap="none" rtlCol="0">
            <a:spAutoFit/>
          </a:bodyPr>
          <a:lstStyle/>
          <a:p>
            <a:r>
              <a:rPr lang="zh-CN" altLang="en-US" sz="2400" b="1" dirty="0">
                <a:solidFill>
                  <a:srgbClr val="40B4EA"/>
                </a:solidFill>
                <a:effectLst/>
                <a:latin typeface="华文新魏" panose="02010800040101010101" pitchFamily="2" charset="-122"/>
                <a:ea typeface="华文新魏" panose="02010800040101010101" pitchFamily="2" charset="-122"/>
              </a:rPr>
              <a:t>《高效课时通》</a:t>
            </a:r>
          </a:p>
        </p:txBody>
      </p:sp>
      <p:sp>
        <p:nvSpPr>
          <p:cNvPr id="11" name="矩形 10"/>
          <p:cNvSpPr/>
          <p:nvPr userDrawn="1"/>
        </p:nvSpPr>
        <p:spPr>
          <a:xfrm>
            <a:off x="-10795" y="5066665"/>
            <a:ext cx="9166225" cy="112395"/>
          </a:xfrm>
          <a:prstGeom prst="rect">
            <a:avLst/>
          </a:prstGeom>
          <a:solidFill>
            <a:srgbClr val="40B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0795" y="1757680"/>
            <a:ext cx="9159875" cy="3225165"/>
          </a:xfrm>
          <a:prstGeom prst="rect">
            <a:avLst/>
          </a:prstGeom>
          <a:solidFill>
            <a:srgbClr val="40B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16" cstate="print"/>
          <a:stretch>
            <a:fillRect/>
          </a:stretch>
        </p:blipFill>
        <p:spPr>
          <a:xfrm>
            <a:off x="7704455" y="51435"/>
            <a:ext cx="422275" cy="600710"/>
          </a:xfrm>
          <a:prstGeom prst="rect">
            <a:avLst/>
          </a:prstGeom>
          <a:effectLst>
            <a:glow rad="127000">
              <a:schemeClr val="tx1">
                <a:lumMod val="50000"/>
                <a:lumOff val="50000"/>
                <a:alpha val="87000"/>
              </a:schemeClr>
            </a:glow>
          </a:effectLst>
        </p:spPr>
      </p:pic>
      <p:pic>
        <p:nvPicPr>
          <p:cNvPr id="14" name="图片 13"/>
          <p:cNvPicPr>
            <a:picLocks noChangeAspect="1"/>
          </p:cNvPicPr>
          <p:nvPr userDrawn="1"/>
        </p:nvPicPr>
        <p:blipFill>
          <a:blip r:embed="rId17" cstate="print"/>
          <a:stretch>
            <a:fillRect/>
          </a:stretch>
        </p:blipFill>
        <p:spPr>
          <a:xfrm>
            <a:off x="7692390" y="31750"/>
            <a:ext cx="434340" cy="62103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2000" r="-2000"/>
          </a:stretch>
        </a:blipFill>
        <a:effectLst/>
      </p:bgPr>
    </p:bg>
    <p:spTree>
      <p:nvGrpSpPr>
        <p:cNvPr id="1" name=""/>
        <p:cNvGrpSpPr/>
        <p:nvPr/>
      </p:nvGrpSpPr>
      <p:grpSpPr>
        <a:xfrm>
          <a:off x="0" y="0"/>
          <a:ext cx="0" cy="0"/>
          <a:chOff x="0" y="0"/>
          <a:chExt cx="0" cy="0"/>
        </a:xfrm>
      </p:grpSpPr>
      <p:sp>
        <p:nvSpPr>
          <p:cNvPr id="9" name="矩形 8"/>
          <p:cNvSpPr/>
          <p:nvPr userDrawn="1"/>
        </p:nvSpPr>
        <p:spPr>
          <a:xfrm>
            <a:off x="-10160" y="720894"/>
            <a:ext cx="9159240" cy="112421"/>
          </a:xfrm>
          <a:prstGeom prst="rect">
            <a:avLst/>
          </a:prstGeom>
          <a:solidFill>
            <a:srgbClr val="6BC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13" cstate="print"/>
          <a:stretch>
            <a:fillRect/>
          </a:stretch>
        </p:blipFill>
        <p:spPr>
          <a:xfrm>
            <a:off x="8328030" y="71139"/>
            <a:ext cx="601345" cy="581160"/>
          </a:xfrm>
          <a:prstGeom prst="rect">
            <a:avLst/>
          </a:prstGeom>
        </p:spPr>
      </p:pic>
      <p:sp>
        <p:nvSpPr>
          <p:cNvPr id="12" name="文本框 11"/>
          <p:cNvSpPr txBox="1"/>
          <p:nvPr userDrawn="1"/>
        </p:nvSpPr>
        <p:spPr>
          <a:xfrm>
            <a:off x="4336415" y="260411"/>
            <a:ext cx="2659702" cy="461665"/>
          </a:xfrm>
          <a:prstGeom prst="rect">
            <a:avLst/>
          </a:prstGeom>
          <a:noFill/>
          <a:ln>
            <a:noFill/>
          </a:ln>
        </p:spPr>
        <p:txBody>
          <a:bodyPr wrap="none" rtlCol="0">
            <a:spAutoFit/>
          </a:bodyPr>
          <a:lstStyle/>
          <a:p>
            <a:r>
              <a:rPr lang="zh-CN" altLang="en-US" sz="2400" b="1" baseline="0">
                <a:solidFill>
                  <a:srgbClr val="6BC76B"/>
                </a:solidFill>
                <a:effectLst/>
                <a:latin typeface="华文新魏" panose="02010800040101010101" pitchFamily="2" charset="-122"/>
                <a:ea typeface="华文新魏" panose="02010800040101010101" pitchFamily="2" charset="-122"/>
              </a:rPr>
              <a:t>万向思维精品图书</a:t>
            </a:r>
          </a:p>
        </p:txBody>
      </p:sp>
      <p:sp>
        <p:nvSpPr>
          <p:cNvPr id="8" name="矩形 7"/>
          <p:cNvSpPr/>
          <p:nvPr userDrawn="1"/>
        </p:nvSpPr>
        <p:spPr>
          <a:xfrm>
            <a:off x="-10795" y="5067841"/>
            <a:ext cx="9166225" cy="112421"/>
          </a:xfrm>
          <a:prstGeom prst="rect">
            <a:avLst/>
          </a:prstGeom>
          <a:solidFill>
            <a:srgbClr val="6BC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10795" y="1816523"/>
            <a:ext cx="9159875" cy="3225912"/>
          </a:xfrm>
          <a:prstGeom prst="rect">
            <a:avLst/>
          </a:prstGeom>
          <a:solidFill>
            <a:srgbClr val="6BC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C:\Users\Administrator\Desktop\课件制作\倍速PPT模板\封面图\物理.png物理"/>
          <p:cNvPicPr>
            <a:picLocks noChangeAspect="1"/>
          </p:cNvPicPr>
          <p:nvPr userDrawn="1"/>
        </p:nvPicPr>
        <p:blipFill>
          <a:blip r:embed="rId14" cstate="print"/>
          <a:srcRect/>
          <a:stretch>
            <a:fillRect/>
          </a:stretch>
        </p:blipFill>
        <p:spPr>
          <a:xfrm>
            <a:off x="7119620" y="51447"/>
            <a:ext cx="422275" cy="597038"/>
          </a:xfrm>
          <a:prstGeom prst="rect">
            <a:avLst/>
          </a:prstGeom>
          <a:effectLst>
            <a:glow rad="101600">
              <a:schemeClr val="bg1">
                <a:lumMod val="50000"/>
                <a:alpha val="40000"/>
              </a:schemeClr>
            </a:glow>
          </a:effectLst>
        </p:spPr>
      </p:pic>
      <p:pic>
        <p:nvPicPr>
          <p:cNvPr id="14" name="图片 13" descr="QQ图片20180502122035"/>
          <p:cNvPicPr>
            <a:picLocks noChangeAspect="1"/>
          </p:cNvPicPr>
          <p:nvPr userDrawn="1"/>
        </p:nvPicPr>
        <p:blipFill>
          <a:blip r:embed="rId15" cstate="print"/>
          <a:stretch>
            <a:fillRect/>
          </a:stretch>
        </p:blipFill>
        <p:spPr>
          <a:xfrm>
            <a:off x="311151" y="108613"/>
            <a:ext cx="757555" cy="506212"/>
          </a:xfrm>
          <a:prstGeom prst="rect">
            <a:avLst/>
          </a:prstGeom>
        </p:spPr>
      </p:pic>
      <p:pic>
        <p:nvPicPr>
          <p:cNvPr id="5" name="图片 4" descr="C:\Users\Administrator\Desktop\九年级.png九年级"/>
          <p:cNvPicPr>
            <a:picLocks noChangeAspect="1"/>
          </p:cNvPicPr>
          <p:nvPr userDrawn="1"/>
        </p:nvPicPr>
        <p:blipFill>
          <a:blip r:embed="rId16" cstate="print"/>
          <a:srcRect/>
          <a:stretch>
            <a:fillRect/>
          </a:stretch>
        </p:blipFill>
        <p:spPr>
          <a:xfrm>
            <a:off x="7699377" y="51449"/>
            <a:ext cx="421005" cy="600849"/>
          </a:xfrm>
          <a:prstGeom prst="rect">
            <a:avLst/>
          </a:prstGeom>
          <a:effectLst>
            <a:glow rad="101600">
              <a:schemeClr val="bg1">
                <a:lumMod val="50000"/>
                <a:alpha val="40000"/>
              </a:schemeClr>
            </a:glow>
          </a:effectLst>
        </p:spPr>
      </p:pic>
      <p:sp>
        <p:nvSpPr>
          <p:cNvPr id="11" name="标题 1"/>
          <p:cNvSpPr txBox="1">
            <a:spLocks/>
          </p:cNvSpPr>
          <p:nvPr userDrawn="1"/>
        </p:nvSpPr>
        <p:spPr>
          <a:xfrm>
            <a:off x="685800" y="2130921"/>
            <a:ext cx="7772400" cy="1470365"/>
          </a:xfrm>
          <a:prstGeom prst="rect">
            <a:avLst/>
          </a:prstGeom>
        </p:spPr>
        <p:txBody>
          <a:bodyPr/>
          <a:lstStyle>
            <a:lvl1pPr>
              <a:defRPr>
                <a:latin typeface="宋体" panose="02010600030101010101" pitchFamily="2" charset="-122"/>
                <a:cs typeface="宋体" panose="02010600030101010101" pitchFamily="2" charset="-122"/>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zh-CN" altLang="en-US" sz="4400" b="0" i="0" u="none" strike="noStrike" kern="1200" cap="none" spc="0" normalizeH="0" baseline="0" noProof="1">
              <a:ln>
                <a:noFill/>
              </a:ln>
              <a:solidFill>
                <a:schemeClr val="tx1"/>
              </a:solidFill>
              <a:effectLst/>
              <a:uLnTx/>
              <a:uFillTx/>
              <a:latin typeface="宋体" panose="02010600030101010101" pitchFamily="2" charset="-122"/>
              <a:ea typeface="+mj-ea"/>
              <a:cs typeface="宋体" panose="02010600030101010101" pitchFamily="2" charset="-122"/>
            </a:endParaRPr>
          </a:p>
        </p:txBody>
      </p:sp>
      <p:sp>
        <p:nvSpPr>
          <p:cNvPr id="15" name="副标题 2"/>
          <p:cNvSpPr txBox="1">
            <a:spLocks/>
          </p:cNvSpPr>
          <p:nvPr userDrawn="1"/>
        </p:nvSpPr>
        <p:spPr>
          <a:xfrm>
            <a:off x="1371600" y="3887100"/>
            <a:ext cx="6400800" cy="1753006"/>
          </a:xfrm>
          <a:prstGeom prst="rect">
            <a:avLst/>
          </a:prstGeom>
        </p:spPr>
        <p:txBody>
          <a:bodyPr/>
          <a:lstStyle>
            <a:lvl1pPr marL="0" indent="0" algn="ctr">
              <a:buNone/>
              <a:defRPr>
                <a:solidFill>
                  <a:schemeClr val="tx1">
                    <a:tint val="75000"/>
                  </a:schemeClr>
                </a:solidFill>
                <a:latin typeface="宋体" panose="02010600030101010101" pitchFamily="2" charset="-122"/>
                <a:cs typeface="宋体" panose="02010600030101010101"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2800" b="0" i="0" u="none" strike="noStrike" kern="1200" cap="none" spc="0" normalizeH="0" baseline="0" noProof="1">
              <a:ln>
                <a:noFill/>
              </a:ln>
              <a:solidFill>
                <a:schemeClr val="tx1">
                  <a:tint val="75000"/>
                </a:schemeClr>
              </a:solidFill>
              <a:effectLst/>
              <a:uLnTx/>
              <a:uFillTx/>
              <a:latin typeface="宋体" panose="02010600030101010101" pitchFamily="2" charset="-122"/>
              <a:ea typeface="+mn-ea"/>
              <a:cs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2000" r="-2000"/>
          </a:stretch>
        </a:blipFill>
        <a:effectLst/>
      </p:bgPr>
    </p:bg>
    <p:spTree>
      <p:nvGrpSpPr>
        <p:cNvPr id="1" name=""/>
        <p:cNvGrpSpPr/>
        <p:nvPr/>
      </p:nvGrpSpPr>
      <p:grpSpPr>
        <a:xfrm>
          <a:off x="0" y="0"/>
          <a:ext cx="0" cy="0"/>
          <a:chOff x="0" y="0"/>
          <a:chExt cx="0" cy="0"/>
        </a:xfrm>
      </p:grpSpPr>
      <p:sp>
        <p:nvSpPr>
          <p:cNvPr id="9" name="矩形 8"/>
          <p:cNvSpPr/>
          <p:nvPr userDrawn="1"/>
        </p:nvSpPr>
        <p:spPr>
          <a:xfrm>
            <a:off x="-10795" y="720895"/>
            <a:ext cx="9166225" cy="112421"/>
          </a:xfrm>
          <a:prstGeom prst="rect">
            <a:avLst/>
          </a:prstGeom>
          <a:solidFill>
            <a:srgbClr val="6BC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a:blip r:embed="rId13" cstate="print"/>
          <a:stretch>
            <a:fillRect/>
          </a:stretch>
        </p:blipFill>
        <p:spPr>
          <a:xfrm>
            <a:off x="8328032" y="71140"/>
            <a:ext cx="601345" cy="581160"/>
          </a:xfrm>
          <a:prstGeom prst="rect">
            <a:avLst/>
          </a:prstGeom>
        </p:spPr>
      </p:pic>
      <p:pic>
        <p:nvPicPr>
          <p:cNvPr id="5" name="图片 4" descr="QQ图片20180502122035"/>
          <p:cNvPicPr>
            <a:picLocks noChangeAspect="1"/>
          </p:cNvPicPr>
          <p:nvPr userDrawn="1"/>
        </p:nvPicPr>
        <p:blipFill>
          <a:blip r:embed="rId14" cstate="print"/>
          <a:stretch>
            <a:fillRect/>
          </a:stretch>
        </p:blipFill>
        <p:spPr>
          <a:xfrm>
            <a:off x="311153" y="108614"/>
            <a:ext cx="757555" cy="506212"/>
          </a:xfrm>
          <a:prstGeom prst="rect">
            <a:avLst/>
          </a:prstGeom>
        </p:spPr>
      </p:pic>
      <p:sp>
        <p:nvSpPr>
          <p:cNvPr id="7" name="文本框 6"/>
          <p:cNvSpPr txBox="1"/>
          <p:nvPr userDrawn="1"/>
        </p:nvSpPr>
        <p:spPr>
          <a:xfrm>
            <a:off x="4336415" y="260411"/>
            <a:ext cx="2659702" cy="461665"/>
          </a:xfrm>
          <a:prstGeom prst="rect">
            <a:avLst/>
          </a:prstGeom>
          <a:noFill/>
          <a:ln>
            <a:noFill/>
          </a:ln>
        </p:spPr>
        <p:txBody>
          <a:bodyPr wrap="none" rtlCol="0">
            <a:spAutoFit/>
          </a:bodyPr>
          <a:lstStyle/>
          <a:p>
            <a:r>
              <a:rPr lang="zh-CN" altLang="en-US" sz="2400" b="1" baseline="0">
                <a:solidFill>
                  <a:srgbClr val="6BC76B"/>
                </a:solidFill>
                <a:effectLst/>
                <a:latin typeface="华文新魏" panose="02010800040101010101" pitchFamily="2" charset="-122"/>
                <a:ea typeface="华文新魏" panose="02010800040101010101" pitchFamily="2" charset="-122"/>
              </a:rPr>
              <a:t>万向思维精品图书</a:t>
            </a:r>
          </a:p>
        </p:txBody>
      </p:sp>
      <p:pic>
        <p:nvPicPr>
          <p:cNvPr id="10" name="图片 9" descr="C:\Users\Administrator\Desktop\课件制作\倍速PPT模板\封面图\物理.png物理"/>
          <p:cNvPicPr>
            <a:picLocks noChangeAspect="1"/>
          </p:cNvPicPr>
          <p:nvPr userDrawn="1"/>
        </p:nvPicPr>
        <p:blipFill>
          <a:blip r:embed="rId15" cstate="print"/>
          <a:srcRect/>
          <a:stretch>
            <a:fillRect/>
          </a:stretch>
        </p:blipFill>
        <p:spPr>
          <a:xfrm>
            <a:off x="7119620" y="51447"/>
            <a:ext cx="422275" cy="597038"/>
          </a:xfrm>
          <a:prstGeom prst="rect">
            <a:avLst/>
          </a:prstGeom>
          <a:effectLst>
            <a:glow rad="101600">
              <a:schemeClr val="bg1">
                <a:lumMod val="50000"/>
                <a:alpha val="40000"/>
              </a:schemeClr>
            </a:glow>
          </a:effectLst>
        </p:spPr>
      </p:pic>
      <p:pic>
        <p:nvPicPr>
          <p:cNvPr id="11" name="图片 10" descr="C:\Users\Administrator\Desktop\九年级.png九年级"/>
          <p:cNvPicPr>
            <a:picLocks noChangeAspect="1"/>
          </p:cNvPicPr>
          <p:nvPr userDrawn="1"/>
        </p:nvPicPr>
        <p:blipFill>
          <a:blip r:embed="rId16" cstate="print"/>
          <a:srcRect/>
          <a:stretch>
            <a:fillRect/>
          </a:stretch>
        </p:blipFill>
        <p:spPr>
          <a:xfrm>
            <a:off x="7699377" y="51450"/>
            <a:ext cx="421005" cy="600849"/>
          </a:xfrm>
          <a:prstGeom prst="rect">
            <a:avLst/>
          </a:prstGeom>
          <a:effectLst>
            <a:glow rad="101600">
              <a:schemeClr val="bg1">
                <a:lumMod val="50000"/>
                <a:alpha val="40000"/>
              </a:schemeClr>
            </a:glow>
          </a:effec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0815"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0815"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2130425"/>
            <a:ext cx="9144000" cy="1471613"/>
          </a:xfrm>
          <a:prstGeom prst="rect">
            <a:avLst/>
          </a:prstGeom>
        </p:spPr>
        <p:txBody>
          <a:bodyPr/>
          <a:lstStyle/>
          <a:p>
            <a:pPr lvl="0" algn="ctr"/>
            <a:r>
              <a:rPr lang="zh-CN" altLang="en-US" sz="6000" b="1" dirty="0" smtClean="0">
                <a:solidFill>
                  <a:srgbClr val="FF6700"/>
                </a:solidFill>
                <a:latin typeface="华文新魏" panose="02010800040101010101" pitchFamily="2" charset="-122"/>
                <a:ea typeface="华文新魏" panose="02010800040101010101" pitchFamily="2" charset="-122"/>
                <a:cs typeface="+mn-cs"/>
              </a:rPr>
              <a:t>教学课件</a:t>
            </a:r>
            <a:r>
              <a:rPr lang="zh-CN" altLang="en-US" b="1" dirty="0" smtClean="0">
                <a:solidFill>
                  <a:schemeClr val="bg1"/>
                </a:solidFill>
                <a:latin typeface="Arial" panose="020B0604020202020204" pitchFamily="34" charset="0"/>
                <a:ea typeface="华文行楷" panose="02010800040101010101" pitchFamily="2" charset="-122"/>
              </a:rPr>
              <a:t/>
            </a:r>
            <a:br>
              <a:rPr lang="zh-CN" altLang="en-US" b="1" dirty="0" smtClean="0">
                <a:solidFill>
                  <a:schemeClr val="bg1"/>
                </a:solidFill>
                <a:latin typeface="Arial" panose="020B0604020202020204" pitchFamily="34" charset="0"/>
                <a:ea typeface="华文行楷" panose="02010800040101010101" pitchFamily="2" charset="-122"/>
              </a:rPr>
            </a:br>
            <a:endParaRPr lang="zh-CN" altLang="en-US" dirty="0"/>
          </a:p>
        </p:txBody>
      </p:sp>
      <p:sp>
        <p:nvSpPr>
          <p:cNvPr id="3" name="副标题 2"/>
          <p:cNvSpPr>
            <a:spLocks noGrp="1"/>
          </p:cNvSpPr>
          <p:nvPr>
            <p:ph type="subTitle" idx="4294967295"/>
          </p:nvPr>
        </p:nvSpPr>
        <p:spPr>
          <a:xfrm>
            <a:off x="0" y="3644108"/>
            <a:ext cx="9144000" cy="1752600"/>
          </a:xfrm>
          <a:prstGeom prst="rect">
            <a:avLst/>
          </a:prstGeom>
        </p:spPr>
        <p:txBody>
          <a:bodyPr/>
          <a:lstStyle/>
          <a:p>
            <a:pPr lvl="0" algn="ctr">
              <a:buNone/>
            </a:pPr>
            <a:r>
              <a:rPr lang="zh-CN" altLang="en-US" b="1" dirty="0" smtClean="0">
                <a:solidFill>
                  <a:schemeClr val="bg1"/>
                </a:solidFill>
                <a:latin typeface="华文楷体" panose="02010600040101010101" pitchFamily="2" charset="-122"/>
                <a:ea typeface="华文楷体" panose="02010600040101010101" pitchFamily="2" charset="-122"/>
              </a:rPr>
              <a:t> </a:t>
            </a:r>
            <a:r>
              <a:rPr lang="zh-CN" altLang="en-US" sz="4000" b="1" dirty="0" smtClean="0">
                <a:solidFill>
                  <a:srgbClr val="F94D2B"/>
                </a:solidFill>
                <a:latin typeface="华文楷体" panose="02010600040101010101" pitchFamily="2" charset="-122"/>
                <a:ea typeface="华文楷体" panose="02010600040101010101" pitchFamily="2" charset="-122"/>
              </a:rPr>
              <a:t>物理 九年级全一册 北师大版</a:t>
            </a:r>
            <a:endParaRPr lang="en-US" altLang="zh-CN" sz="4000" b="1" dirty="0" smtClean="0">
              <a:solidFill>
                <a:srgbClr val="F94D2B"/>
              </a:solidFill>
              <a:latin typeface="华文楷体" panose="02010600040101010101" pitchFamily="2" charset="-122"/>
              <a:ea typeface="华文楷体" panose="02010600040101010101" pitchFamily="2" charset="-122"/>
            </a:endParaRPr>
          </a:p>
          <a:p>
            <a:pPr algn="ctr"/>
            <a:endParaRPr lang="zh-CN" altLang="en-US" dirty="0"/>
          </a:p>
        </p:txBody>
      </p:sp>
      <p:grpSp>
        <p:nvGrpSpPr>
          <p:cNvPr id="4" name="组合 3"/>
          <p:cNvGrpSpPr/>
          <p:nvPr/>
        </p:nvGrpSpPr>
        <p:grpSpPr>
          <a:xfrm>
            <a:off x="-8970" y="6201285"/>
            <a:ext cx="9161860" cy="727100"/>
            <a:chOff x="-17860" y="4481070"/>
            <a:chExt cx="9161860" cy="727100"/>
          </a:xfrm>
        </p:grpSpPr>
        <p:pic>
          <p:nvPicPr>
            <p:cNvPr id="5" name="Picture 5" descr="E:\PPT素材\卡通b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1077800">
              <a:off x="3510732" y="4481070"/>
              <a:ext cx="793144" cy="727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PPT素材\卡通b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7860" y="4641573"/>
              <a:ext cx="9161860" cy="50192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5" descr="E:\PPT素材\卡通b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300000">
            <a:off x="8236858" y="6190912"/>
            <a:ext cx="788291" cy="507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35940" y="1605280"/>
            <a:ext cx="7879715" cy="1179830"/>
          </a:xfrm>
          <a:prstGeom prst="rect">
            <a:avLst/>
          </a:prstGeom>
          <a:noFill/>
          <a:ln w="9525">
            <a:noFill/>
            <a:miter lim="800000"/>
          </a:ln>
          <a:effectLst/>
        </p:spPr>
        <p:txBody>
          <a:bodyPr wrap="square" lIns="72566" tIns="36282" rIns="72566" bIns="36282">
            <a:spAutoFit/>
          </a:bodyPr>
          <a:lstStyle/>
          <a:p>
            <a:pPr>
              <a:lnSpc>
                <a:spcPct val="150000"/>
              </a:lnSpc>
              <a:spcBef>
                <a:spcPts val="0"/>
              </a:spcBef>
            </a:pPr>
            <a:r>
              <a:rPr kumimoji="1" lang="zh-CN" altLang="en-US" sz="2400" baseline="0" dirty="0">
                <a:solidFill>
                  <a:srgbClr val="000000"/>
                </a:solidFill>
                <a:latin typeface="Times New Roman" panose="02020603050405020304"/>
                <a:ea typeface="宋体" panose="02010600030101010101" pitchFamily="2" charset="-122"/>
              </a:rPr>
              <a:t>感应电流的方向与</a:t>
            </a:r>
            <a:r>
              <a:rPr kumimoji="1" lang="en-US" altLang="zh-CN" sz="2400" baseline="0" dirty="0">
                <a:solidFill>
                  <a:srgbClr val="000000"/>
                </a:solidFill>
                <a:latin typeface="Times New Roman" panose="02020603050405020304"/>
                <a:ea typeface="宋体" panose="02010600030101010101" pitchFamily="2" charset="-122"/>
              </a:rPr>
              <a:t>________</a:t>
            </a:r>
            <a:r>
              <a:rPr kumimoji="1" lang="zh-CN" altLang="en-US" sz="2400" baseline="0" dirty="0">
                <a:solidFill>
                  <a:srgbClr val="000000"/>
                </a:solidFill>
                <a:latin typeface="Times New Roman" panose="02020603050405020304"/>
                <a:ea typeface="宋体" panose="02010600030101010101" pitchFamily="2" charset="-122"/>
              </a:rPr>
              <a:t>方向和</a:t>
            </a:r>
            <a:r>
              <a:rPr kumimoji="1" lang="en-US" altLang="zh-CN" sz="2400" baseline="0" dirty="0">
                <a:solidFill>
                  <a:srgbClr val="000000"/>
                </a:solidFill>
                <a:latin typeface="Times New Roman" panose="02020603050405020304"/>
                <a:ea typeface="宋体" panose="02010600030101010101" pitchFamily="2" charset="-122"/>
              </a:rPr>
              <a:t>____________________</a:t>
            </a:r>
            <a:r>
              <a:rPr kumimoji="1" lang="zh-CN" altLang="en-US" sz="2400" baseline="0" dirty="0">
                <a:solidFill>
                  <a:srgbClr val="000000"/>
                </a:solidFill>
                <a:latin typeface="Times New Roman" panose="02020603050405020304"/>
                <a:ea typeface="宋体" panose="02010600030101010101" pitchFamily="2" charset="-122"/>
              </a:rPr>
              <a:t>方向</a:t>
            </a:r>
            <a:r>
              <a:rPr kumimoji="1" lang="zh-CN" altLang="en-US" sz="2400" baseline="0" dirty="0" smtClean="0">
                <a:solidFill>
                  <a:srgbClr val="000000"/>
                </a:solidFill>
                <a:latin typeface="Times New Roman" panose="02020603050405020304"/>
                <a:ea typeface="宋体" panose="02010600030101010101" pitchFamily="2" charset="-122"/>
              </a:rPr>
              <a:t>有关</a:t>
            </a:r>
            <a:r>
              <a:rPr kumimoji="1" lang="en-US" altLang="zh-CN" sz="2400" baseline="0" dirty="0" smtClean="0">
                <a:solidFill>
                  <a:srgbClr val="000000"/>
                </a:solidFill>
                <a:latin typeface="Times New Roman" panose="02020603050405020304"/>
                <a:ea typeface="宋体" panose="02010600030101010101" pitchFamily="2" charset="-122"/>
              </a:rPr>
              <a:t>。</a:t>
            </a:r>
          </a:p>
        </p:txBody>
      </p:sp>
      <p:sp>
        <p:nvSpPr>
          <p:cNvPr id="43011" name="Text Box 3"/>
          <p:cNvSpPr txBox="1">
            <a:spLocks noChangeArrowheads="1"/>
          </p:cNvSpPr>
          <p:nvPr/>
        </p:nvSpPr>
        <p:spPr bwMode="auto">
          <a:xfrm>
            <a:off x="5304790" y="1605280"/>
            <a:ext cx="2892425" cy="626110"/>
          </a:xfrm>
          <a:prstGeom prst="rect">
            <a:avLst/>
          </a:prstGeom>
          <a:noFill/>
          <a:ln w="9525">
            <a:noFill/>
            <a:miter lim="800000"/>
          </a:ln>
          <a:effectLst/>
        </p:spPr>
        <p:txBody>
          <a:bodyPr wrap="square" lIns="72566" tIns="36282" rIns="72566" bIns="36282">
            <a:spAutoFit/>
          </a:bodyPr>
          <a:lstStyle/>
          <a:p>
            <a:pPr>
              <a:lnSpc>
                <a:spcPct val="150000"/>
              </a:lnSpc>
              <a:spcBef>
                <a:spcPts val="0"/>
              </a:spcBef>
            </a:pPr>
            <a:r>
              <a:rPr kumimoji="1" lang="zh-CN" altLang="en-US" sz="2400" baseline="0" dirty="0">
                <a:solidFill>
                  <a:srgbClr val="FF3300"/>
                </a:solidFill>
                <a:latin typeface="Times New Roman" panose="02020603050405020304"/>
                <a:ea typeface="宋体" panose="02010600030101010101" pitchFamily="2" charset="-122"/>
              </a:rPr>
              <a:t>导体切割磁感线运动</a:t>
            </a:r>
          </a:p>
        </p:txBody>
      </p:sp>
      <p:sp>
        <p:nvSpPr>
          <p:cNvPr id="43012" name="Text Box 4"/>
          <p:cNvSpPr txBox="1">
            <a:spLocks noChangeArrowheads="1"/>
          </p:cNvSpPr>
          <p:nvPr/>
        </p:nvSpPr>
        <p:spPr bwMode="auto">
          <a:xfrm>
            <a:off x="3296567" y="1605021"/>
            <a:ext cx="1295400" cy="626110"/>
          </a:xfrm>
          <a:prstGeom prst="rect">
            <a:avLst/>
          </a:prstGeom>
          <a:noFill/>
          <a:ln w="9525">
            <a:noFill/>
            <a:miter lim="800000"/>
          </a:ln>
          <a:effectLst/>
        </p:spPr>
        <p:txBody>
          <a:bodyPr lIns="72566" tIns="36282" rIns="72566" bIns="36282">
            <a:spAutoFit/>
          </a:bodyPr>
          <a:lstStyle/>
          <a:p>
            <a:pPr>
              <a:lnSpc>
                <a:spcPct val="150000"/>
              </a:lnSpc>
              <a:spcBef>
                <a:spcPts val="0"/>
              </a:spcBef>
            </a:pPr>
            <a:r>
              <a:rPr kumimoji="1" lang="zh-CN" altLang="en-US" sz="2400" baseline="0" dirty="0">
                <a:solidFill>
                  <a:srgbClr val="FF3300"/>
                </a:solidFill>
                <a:latin typeface="Times New Roman" panose="02020603050405020304"/>
                <a:ea typeface="宋体" panose="02010600030101010101" pitchFamily="2" charset="-122"/>
              </a:rPr>
              <a:t>磁场</a:t>
            </a:r>
          </a:p>
        </p:txBody>
      </p:sp>
      <p:sp>
        <p:nvSpPr>
          <p:cNvPr id="43013" name="Text Box 5"/>
          <p:cNvSpPr txBox="1">
            <a:spLocks noChangeArrowheads="1"/>
          </p:cNvSpPr>
          <p:nvPr/>
        </p:nvSpPr>
        <p:spPr bwMode="auto">
          <a:xfrm>
            <a:off x="428625" y="786765"/>
            <a:ext cx="1376045" cy="626110"/>
          </a:xfrm>
          <a:prstGeom prst="rect">
            <a:avLst/>
          </a:prstGeom>
          <a:noFill/>
          <a:ln w="9525">
            <a:noFill/>
            <a:miter lim="800000"/>
          </a:ln>
          <a:effectLst/>
        </p:spPr>
        <p:txBody>
          <a:bodyPr wrap="square" lIns="72566" tIns="36282" rIns="72566" bIns="36282">
            <a:spAutoFit/>
          </a:bodyPr>
          <a:lstStyle/>
          <a:p>
            <a:pPr>
              <a:lnSpc>
                <a:spcPct val="150000"/>
              </a:lnSpc>
              <a:spcBef>
                <a:spcPts val="0"/>
              </a:spcBef>
            </a:pPr>
            <a:r>
              <a:rPr kumimoji="1" lang="zh-CN" altLang="en-US" sz="2400" baseline="0" dirty="0">
                <a:solidFill>
                  <a:srgbClr val="000000"/>
                </a:solidFill>
                <a:latin typeface="Times New Roman" panose="02020603050405020304"/>
                <a:ea typeface="宋体" panose="02010600030101010101" pitchFamily="2" charset="-122"/>
              </a:rPr>
              <a:t>结论：</a:t>
            </a:r>
          </a:p>
        </p:txBody>
      </p:sp>
      <p:sp>
        <p:nvSpPr>
          <p:cNvPr id="43014" name="Text Box 6"/>
          <p:cNvSpPr txBox="1">
            <a:spLocks noChangeArrowheads="1"/>
          </p:cNvSpPr>
          <p:nvPr/>
        </p:nvSpPr>
        <p:spPr bwMode="auto">
          <a:xfrm>
            <a:off x="535940" y="3041015"/>
            <a:ext cx="7952740" cy="1179830"/>
          </a:xfrm>
          <a:prstGeom prst="rect">
            <a:avLst/>
          </a:prstGeom>
          <a:noFill/>
          <a:ln w="9525">
            <a:noFill/>
            <a:miter lim="800000"/>
          </a:ln>
          <a:effectLst/>
        </p:spPr>
        <p:txBody>
          <a:bodyPr wrap="square" lIns="72566" tIns="36282" rIns="72566" bIns="36282">
            <a:spAutoFit/>
          </a:bodyPr>
          <a:lstStyle/>
          <a:p>
            <a:pPr>
              <a:lnSpc>
                <a:spcPct val="150000"/>
              </a:lnSpc>
              <a:spcBef>
                <a:spcPts val="0"/>
              </a:spcBef>
            </a:pPr>
            <a:r>
              <a:rPr kumimoji="1" lang="zh-CN" altLang="en-US" sz="2400" baseline="0" dirty="0">
                <a:solidFill>
                  <a:srgbClr val="000000"/>
                </a:solidFill>
                <a:latin typeface="Times New Roman" panose="02020603050405020304"/>
                <a:ea typeface="宋体" panose="02010600030101010101" pitchFamily="2" charset="-122"/>
              </a:rPr>
              <a:t>感应电流的方向与磁场方向、导体切割磁场运动的方向的关系可用</a:t>
            </a:r>
            <a:r>
              <a:rPr kumimoji="1" lang="zh-CN" altLang="en-US" sz="2400" baseline="0" dirty="0">
                <a:solidFill>
                  <a:srgbClr val="FF0000"/>
                </a:solidFill>
                <a:latin typeface="Times New Roman" panose="02020603050405020304"/>
                <a:ea typeface="宋体" panose="02010600030101010101" pitchFamily="2" charset="-122"/>
              </a:rPr>
              <a:t>右手定则</a:t>
            </a:r>
            <a:r>
              <a:rPr kumimoji="1" lang="zh-CN" altLang="en-US" sz="2400" baseline="0" dirty="0">
                <a:solidFill>
                  <a:srgbClr val="000000"/>
                </a:solidFill>
                <a:latin typeface="Times New Roman" panose="02020603050405020304"/>
                <a:ea typeface="宋体" panose="02010600030101010101" pitchFamily="2" charset="-122"/>
              </a:rPr>
              <a:t>判断。</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wipe(left)">
                                      <p:cBhvr>
                                        <p:cTn id="12" dur="500"/>
                                        <p:tgtEl>
                                          <p:spTgt spid="430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4"/>
                                        </p:tgtEl>
                                        <p:attrNameLst>
                                          <p:attrName>style.visibility</p:attrName>
                                        </p:attrNameLst>
                                      </p:cBhvr>
                                      <p:to>
                                        <p:strVal val="visible"/>
                                      </p:to>
                                    </p:set>
                                    <p:animEffect transition="in" filter="blinds(horizontal)">
                                      <p:cBhvr>
                                        <p:cTn id="17"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ldLvl="0" animBg="1" autoUpdateAnimBg="0"/>
      <p:bldP spid="43012" grpId="0" bldLvl="0" animBg="1" autoUpdateAnimBg="0"/>
      <p:bldP spid="43014"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idx="4294967295"/>
          </p:nvPr>
        </p:nvSpPr>
        <p:spPr>
          <a:xfrm>
            <a:off x="571472" y="1000902"/>
            <a:ext cx="2060575" cy="858838"/>
          </a:xfrm>
          <a:prstGeom prst="rect">
            <a:avLst/>
          </a:prstGeom>
        </p:spPr>
        <p:txBody>
          <a:bodyPr>
            <a:noAutofit/>
          </a:bodyPr>
          <a:lstStyle/>
          <a:p>
            <a:pPr fontAlgn="base">
              <a:lnSpc>
                <a:spcPct val="150000"/>
              </a:lnSpc>
              <a:spcAft>
                <a:spcPct val="0"/>
              </a:spcAft>
              <a:buClr>
                <a:schemeClr val="accent1"/>
              </a:buClr>
              <a:buSzPct val="85000"/>
            </a:pPr>
            <a:r>
              <a:rPr lang="zh-CN" altLang="en-US" sz="2800" b="0" dirty="0">
                <a:solidFill>
                  <a:srgbClr val="000000"/>
                </a:solidFill>
                <a:latin typeface="宋体" panose="02010600030101010101" pitchFamily="2" charset="-122"/>
                <a:ea typeface="宋体" panose="02010600030101010101" pitchFamily="2" charset="-122"/>
                <a:cs typeface="Times New Roman" panose="02020603050405020304" pitchFamily="18" charset="0"/>
              </a:rPr>
              <a:t>动圈式</a:t>
            </a:r>
            <a:r>
              <a:rPr lang="zh-CN" altLang="en-US" sz="2800" b="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话筒</a:t>
            </a:r>
          </a:p>
        </p:txBody>
      </p:sp>
      <p:sp>
        <p:nvSpPr>
          <p:cNvPr id="29699" name="Rectangle 3"/>
          <p:cNvSpPr>
            <a:spLocks noGrp="1" noRot="1" noChangeArrowheads="1"/>
          </p:cNvSpPr>
          <p:nvPr>
            <p:ph idx="4294967295"/>
          </p:nvPr>
        </p:nvSpPr>
        <p:spPr>
          <a:xfrm>
            <a:off x="1287463" y="2100263"/>
            <a:ext cx="7856537" cy="4194175"/>
          </a:xfrm>
          <a:prstGeom prst="rect">
            <a:avLst/>
          </a:prstGeom>
        </p:spPr>
        <p:txBody>
          <a:bodyPr>
            <a:noAutofit/>
          </a:bodyPr>
          <a:lstStyle/>
          <a:p>
            <a:pPr marL="0" indent="0" fontAlgn="base">
              <a:lnSpc>
                <a:spcPct val="160000"/>
              </a:lnSpc>
              <a:spcBef>
                <a:spcPct val="0"/>
              </a:spcBef>
              <a:spcAft>
                <a:spcPct val="0"/>
              </a:spcAft>
              <a:buClr>
                <a:schemeClr val="accent1"/>
              </a:buClr>
              <a:buSzPct val="85000"/>
              <a:buNone/>
            </a:pP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构造：</a:t>
            </a:r>
          </a:p>
          <a:p>
            <a:pPr marL="0" indent="0" fontAlgn="base">
              <a:lnSpc>
                <a:spcPct val="160000"/>
              </a:lnSpc>
              <a:spcBef>
                <a:spcPct val="0"/>
              </a:spcBef>
              <a:spcAft>
                <a:spcPct val="0"/>
              </a:spcAft>
              <a:buClr>
                <a:schemeClr val="accent1"/>
              </a:buClr>
              <a:buSzPct val="85000"/>
              <a:buNone/>
            </a:pPr>
            <a:endPar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0" indent="0" fontAlgn="base">
              <a:lnSpc>
                <a:spcPct val="160000"/>
              </a:lnSpc>
              <a:spcBef>
                <a:spcPct val="0"/>
              </a:spcBef>
              <a:spcAft>
                <a:spcPct val="0"/>
              </a:spcAft>
              <a:buClr>
                <a:schemeClr val="accent1"/>
              </a:buClr>
              <a:buSzPct val="85000"/>
              <a:buNone/>
            </a:pPr>
            <a:endPar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0" indent="0" fontAlgn="base">
              <a:lnSpc>
                <a:spcPct val="160000"/>
              </a:lnSpc>
              <a:spcBef>
                <a:spcPct val="0"/>
              </a:spcBef>
              <a:spcAft>
                <a:spcPct val="0"/>
              </a:spcAft>
              <a:buClr>
                <a:schemeClr val="accent1"/>
              </a:buClr>
              <a:buSzPct val="85000"/>
              <a:buNone/>
            </a:pP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作用：把声音转换成</a:t>
            </a:r>
            <a:r>
              <a:rPr lang="zh-CN" altLang="en-US" sz="24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电</a:t>
            </a:r>
            <a:r>
              <a:rPr lang="zh-CN" altLang="en-US" sz="240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流。</a:t>
            </a:r>
            <a:endParaRPr lang="en-US" altLang="zh-CN" sz="2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29700" name="Picture 4" descr="14-43"/>
          <p:cNvPicPr>
            <a:picLocks noChangeAspect="1" noChangeArrowheads="1"/>
          </p:cNvPicPr>
          <p:nvPr/>
        </p:nvPicPr>
        <p:blipFill>
          <a:blip r:embed="rId2" cstate="print"/>
          <a:srcRect/>
          <a:stretch>
            <a:fillRect/>
          </a:stretch>
        </p:blipFill>
        <p:spPr bwMode="auto">
          <a:xfrm>
            <a:off x="2632396" y="1979967"/>
            <a:ext cx="3267075" cy="138144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57158" y="893067"/>
            <a:ext cx="2286000" cy="502920"/>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800" baseline="0" dirty="0">
                <a:solidFill>
                  <a:srgbClr val="000000"/>
                </a:solidFill>
                <a:latin typeface="Times New Roman" panose="02020603050405020304"/>
                <a:ea typeface="宋体" panose="02010600030101010101" pitchFamily="2" charset="-122"/>
              </a:rPr>
              <a:t>发电机</a:t>
            </a:r>
          </a:p>
        </p:txBody>
      </p:sp>
      <p:sp>
        <p:nvSpPr>
          <p:cNvPr id="44035" name="Text Box 3"/>
          <p:cNvSpPr txBox="1">
            <a:spLocks noChangeArrowheads="1"/>
          </p:cNvSpPr>
          <p:nvPr/>
        </p:nvSpPr>
        <p:spPr bwMode="auto">
          <a:xfrm>
            <a:off x="357158" y="1395588"/>
            <a:ext cx="6915150" cy="441325"/>
          </a:xfrm>
          <a:prstGeom prst="rect">
            <a:avLst/>
          </a:prstGeom>
          <a:noFill/>
          <a:ln w="9525">
            <a:noFill/>
            <a:miter lim="800000"/>
          </a:ln>
          <a:effectLst/>
        </p:spPr>
        <p:txBody>
          <a:bodyPr lIns="72566" tIns="36282" rIns="72566" bIns="36282">
            <a:spAutoFit/>
          </a:bodyPr>
          <a:lstStyle/>
          <a:p>
            <a:pPr>
              <a:spcBef>
                <a:spcPct val="50000"/>
              </a:spcBef>
            </a:pPr>
            <a:r>
              <a:rPr kumimoji="1" lang="en-US" altLang="zh-CN" sz="2400" baseline="0" dirty="0">
                <a:solidFill>
                  <a:srgbClr val="000000"/>
                </a:solidFill>
                <a:latin typeface="宋体" panose="02010600030101010101" pitchFamily="2" charset="-122"/>
                <a:cs typeface="宋体" panose="02010600030101010101" pitchFamily="2" charset="-122"/>
              </a:rPr>
              <a:t>1</a:t>
            </a:r>
            <a:r>
              <a:rPr kumimoji="1" lang="zh-CN" altLang="en-US" sz="2400" baseline="0" dirty="0">
                <a:solidFill>
                  <a:srgbClr val="000000"/>
                </a:solidFill>
                <a:latin typeface="宋体" panose="02010600030101010101" pitchFamily="2" charset="-122"/>
                <a:cs typeface="宋体" panose="02010600030101010101" pitchFamily="2" charset="-122"/>
              </a:rPr>
              <a:t>、利用电磁感应的原理制成。</a:t>
            </a:r>
          </a:p>
        </p:txBody>
      </p:sp>
      <p:sp>
        <p:nvSpPr>
          <p:cNvPr id="44036" name="Text Box 4"/>
          <p:cNvSpPr txBox="1">
            <a:spLocks noChangeArrowheads="1"/>
          </p:cNvSpPr>
          <p:nvPr/>
        </p:nvSpPr>
        <p:spPr bwMode="auto">
          <a:xfrm>
            <a:off x="357158" y="1909454"/>
            <a:ext cx="7620000" cy="441325"/>
          </a:xfrm>
          <a:prstGeom prst="rect">
            <a:avLst/>
          </a:prstGeom>
          <a:noFill/>
          <a:ln w="9525">
            <a:noFill/>
            <a:miter lim="800000"/>
          </a:ln>
          <a:effectLst/>
        </p:spPr>
        <p:txBody>
          <a:bodyPr lIns="72566" tIns="36282" rIns="72566" bIns="36282">
            <a:spAutoFit/>
          </a:bodyPr>
          <a:lstStyle/>
          <a:p>
            <a:pPr>
              <a:spcBef>
                <a:spcPct val="50000"/>
              </a:spcBef>
            </a:pPr>
            <a:r>
              <a:rPr kumimoji="1" lang="en-US" altLang="zh-CN" sz="2400" baseline="0">
                <a:solidFill>
                  <a:srgbClr val="000000"/>
                </a:solidFill>
                <a:latin typeface="宋体" panose="02010600030101010101" pitchFamily="2" charset="-122"/>
                <a:cs typeface="宋体" panose="02010600030101010101" pitchFamily="2" charset="-122"/>
              </a:rPr>
              <a:t>2</a:t>
            </a:r>
            <a:r>
              <a:rPr kumimoji="1" lang="zh-CN" altLang="en-US" sz="2400" baseline="0">
                <a:solidFill>
                  <a:srgbClr val="000000"/>
                </a:solidFill>
                <a:latin typeface="宋体" panose="02010600030101010101" pitchFamily="2" charset="-122"/>
                <a:cs typeface="宋体" panose="02010600030101010101" pitchFamily="2" charset="-122"/>
              </a:rPr>
              <a:t>、发电机主要由转子和定子组成。</a:t>
            </a:r>
          </a:p>
        </p:txBody>
      </p:sp>
      <p:pic>
        <p:nvPicPr>
          <p:cNvPr id="44038" name="Picture 6" descr="35"/>
          <p:cNvPicPr>
            <a:picLocks noChangeAspect="1" noChangeArrowheads="1"/>
          </p:cNvPicPr>
          <p:nvPr/>
        </p:nvPicPr>
        <p:blipFill>
          <a:blip r:embed="rId2" cstate="print"/>
          <a:srcRect l="1515" r="4546" b="3058"/>
          <a:stretch>
            <a:fillRect/>
          </a:stretch>
        </p:blipFill>
        <p:spPr bwMode="auto">
          <a:xfrm>
            <a:off x="1918011" y="2469990"/>
            <a:ext cx="5114624" cy="294951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idx="4294967295"/>
          </p:nvPr>
        </p:nvSpPr>
        <p:spPr>
          <a:xfrm>
            <a:off x="285720" y="1500968"/>
            <a:ext cx="7943850" cy="1447800"/>
          </a:xfrm>
          <a:prstGeom prst="rect">
            <a:avLst/>
          </a:prstGeom>
        </p:spPr>
        <p:txBody>
          <a:bodyPr>
            <a:normAutofit/>
          </a:bodyPr>
          <a:lstStyle/>
          <a:p>
            <a:pPr marL="0" indent="0" fontAlgn="base">
              <a:lnSpc>
                <a:spcPct val="150000"/>
              </a:lnSpc>
              <a:spcBef>
                <a:spcPct val="0"/>
              </a:spcBef>
              <a:spcAft>
                <a:spcPct val="0"/>
              </a:spcAft>
              <a:buClr>
                <a:schemeClr val="accent1"/>
              </a:buClr>
              <a:buSzPct val="85000"/>
              <a:buNone/>
            </a:pP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rPr>
              <a:t>手摇发电机发出电的电流方向与接电池的电路中的电流方向有什么区别呢？电流表的指针左、右摆动，表示什么呢？ </a:t>
            </a:r>
          </a:p>
        </p:txBody>
      </p:sp>
      <p:sp>
        <p:nvSpPr>
          <p:cNvPr id="5" name="Text Box 2"/>
          <p:cNvSpPr txBox="1">
            <a:spLocks noChangeArrowheads="1"/>
          </p:cNvSpPr>
          <p:nvPr/>
        </p:nvSpPr>
        <p:spPr bwMode="auto">
          <a:xfrm>
            <a:off x="504825" y="3209528"/>
            <a:ext cx="8001000" cy="1179830"/>
          </a:xfrm>
          <a:prstGeom prst="rect">
            <a:avLst/>
          </a:prstGeom>
          <a:noFill/>
          <a:ln w="9525">
            <a:noFill/>
            <a:miter lim="800000"/>
          </a:ln>
          <a:effectLst/>
        </p:spPr>
        <p:txBody>
          <a:bodyPr lIns="72566" tIns="36282" rIns="72566" bIns="36282">
            <a:spAutoFit/>
          </a:bodyPr>
          <a:lstStyle/>
          <a:p>
            <a:pPr>
              <a:lnSpc>
                <a:spcPct val="150000"/>
              </a:lnSpc>
              <a:buClr>
                <a:schemeClr val="accent1"/>
              </a:buClr>
              <a:buSzPct val="85000"/>
            </a:pPr>
            <a:r>
              <a:rPr lang="en-US" altLang="zh-CN" sz="2400" baseline="0" dirty="0">
                <a:solidFill>
                  <a:srgbClr val="000000"/>
                </a:solidFill>
                <a:latin typeface="宋体" panose="02010600030101010101" pitchFamily="2" charset="-122"/>
                <a:cs typeface="宋体" panose="02010600030101010101" pitchFamily="2" charset="-122"/>
              </a:rPr>
              <a:t>3</a:t>
            </a:r>
            <a:r>
              <a:rPr lang="zh-CN" altLang="en-US" sz="2400" baseline="0" dirty="0">
                <a:solidFill>
                  <a:srgbClr val="000000"/>
                </a:solidFill>
                <a:latin typeface="宋体" panose="02010600030101010101" pitchFamily="2" charset="-122"/>
                <a:cs typeface="宋体" panose="02010600030101010101" pitchFamily="2" charset="-122"/>
              </a:rPr>
              <a:t>、我国生产的交流电，频率为</a:t>
            </a:r>
            <a:r>
              <a:rPr lang="en-US" altLang="zh-CN" sz="2400" baseline="0" dirty="0">
                <a:solidFill>
                  <a:srgbClr val="000000"/>
                </a:solidFill>
                <a:latin typeface="宋体" panose="02010600030101010101" pitchFamily="2" charset="-122"/>
                <a:cs typeface="宋体" panose="02010600030101010101" pitchFamily="2" charset="-122"/>
              </a:rPr>
              <a:t>50Hz</a:t>
            </a:r>
            <a:r>
              <a:rPr lang="zh-CN" altLang="en-US" sz="2400" baseline="0" dirty="0">
                <a:solidFill>
                  <a:srgbClr val="000000"/>
                </a:solidFill>
                <a:latin typeface="宋体" panose="02010600030101010101" pitchFamily="2" charset="-122"/>
                <a:cs typeface="宋体" panose="02010600030101010101" pitchFamily="2" charset="-122"/>
              </a:rPr>
              <a:t>（即</a:t>
            </a:r>
            <a:r>
              <a:rPr lang="en-US" altLang="zh-CN" sz="2400" baseline="0" dirty="0">
                <a:solidFill>
                  <a:srgbClr val="000000"/>
                </a:solidFill>
                <a:latin typeface="宋体" panose="02010600030101010101" pitchFamily="2" charset="-122"/>
                <a:cs typeface="宋体" panose="02010600030101010101" pitchFamily="2" charset="-122"/>
              </a:rPr>
              <a:t>1s</a:t>
            </a:r>
            <a:r>
              <a:rPr lang="zh-CN" altLang="en-US" sz="2400" baseline="0" dirty="0">
                <a:solidFill>
                  <a:srgbClr val="000000"/>
                </a:solidFill>
                <a:latin typeface="宋体" panose="02010600030101010101" pitchFamily="2" charset="-122"/>
                <a:cs typeface="宋体" panose="02010600030101010101" pitchFamily="2" charset="-122"/>
              </a:rPr>
              <a:t>内线圈转动</a:t>
            </a:r>
            <a:r>
              <a:rPr lang="en-US" altLang="zh-CN" sz="2400" baseline="0" dirty="0">
                <a:solidFill>
                  <a:srgbClr val="000000"/>
                </a:solidFill>
                <a:latin typeface="宋体" panose="02010600030101010101" pitchFamily="2" charset="-122"/>
                <a:cs typeface="宋体" panose="02010600030101010101" pitchFamily="2" charset="-122"/>
              </a:rPr>
              <a:t>50</a:t>
            </a:r>
            <a:r>
              <a:rPr lang="zh-CN" altLang="en-US" sz="2400" baseline="0" dirty="0">
                <a:solidFill>
                  <a:srgbClr val="000000"/>
                </a:solidFill>
                <a:latin typeface="宋体" panose="02010600030101010101" pitchFamily="2" charset="-122"/>
                <a:cs typeface="宋体" panose="02010600030101010101" pitchFamily="2" charset="-122"/>
              </a:rPr>
              <a:t>圈），周期为</a:t>
            </a:r>
            <a:r>
              <a:rPr lang="en-US" altLang="zh-CN" sz="2400" baseline="0" dirty="0">
                <a:solidFill>
                  <a:srgbClr val="000000"/>
                </a:solidFill>
                <a:latin typeface="宋体" panose="02010600030101010101" pitchFamily="2" charset="-122"/>
                <a:cs typeface="宋体" panose="02010600030101010101" pitchFamily="2" charset="-122"/>
              </a:rPr>
              <a:t>0.02s</a:t>
            </a:r>
            <a:r>
              <a:rPr lang="zh-CN" altLang="en-US" sz="2400" baseline="0" dirty="0">
                <a:solidFill>
                  <a:srgbClr val="000000"/>
                </a:solidFill>
                <a:latin typeface="宋体" panose="02010600030101010101" pitchFamily="2" charset="-122"/>
                <a:cs typeface="宋体" panose="02010600030101010101" pitchFamily="2" charset="-122"/>
              </a:rPr>
              <a:t>；</a:t>
            </a:r>
            <a:r>
              <a:rPr lang="en-US" altLang="zh-CN" sz="2400" baseline="0" dirty="0">
                <a:solidFill>
                  <a:srgbClr val="000000"/>
                </a:solidFill>
                <a:latin typeface="宋体" panose="02010600030101010101" pitchFamily="2" charset="-122"/>
                <a:cs typeface="宋体" panose="02010600030101010101" pitchFamily="2" charset="-122"/>
                <a:sym typeface="+mn-ea"/>
              </a:rPr>
              <a:t>1s</a:t>
            </a:r>
            <a:r>
              <a:rPr lang="zh-CN" altLang="en-US" sz="2400" baseline="0" dirty="0">
                <a:solidFill>
                  <a:srgbClr val="000000"/>
                </a:solidFill>
                <a:latin typeface="宋体" panose="02010600030101010101" pitchFamily="2" charset="-122"/>
                <a:cs typeface="宋体" panose="02010600030101010101" pitchFamily="2" charset="-122"/>
                <a:sym typeface="+mn-ea"/>
              </a:rPr>
              <a:t>内</a:t>
            </a:r>
            <a:r>
              <a:rPr lang="zh-CN" altLang="en-US" sz="2400" baseline="0" dirty="0">
                <a:solidFill>
                  <a:srgbClr val="000000"/>
                </a:solidFill>
                <a:latin typeface="宋体" panose="02010600030101010101" pitchFamily="2" charset="-122"/>
                <a:cs typeface="宋体" panose="02010600030101010101" pitchFamily="2" charset="-122"/>
              </a:rPr>
              <a:t>电流方向改变</a:t>
            </a:r>
            <a:r>
              <a:rPr lang="en-US" altLang="zh-CN" sz="2400" baseline="0" dirty="0">
                <a:solidFill>
                  <a:srgbClr val="000000"/>
                </a:solidFill>
                <a:latin typeface="宋体" panose="02010600030101010101" pitchFamily="2" charset="-122"/>
                <a:cs typeface="宋体" panose="02010600030101010101" pitchFamily="2" charset="-122"/>
              </a:rPr>
              <a:t>100</a:t>
            </a:r>
            <a:r>
              <a:rPr lang="zh-CN" altLang="en-US" sz="2400" baseline="0" dirty="0" smtClean="0">
                <a:solidFill>
                  <a:srgbClr val="000000"/>
                </a:solidFill>
                <a:latin typeface="宋体" panose="02010600030101010101" pitchFamily="2" charset="-122"/>
                <a:cs typeface="宋体" panose="02010600030101010101" pitchFamily="2" charset="-122"/>
              </a:rPr>
              <a:t>次</a:t>
            </a:r>
            <a:r>
              <a:rPr lang="en-US" altLang="zh-CN" sz="2400" baseline="0" dirty="0" smtClean="0">
                <a:solidFill>
                  <a:srgbClr val="000000"/>
                </a:solidFill>
                <a:latin typeface="宋体" panose="02010600030101010101" pitchFamily="2" charset="-122"/>
                <a:cs typeface="宋体" panose="02010600030101010101" pitchFamily="2" charset="-122"/>
              </a:rPr>
              <a:t>。</a:t>
            </a:r>
          </a:p>
        </p:txBody>
      </p:sp>
      <p:sp>
        <p:nvSpPr>
          <p:cNvPr id="44037" name="Text Box 5"/>
          <p:cNvSpPr txBox="1">
            <a:spLocks noChangeArrowheads="1"/>
          </p:cNvSpPr>
          <p:nvPr/>
        </p:nvSpPr>
        <p:spPr bwMode="auto">
          <a:xfrm>
            <a:off x="367953" y="955517"/>
            <a:ext cx="335280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aseline="0" dirty="0">
                <a:solidFill>
                  <a:srgbClr val="000000"/>
                </a:solidFill>
                <a:latin typeface="宋体" panose="02010600030101010101" pitchFamily="2" charset="-122"/>
              </a:rPr>
              <a:t>观察、思考</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533400" y="1125005"/>
            <a:ext cx="8001000" cy="626110"/>
          </a:xfrm>
          <a:prstGeom prst="rect">
            <a:avLst/>
          </a:prstGeom>
          <a:noFill/>
          <a:ln w="9525">
            <a:noFill/>
            <a:miter lim="800000"/>
          </a:ln>
          <a:effectLst/>
        </p:spPr>
        <p:txBody>
          <a:bodyPr lIns="72566" tIns="36282" rIns="72566" bIns="36282">
            <a:spAutoFit/>
          </a:bodyPr>
          <a:lstStyle/>
          <a:p>
            <a:pPr>
              <a:lnSpc>
                <a:spcPct val="150000"/>
              </a:lnSpc>
              <a:buClr>
                <a:schemeClr val="accent1"/>
              </a:buClr>
              <a:buSzPct val="85000"/>
            </a:pPr>
            <a:r>
              <a:rPr lang="en-US" altLang="zh-CN" sz="2400" baseline="0" dirty="0">
                <a:solidFill>
                  <a:srgbClr val="000000"/>
                </a:solidFill>
                <a:latin typeface="宋体" panose="02010600030101010101" pitchFamily="2" charset="-122"/>
                <a:cs typeface="宋体" panose="02010600030101010101" pitchFamily="2" charset="-122"/>
              </a:rPr>
              <a:t>4</a:t>
            </a:r>
            <a:r>
              <a:rPr lang="zh-CN" altLang="en-US" sz="2400" baseline="0" dirty="0">
                <a:solidFill>
                  <a:srgbClr val="000000"/>
                </a:solidFill>
                <a:latin typeface="宋体" panose="02010600030101010101" pitchFamily="2" charset="-122"/>
                <a:cs typeface="宋体" panose="02010600030101010101" pitchFamily="2" charset="-122"/>
              </a:rPr>
              <a:t>、发电机发电过程中，把机械能转化为</a:t>
            </a:r>
            <a:r>
              <a:rPr lang="zh-CN" altLang="en-US" sz="2400" baseline="0" dirty="0" smtClean="0">
                <a:solidFill>
                  <a:srgbClr val="000000"/>
                </a:solidFill>
                <a:latin typeface="宋体" panose="02010600030101010101" pitchFamily="2" charset="-122"/>
                <a:cs typeface="宋体" panose="02010600030101010101" pitchFamily="2" charset="-122"/>
              </a:rPr>
              <a:t>电能</a:t>
            </a:r>
            <a:r>
              <a:rPr lang="en-US" altLang="zh-CN" sz="2400" baseline="0" dirty="0" smtClean="0">
                <a:solidFill>
                  <a:srgbClr val="000000"/>
                </a:solidFill>
                <a:latin typeface="宋体" panose="02010600030101010101" pitchFamily="2" charset="-122"/>
                <a:cs typeface="宋体" panose="02010600030101010101" pitchFamily="2" charset="-122"/>
              </a:rPr>
              <a:t>。</a:t>
            </a:r>
          </a:p>
        </p:txBody>
      </p:sp>
      <p:pic>
        <p:nvPicPr>
          <p:cNvPr id="46084" name="Picture 4" descr="36"/>
          <p:cNvPicPr>
            <a:picLocks noChangeAspect="1" noChangeArrowheads="1"/>
          </p:cNvPicPr>
          <p:nvPr/>
        </p:nvPicPr>
        <p:blipFill>
          <a:blip r:embed="rId2" cstate="print"/>
          <a:srcRect/>
          <a:stretch>
            <a:fillRect/>
          </a:stretch>
        </p:blipFill>
        <p:spPr bwMode="auto">
          <a:xfrm>
            <a:off x="827585" y="2469465"/>
            <a:ext cx="6289827" cy="278495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16-图片-72"/>
          <p:cNvPicPr>
            <a:picLocks noChangeAspect="1" noChangeArrowheads="1"/>
          </p:cNvPicPr>
          <p:nvPr/>
        </p:nvPicPr>
        <p:blipFill>
          <a:blip r:embed="rId2" cstate="print"/>
          <a:srcRect/>
          <a:stretch>
            <a:fillRect/>
          </a:stretch>
        </p:blipFill>
        <p:spPr bwMode="auto">
          <a:xfrm>
            <a:off x="1187624" y="1824806"/>
            <a:ext cx="2160240" cy="3045481"/>
          </a:xfrm>
          <a:prstGeom prst="rect">
            <a:avLst/>
          </a:prstGeom>
          <a:noFill/>
        </p:spPr>
      </p:pic>
      <p:pic>
        <p:nvPicPr>
          <p:cNvPr id="47110" name="Picture 6" descr="16-图片-83"/>
          <p:cNvPicPr>
            <a:picLocks noChangeAspect="1" noChangeArrowheads="1"/>
          </p:cNvPicPr>
          <p:nvPr/>
        </p:nvPicPr>
        <p:blipFill>
          <a:blip r:embed="rId3" cstate="print"/>
          <a:srcRect/>
          <a:stretch>
            <a:fillRect/>
          </a:stretch>
        </p:blipFill>
        <p:spPr bwMode="auto">
          <a:xfrm>
            <a:off x="4211960" y="1797235"/>
            <a:ext cx="3744416" cy="3073053"/>
          </a:xfrm>
          <a:prstGeom prst="rect">
            <a:avLst/>
          </a:prstGeom>
          <a:noFill/>
        </p:spPr>
      </p:pic>
      <p:sp>
        <p:nvSpPr>
          <p:cNvPr id="2" name="矩形 1"/>
          <p:cNvSpPr/>
          <p:nvPr/>
        </p:nvSpPr>
        <p:spPr>
          <a:xfrm>
            <a:off x="928662" y="858026"/>
            <a:ext cx="3027680" cy="737235"/>
          </a:xfrm>
          <a:prstGeom prst="rect">
            <a:avLst/>
          </a:prstGeom>
        </p:spPr>
        <p:txBody>
          <a:bodyPr wrap="none">
            <a:spAutoFit/>
          </a:bodyPr>
          <a:lstStyle/>
          <a:p>
            <a:pPr>
              <a:lnSpc>
                <a:spcPct val="150000"/>
              </a:lnSpc>
              <a:buClr>
                <a:schemeClr val="accent1"/>
              </a:buClr>
              <a:buSzPct val="85000"/>
            </a:pPr>
            <a:r>
              <a:rPr lang="zh-CN" altLang="en-US" sz="2800" baseline="0" dirty="0">
                <a:solidFill>
                  <a:srgbClr val="000000"/>
                </a:solidFill>
                <a:latin typeface="宋体" panose="02010600030101010101" pitchFamily="2" charset="-122"/>
                <a:cs typeface="宋体" panose="02010600030101010101" pitchFamily="2" charset="-122"/>
              </a:rPr>
              <a:t>生活</a:t>
            </a:r>
            <a:r>
              <a:rPr lang="en-US" altLang="zh-CN" sz="2800" baseline="0" dirty="0">
                <a:solidFill>
                  <a:srgbClr val="000000"/>
                </a:solidFill>
                <a:latin typeface="宋体" panose="02010600030101010101" pitchFamily="2" charset="-122"/>
                <a:cs typeface="宋体" panose="02010600030101010101" pitchFamily="2" charset="-122"/>
              </a:rPr>
              <a:t>·</a:t>
            </a:r>
            <a:r>
              <a:rPr lang="zh-CN" altLang="en-US" sz="2800" baseline="0" dirty="0">
                <a:solidFill>
                  <a:srgbClr val="000000"/>
                </a:solidFill>
                <a:latin typeface="宋体" panose="02010600030101010101" pitchFamily="2" charset="-122"/>
                <a:cs typeface="宋体" panose="02010600030101010101" pitchFamily="2" charset="-122"/>
              </a:rPr>
              <a:t>物理</a:t>
            </a:r>
            <a:r>
              <a:rPr lang="en-US" altLang="zh-CN" sz="2800" baseline="0" dirty="0">
                <a:solidFill>
                  <a:srgbClr val="000000"/>
                </a:solidFill>
                <a:latin typeface="宋体" panose="02010600030101010101" pitchFamily="2" charset="-122"/>
                <a:cs typeface="宋体" panose="02010600030101010101" pitchFamily="2" charset="-122"/>
              </a:rPr>
              <a:t>·</a:t>
            </a:r>
            <a:r>
              <a:rPr lang="zh-CN" altLang="en-US" sz="2800" baseline="0" dirty="0">
                <a:solidFill>
                  <a:srgbClr val="000000"/>
                </a:solidFill>
                <a:latin typeface="宋体" panose="02010600030101010101" pitchFamily="2" charset="-122"/>
                <a:cs typeface="宋体" panose="02010600030101010101" pitchFamily="2" charset="-122"/>
              </a:rPr>
              <a:t>社会</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7" descr="16-图片-82"/>
          <p:cNvPicPr>
            <a:picLocks noChangeAspect="1" noChangeArrowheads="1"/>
          </p:cNvPicPr>
          <p:nvPr/>
        </p:nvPicPr>
        <p:blipFill>
          <a:blip r:embed="rId2" cstate="print"/>
          <a:srcRect/>
          <a:stretch>
            <a:fillRect/>
          </a:stretch>
        </p:blipFill>
        <p:spPr bwMode="auto">
          <a:xfrm>
            <a:off x="899593" y="1413104"/>
            <a:ext cx="3312368" cy="2547172"/>
          </a:xfrm>
          <a:prstGeom prst="rect">
            <a:avLst/>
          </a:prstGeom>
          <a:noFill/>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317071"/>
            <a:ext cx="3312368" cy="264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899592" y="4390123"/>
            <a:ext cx="2011680" cy="645160"/>
          </a:xfrm>
          <a:prstGeom prst="rect">
            <a:avLst/>
          </a:prstGeom>
        </p:spPr>
        <p:txBody>
          <a:bodyPr wrap="none">
            <a:spAutoFit/>
          </a:bodyPr>
          <a:lstStyle/>
          <a:p>
            <a:pPr>
              <a:lnSpc>
                <a:spcPct val="150000"/>
              </a:lnSpc>
              <a:buClr>
                <a:schemeClr val="accent1"/>
              </a:buClr>
              <a:buSzPct val="85000"/>
            </a:pPr>
            <a:r>
              <a:rPr lang="zh-CN" altLang="en-US" sz="2400" baseline="0" dirty="0">
                <a:solidFill>
                  <a:srgbClr val="000000"/>
                </a:solidFill>
                <a:latin typeface="Times New Roman" panose="02020603050405020304" pitchFamily="18" charset="0"/>
                <a:cs typeface="Times New Roman" panose="02020603050405020304" pitchFamily="18" charset="0"/>
              </a:rPr>
              <a:t>电能来源广泛</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7"/>
          <p:cNvSpPr>
            <a:spLocks noChangeArrowheads="1"/>
          </p:cNvSpPr>
          <p:nvPr/>
        </p:nvSpPr>
        <p:spPr bwMode="auto">
          <a:xfrm>
            <a:off x="571500" y="1612900"/>
            <a:ext cx="8199755" cy="2842260"/>
          </a:xfrm>
          <a:prstGeom prst="rect">
            <a:avLst/>
          </a:prstGeom>
          <a:noFill/>
          <a:ln w="9525">
            <a:noFill/>
            <a:miter lim="800000"/>
          </a:ln>
          <a:effectLst/>
        </p:spPr>
        <p:txBody>
          <a:bodyPr wrap="square" lIns="72566" tIns="36282" rIns="72566" bIns="36282">
            <a:spAutoFit/>
          </a:bodyPr>
          <a:lstStyle/>
          <a:p>
            <a:pPr>
              <a:lnSpc>
                <a:spcPct val="150000"/>
              </a:lnSpc>
              <a:buClr>
                <a:schemeClr val="accent1"/>
              </a:buClr>
              <a:buSzPct val="85000"/>
            </a:pPr>
            <a:r>
              <a:rPr lang="zh-CN" altLang="en-US" sz="2400" baseline="0" dirty="0" smtClean="0">
                <a:solidFill>
                  <a:srgbClr val="000000"/>
                </a:solidFill>
                <a:latin typeface="宋体" panose="02010600030101010101" pitchFamily="2" charset="-122"/>
                <a:cs typeface="宋体" panose="02010600030101010101" pitchFamily="2" charset="-122"/>
              </a:rPr>
              <a:t>下列</a:t>
            </a:r>
            <a:r>
              <a:rPr lang="zh-CN" altLang="en-US" sz="2400" baseline="0" dirty="0">
                <a:solidFill>
                  <a:srgbClr val="000000"/>
                </a:solidFill>
                <a:latin typeface="宋体" panose="02010600030101010101" pitchFamily="2" charset="-122"/>
                <a:cs typeface="宋体" panose="02010600030101010101" pitchFamily="2" charset="-122"/>
              </a:rPr>
              <a:t>电器设备中属于利用电磁感应现象原理工作的</a:t>
            </a:r>
            <a:r>
              <a:rPr lang="zh-CN" altLang="en-US" sz="2400" baseline="0" dirty="0" smtClean="0">
                <a:solidFill>
                  <a:srgbClr val="000000"/>
                </a:solidFill>
                <a:latin typeface="宋体" panose="02010600030101010101" pitchFamily="2" charset="-122"/>
                <a:cs typeface="宋体" panose="02010600030101010101" pitchFamily="2" charset="-122"/>
              </a:rPr>
              <a:t>是</a:t>
            </a:r>
            <a:r>
              <a:rPr lang="zh-CN" altLang="en-US" sz="2400" baseline="0" dirty="0" smtClean="0">
                <a:solidFill>
                  <a:srgbClr val="000000"/>
                </a:solidFill>
                <a:latin typeface="宋体" panose="02010600030101010101" pitchFamily="2" charset="-122"/>
                <a:cs typeface="宋体" panose="02010600030101010101" pitchFamily="2" charset="-122"/>
                <a:sym typeface="Wingdings" panose="05000000000000000000" pitchFamily="2" charset="2"/>
              </a:rPr>
              <a:t>（  </a:t>
            </a:r>
            <a:r>
              <a:rPr lang="zh-CN" altLang="en-US" sz="2400" baseline="0" dirty="0">
                <a:solidFill>
                  <a:srgbClr val="000000"/>
                </a:solidFill>
                <a:latin typeface="宋体" panose="02010600030101010101" pitchFamily="2" charset="-122"/>
                <a:cs typeface="宋体" panose="02010600030101010101" pitchFamily="2" charset="-122"/>
                <a:sym typeface="Wingdings" panose="05000000000000000000" pitchFamily="2" charset="2"/>
              </a:rPr>
              <a:t>）</a:t>
            </a:r>
            <a:endParaRPr lang="zh-CN" altLang="en-US" sz="2400" baseline="0" dirty="0">
              <a:solidFill>
                <a:srgbClr val="000000"/>
              </a:solidFill>
              <a:latin typeface="宋体" panose="02010600030101010101" pitchFamily="2" charset="-122"/>
              <a:cs typeface="宋体" panose="02010600030101010101" pitchFamily="2" charset="-122"/>
            </a:endParaRPr>
          </a:p>
          <a:p>
            <a:pPr>
              <a:lnSpc>
                <a:spcPct val="150000"/>
              </a:lnSpc>
              <a:buClr>
                <a:schemeClr val="accent1"/>
              </a:buClr>
              <a:buSzPct val="85000"/>
            </a:pPr>
            <a:r>
              <a:rPr lang="en-US" altLang="zh-CN" sz="2400" baseline="0" dirty="0" smtClean="0">
                <a:solidFill>
                  <a:srgbClr val="000000"/>
                </a:solidFill>
                <a:latin typeface="宋体" panose="02010600030101010101" pitchFamily="2" charset="-122"/>
                <a:cs typeface="宋体" panose="02010600030101010101" pitchFamily="2" charset="-122"/>
              </a:rPr>
              <a:t> A.</a:t>
            </a:r>
            <a:r>
              <a:rPr lang="zh-CN" altLang="en-US" sz="2400" baseline="0" dirty="0" smtClean="0">
                <a:solidFill>
                  <a:srgbClr val="000000"/>
                </a:solidFill>
                <a:latin typeface="宋体" panose="02010600030101010101" pitchFamily="2" charset="-122"/>
                <a:cs typeface="宋体" panose="02010600030101010101" pitchFamily="2" charset="-122"/>
              </a:rPr>
              <a:t>电烙铁</a:t>
            </a:r>
            <a:endParaRPr lang="zh-CN" altLang="en-US" sz="2400" baseline="0" dirty="0">
              <a:solidFill>
                <a:srgbClr val="000000"/>
              </a:solidFill>
              <a:latin typeface="宋体" panose="02010600030101010101" pitchFamily="2" charset="-122"/>
              <a:cs typeface="宋体" panose="02010600030101010101" pitchFamily="2" charset="-122"/>
            </a:endParaRPr>
          </a:p>
          <a:p>
            <a:pPr>
              <a:lnSpc>
                <a:spcPct val="150000"/>
              </a:lnSpc>
              <a:buClr>
                <a:schemeClr val="accent1"/>
              </a:buClr>
              <a:buSzPct val="85000"/>
            </a:pPr>
            <a:r>
              <a:rPr lang="en-US" altLang="zh-CN" sz="2400" baseline="0" dirty="0" smtClean="0">
                <a:solidFill>
                  <a:srgbClr val="000000"/>
                </a:solidFill>
                <a:latin typeface="宋体" panose="02010600030101010101" pitchFamily="2" charset="-122"/>
                <a:cs typeface="宋体" panose="02010600030101010101" pitchFamily="2" charset="-122"/>
              </a:rPr>
              <a:t> B.</a:t>
            </a:r>
            <a:r>
              <a:rPr lang="zh-CN" altLang="en-US" sz="2400" baseline="0" dirty="0" smtClean="0">
                <a:solidFill>
                  <a:srgbClr val="000000"/>
                </a:solidFill>
                <a:latin typeface="宋体" panose="02010600030101010101" pitchFamily="2" charset="-122"/>
                <a:cs typeface="宋体" panose="02010600030101010101" pitchFamily="2" charset="-122"/>
              </a:rPr>
              <a:t>发电机</a:t>
            </a:r>
            <a:endParaRPr lang="zh-CN" altLang="en-US" sz="2400" baseline="0" dirty="0">
              <a:solidFill>
                <a:srgbClr val="000000"/>
              </a:solidFill>
              <a:latin typeface="宋体" panose="02010600030101010101" pitchFamily="2" charset="-122"/>
              <a:cs typeface="宋体" panose="02010600030101010101" pitchFamily="2" charset="-122"/>
            </a:endParaRPr>
          </a:p>
          <a:p>
            <a:pPr>
              <a:lnSpc>
                <a:spcPct val="150000"/>
              </a:lnSpc>
              <a:buClr>
                <a:schemeClr val="accent1"/>
              </a:buClr>
              <a:buSzPct val="85000"/>
            </a:pPr>
            <a:r>
              <a:rPr lang="en-US" altLang="zh-CN" sz="2400" baseline="0" dirty="0" smtClean="0">
                <a:solidFill>
                  <a:srgbClr val="000000"/>
                </a:solidFill>
                <a:latin typeface="宋体" panose="02010600030101010101" pitchFamily="2" charset="-122"/>
                <a:cs typeface="宋体" panose="02010600030101010101" pitchFamily="2" charset="-122"/>
              </a:rPr>
              <a:t> C.</a:t>
            </a:r>
            <a:r>
              <a:rPr lang="zh-CN" altLang="en-US" sz="2400" baseline="0" dirty="0" smtClean="0">
                <a:solidFill>
                  <a:srgbClr val="000000"/>
                </a:solidFill>
                <a:latin typeface="宋体" panose="02010600030101010101" pitchFamily="2" charset="-122"/>
                <a:cs typeface="宋体" panose="02010600030101010101" pitchFamily="2" charset="-122"/>
              </a:rPr>
              <a:t>电动机</a:t>
            </a:r>
          </a:p>
          <a:p>
            <a:pPr>
              <a:lnSpc>
                <a:spcPct val="150000"/>
              </a:lnSpc>
              <a:buClr>
                <a:schemeClr val="accent1"/>
              </a:buClr>
              <a:buSzPct val="85000"/>
            </a:pPr>
            <a:r>
              <a:rPr lang="en-US" altLang="zh-CN" sz="2400" baseline="0" smtClean="0">
                <a:solidFill>
                  <a:srgbClr val="000000"/>
                </a:solidFill>
                <a:latin typeface="宋体" panose="02010600030101010101" pitchFamily="2" charset="-122"/>
                <a:cs typeface="宋体" panose="02010600030101010101" pitchFamily="2" charset="-122"/>
              </a:rPr>
              <a:t> D</a:t>
            </a:r>
            <a:r>
              <a:rPr lang="en-US" altLang="zh-CN" sz="2400" baseline="0" dirty="0" smtClean="0">
                <a:solidFill>
                  <a:srgbClr val="000000"/>
                </a:solidFill>
                <a:latin typeface="宋体" panose="02010600030101010101" pitchFamily="2" charset="-122"/>
                <a:cs typeface="宋体" panose="02010600030101010101" pitchFamily="2" charset="-122"/>
              </a:rPr>
              <a:t>.</a:t>
            </a:r>
            <a:r>
              <a:rPr lang="zh-CN" altLang="en-US" sz="2400" baseline="0" dirty="0" smtClean="0">
                <a:solidFill>
                  <a:srgbClr val="000000"/>
                </a:solidFill>
                <a:latin typeface="宋体" panose="02010600030101010101" pitchFamily="2" charset="-122"/>
                <a:cs typeface="宋体" panose="02010600030101010101" pitchFamily="2" charset="-122"/>
              </a:rPr>
              <a:t>电磁</a:t>
            </a:r>
            <a:r>
              <a:rPr lang="zh-CN" altLang="en-US" sz="2400" baseline="0" dirty="0">
                <a:solidFill>
                  <a:srgbClr val="000000"/>
                </a:solidFill>
                <a:latin typeface="宋体" panose="02010600030101010101" pitchFamily="2" charset="-122"/>
                <a:cs typeface="宋体" panose="02010600030101010101" pitchFamily="2" charset="-122"/>
              </a:rPr>
              <a:t>起重机</a:t>
            </a:r>
          </a:p>
        </p:txBody>
      </p:sp>
      <p:sp>
        <p:nvSpPr>
          <p:cNvPr id="49163" name="Text Box 11"/>
          <p:cNvSpPr txBox="1">
            <a:spLocks noChangeArrowheads="1"/>
          </p:cNvSpPr>
          <p:nvPr/>
        </p:nvSpPr>
        <p:spPr bwMode="auto">
          <a:xfrm>
            <a:off x="7945735" y="1613051"/>
            <a:ext cx="358775" cy="626110"/>
          </a:xfrm>
          <a:prstGeom prst="rect">
            <a:avLst/>
          </a:prstGeom>
          <a:noFill/>
          <a:ln w="9525">
            <a:noFill/>
            <a:miter lim="800000"/>
          </a:ln>
          <a:effectLst/>
        </p:spPr>
        <p:txBody>
          <a:bodyPr lIns="72566" tIns="36282" rIns="72566" bIns="36282">
            <a:spAutoFit/>
          </a:bodyPr>
          <a:lstStyle/>
          <a:p>
            <a:pPr>
              <a:lnSpc>
                <a:spcPct val="150000"/>
              </a:lnSpc>
              <a:buClr>
                <a:schemeClr val="accent1"/>
              </a:buClr>
              <a:buSzPct val="85000"/>
            </a:pPr>
            <a:r>
              <a:rPr lang="en-US" altLang="zh-CN" sz="2400" baseline="0" dirty="0" smtClean="0">
                <a:solidFill>
                  <a:srgbClr val="FF0000"/>
                </a:solidFill>
                <a:latin typeface="宋体" panose="02010600030101010101" pitchFamily="2" charset="-122"/>
                <a:cs typeface="Times New Roman" panose="02020603050405020304" pitchFamily="18" charset="0"/>
              </a:rPr>
              <a:t>C</a:t>
            </a:r>
          </a:p>
        </p:txBody>
      </p:sp>
      <p:sp>
        <p:nvSpPr>
          <p:cNvPr id="2" name="矩形 1"/>
          <p:cNvSpPr/>
          <p:nvPr/>
        </p:nvSpPr>
        <p:spPr>
          <a:xfrm>
            <a:off x="571473" y="875581"/>
            <a:ext cx="894080" cy="737235"/>
          </a:xfrm>
          <a:prstGeom prst="rect">
            <a:avLst/>
          </a:prstGeom>
        </p:spPr>
        <p:txBody>
          <a:bodyPr wrap="none">
            <a:spAutoFit/>
          </a:bodyPr>
          <a:lstStyle/>
          <a:p>
            <a:pPr>
              <a:lnSpc>
                <a:spcPct val="150000"/>
              </a:lnSpc>
              <a:buClr>
                <a:schemeClr val="accent1"/>
              </a:buClr>
              <a:buSzPct val="85000"/>
            </a:pPr>
            <a:r>
              <a:rPr lang="zh-CN" altLang="en-US" sz="2800" baseline="0" dirty="0" smtClean="0">
                <a:solidFill>
                  <a:srgbClr val="000000"/>
                </a:solidFill>
                <a:latin typeface="Times New Roman" panose="02020603050405020304" pitchFamily="18" charset="0"/>
                <a:cs typeface="Times New Roman" panose="02020603050405020304" pitchFamily="18" charset="0"/>
              </a:rPr>
              <a:t>练习</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ppt_x"/>
                                          </p:val>
                                        </p:tav>
                                        <p:tav tm="100000">
                                          <p:val>
                                            <p:strVal val="#ppt_x"/>
                                          </p:val>
                                        </p:tav>
                                      </p:tavLst>
                                    </p:anim>
                                    <p:anim calcmode="lin" valueType="num">
                                      <p:cBhvr additive="base">
                                        <p:cTn id="8" dur="500" fill="hold"/>
                                        <p:tgtEl>
                                          <p:spTgt spid="49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2429662"/>
            <a:ext cx="9144000" cy="1471613"/>
          </a:xfrm>
          <a:prstGeom prst="rect">
            <a:avLst/>
          </a:prstGeom>
        </p:spPr>
        <p:txBody>
          <a:bodyPr/>
          <a:lstStyle/>
          <a:p>
            <a:pPr algn="ctr"/>
            <a:r>
              <a:rPr lang="zh-CN" altLang="en-US" sz="4800" dirty="0" smtClean="0">
                <a:solidFill>
                  <a:srgbClr val="FF670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cs typeface="+mn-cs"/>
              </a:rPr>
              <a:t>第十四章 磁现象</a:t>
            </a:r>
            <a:endParaRPr lang="zh-CN" altLang="en-US" sz="4800" dirty="0">
              <a:solidFill>
                <a:srgbClr val="FF6700"/>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cs typeface="+mn-cs"/>
            </a:endParaRPr>
          </a:p>
        </p:txBody>
      </p:sp>
      <p:sp>
        <p:nvSpPr>
          <p:cNvPr id="3" name="副标题 2"/>
          <p:cNvSpPr>
            <a:spLocks noGrp="1"/>
          </p:cNvSpPr>
          <p:nvPr>
            <p:ph type="subTitle" idx="4294967295"/>
          </p:nvPr>
        </p:nvSpPr>
        <p:spPr>
          <a:xfrm>
            <a:off x="0" y="3644108"/>
            <a:ext cx="9144000" cy="1752600"/>
          </a:xfrm>
          <a:prstGeom prst="rect">
            <a:avLst/>
          </a:prstGeom>
        </p:spPr>
        <p:txBody>
          <a:bodyPr/>
          <a:lstStyle/>
          <a:p>
            <a:pPr marL="0" algn="ctr">
              <a:buNone/>
            </a:pPr>
            <a:r>
              <a:rPr lang="zh-CN" altLang="en-US" sz="3600" dirty="0" smtClean="0">
                <a:solidFill>
                  <a:srgbClr val="F94D2B"/>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sym typeface="+mn-ea"/>
              </a:rPr>
              <a:t>七、学生实验：</a:t>
            </a:r>
            <a:r>
              <a:rPr lang="zh-CN" altLang="en-US" sz="3600" smtClean="0">
                <a:solidFill>
                  <a:srgbClr val="F94D2B"/>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sym typeface="+mn-ea"/>
              </a:rPr>
              <a:t>探究</a:t>
            </a:r>
            <a:r>
              <a:rPr lang="en-US" altLang="zh-CN" sz="3600" smtClean="0">
                <a:solidFill>
                  <a:srgbClr val="F94D2B"/>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sym typeface="+mn-ea"/>
              </a:rPr>
              <a:t>—</a:t>
            </a:r>
            <a:r>
              <a:rPr lang="zh-CN" altLang="en-US" sz="3600" dirty="0" smtClean="0">
                <a:solidFill>
                  <a:srgbClr val="F94D2B"/>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sym typeface="+mn-ea"/>
              </a:rPr>
              <a:t>产生感应电流的条件</a:t>
            </a:r>
            <a:endParaRPr lang="zh-CN" altLang="en-US" sz="3600" dirty="0">
              <a:solidFill>
                <a:srgbClr val="F94D2B"/>
              </a:solidFill>
              <a:effectLst>
                <a:outerShdw blurRad="50800" dist="38100" dir="2700000" algn="tl" rotWithShape="0">
                  <a:prstClr val="black">
                    <a:alpha val="40000"/>
                  </a:prstClr>
                </a:outerShdw>
              </a:effectLst>
              <a:latin typeface="华文新魏" panose="02010800040101010101" pitchFamily="2" charset="-122"/>
              <a:ea typeface="华文新魏" panose="02010800040101010101" pitchFamily="2" charset="-122"/>
              <a:sym typeface="+mn-ea"/>
            </a:endParaRPr>
          </a:p>
        </p:txBody>
      </p:sp>
      <p:grpSp>
        <p:nvGrpSpPr>
          <p:cNvPr id="4" name="组合 3"/>
          <p:cNvGrpSpPr/>
          <p:nvPr/>
        </p:nvGrpSpPr>
        <p:grpSpPr>
          <a:xfrm>
            <a:off x="-8970" y="6201285"/>
            <a:ext cx="9161860" cy="727100"/>
            <a:chOff x="-17860" y="4481070"/>
            <a:chExt cx="9161860" cy="727100"/>
          </a:xfrm>
        </p:grpSpPr>
        <p:pic>
          <p:nvPicPr>
            <p:cNvPr id="5" name="Picture 5" descr="E:\PPT素材\卡通b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a:fillRect/>
            </a:stretch>
          </p:blipFill>
          <p:spPr bwMode="auto">
            <a:xfrm rot="1077800">
              <a:off x="3510732" y="4481070"/>
              <a:ext cx="793144" cy="727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PPT素材\卡通b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7860" y="4641573"/>
              <a:ext cx="9161860" cy="50192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5" descr="E:\PPT素材\卡通b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rot="300000">
            <a:off x="8236858" y="6190912"/>
            <a:ext cx="788291" cy="507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WordArt 3" descr="白色大理石"/>
          <p:cNvSpPr>
            <a:spLocks noChangeArrowheads="1" noChangeShapeType="1" noTextEdit="1"/>
          </p:cNvSpPr>
          <p:nvPr/>
        </p:nvSpPr>
        <p:spPr bwMode="auto">
          <a:xfrm>
            <a:off x="6693024" y="2232426"/>
            <a:ext cx="1623392" cy="1338374"/>
          </a:xfrm>
          <a:prstGeom prst="rect">
            <a:avLst/>
          </a:prstGeom>
        </p:spPr>
        <p:txBody>
          <a:bodyPr wrap="none" lIns="72566" tIns="36282" rIns="72566" bIns="36282"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zh-CN" altLang="en-US" sz="2800" kern="10" dirty="0">
                <a:ln w="9525">
                  <a:miter lim="800000"/>
                </a:ln>
                <a:blipFill dpi="0" rotWithShape="0">
                  <a:blip r:embed="rId2"/>
                  <a:srcRect/>
                  <a:tile tx="0" ty="0" sx="100000" sy="100000" flip="none" algn="tl"/>
                </a:blipFill>
                <a:latin typeface="Times New Roman" panose="02020603050405020304"/>
                <a:ea typeface="宋体" panose="02010600030101010101" pitchFamily="2" charset="-122"/>
              </a:rPr>
              <a:t>磁</a:t>
            </a:r>
          </a:p>
        </p:txBody>
      </p:sp>
      <p:sp>
        <p:nvSpPr>
          <p:cNvPr id="34820" name="Line 4"/>
          <p:cNvSpPr>
            <a:spLocks noChangeShapeType="1"/>
          </p:cNvSpPr>
          <p:nvPr/>
        </p:nvSpPr>
        <p:spPr bwMode="auto">
          <a:xfrm>
            <a:off x="2681858" y="2493845"/>
            <a:ext cx="3733800" cy="0"/>
          </a:xfrm>
          <a:prstGeom prst="line">
            <a:avLst/>
          </a:prstGeom>
          <a:noFill/>
          <a:ln w="76200">
            <a:solidFill>
              <a:srgbClr val="FF3300"/>
            </a:solidFill>
            <a:miter lim="800000"/>
            <a:tailEnd type="triangle" w="med" len="med"/>
          </a:ln>
          <a:effectLst/>
        </p:spPr>
        <p:txBody>
          <a:bodyPr wrap="none" lIns="72566" tIns="36282" rIns="72566" bIns="36282"/>
          <a:lstStyle/>
          <a:p>
            <a:endParaRPr lang="zh-CN" altLang="en-US"/>
          </a:p>
        </p:txBody>
      </p:sp>
      <p:sp>
        <p:nvSpPr>
          <p:cNvPr id="34821" name="Line 5"/>
          <p:cNvSpPr>
            <a:spLocks noChangeShapeType="1"/>
          </p:cNvSpPr>
          <p:nvPr/>
        </p:nvSpPr>
        <p:spPr bwMode="auto">
          <a:xfrm flipH="1">
            <a:off x="2662808" y="3446566"/>
            <a:ext cx="3733800" cy="0"/>
          </a:xfrm>
          <a:prstGeom prst="line">
            <a:avLst/>
          </a:prstGeom>
          <a:noFill/>
          <a:ln w="76200">
            <a:solidFill>
              <a:srgbClr val="FF3300"/>
            </a:solidFill>
            <a:miter lim="800000"/>
            <a:tailEnd type="triangle" w="med" len="med"/>
          </a:ln>
          <a:effectLst/>
        </p:spPr>
        <p:txBody>
          <a:bodyPr wrap="none" lIns="72566" tIns="36282" rIns="72566" bIns="36282"/>
          <a:lstStyle/>
          <a:p>
            <a:endParaRPr lang="zh-CN" altLang="en-US"/>
          </a:p>
        </p:txBody>
      </p:sp>
      <p:sp>
        <p:nvSpPr>
          <p:cNvPr id="34822" name="Text Box 6"/>
          <p:cNvSpPr txBox="1">
            <a:spLocks noChangeArrowheads="1"/>
          </p:cNvSpPr>
          <p:nvPr/>
        </p:nvSpPr>
        <p:spPr bwMode="auto">
          <a:xfrm>
            <a:off x="3441943" y="1593783"/>
            <a:ext cx="2044824" cy="637786"/>
          </a:xfrm>
          <a:prstGeom prst="rect">
            <a:avLst/>
          </a:prstGeom>
          <a:noFill/>
          <a:ln w="9525">
            <a:noFill/>
            <a:miter lim="800000"/>
          </a:ln>
          <a:effectLst/>
        </p:spPr>
        <p:txBody>
          <a:bodyPr wrap="square" lIns="72566" tIns="36282" rIns="72566" bIns="36282">
            <a:spAutoFit/>
          </a:bodyPr>
          <a:lstStyle/>
          <a:p>
            <a:pPr>
              <a:lnSpc>
                <a:spcPct val="150000"/>
              </a:lnSpc>
              <a:buClr>
                <a:schemeClr val="accent1"/>
              </a:buClr>
              <a:buSzPct val="85000"/>
            </a:pPr>
            <a:r>
              <a:rPr lang="zh-CN" altLang="en-US" sz="2800" baseline="0" dirty="0">
                <a:solidFill>
                  <a:srgbClr val="002060"/>
                </a:solidFill>
                <a:latin typeface="Times New Roman" panose="02020603050405020304" pitchFamily="18" charset="0"/>
                <a:cs typeface="Times New Roman" panose="02020603050405020304" pitchFamily="18" charset="0"/>
              </a:rPr>
              <a:t>奥斯特实验</a:t>
            </a:r>
          </a:p>
        </p:txBody>
      </p:sp>
      <p:grpSp>
        <p:nvGrpSpPr>
          <p:cNvPr id="2" name="Group 7"/>
          <p:cNvGrpSpPr/>
          <p:nvPr/>
        </p:nvGrpSpPr>
        <p:grpSpPr bwMode="auto">
          <a:xfrm>
            <a:off x="4056817" y="2708526"/>
            <a:ext cx="1027113" cy="657378"/>
            <a:chOff x="2496" y="2448"/>
            <a:chExt cx="647" cy="414"/>
          </a:xfrm>
        </p:grpSpPr>
        <p:sp>
          <p:nvSpPr>
            <p:cNvPr id="34824" name="Text Box 8"/>
            <p:cNvSpPr txBox="1">
              <a:spLocks noChangeArrowheads="1"/>
            </p:cNvSpPr>
            <p:nvPr/>
          </p:nvSpPr>
          <p:spPr bwMode="auto">
            <a:xfrm>
              <a:off x="2496" y="2448"/>
              <a:ext cx="432" cy="414"/>
            </a:xfrm>
            <a:prstGeom prst="rect">
              <a:avLst/>
            </a:prstGeom>
            <a:noFill/>
            <a:ln w="9525">
              <a:noFill/>
              <a:miter lim="800000"/>
            </a:ln>
            <a:effectLst/>
          </p:spPr>
          <p:txBody>
            <a:bodyPr>
              <a:spAutoFit/>
            </a:bodyPr>
            <a:lstStyle/>
            <a:p>
              <a:pPr>
                <a:lnSpc>
                  <a:spcPct val="150000"/>
                </a:lnSpc>
                <a:buClr>
                  <a:schemeClr val="accent1"/>
                </a:buClr>
                <a:buSzPct val="85000"/>
              </a:pPr>
              <a:r>
                <a:rPr lang="zh-CN" altLang="en-US" sz="2800" baseline="0" dirty="0">
                  <a:solidFill>
                    <a:srgbClr val="002060"/>
                  </a:solidFill>
                  <a:latin typeface="Times New Roman" panose="02020603050405020304" pitchFamily="18" charset="0"/>
                  <a:cs typeface="Times New Roman" panose="02020603050405020304" pitchFamily="18" charset="0"/>
                </a:rPr>
                <a:t>？</a:t>
              </a:r>
            </a:p>
          </p:txBody>
        </p:sp>
        <p:sp>
          <p:nvSpPr>
            <p:cNvPr id="34825" name="Text Box 9"/>
            <p:cNvSpPr txBox="1">
              <a:spLocks noChangeArrowheads="1"/>
            </p:cNvSpPr>
            <p:nvPr/>
          </p:nvSpPr>
          <p:spPr bwMode="auto">
            <a:xfrm>
              <a:off x="2711" y="2448"/>
              <a:ext cx="432" cy="414"/>
            </a:xfrm>
            <a:prstGeom prst="rect">
              <a:avLst/>
            </a:prstGeom>
            <a:noFill/>
            <a:ln w="9525">
              <a:noFill/>
              <a:miter lim="800000"/>
            </a:ln>
            <a:effectLst/>
          </p:spPr>
          <p:txBody>
            <a:bodyPr>
              <a:spAutoFit/>
            </a:bodyPr>
            <a:lstStyle/>
            <a:p>
              <a:pPr>
                <a:lnSpc>
                  <a:spcPct val="150000"/>
                </a:lnSpc>
                <a:buClr>
                  <a:schemeClr val="accent1"/>
                </a:buClr>
                <a:buSzPct val="85000"/>
              </a:pPr>
              <a:r>
                <a:rPr lang="zh-CN" altLang="en-US" sz="2800" baseline="0" dirty="0">
                  <a:solidFill>
                    <a:srgbClr val="002060"/>
                  </a:solidFill>
                  <a:latin typeface="Times New Roman" panose="02020603050405020304" pitchFamily="18" charset="0"/>
                  <a:cs typeface="Times New Roman" panose="02020603050405020304" pitchFamily="18" charset="0"/>
                </a:rPr>
                <a:t>？</a:t>
              </a:r>
            </a:p>
          </p:txBody>
        </p:sp>
      </p:grpSp>
      <p:sp>
        <p:nvSpPr>
          <p:cNvPr id="11" name="WordArt 3" descr="白色大理石"/>
          <p:cNvSpPr>
            <a:spLocks noChangeArrowheads="1" noChangeShapeType="1" noTextEdit="1"/>
          </p:cNvSpPr>
          <p:nvPr/>
        </p:nvSpPr>
        <p:spPr bwMode="auto">
          <a:xfrm>
            <a:off x="827584" y="2232426"/>
            <a:ext cx="1623392" cy="1338374"/>
          </a:xfrm>
          <a:prstGeom prst="rect">
            <a:avLst/>
          </a:prstGeom>
        </p:spPr>
        <p:txBody>
          <a:bodyPr wrap="none" lIns="72566" tIns="36282" rIns="72566" bIns="36282"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zh-CN" altLang="en-US" sz="2800" kern="10" dirty="0" smtClean="0">
                <a:ln w="9525">
                  <a:miter lim="800000"/>
                </a:ln>
                <a:blipFill dpi="0" rotWithShape="0">
                  <a:blip r:embed="rId2"/>
                  <a:srcRect/>
                  <a:tile tx="0" ty="0" sx="100000" sy="100000" flip="none" algn="tl"/>
                </a:blipFill>
                <a:latin typeface="Times New Roman" panose="02020603050405020304"/>
                <a:ea typeface="宋体" panose="02010600030101010101" pitchFamily="2" charset="-122"/>
              </a:rPr>
              <a:t>电</a:t>
            </a:r>
            <a:endParaRPr lang="zh-CN" altLang="en-US" sz="2800" kern="10" dirty="0">
              <a:ln w="9525">
                <a:miter lim="800000"/>
              </a:ln>
              <a:blipFill dpi="0" rotWithShape="0">
                <a:blip r:embed="rId2"/>
                <a:srcRect/>
                <a:tile tx="0" ty="0" sx="100000" sy="100000" flip="none" algn="tl"/>
              </a:blipFill>
              <a:latin typeface="Times New Roman" panose="020206030504050203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822"/>
                                        </p:tgtEl>
                                        <p:attrNameLst>
                                          <p:attrName>style.visibility</p:attrName>
                                        </p:attrNameLst>
                                      </p:cBhvr>
                                      <p:to>
                                        <p:strVal val="visible"/>
                                      </p:to>
                                    </p:set>
                                    <p:animEffect transition="in" filter="blinds(horizontal)">
                                      <p:cBhvr>
                                        <p:cTn id="12" dur="500"/>
                                        <p:tgtEl>
                                          <p:spTgt spid="348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wipe(right)">
                                      <p:cBhvr>
                                        <p:cTn id="17" dur="500"/>
                                        <p:tgtEl>
                                          <p:spTgt spid="348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85719" y="901303"/>
            <a:ext cx="6553200" cy="441325"/>
          </a:xfrm>
          <a:prstGeom prst="rect">
            <a:avLst/>
          </a:prstGeom>
          <a:noFill/>
          <a:ln w="9525">
            <a:noFill/>
            <a:miter lim="800000"/>
          </a:ln>
          <a:effectLst/>
        </p:spPr>
        <p:txBody>
          <a:bodyPr lIns="72566" tIns="36282" rIns="72566" bIns="36282">
            <a:spAutoFit/>
          </a:bodyPr>
          <a:lstStyle/>
          <a:p>
            <a:pPr>
              <a:spcBef>
                <a:spcPct val="50000"/>
              </a:spcBef>
            </a:pPr>
            <a:r>
              <a:rPr lang="zh-CN" altLang="en-US" sz="2400" b="1" baseline="0" dirty="0">
                <a:solidFill>
                  <a:srgbClr val="000000"/>
                </a:solidFill>
                <a:latin typeface="宋体" panose="02010600030101010101" pitchFamily="2" charset="-122"/>
                <a:cs typeface="宋体" panose="02010600030101010101" pitchFamily="2" charset="-122"/>
              </a:rPr>
              <a:t>实验：观察“磁生电”现象</a:t>
            </a:r>
          </a:p>
        </p:txBody>
      </p:sp>
      <p:sp>
        <p:nvSpPr>
          <p:cNvPr id="8" name="Text Box 3"/>
          <p:cNvSpPr txBox="1">
            <a:spLocks noChangeArrowheads="1"/>
          </p:cNvSpPr>
          <p:nvPr/>
        </p:nvSpPr>
        <p:spPr bwMode="auto">
          <a:xfrm>
            <a:off x="285720" y="1573533"/>
            <a:ext cx="6408737" cy="626110"/>
          </a:xfrm>
          <a:prstGeom prst="rect">
            <a:avLst/>
          </a:prstGeom>
          <a:noFill/>
          <a:ln w="9525">
            <a:noFill/>
            <a:miter lim="800000"/>
          </a:ln>
          <a:effectLst/>
        </p:spPr>
        <p:txBody>
          <a:bodyPr lIns="72566" tIns="36282" rIns="72566" bIns="36282">
            <a:spAutoFit/>
          </a:bodyPr>
          <a:lstStyle/>
          <a:p>
            <a:pPr>
              <a:lnSpc>
                <a:spcPct val="150000"/>
              </a:lnSpc>
              <a:buClr>
                <a:schemeClr val="accent1"/>
              </a:buClr>
              <a:buSzPct val="85000"/>
            </a:pPr>
            <a:r>
              <a:rPr lang="en-US" altLang="zh-CN" sz="2400" baseline="0" dirty="0" smtClean="0">
                <a:solidFill>
                  <a:srgbClr val="000000"/>
                </a:solidFill>
                <a:latin typeface="宋体" panose="02010600030101010101" pitchFamily="2" charset="-122"/>
                <a:cs typeface="宋体" panose="02010600030101010101" pitchFamily="2" charset="-122"/>
              </a:rPr>
              <a:t>1.</a:t>
            </a:r>
            <a:r>
              <a:rPr lang="zh-CN" altLang="en-US" sz="2400" baseline="0" dirty="0" smtClean="0">
                <a:solidFill>
                  <a:srgbClr val="000000"/>
                </a:solidFill>
                <a:latin typeface="宋体" panose="02010600030101010101" pitchFamily="2" charset="-122"/>
                <a:cs typeface="宋体" panose="02010600030101010101" pitchFamily="2" charset="-122"/>
              </a:rPr>
              <a:t>观</a:t>
            </a:r>
            <a:r>
              <a:rPr lang="zh-CN" altLang="en-US" sz="2400" baseline="0" dirty="0">
                <a:solidFill>
                  <a:srgbClr val="000000"/>
                </a:solidFill>
                <a:latin typeface="宋体" panose="02010600030101010101" pitchFamily="2" charset="-122"/>
                <a:cs typeface="宋体" panose="02010600030101010101" pitchFamily="2" charset="-122"/>
              </a:rPr>
              <a:t>察微型电扇的结构</a:t>
            </a:r>
          </a:p>
        </p:txBody>
      </p:sp>
      <p:sp>
        <p:nvSpPr>
          <p:cNvPr id="9" name="Text Box 4"/>
          <p:cNvSpPr txBox="1">
            <a:spLocks noChangeArrowheads="1"/>
          </p:cNvSpPr>
          <p:nvPr/>
        </p:nvSpPr>
        <p:spPr bwMode="auto">
          <a:xfrm>
            <a:off x="285719" y="2437830"/>
            <a:ext cx="7848872" cy="1179830"/>
          </a:xfrm>
          <a:prstGeom prst="rect">
            <a:avLst/>
          </a:prstGeom>
          <a:noFill/>
          <a:ln w="9525">
            <a:noFill/>
            <a:miter lim="800000"/>
          </a:ln>
          <a:effectLst/>
        </p:spPr>
        <p:txBody>
          <a:bodyPr wrap="square" lIns="72566" tIns="36282" rIns="72566" bIns="36282">
            <a:spAutoFit/>
          </a:bodyPr>
          <a:lstStyle/>
          <a:p>
            <a:pPr>
              <a:lnSpc>
                <a:spcPct val="150000"/>
              </a:lnSpc>
              <a:buClr>
                <a:schemeClr val="accent1"/>
              </a:buClr>
              <a:buSzPct val="85000"/>
            </a:pPr>
            <a:r>
              <a:rPr lang="en-US" altLang="zh-CN" sz="2400" baseline="0" dirty="0" smtClean="0">
                <a:solidFill>
                  <a:srgbClr val="000000"/>
                </a:solidFill>
                <a:latin typeface="宋体" panose="02010600030101010101" pitchFamily="2" charset="-122"/>
                <a:cs typeface="宋体" panose="02010600030101010101" pitchFamily="2" charset="-122"/>
              </a:rPr>
              <a:t>2.</a:t>
            </a:r>
            <a:r>
              <a:rPr lang="zh-CN" altLang="en-US" sz="2400" baseline="0" dirty="0" smtClean="0">
                <a:solidFill>
                  <a:srgbClr val="000000"/>
                </a:solidFill>
                <a:latin typeface="宋体" panose="02010600030101010101" pitchFamily="2" charset="-122"/>
                <a:cs typeface="宋体" panose="02010600030101010101" pitchFamily="2" charset="-122"/>
              </a:rPr>
              <a:t>在</a:t>
            </a:r>
            <a:r>
              <a:rPr lang="zh-CN" altLang="en-US" sz="2400" baseline="0" dirty="0">
                <a:solidFill>
                  <a:srgbClr val="000000"/>
                </a:solidFill>
                <a:latin typeface="宋体" panose="02010600030101010101" pitchFamily="2" charset="-122"/>
                <a:cs typeface="宋体" panose="02010600030101010101" pitchFamily="2" charset="-122"/>
              </a:rPr>
              <a:t>微型电扇的插头处接一只发光二极管，用手旋转叶片，发现了什么？</a:t>
            </a:r>
          </a:p>
        </p:txBody>
      </p:sp>
      <p:sp>
        <p:nvSpPr>
          <p:cNvPr id="10" name="Text Box 5"/>
          <p:cNvSpPr txBox="1">
            <a:spLocks noChangeArrowheads="1"/>
          </p:cNvSpPr>
          <p:nvPr/>
        </p:nvSpPr>
        <p:spPr bwMode="auto">
          <a:xfrm>
            <a:off x="285720" y="3975583"/>
            <a:ext cx="4968551" cy="1179830"/>
          </a:xfrm>
          <a:prstGeom prst="rect">
            <a:avLst/>
          </a:prstGeom>
          <a:noFill/>
          <a:ln w="9525">
            <a:noFill/>
            <a:miter lim="800000"/>
          </a:ln>
          <a:effectLst/>
        </p:spPr>
        <p:txBody>
          <a:bodyPr wrap="square" lIns="72566" tIns="36282" rIns="72566" bIns="36282">
            <a:spAutoFit/>
          </a:bodyPr>
          <a:lstStyle/>
          <a:p>
            <a:pPr>
              <a:lnSpc>
                <a:spcPct val="150000"/>
              </a:lnSpc>
              <a:buClr>
                <a:schemeClr val="accent1"/>
              </a:buClr>
              <a:buSzPct val="85000"/>
            </a:pPr>
            <a:r>
              <a:rPr lang="en-US" altLang="zh-CN" sz="2400" baseline="0" dirty="0" smtClean="0">
                <a:solidFill>
                  <a:srgbClr val="000000"/>
                </a:solidFill>
                <a:latin typeface="宋体" panose="02010600030101010101" pitchFamily="2" charset="-122"/>
                <a:cs typeface="宋体" panose="02010600030101010101" pitchFamily="2" charset="-122"/>
              </a:rPr>
              <a:t>3.</a:t>
            </a:r>
            <a:r>
              <a:rPr lang="zh-CN" altLang="en-US" sz="2400" baseline="0" dirty="0" smtClean="0">
                <a:solidFill>
                  <a:srgbClr val="000000"/>
                </a:solidFill>
                <a:latin typeface="宋体" panose="02010600030101010101" pitchFamily="2" charset="-122"/>
                <a:cs typeface="宋体" panose="02010600030101010101" pitchFamily="2" charset="-122"/>
              </a:rPr>
              <a:t>如</a:t>
            </a:r>
            <a:r>
              <a:rPr lang="zh-CN" altLang="en-US" sz="2400" baseline="0" dirty="0">
                <a:solidFill>
                  <a:srgbClr val="000000"/>
                </a:solidFill>
                <a:latin typeface="宋体" panose="02010600030101010101" pitchFamily="2" charset="-122"/>
                <a:cs typeface="宋体" panose="02010600030101010101" pitchFamily="2" charset="-122"/>
              </a:rPr>
              <a:t>果用手指捏紧插头的两极，旋转叶片，有什么感觉？</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637" y="4068042"/>
            <a:ext cx="2555700" cy="205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1404" y="890253"/>
            <a:ext cx="8077200" cy="1179830"/>
          </a:xfrm>
          <a:prstGeom prst="rect">
            <a:avLst/>
          </a:prstGeom>
          <a:noFill/>
          <a:ln w="9525">
            <a:noFill/>
            <a:miter lim="800000"/>
          </a:ln>
          <a:effectLst/>
        </p:spPr>
        <p:txBody>
          <a:bodyPr lIns="72566" tIns="36282" rIns="72566" bIns="36282">
            <a:spAutoFit/>
          </a:bodyPr>
          <a:lstStyle/>
          <a:p>
            <a:pPr>
              <a:lnSpc>
                <a:spcPct val="150000"/>
              </a:lnSpc>
              <a:spcBef>
                <a:spcPts val="0"/>
              </a:spcBef>
            </a:pPr>
            <a:r>
              <a:rPr kumimoji="1" lang="zh-CN" altLang="en-US" sz="2400" baseline="0" dirty="0">
                <a:solidFill>
                  <a:srgbClr val="000000"/>
                </a:solidFill>
                <a:latin typeface="宋体" panose="02010600030101010101" pitchFamily="2" charset="-122"/>
                <a:cs typeface="宋体" panose="02010600030101010101" pitchFamily="2" charset="-122"/>
              </a:rPr>
              <a:t>英国物理学家</a:t>
            </a:r>
            <a:r>
              <a:rPr kumimoji="1" lang="zh-CN" altLang="en-US" sz="2400" baseline="0" dirty="0">
                <a:solidFill>
                  <a:srgbClr val="FF0000"/>
                </a:solidFill>
                <a:latin typeface="宋体" panose="02010600030101010101" pitchFamily="2" charset="-122"/>
                <a:cs typeface="宋体" panose="02010600030101010101" pitchFamily="2" charset="-122"/>
              </a:rPr>
              <a:t>法拉第</a:t>
            </a:r>
            <a:r>
              <a:rPr kumimoji="1" lang="zh-CN" altLang="en-US" sz="2400" baseline="0" dirty="0">
                <a:solidFill>
                  <a:srgbClr val="000000"/>
                </a:solidFill>
                <a:latin typeface="宋体" panose="02010600030101010101" pitchFamily="2" charset="-122"/>
                <a:cs typeface="宋体" panose="02010600030101010101" pitchFamily="2" charset="-122"/>
              </a:rPr>
              <a:t>从</a:t>
            </a:r>
            <a:r>
              <a:rPr kumimoji="1" lang="en-US" altLang="zh-CN" sz="2400" baseline="0" dirty="0">
                <a:solidFill>
                  <a:srgbClr val="000000"/>
                </a:solidFill>
                <a:latin typeface="宋体" panose="02010600030101010101" pitchFamily="2" charset="-122"/>
                <a:cs typeface="宋体" panose="02010600030101010101" pitchFamily="2" charset="-122"/>
              </a:rPr>
              <a:t>1822</a:t>
            </a:r>
            <a:r>
              <a:rPr kumimoji="1" lang="zh-CN" altLang="en-US" sz="2400" baseline="0" dirty="0">
                <a:solidFill>
                  <a:srgbClr val="000000"/>
                </a:solidFill>
                <a:latin typeface="宋体" panose="02010600030101010101" pitchFamily="2" charset="-122"/>
                <a:cs typeface="宋体" panose="02010600030101010101" pitchFamily="2" charset="-122"/>
              </a:rPr>
              <a:t>年起，经过十年的努力，终于在</a:t>
            </a:r>
            <a:r>
              <a:rPr kumimoji="1" lang="en-US" altLang="zh-CN" sz="2400" baseline="0" dirty="0">
                <a:solidFill>
                  <a:srgbClr val="000000"/>
                </a:solidFill>
                <a:latin typeface="宋体" panose="02010600030101010101" pitchFamily="2" charset="-122"/>
                <a:cs typeface="宋体" panose="02010600030101010101" pitchFamily="2" charset="-122"/>
              </a:rPr>
              <a:t>1831</a:t>
            </a:r>
            <a:r>
              <a:rPr kumimoji="1" lang="zh-CN" altLang="en-US" sz="2400" baseline="0" dirty="0">
                <a:solidFill>
                  <a:srgbClr val="000000"/>
                </a:solidFill>
                <a:latin typeface="宋体" panose="02010600030101010101" pitchFamily="2" charset="-122"/>
                <a:cs typeface="宋体" panose="02010600030101010101" pitchFamily="2" charset="-122"/>
              </a:rPr>
              <a:t>年发现了磁也能生</a:t>
            </a:r>
            <a:r>
              <a:rPr kumimoji="1" lang="zh-CN" altLang="en-US" sz="2400" baseline="0" dirty="0" smtClean="0">
                <a:solidFill>
                  <a:srgbClr val="000000"/>
                </a:solidFill>
                <a:latin typeface="宋体" panose="02010600030101010101" pitchFamily="2" charset="-122"/>
                <a:cs typeface="宋体" panose="02010600030101010101" pitchFamily="2" charset="-122"/>
              </a:rPr>
              <a:t>电。</a:t>
            </a:r>
            <a:endParaRPr kumimoji="1" lang="en-US" altLang="zh-CN" sz="2400" baseline="0" dirty="0" smtClean="0">
              <a:solidFill>
                <a:srgbClr val="000000"/>
              </a:solidFill>
              <a:latin typeface="宋体" panose="02010600030101010101" pitchFamily="2" charset="-122"/>
              <a:cs typeface="宋体" panose="02010600030101010101" pitchFamily="2" charset="-122"/>
            </a:endParaRPr>
          </a:p>
        </p:txBody>
      </p:sp>
      <p:sp>
        <p:nvSpPr>
          <p:cNvPr id="36867" name="Text Box 3"/>
          <p:cNvSpPr txBox="1">
            <a:spLocks noChangeArrowheads="1"/>
          </p:cNvSpPr>
          <p:nvPr/>
        </p:nvSpPr>
        <p:spPr bwMode="auto">
          <a:xfrm>
            <a:off x="601404" y="2277487"/>
            <a:ext cx="7343800" cy="810895"/>
          </a:xfrm>
          <a:prstGeom prst="rect">
            <a:avLst/>
          </a:prstGeom>
          <a:noFill/>
          <a:ln w="9525">
            <a:noFill/>
            <a:miter lim="800000"/>
          </a:ln>
          <a:effectLst/>
        </p:spPr>
        <p:txBody>
          <a:bodyPr wrap="square" lIns="72566" tIns="36282" rIns="72566" bIns="36282">
            <a:spAutoFit/>
          </a:bodyPr>
          <a:lstStyle/>
          <a:p>
            <a:pPr>
              <a:lnSpc>
                <a:spcPct val="200000"/>
              </a:lnSpc>
              <a:spcBef>
                <a:spcPts val="0"/>
              </a:spcBef>
            </a:pPr>
            <a:r>
              <a:rPr kumimoji="1" lang="zh-CN" altLang="en-US" sz="2400" baseline="0" dirty="0">
                <a:solidFill>
                  <a:srgbClr val="000000"/>
                </a:solidFill>
                <a:latin typeface="宋体" panose="02010600030101010101" pitchFamily="2" charset="-122"/>
              </a:rPr>
              <a:t>利用磁场产生电流的现象叫做</a:t>
            </a:r>
            <a:r>
              <a:rPr kumimoji="1" lang="zh-CN" altLang="en-US" sz="2400" baseline="0" dirty="0">
                <a:solidFill>
                  <a:srgbClr val="FF0000"/>
                </a:solidFill>
                <a:latin typeface="宋体" panose="02010600030101010101" pitchFamily="2" charset="-122"/>
              </a:rPr>
              <a:t>电磁感应</a:t>
            </a:r>
            <a:r>
              <a:rPr kumimoji="1" lang="zh-CN" altLang="en-US" sz="2400" baseline="0" dirty="0">
                <a:solidFill>
                  <a:srgbClr val="000000"/>
                </a:solidFill>
                <a:latin typeface="宋体" panose="02010600030101010101" pitchFamily="2" charset="-122"/>
              </a:rPr>
              <a:t>；</a:t>
            </a:r>
          </a:p>
        </p:txBody>
      </p:sp>
      <p:sp>
        <p:nvSpPr>
          <p:cNvPr id="36868" name="Text Box 4"/>
          <p:cNvSpPr txBox="1">
            <a:spLocks noChangeArrowheads="1"/>
          </p:cNvSpPr>
          <p:nvPr/>
        </p:nvSpPr>
        <p:spPr bwMode="auto">
          <a:xfrm>
            <a:off x="601404" y="3208395"/>
            <a:ext cx="8077200" cy="810895"/>
          </a:xfrm>
          <a:prstGeom prst="rect">
            <a:avLst/>
          </a:prstGeom>
          <a:noFill/>
          <a:ln w="9525">
            <a:noFill/>
            <a:miter lim="800000"/>
          </a:ln>
          <a:effectLst/>
        </p:spPr>
        <p:txBody>
          <a:bodyPr lIns="72566" tIns="36282" rIns="72566" bIns="36282">
            <a:spAutoFit/>
          </a:bodyPr>
          <a:lstStyle/>
          <a:p>
            <a:pPr>
              <a:lnSpc>
                <a:spcPct val="200000"/>
              </a:lnSpc>
              <a:spcBef>
                <a:spcPts val="0"/>
              </a:spcBef>
            </a:pPr>
            <a:r>
              <a:rPr kumimoji="1" lang="zh-CN" altLang="en-US" sz="2400" baseline="0" dirty="0">
                <a:solidFill>
                  <a:srgbClr val="000000"/>
                </a:solidFill>
                <a:latin typeface="宋体" panose="02010600030101010101" pitchFamily="2" charset="-122"/>
              </a:rPr>
              <a:t>电磁感应产生的电流叫做</a:t>
            </a:r>
            <a:r>
              <a:rPr kumimoji="1" lang="zh-CN" altLang="en-US" sz="2400" baseline="0" dirty="0">
                <a:solidFill>
                  <a:srgbClr val="FF0000"/>
                </a:solidFill>
                <a:latin typeface="宋体" panose="02010600030101010101" pitchFamily="2" charset="-122"/>
              </a:rPr>
              <a:t>感应电流</a:t>
            </a:r>
            <a:r>
              <a:rPr kumimoji="1" lang="zh-CN" altLang="en-US" sz="2400" baseline="0" dirty="0">
                <a:solidFill>
                  <a:srgbClr val="000000"/>
                </a:solidFill>
                <a:latin typeface="宋体" panose="0201060003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ox(in)">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wipe(left)">
                                      <p:cBhvr>
                                        <p:cTn id="12"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ldLvl="0" animBg="1"/>
      <p:bldP spid="3686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28596" y="786588"/>
            <a:ext cx="4623048" cy="540708"/>
          </a:xfrm>
          <a:prstGeom prst="rect">
            <a:avLst/>
          </a:prstGeom>
          <a:noFill/>
          <a:ln w="9525">
            <a:noFill/>
            <a:miter lim="800000"/>
          </a:ln>
          <a:effectLst/>
        </p:spPr>
        <p:txBody>
          <a:bodyPr wrap="square" lIns="72566" tIns="36282" rIns="72566" bIns="36282">
            <a:spAutoFit/>
          </a:bodyPr>
          <a:lstStyle/>
          <a:p>
            <a:pPr>
              <a:lnSpc>
                <a:spcPct val="150000"/>
              </a:lnSpc>
              <a:buClr>
                <a:schemeClr val="accent1"/>
              </a:buClr>
              <a:buSzPct val="85000"/>
            </a:pPr>
            <a:r>
              <a:rPr lang="zh-CN" altLang="en-US" sz="2400" b="1" baseline="0" dirty="0">
                <a:solidFill>
                  <a:srgbClr val="000000"/>
                </a:solidFill>
                <a:latin typeface="宋体" panose="02010600030101010101" pitchFamily="2" charset="-122"/>
                <a:cs typeface="Times New Roman" panose="02020603050405020304" pitchFamily="18" charset="0"/>
              </a:rPr>
              <a:t>探究感应电流产生的条件</a:t>
            </a:r>
          </a:p>
        </p:txBody>
      </p:sp>
      <p:pic>
        <p:nvPicPr>
          <p:cNvPr id="37891" name="Picture 3" descr="33"/>
          <p:cNvPicPr>
            <a:picLocks noChangeAspect="1" noChangeArrowheads="1"/>
          </p:cNvPicPr>
          <p:nvPr/>
        </p:nvPicPr>
        <p:blipFill>
          <a:blip r:embed="rId2" cstate="print"/>
          <a:srcRect l="4762" r="1587" b="4636"/>
          <a:stretch>
            <a:fillRect/>
          </a:stretch>
        </p:blipFill>
        <p:spPr bwMode="auto">
          <a:xfrm>
            <a:off x="1624424" y="2448172"/>
            <a:ext cx="5334000" cy="3255128"/>
          </a:xfrm>
          <a:prstGeom prst="rect">
            <a:avLst/>
          </a:prstGeom>
          <a:noFill/>
        </p:spPr>
      </p:pic>
      <p:sp>
        <p:nvSpPr>
          <p:cNvPr id="37892" name="Text Box 4"/>
          <p:cNvSpPr txBox="1">
            <a:spLocks noChangeArrowheads="1"/>
          </p:cNvSpPr>
          <p:nvPr/>
        </p:nvSpPr>
        <p:spPr bwMode="auto">
          <a:xfrm>
            <a:off x="467544" y="1462539"/>
            <a:ext cx="2343150" cy="626110"/>
          </a:xfrm>
          <a:prstGeom prst="rect">
            <a:avLst/>
          </a:prstGeom>
          <a:noFill/>
          <a:ln w="9525">
            <a:noFill/>
            <a:miter lim="800000"/>
          </a:ln>
          <a:effectLst/>
        </p:spPr>
        <p:txBody>
          <a:bodyPr lIns="72566" tIns="36282" rIns="72566" bIns="36282">
            <a:spAutoFit/>
          </a:bodyPr>
          <a:lstStyle/>
          <a:p>
            <a:pPr>
              <a:lnSpc>
                <a:spcPct val="150000"/>
              </a:lnSpc>
              <a:buClr>
                <a:schemeClr val="accent1"/>
              </a:buClr>
              <a:buSzPct val="85000"/>
            </a:pPr>
            <a:r>
              <a:rPr lang="zh-CN" altLang="en-US" sz="2400" baseline="0" dirty="0">
                <a:solidFill>
                  <a:srgbClr val="000000"/>
                </a:solidFill>
                <a:latin typeface="宋体" panose="02010600030101010101" pitchFamily="2" charset="-122"/>
                <a:cs typeface="Times New Roman" panose="02020603050405020304" pitchFamily="18" charset="0"/>
              </a:rPr>
              <a:t>器材：</a:t>
            </a:r>
          </a:p>
        </p:txBody>
      </p:sp>
      <p:sp>
        <p:nvSpPr>
          <p:cNvPr id="37893" name="Text Box 5"/>
          <p:cNvSpPr txBox="1">
            <a:spLocks noChangeArrowheads="1"/>
          </p:cNvSpPr>
          <p:nvPr/>
        </p:nvSpPr>
        <p:spPr bwMode="auto">
          <a:xfrm>
            <a:off x="1341755" y="1462405"/>
            <a:ext cx="1468755" cy="626110"/>
          </a:xfrm>
          <a:prstGeom prst="rect">
            <a:avLst/>
          </a:prstGeom>
          <a:noFill/>
          <a:ln w="9525">
            <a:noFill/>
            <a:miter lim="800000"/>
          </a:ln>
          <a:effectLst/>
        </p:spPr>
        <p:txBody>
          <a:bodyPr wrap="square" lIns="72566" tIns="36282" rIns="72566" bIns="36282">
            <a:spAutoFit/>
          </a:bodyPr>
          <a:lstStyle/>
          <a:p>
            <a:pPr>
              <a:lnSpc>
                <a:spcPct val="150000"/>
              </a:lnSpc>
              <a:buClr>
                <a:schemeClr val="accent1"/>
              </a:buClr>
              <a:buSzPct val="85000"/>
            </a:pPr>
            <a:r>
              <a:rPr lang="zh-CN" altLang="en-US" sz="2400" baseline="0" dirty="0">
                <a:solidFill>
                  <a:srgbClr val="000000"/>
                </a:solidFill>
                <a:latin typeface="宋体" panose="02010600030101010101" pitchFamily="2" charset="-122"/>
                <a:cs typeface="宋体" panose="02010600030101010101" pitchFamily="2" charset="-122"/>
              </a:rPr>
              <a:t>蹄形</a:t>
            </a:r>
            <a:r>
              <a:rPr lang="zh-CN" altLang="en-US" sz="2400" baseline="0" dirty="0" smtClean="0">
                <a:solidFill>
                  <a:srgbClr val="000000"/>
                </a:solidFill>
                <a:latin typeface="宋体" panose="02010600030101010101" pitchFamily="2" charset="-122"/>
                <a:cs typeface="宋体" panose="02010600030101010101" pitchFamily="2" charset="-122"/>
              </a:rPr>
              <a:t>磁铁；</a:t>
            </a:r>
            <a:endParaRPr lang="en-US" altLang="zh-CN" sz="2400" baseline="0" dirty="0" smtClean="0">
              <a:solidFill>
                <a:srgbClr val="000000"/>
              </a:solidFill>
              <a:latin typeface="宋体" panose="02010600030101010101" pitchFamily="2" charset="-122"/>
              <a:cs typeface="宋体" panose="02010600030101010101" pitchFamily="2" charset="-122"/>
            </a:endParaRPr>
          </a:p>
        </p:txBody>
      </p:sp>
      <p:sp>
        <p:nvSpPr>
          <p:cNvPr id="37894" name="Text Box 6"/>
          <p:cNvSpPr txBox="1">
            <a:spLocks noChangeArrowheads="1"/>
          </p:cNvSpPr>
          <p:nvPr/>
        </p:nvSpPr>
        <p:spPr bwMode="auto">
          <a:xfrm>
            <a:off x="2910205" y="1462405"/>
            <a:ext cx="880110" cy="626110"/>
          </a:xfrm>
          <a:prstGeom prst="rect">
            <a:avLst/>
          </a:prstGeom>
          <a:noFill/>
          <a:ln w="9525">
            <a:noFill/>
            <a:miter lim="800000"/>
          </a:ln>
          <a:effectLst/>
        </p:spPr>
        <p:txBody>
          <a:bodyPr wrap="square" lIns="72566" tIns="36282" rIns="72566" bIns="36282">
            <a:spAutoFit/>
          </a:bodyPr>
          <a:lstStyle/>
          <a:p>
            <a:pPr>
              <a:lnSpc>
                <a:spcPct val="150000"/>
              </a:lnSpc>
              <a:buClr>
                <a:schemeClr val="accent1"/>
              </a:buClr>
              <a:buSzPct val="85000"/>
            </a:pPr>
            <a:r>
              <a:rPr lang="zh-CN" altLang="en-US" sz="2400" baseline="0" dirty="0" smtClean="0">
                <a:solidFill>
                  <a:srgbClr val="000000"/>
                </a:solidFill>
                <a:latin typeface="宋体" panose="02010600030101010101" pitchFamily="2" charset="-122"/>
                <a:cs typeface="宋体" panose="02010600030101010101" pitchFamily="2" charset="-122"/>
              </a:rPr>
              <a:t>导体；</a:t>
            </a:r>
            <a:endParaRPr lang="en-US" altLang="zh-CN" sz="2400" baseline="0" dirty="0" smtClean="0">
              <a:solidFill>
                <a:srgbClr val="000000"/>
              </a:solidFill>
              <a:latin typeface="宋体" panose="02010600030101010101" pitchFamily="2" charset="-122"/>
              <a:cs typeface="宋体" panose="02010600030101010101" pitchFamily="2" charset="-122"/>
            </a:endParaRPr>
          </a:p>
        </p:txBody>
      </p:sp>
      <p:sp>
        <p:nvSpPr>
          <p:cNvPr id="37896" name="Text Box 8"/>
          <p:cNvSpPr txBox="1">
            <a:spLocks noChangeArrowheads="1"/>
          </p:cNvSpPr>
          <p:nvPr/>
        </p:nvSpPr>
        <p:spPr bwMode="auto">
          <a:xfrm>
            <a:off x="3790315" y="1459230"/>
            <a:ext cx="3121025" cy="626110"/>
          </a:xfrm>
          <a:prstGeom prst="rect">
            <a:avLst/>
          </a:prstGeom>
          <a:noFill/>
          <a:ln w="9525">
            <a:noFill/>
            <a:miter lim="800000"/>
          </a:ln>
          <a:effectLst/>
        </p:spPr>
        <p:txBody>
          <a:bodyPr wrap="square" lIns="72566" tIns="36282" rIns="72566" bIns="36282">
            <a:spAutoFit/>
          </a:bodyPr>
          <a:lstStyle/>
          <a:p>
            <a:pPr>
              <a:lnSpc>
                <a:spcPct val="150000"/>
              </a:lnSpc>
              <a:buClr>
                <a:schemeClr val="accent1"/>
              </a:buClr>
              <a:buSzPct val="85000"/>
            </a:pPr>
            <a:r>
              <a:rPr lang="zh-CN" altLang="en-US" sz="2400" baseline="0" dirty="0" smtClean="0">
                <a:solidFill>
                  <a:srgbClr val="000000"/>
                </a:solidFill>
                <a:latin typeface="宋体" panose="02010600030101010101" pitchFamily="2" charset="-122"/>
                <a:cs typeface="宋体" panose="02010600030101010101" pitchFamily="2" charset="-122"/>
              </a:rPr>
              <a:t>灵敏电流计；</a:t>
            </a:r>
            <a:endParaRPr lang="en-US" altLang="zh-CN" sz="2400" baseline="0" dirty="0" smtClean="0">
              <a:solidFill>
                <a:srgbClr val="000000"/>
              </a:solidFill>
              <a:latin typeface="宋体" panose="02010600030101010101" pitchFamily="2" charset="-122"/>
              <a:cs typeface="宋体" panose="02010600030101010101" pitchFamily="2" charset="-122"/>
            </a:endParaRPr>
          </a:p>
        </p:txBody>
      </p:sp>
      <p:sp>
        <p:nvSpPr>
          <p:cNvPr id="37897" name="Text Box 9"/>
          <p:cNvSpPr txBox="1">
            <a:spLocks noChangeArrowheads="1"/>
          </p:cNvSpPr>
          <p:nvPr/>
        </p:nvSpPr>
        <p:spPr bwMode="auto">
          <a:xfrm>
            <a:off x="5553075" y="1459230"/>
            <a:ext cx="2308860" cy="626110"/>
          </a:xfrm>
          <a:prstGeom prst="rect">
            <a:avLst/>
          </a:prstGeom>
          <a:noFill/>
          <a:ln w="9525">
            <a:noFill/>
            <a:miter lim="800000"/>
          </a:ln>
          <a:effectLst/>
        </p:spPr>
        <p:txBody>
          <a:bodyPr wrap="square" lIns="72566" tIns="36282" rIns="72566" bIns="36282">
            <a:spAutoFit/>
          </a:bodyPr>
          <a:lstStyle/>
          <a:p>
            <a:pPr>
              <a:lnSpc>
                <a:spcPct val="150000"/>
              </a:lnSpc>
              <a:buClr>
                <a:schemeClr val="accent1"/>
              </a:buClr>
              <a:buSzPct val="85000"/>
            </a:pPr>
            <a:r>
              <a:rPr lang="zh-CN" altLang="en-US" sz="2400" baseline="0" dirty="0" smtClean="0">
                <a:solidFill>
                  <a:srgbClr val="000000"/>
                </a:solidFill>
                <a:latin typeface="宋体" panose="02010600030101010101" pitchFamily="2" charset="-122"/>
                <a:cs typeface="宋体" panose="02010600030101010101" pitchFamily="2" charset="-122"/>
                <a:sym typeface="+mn-ea"/>
              </a:rPr>
              <a:t>开关；</a:t>
            </a:r>
            <a:r>
              <a:rPr lang="zh-CN" altLang="en-US" sz="2400" baseline="0" dirty="0">
                <a:solidFill>
                  <a:srgbClr val="000000"/>
                </a:solidFill>
                <a:latin typeface="宋体" panose="02010600030101010101" pitchFamily="2" charset="-122"/>
                <a:cs typeface="Times New Roman" panose="02020603050405020304" pitchFamily="18" charset="0"/>
              </a:rPr>
              <a:t>导线</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horizontal)">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blinds(horizontal)">
                                      <p:cBhvr>
                                        <p:cTn id="12" dur="500"/>
                                        <p:tgtEl>
                                          <p:spTgt spid="378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894"/>
                                        </p:tgtEl>
                                        <p:attrNameLst>
                                          <p:attrName>style.visibility</p:attrName>
                                        </p:attrNameLst>
                                      </p:cBhvr>
                                      <p:to>
                                        <p:strVal val="visible"/>
                                      </p:to>
                                    </p:set>
                                    <p:animEffect transition="in" filter="blinds(horizontal)">
                                      <p:cBhvr>
                                        <p:cTn id="17" dur="500"/>
                                        <p:tgtEl>
                                          <p:spTgt spid="378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896"/>
                                        </p:tgtEl>
                                        <p:attrNameLst>
                                          <p:attrName>style.visibility</p:attrName>
                                        </p:attrNameLst>
                                      </p:cBhvr>
                                      <p:to>
                                        <p:strVal val="visible"/>
                                      </p:to>
                                    </p:set>
                                    <p:animEffect transition="in" filter="blinds(horizontal)">
                                      <p:cBhvr>
                                        <p:cTn id="22" dur="500"/>
                                        <p:tgtEl>
                                          <p:spTgt spid="3789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897"/>
                                        </p:tgtEl>
                                        <p:attrNameLst>
                                          <p:attrName>style.visibility</p:attrName>
                                        </p:attrNameLst>
                                      </p:cBhvr>
                                      <p:to>
                                        <p:strVal val="visible"/>
                                      </p:to>
                                    </p:set>
                                    <p:animEffect transition="in" filter="blinds(horizontal)">
                                      <p:cBhvr>
                                        <p:cTn id="27" dur="500"/>
                                        <p:tgtEl>
                                          <p:spTgt spid="3789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7891"/>
                                        </p:tgtEl>
                                        <p:attrNameLst>
                                          <p:attrName>style.visibility</p:attrName>
                                        </p:attrNameLst>
                                      </p:cBhvr>
                                      <p:to>
                                        <p:strVal val="visible"/>
                                      </p:to>
                                    </p:set>
                                    <p:animEffect transition="in" filter="box(in)">
                                      <p:cBhvr>
                                        <p:cTn id="3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ldLvl="0" animBg="1" autoUpdateAnimBg="0"/>
      <p:bldP spid="37893" grpId="0" bldLvl="0" animBg="1" autoUpdateAnimBg="0"/>
      <p:bldP spid="37894" grpId="0" bldLvl="0" animBg="1" autoUpdateAnimBg="0"/>
      <p:bldP spid="37896" grpId="0" bldLvl="0" animBg="1" autoUpdateAnimBg="0"/>
      <p:bldP spid="37897"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919017" y="1018806"/>
            <a:ext cx="579120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1" baseline="0" dirty="0">
                <a:solidFill>
                  <a:srgbClr val="000000"/>
                </a:solidFill>
                <a:latin typeface="宋体" panose="02010600030101010101" pitchFamily="2" charset="-122"/>
              </a:rPr>
              <a:t>如何利用磁场获得电流？</a:t>
            </a:r>
          </a:p>
        </p:txBody>
      </p:sp>
      <p:graphicFrame>
        <p:nvGraphicFramePr>
          <p:cNvPr id="4" name="Group 2"/>
          <p:cNvGraphicFramePr>
            <a:graphicFrameLocks noGrp="1"/>
          </p:cNvGraphicFramePr>
          <p:nvPr/>
        </p:nvGraphicFramePr>
        <p:xfrm>
          <a:off x="844550" y="1715135"/>
          <a:ext cx="7476490" cy="3780155"/>
        </p:xfrm>
        <a:graphic>
          <a:graphicData uri="http://schemas.openxmlformats.org/drawingml/2006/table">
            <a:tbl>
              <a:tblPr>
                <a:tableStyleId>{5940675A-B579-460E-94D1-54222C63F5DA}</a:tableStyleId>
              </a:tblPr>
              <a:tblGrid>
                <a:gridCol w="1783080"/>
                <a:gridCol w="3951605"/>
                <a:gridCol w="1741805"/>
              </a:tblGrid>
              <a:tr h="718185">
                <a:tc>
                  <a:txBody>
                    <a:bodyPr/>
                    <a:lstStyle/>
                    <a:p>
                      <a:pPr marL="0" marR="0" lvl="0" indent="0" algn="ctr" defTabSz="914400" rtl="0" eaLnBrk="1" fontAlgn="base" latinLnBrk="0" hangingPunct="1">
                        <a:lnSpc>
                          <a:spcPct val="150000"/>
                        </a:lnSpc>
                        <a:spcBef>
                          <a:spcPct val="0"/>
                        </a:spcBef>
                        <a:spcAft>
                          <a:spcPct val="0"/>
                        </a:spcAft>
                        <a:buClr>
                          <a:schemeClr val="accent1"/>
                        </a:buClr>
                        <a:buSzPct val="85000"/>
                        <a:buFont typeface="Wingdings" panose="05000000000000000000" pitchFamily="2" charset="2"/>
                        <a:buNone/>
                      </a:pPr>
                      <a:endParaRPr lang="zh-CN" altLang="zh-CN" sz="2400" b="0" kern="1200" baseline="0"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5000"/>
                        <a:buFont typeface="Wingdings" panose="05000000000000000000" pitchFamily="2" charset="2"/>
                        <a:buNone/>
                        <a:defRPr/>
                      </a:pPr>
                      <a:r>
                        <a:rPr kumimoji="1" lang="zh-CN" altLang="en-US" sz="2400" b="0" dirty="0" smtClean="0">
                          <a:solidFill>
                            <a:srgbClr val="002060"/>
                          </a:solidFill>
                          <a:latin typeface="宋体" panose="02010600030101010101" pitchFamily="2" charset="-122"/>
                          <a:ea typeface="宋体" panose="02010600030101010101" pitchFamily="2" charset="-122"/>
                        </a:rPr>
                        <a:t>导体在磁场中运动情况</a:t>
                      </a: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5000"/>
                        <a:buFont typeface="Wingdings" panose="05000000000000000000" pitchFamily="2" charset="2"/>
                        <a:buNone/>
                        <a:defRPr/>
                      </a:pPr>
                      <a:r>
                        <a:rPr kumimoji="1" lang="zh-CN" altLang="en-US" sz="2400" b="0" dirty="0" smtClean="0">
                          <a:solidFill>
                            <a:srgbClr val="002060"/>
                          </a:solidFill>
                          <a:latin typeface="宋体" panose="02010600030101010101" pitchFamily="2" charset="-122"/>
                          <a:ea typeface="宋体" panose="02010600030101010101" pitchFamily="2" charset="-122"/>
                        </a:rPr>
                        <a:t>感应电流</a:t>
                      </a: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0240">
                <a:tc rowSpan="3">
                  <a:txBody>
                    <a:bodyPr/>
                    <a:lstStyle/>
                    <a:p>
                      <a:pPr marL="0" marR="0" lvl="0" indent="0" algn="ctr" defTabSz="914400" rtl="0" eaLnBrk="1" fontAlgn="base" latinLnBrk="0" hangingPunct="1">
                        <a:lnSpc>
                          <a:spcPct val="190000"/>
                        </a:lnSpc>
                        <a:spcBef>
                          <a:spcPct val="0"/>
                        </a:spcBef>
                        <a:spcAft>
                          <a:spcPct val="0"/>
                        </a:spcAft>
                        <a:buClr>
                          <a:schemeClr val="accent1"/>
                        </a:buClr>
                        <a:buSzPct val="85000"/>
                        <a:buFont typeface="Wingdings" panose="05000000000000000000" pitchFamily="2" charset="2"/>
                        <a:buNone/>
                        <a:defRPr/>
                      </a:pPr>
                      <a:endParaRPr kumimoji="1" lang="en-US" altLang="zh-CN" sz="2400" b="0" dirty="0" smtClean="0">
                        <a:solidFill>
                          <a:srgbClr val="002060"/>
                        </a:solidFill>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90000"/>
                        </a:lnSpc>
                        <a:spcBef>
                          <a:spcPct val="0"/>
                        </a:spcBef>
                        <a:spcAft>
                          <a:spcPct val="0"/>
                        </a:spcAft>
                        <a:buClr>
                          <a:schemeClr val="accent1"/>
                        </a:buClr>
                        <a:buSzPct val="85000"/>
                        <a:buFont typeface="Wingdings" panose="05000000000000000000" pitchFamily="2" charset="2"/>
                        <a:buNone/>
                        <a:defRPr/>
                      </a:pPr>
                      <a:r>
                        <a:rPr kumimoji="1" lang="zh-CN" altLang="en-US" sz="2400" b="0" dirty="0" smtClean="0">
                          <a:solidFill>
                            <a:srgbClr val="002060"/>
                          </a:solidFill>
                          <a:latin typeface="宋体" panose="02010600030101010101" pitchFamily="2" charset="-122"/>
                          <a:ea typeface="宋体" panose="02010600030101010101" pitchFamily="2" charset="-122"/>
                        </a:rPr>
                        <a:t>电路闭合</a:t>
                      </a: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30000"/>
                        </a:lnSpc>
                        <a:spcBef>
                          <a:spcPct val="0"/>
                        </a:spcBef>
                        <a:spcAft>
                          <a:spcPct val="0"/>
                        </a:spcAft>
                        <a:buClr>
                          <a:schemeClr val="accent1"/>
                        </a:buClr>
                        <a:buSzPct val="85000"/>
                        <a:buFont typeface="Wingdings" panose="05000000000000000000" pitchFamily="2" charset="2"/>
                        <a:buNone/>
                        <a:defRPr/>
                      </a:pPr>
                      <a:r>
                        <a:rPr kumimoji="1" lang="zh-CN" altLang="en-US" sz="2400" b="0" dirty="0" smtClean="0">
                          <a:solidFill>
                            <a:srgbClr val="002060"/>
                          </a:solidFill>
                          <a:latin typeface="宋体" panose="02010600030101010101" pitchFamily="2" charset="-122"/>
                          <a:ea typeface="宋体" panose="02010600030101010101" pitchFamily="2" charset="-122"/>
                        </a:rPr>
                        <a:t>静止</a:t>
                      </a: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5000"/>
                        <a:buFont typeface="Wingdings" panose="05000000000000000000" pitchFamily="2" charset="2"/>
                        <a:buNone/>
                      </a:pPr>
                      <a:endParaRPr lang="zh-CN" altLang="zh-CN" sz="2400" b="0" kern="1200" baseline="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9625">
                <a:tc vMerge="1">
                  <a:txBody>
                    <a:bodyPr/>
                    <a:lstStyle/>
                    <a:p>
                      <a:endParaRPr lang="zh-CN"/>
                    </a:p>
                  </a:txBody>
                  <a:tcPr/>
                </a:tc>
                <a:tc>
                  <a:txBody>
                    <a:bodyPr/>
                    <a:lstStyle/>
                    <a:p>
                      <a:pPr marL="0" marR="0" lvl="0" indent="0" algn="ctr" defTabSz="914400" rtl="0" eaLnBrk="1" fontAlgn="base" latinLnBrk="0" hangingPunct="1">
                        <a:lnSpc>
                          <a:spcPct val="160000"/>
                        </a:lnSpc>
                        <a:spcBef>
                          <a:spcPct val="0"/>
                        </a:spcBef>
                        <a:spcAft>
                          <a:spcPct val="0"/>
                        </a:spcAft>
                        <a:buClr>
                          <a:schemeClr val="accent1"/>
                        </a:buClr>
                        <a:buSzPct val="85000"/>
                        <a:buFont typeface="Wingdings" panose="05000000000000000000" pitchFamily="2" charset="2"/>
                        <a:buNone/>
                        <a:defRPr/>
                      </a:pPr>
                      <a:r>
                        <a:rPr kumimoji="1" lang="zh-CN" altLang="en-US" sz="2400" b="0" dirty="0" smtClean="0">
                          <a:solidFill>
                            <a:srgbClr val="002060"/>
                          </a:solidFill>
                          <a:latin typeface="宋体" panose="02010600030101010101" pitchFamily="2" charset="-122"/>
                          <a:ea typeface="宋体" panose="02010600030101010101" pitchFamily="2" charset="-122"/>
                        </a:rPr>
                        <a:t>沿着磁感线运动</a:t>
                      </a: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5000"/>
                        <a:buFont typeface="Wingdings" panose="05000000000000000000" pitchFamily="2" charset="2"/>
                        <a:buNone/>
                      </a:pPr>
                      <a:endParaRPr lang="zh-CN" altLang="zh-CN" sz="2400" b="0" kern="1200" baseline="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marT="45731" marB="4573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49300">
                <a:tc vMerge="1">
                  <a:txBody>
                    <a:bodyPr/>
                    <a:lstStyle/>
                    <a:p>
                      <a:endParaRPr lang="zh-CN"/>
                    </a:p>
                  </a:txBody>
                  <a:tcPr/>
                </a:tc>
                <a:tc>
                  <a:txBody>
                    <a:bodyPr/>
                    <a:lstStyle/>
                    <a:p>
                      <a:pPr marL="0" marR="0" lvl="0" indent="0" algn="ctr" defTabSz="914400" rtl="0" eaLnBrk="1" fontAlgn="base" latinLnBrk="0" hangingPunct="1">
                        <a:lnSpc>
                          <a:spcPct val="160000"/>
                        </a:lnSpc>
                        <a:spcBef>
                          <a:spcPct val="0"/>
                        </a:spcBef>
                        <a:spcAft>
                          <a:spcPct val="0"/>
                        </a:spcAft>
                        <a:buClr>
                          <a:schemeClr val="accent1"/>
                        </a:buClr>
                        <a:buSzPct val="85000"/>
                        <a:buFont typeface="Wingdings" panose="05000000000000000000" pitchFamily="2" charset="2"/>
                        <a:buNone/>
                        <a:defRPr/>
                      </a:pPr>
                      <a:r>
                        <a:rPr kumimoji="1" lang="zh-CN" altLang="en-US" sz="2400" b="0" dirty="0" smtClean="0">
                          <a:solidFill>
                            <a:srgbClr val="002060"/>
                          </a:solidFill>
                          <a:latin typeface="宋体" panose="02010600030101010101" pitchFamily="2" charset="-122"/>
                          <a:ea typeface="宋体" panose="02010600030101010101" pitchFamily="2" charset="-122"/>
                        </a:rPr>
                        <a:t>与磁感线垂直或斜向运动</a:t>
                      </a: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5000"/>
                        <a:buFont typeface="Wingdings" panose="05000000000000000000" pitchFamily="2" charset="2"/>
                        <a:buNone/>
                      </a:pPr>
                      <a:endParaRPr lang="zh-CN" altLang="zh-CN" sz="2400" b="0" kern="1200" baseline="0"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52805">
                <a:tc>
                  <a:txBody>
                    <a:bodyPr/>
                    <a:lstStyle/>
                    <a:p>
                      <a:pPr marL="0" marR="0" lvl="0" indent="0" algn="ctr" defTabSz="914400" rtl="0" eaLnBrk="1" fontAlgn="base" latinLnBrk="0" hangingPunct="1">
                        <a:lnSpc>
                          <a:spcPct val="170000"/>
                        </a:lnSpc>
                        <a:spcBef>
                          <a:spcPct val="0"/>
                        </a:spcBef>
                        <a:spcAft>
                          <a:spcPct val="0"/>
                        </a:spcAft>
                        <a:buClr>
                          <a:schemeClr val="accent1"/>
                        </a:buClr>
                        <a:buSzPct val="85000"/>
                        <a:buFont typeface="Wingdings" panose="05000000000000000000" pitchFamily="2" charset="2"/>
                        <a:buNone/>
                        <a:defRPr/>
                      </a:pPr>
                      <a:r>
                        <a:rPr kumimoji="1" lang="zh-CN" altLang="en-US" sz="2400" b="0" dirty="0" smtClean="0">
                          <a:solidFill>
                            <a:srgbClr val="002060"/>
                          </a:solidFill>
                          <a:latin typeface="宋体" panose="02010600030101010101" pitchFamily="2" charset="-122"/>
                          <a:ea typeface="宋体" panose="02010600030101010101" pitchFamily="2" charset="-122"/>
                        </a:rPr>
                        <a:t>电路断开</a:t>
                      </a: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80000"/>
                        </a:lnSpc>
                        <a:spcBef>
                          <a:spcPct val="0"/>
                        </a:spcBef>
                        <a:spcAft>
                          <a:spcPct val="0"/>
                        </a:spcAft>
                        <a:buClr>
                          <a:schemeClr val="accent1"/>
                        </a:buClr>
                        <a:buSzPct val="85000"/>
                        <a:buFont typeface="Wingdings" panose="05000000000000000000" pitchFamily="2" charset="2"/>
                        <a:buNone/>
                        <a:defRPr/>
                      </a:pPr>
                      <a:r>
                        <a:rPr kumimoji="1" lang="zh-CN" altLang="en-US" sz="2400" b="0" dirty="0" smtClean="0">
                          <a:solidFill>
                            <a:srgbClr val="002060"/>
                          </a:solidFill>
                          <a:latin typeface="宋体" panose="02010600030101010101" pitchFamily="2" charset="-122"/>
                          <a:ea typeface="宋体" panose="02010600030101010101" pitchFamily="2" charset="-122"/>
                        </a:rPr>
                        <a:t>与磁感线垂直或斜向运动</a:t>
                      </a: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50000"/>
                        </a:lnSpc>
                        <a:spcBef>
                          <a:spcPct val="0"/>
                        </a:spcBef>
                        <a:spcAft>
                          <a:spcPct val="0"/>
                        </a:spcAft>
                        <a:buClr>
                          <a:schemeClr val="accent1"/>
                        </a:buClr>
                        <a:buSzPct val="85000"/>
                        <a:buFont typeface="Wingdings" panose="05000000000000000000" pitchFamily="2" charset="2"/>
                        <a:buNone/>
                      </a:pPr>
                      <a:endParaRPr lang="zh-CN" altLang="zh-CN" sz="2400" b="0" kern="1200" baseline="0" dirty="0" smtClean="0">
                        <a:solidFill>
                          <a:srgbClr val="002060"/>
                        </a:solidFill>
                        <a:latin typeface="宋体" panose="02010600030101010101" pitchFamily="2" charset="-122"/>
                        <a:ea typeface="宋体" panose="02010600030101010101" pitchFamily="2" charset="-122"/>
                        <a:cs typeface="Times New Roman" panose="02020603050405020304" pitchFamily="18" charset="0"/>
                      </a:endParaRPr>
                    </a:p>
                  </a:txBody>
                  <a:tcPr marT="45731" marB="4573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 Box 34"/>
          <p:cNvSpPr txBox="1">
            <a:spLocks noChangeArrowheads="1"/>
          </p:cNvSpPr>
          <p:nvPr/>
        </p:nvSpPr>
        <p:spPr bwMode="auto">
          <a:xfrm>
            <a:off x="7142904" y="2573408"/>
            <a:ext cx="74295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aseline="0">
                <a:solidFill>
                  <a:srgbClr val="FF3300"/>
                </a:solidFill>
                <a:latin typeface="宋体" panose="02010600030101010101" pitchFamily="2" charset="-122"/>
              </a:rPr>
              <a:t>无</a:t>
            </a:r>
          </a:p>
        </p:txBody>
      </p:sp>
      <p:sp>
        <p:nvSpPr>
          <p:cNvPr id="6" name="Text Box 35"/>
          <p:cNvSpPr txBox="1">
            <a:spLocks noChangeArrowheads="1"/>
          </p:cNvSpPr>
          <p:nvPr/>
        </p:nvSpPr>
        <p:spPr bwMode="auto">
          <a:xfrm>
            <a:off x="7142903" y="3208982"/>
            <a:ext cx="74295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aseline="0">
                <a:solidFill>
                  <a:srgbClr val="FF3300"/>
                </a:solidFill>
                <a:latin typeface="宋体" panose="02010600030101010101" pitchFamily="2" charset="-122"/>
              </a:rPr>
              <a:t>无</a:t>
            </a:r>
          </a:p>
        </p:txBody>
      </p:sp>
      <p:sp>
        <p:nvSpPr>
          <p:cNvPr id="7" name="Text Box 36"/>
          <p:cNvSpPr txBox="1">
            <a:spLocks noChangeArrowheads="1"/>
          </p:cNvSpPr>
          <p:nvPr/>
        </p:nvSpPr>
        <p:spPr bwMode="auto">
          <a:xfrm>
            <a:off x="7161953" y="4043836"/>
            <a:ext cx="74295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aseline="0">
                <a:solidFill>
                  <a:srgbClr val="FF3300"/>
                </a:solidFill>
                <a:latin typeface="宋体" panose="02010600030101010101" pitchFamily="2" charset="-122"/>
              </a:rPr>
              <a:t>有</a:t>
            </a:r>
          </a:p>
        </p:txBody>
      </p:sp>
      <p:sp>
        <p:nvSpPr>
          <p:cNvPr id="8" name="Text Box 37"/>
          <p:cNvSpPr txBox="1">
            <a:spLocks noChangeArrowheads="1"/>
          </p:cNvSpPr>
          <p:nvPr/>
        </p:nvSpPr>
        <p:spPr bwMode="auto">
          <a:xfrm>
            <a:off x="7162186" y="4862268"/>
            <a:ext cx="74295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aseline="0" dirty="0">
                <a:solidFill>
                  <a:srgbClr val="FF3300"/>
                </a:solidFill>
                <a:latin typeface="宋体" panose="02010600030101010101" pitchFamily="2" charset="-122"/>
              </a:rPr>
              <a:t>无</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linds(horizontal)">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ldLvl="0" animBg="1" autoUpdateAnimBg="0"/>
      <p:bldP spid="5" grpId="0" bldLvl="0" animBg="1" autoUpdateAnimBg="0"/>
      <p:bldP spid="6" grpId="0" bldLvl="0" animBg="1" autoUpdateAnimBg="0"/>
      <p:bldP spid="7" grpId="0" bldLvl="0" animBg="1" autoUpdateAnimBg="0"/>
      <p:bldP spid="8"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60375" y="1209675"/>
            <a:ext cx="2729865" cy="441325"/>
          </a:xfrm>
          <a:prstGeom prst="rect">
            <a:avLst/>
          </a:prstGeom>
          <a:noFill/>
          <a:ln w="9525">
            <a:noFill/>
            <a:miter lim="800000"/>
          </a:ln>
          <a:effectLst/>
        </p:spPr>
        <p:txBody>
          <a:bodyPr wrap="square" lIns="72566" tIns="36282" rIns="72566" bIns="36282">
            <a:spAutoFit/>
          </a:bodyPr>
          <a:lstStyle/>
          <a:p>
            <a:pPr>
              <a:spcBef>
                <a:spcPct val="50000"/>
              </a:spcBef>
            </a:pPr>
            <a:r>
              <a:rPr kumimoji="1" lang="zh-CN" altLang="en-US" sz="2400" baseline="0" dirty="0">
                <a:solidFill>
                  <a:srgbClr val="000000"/>
                </a:solidFill>
                <a:latin typeface="宋体" panose="02010600030101010101" pitchFamily="2" charset="-122"/>
              </a:rPr>
              <a:t>实验结论：</a:t>
            </a:r>
          </a:p>
        </p:txBody>
      </p:sp>
      <p:sp>
        <p:nvSpPr>
          <p:cNvPr id="40963" name="Text Box 3"/>
          <p:cNvSpPr txBox="1">
            <a:spLocks noChangeArrowheads="1"/>
          </p:cNvSpPr>
          <p:nvPr/>
        </p:nvSpPr>
        <p:spPr bwMode="auto">
          <a:xfrm>
            <a:off x="566420" y="2202815"/>
            <a:ext cx="8323580" cy="1327785"/>
          </a:xfrm>
          <a:prstGeom prst="rect">
            <a:avLst/>
          </a:prstGeom>
          <a:noFill/>
          <a:ln w="9525">
            <a:noFill/>
            <a:miter lim="800000"/>
          </a:ln>
          <a:effectLst/>
        </p:spPr>
        <p:txBody>
          <a:bodyPr wrap="square" lIns="72566" tIns="36282" rIns="72566" bIns="36282">
            <a:spAutoFit/>
          </a:bodyPr>
          <a:lstStyle/>
          <a:p>
            <a:pPr>
              <a:lnSpc>
                <a:spcPct val="170000"/>
              </a:lnSpc>
              <a:spcBef>
                <a:spcPct val="50000"/>
              </a:spcBef>
            </a:pPr>
            <a:r>
              <a:rPr kumimoji="1" lang="en-US" altLang="zh-CN" sz="2400" u="sng" baseline="0" dirty="0">
                <a:solidFill>
                  <a:srgbClr val="000000"/>
                </a:solidFill>
                <a:latin typeface="宋体" panose="02010600030101010101" pitchFamily="2" charset="-122"/>
                <a:cs typeface="宋体" panose="02010600030101010101" pitchFamily="2" charset="-122"/>
              </a:rPr>
              <a:t>_______</a:t>
            </a:r>
            <a:r>
              <a:rPr kumimoji="1" lang="zh-CN" altLang="en-US" sz="2400" baseline="0" dirty="0">
                <a:solidFill>
                  <a:srgbClr val="000000"/>
                </a:solidFill>
                <a:latin typeface="宋体" panose="02010600030101010101" pitchFamily="2" charset="-122"/>
                <a:cs typeface="宋体" panose="02010600030101010101" pitchFamily="2" charset="-122"/>
              </a:rPr>
              <a:t>电路的</a:t>
            </a:r>
            <a:r>
              <a:rPr kumimoji="1" lang="en-US" altLang="zh-CN" sz="2400" u="sng" baseline="0" dirty="0">
                <a:solidFill>
                  <a:srgbClr val="000000"/>
                </a:solidFill>
                <a:latin typeface="宋体" panose="02010600030101010101" pitchFamily="2" charset="-122"/>
                <a:cs typeface="宋体" panose="02010600030101010101" pitchFamily="2" charset="-122"/>
              </a:rPr>
              <a:t>_________</a:t>
            </a:r>
            <a:r>
              <a:rPr kumimoji="1" lang="zh-CN" altLang="en-US" sz="2400" baseline="0" dirty="0">
                <a:solidFill>
                  <a:srgbClr val="000000"/>
                </a:solidFill>
                <a:latin typeface="宋体" panose="02010600030101010101" pitchFamily="2" charset="-122"/>
                <a:cs typeface="宋体" panose="02010600030101010101" pitchFamily="2" charset="-122"/>
              </a:rPr>
              <a:t>导体在</a:t>
            </a:r>
            <a:r>
              <a:rPr kumimoji="1" lang="zh-CN" altLang="en-US" sz="2400" u="sng" baseline="0" dirty="0">
                <a:solidFill>
                  <a:srgbClr val="000000"/>
                </a:solidFill>
                <a:latin typeface="宋体" panose="02010600030101010101" pitchFamily="2" charset="-122"/>
                <a:cs typeface="宋体" panose="02010600030101010101" pitchFamily="2" charset="-122"/>
              </a:rPr>
              <a:t>＿＿＿</a:t>
            </a:r>
            <a:r>
              <a:rPr kumimoji="1" lang="zh-CN" altLang="en-US" sz="2400" baseline="0" dirty="0">
                <a:solidFill>
                  <a:srgbClr val="000000"/>
                </a:solidFill>
                <a:latin typeface="宋体" panose="02010600030101010101" pitchFamily="2" charset="-122"/>
                <a:cs typeface="宋体" panose="02010600030101010101" pitchFamily="2" charset="-122"/>
              </a:rPr>
              <a:t>中做</a:t>
            </a:r>
            <a:r>
              <a:rPr kumimoji="1" lang="en-US" altLang="zh-CN" sz="2400" u="sng" baseline="0" dirty="0">
                <a:solidFill>
                  <a:srgbClr val="000000"/>
                </a:solidFill>
                <a:latin typeface="宋体" panose="02010600030101010101" pitchFamily="2" charset="-122"/>
                <a:cs typeface="宋体" panose="02010600030101010101" pitchFamily="2" charset="-122"/>
              </a:rPr>
              <a:t>__________</a:t>
            </a:r>
            <a:r>
              <a:rPr kumimoji="1" lang="zh-CN" altLang="en-US" sz="2400" baseline="0" dirty="0">
                <a:solidFill>
                  <a:srgbClr val="000000"/>
                </a:solidFill>
                <a:latin typeface="宋体" panose="02010600030101010101" pitchFamily="2" charset="-122"/>
                <a:cs typeface="宋体" panose="02010600030101010101" pitchFamily="2" charset="-122"/>
              </a:rPr>
              <a:t>的运动时，导体中会产生</a:t>
            </a:r>
            <a:r>
              <a:rPr kumimoji="1" lang="zh-CN" altLang="en-US" sz="2400" baseline="0" dirty="0" smtClean="0">
                <a:solidFill>
                  <a:srgbClr val="000000"/>
                </a:solidFill>
                <a:latin typeface="宋体" panose="02010600030101010101" pitchFamily="2" charset="-122"/>
                <a:cs typeface="宋体" panose="02010600030101010101" pitchFamily="2" charset="-122"/>
              </a:rPr>
              <a:t>感应电流</a:t>
            </a:r>
            <a:r>
              <a:rPr kumimoji="1" lang="en-US" altLang="zh-CN" sz="2400" baseline="0" dirty="0" smtClean="0">
                <a:solidFill>
                  <a:srgbClr val="000000"/>
                </a:solidFill>
                <a:latin typeface="宋体" panose="02010600030101010101" pitchFamily="2" charset="-122"/>
                <a:cs typeface="宋体" panose="02010600030101010101" pitchFamily="2" charset="-122"/>
              </a:rPr>
              <a:t>。</a:t>
            </a:r>
          </a:p>
        </p:txBody>
      </p:sp>
      <p:sp>
        <p:nvSpPr>
          <p:cNvPr id="40964" name="Text Box 4"/>
          <p:cNvSpPr txBox="1">
            <a:spLocks noChangeArrowheads="1"/>
          </p:cNvSpPr>
          <p:nvPr/>
        </p:nvSpPr>
        <p:spPr bwMode="auto">
          <a:xfrm>
            <a:off x="851112" y="2308568"/>
            <a:ext cx="144780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aseline="0" dirty="0">
                <a:solidFill>
                  <a:srgbClr val="FF3300"/>
                </a:solidFill>
                <a:latin typeface="宋体" panose="02010600030101010101" pitchFamily="2" charset="-122"/>
              </a:rPr>
              <a:t>闭合</a:t>
            </a:r>
          </a:p>
        </p:txBody>
      </p:sp>
      <p:sp>
        <p:nvSpPr>
          <p:cNvPr id="40965" name="Text Box 5"/>
          <p:cNvSpPr txBox="1">
            <a:spLocks noChangeArrowheads="1"/>
          </p:cNvSpPr>
          <p:nvPr/>
        </p:nvSpPr>
        <p:spPr bwMode="auto">
          <a:xfrm>
            <a:off x="6344344" y="2277666"/>
            <a:ext cx="312420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aseline="0" dirty="0">
                <a:solidFill>
                  <a:srgbClr val="FF3300"/>
                </a:solidFill>
                <a:latin typeface="宋体" panose="02010600030101010101" pitchFamily="2" charset="-122"/>
              </a:rPr>
              <a:t>切割磁感线</a:t>
            </a:r>
          </a:p>
        </p:txBody>
      </p:sp>
      <p:sp>
        <p:nvSpPr>
          <p:cNvPr id="40966" name="Text Box 6"/>
          <p:cNvSpPr txBox="1">
            <a:spLocks noChangeArrowheads="1"/>
          </p:cNvSpPr>
          <p:nvPr/>
        </p:nvSpPr>
        <p:spPr bwMode="auto">
          <a:xfrm>
            <a:off x="2833264" y="2309011"/>
            <a:ext cx="228600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aseline="0" dirty="0">
                <a:solidFill>
                  <a:srgbClr val="FF3300"/>
                </a:solidFill>
                <a:latin typeface="宋体" panose="02010600030101010101" pitchFamily="2" charset="-122"/>
              </a:rPr>
              <a:t>一部分</a:t>
            </a:r>
          </a:p>
        </p:txBody>
      </p:sp>
      <p:sp>
        <p:nvSpPr>
          <p:cNvPr id="40967" name="Text Box 7"/>
          <p:cNvSpPr txBox="1">
            <a:spLocks noChangeArrowheads="1"/>
          </p:cNvSpPr>
          <p:nvPr/>
        </p:nvSpPr>
        <p:spPr bwMode="auto">
          <a:xfrm>
            <a:off x="4996957" y="2309044"/>
            <a:ext cx="1447800" cy="441325"/>
          </a:xfrm>
          <a:prstGeom prst="rect">
            <a:avLst/>
          </a:prstGeom>
          <a:noFill/>
          <a:ln w="9525">
            <a:noFill/>
            <a:miter lim="800000"/>
          </a:ln>
          <a:effectLst/>
        </p:spPr>
        <p:txBody>
          <a:bodyPr lIns="72566" tIns="36282" rIns="72566" bIns="36282">
            <a:spAutoFit/>
          </a:bodyPr>
          <a:lstStyle/>
          <a:p>
            <a:pPr>
              <a:spcBef>
                <a:spcPct val="50000"/>
              </a:spcBef>
            </a:pPr>
            <a:r>
              <a:rPr kumimoji="1" lang="zh-CN" altLang="en-US" sz="2400" baseline="0" dirty="0">
                <a:solidFill>
                  <a:srgbClr val="FF3300"/>
                </a:solidFill>
                <a:latin typeface="宋体" panose="02010600030101010101" pitchFamily="2" charset="-122"/>
              </a:rPr>
              <a:t>磁场</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0966"/>
                                        </p:tgtEl>
                                        <p:attrNameLst>
                                          <p:attrName>style.visibility</p:attrName>
                                        </p:attrNameLst>
                                      </p:cBhvr>
                                      <p:to>
                                        <p:strVal val="visible"/>
                                      </p:to>
                                    </p:set>
                                    <p:animEffect transition="in" filter="blinds(horizontal)">
                                      <p:cBhvr>
                                        <p:cTn id="11" dur="500"/>
                                        <p:tgtEl>
                                          <p:spTgt spid="4096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0967"/>
                                        </p:tgtEl>
                                        <p:attrNameLst>
                                          <p:attrName>style.visibility</p:attrName>
                                        </p:attrNameLst>
                                      </p:cBhvr>
                                      <p:to>
                                        <p:strVal val="visible"/>
                                      </p:to>
                                    </p:set>
                                    <p:animEffect transition="in" filter="blinds(horizontal)">
                                      <p:cBhvr>
                                        <p:cTn id="16" dur="500"/>
                                        <p:tgtEl>
                                          <p:spTgt spid="4096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0965"/>
                                        </p:tgtEl>
                                        <p:attrNameLst>
                                          <p:attrName>style.visibility</p:attrName>
                                        </p:attrNameLst>
                                      </p:cBhvr>
                                      <p:to>
                                        <p:strVal val="visible"/>
                                      </p:to>
                                    </p:set>
                                    <p:animEffect transition="in" filter="blinds(horizontal)">
                                      <p:cBhvr>
                                        <p:cTn id="21"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ldLvl="0" animBg="1"/>
      <p:bldP spid="40965" grpId="0" bldLvl="0" animBg="1"/>
      <p:bldP spid="40966" grpId="0" bldLvl="0" animBg="1"/>
      <p:bldP spid="4096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14282" y="643712"/>
            <a:ext cx="1752600" cy="718185"/>
          </a:xfrm>
          <a:prstGeom prst="rect">
            <a:avLst/>
          </a:prstGeom>
          <a:noFill/>
          <a:ln w="9525">
            <a:noFill/>
            <a:miter lim="800000"/>
          </a:ln>
          <a:effectLst/>
        </p:spPr>
        <p:txBody>
          <a:bodyPr lIns="72566" tIns="36282" rIns="72566" bIns="36282">
            <a:spAutoFit/>
          </a:bodyPr>
          <a:lstStyle/>
          <a:p>
            <a:pPr>
              <a:lnSpc>
                <a:spcPct val="150000"/>
              </a:lnSpc>
              <a:buClr>
                <a:schemeClr val="accent1"/>
              </a:buClr>
              <a:buSzPct val="85000"/>
            </a:pPr>
            <a:r>
              <a:rPr lang="zh-CN" altLang="en-US" sz="2800" baseline="0" dirty="0">
                <a:solidFill>
                  <a:srgbClr val="000000"/>
                </a:solidFill>
                <a:latin typeface="宋体" panose="02010600030101010101" pitchFamily="2" charset="-122"/>
                <a:cs typeface="Times New Roman" panose="02020603050405020304" pitchFamily="18" charset="0"/>
              </a:rPr>
              <a:t>练习</a:t>
            </a:r>
          </a:p>
        </p:txBody>
      </p:sp>
      <p:sp>
        <p:nvSpPr>
          <p:cNvPr id="41987" name="Text Box 3"/>
          <p:cNvSpPr txBox="1">
            <a:spLocks noChangeArrowheads="1"/>
          </p:cNvSpPr>
          <p:nvPr/>
        </p:nvSpPr>
        <p:spPr bwMode="auto">
          <a:xfrm>
            <a:off x="390277" y="1362008"/>
            <a:ext cx="8229600" cy="1179830"/>
          </a:xfrm>
          <a:prstGeom prst="rect">
            <a:avLst/>
          </a:prstGeom>
          <a:noFill/>
          <a:ln w="9525">
            <a:noFill/>
            <a:miter lim="800000"/>
          </a:ln>
          <a:effectLst/>
        </p:spPr>
        <p:txBody>
          <a:bodyPr lIns="72566" tIns="36282" rIns="72566" bIns="36282">
            <a:spAutoFit/>
          </a:bodyPr>
          <a:lstStyle/>
          <a:p>
            <a:pPr>
              <a:lnSpc>
                <a:spcPct val="150000"/>
              </a:lnSpc>
              <a:buClr>
                <a:schemeClr val="accent1"/>
              </a:buClr>
              <a:buSzPct val="85000"/>
            </a:pPr>
            <a:r>
              <a:rPr lang="zh-CN" altLang="en-US" sz="2400" baseline="0" dirty="0">
                <a:solidFill>
                  <a:srgbClr val="000000"/>
                </a:solidFill>
                <a:latin typeface="宋体" panose="02010600030101010101" pitchFamily="2" charset="-122"/>
                <a:cs typeface="宋体" panose="02010600030101010101" pitchFamily="2" charset="-122"/>
              </a:rPr>
              <a:t>如图导体</a:t>
            </a:r>
            <a:r>
              <a:rPr lang="en-US" altLang="zh-CN" sz="2400" baseline="0" dirty="0">
                <a:solidFill>
                  <a:srgbClr val="000000"/>
                </a:solidFill>
                <a:latin typeface="宋体" panose="02010600030101010101" pitchFamily="2" charset="-122"/>
                <a:cs typeface="宋体" panose="02010600030101010101" pitchFamily="2" charset="-122"/>
              </a:rPr>
              <a:t>AB</a:t>
            </a:r>
            <a:r>
              <a:rPr lang="zh-CN" altLang="en-US" sz="2400" baseline="0" dirty="0">
                <a:solidFill>
                  <a:srgbClr val="000000"/>
                </a:solidFill>
                <a:latin typeface="宋体" panose="02010600030101010101" pitchFamily="2" charset="-122"/>
                <a:cs typeface="宋体" panose="02010600030101010101" pitchFamily="2" charset="-122"/>
              </a:rPr>
              <a:t>如箭头方向运动，试判断下列四种情况下导体中有感应电流产生的是</a:t>
            </a:r>
            <a:r>
              <a:rPr lang="zh-CN" altLang="en-US" sz="2400" baseline="0" dirty="0" smtClean="0">
                <a:solidFill>
                  <a:srgbClr val="000000"/>
                </a:solidFill>
                <a:latin typeface="宋体" panose="02010600030101010101" pitchFamily="2" charset="-122"/>
                <a:cs typeface="宋体" panose="02010600030101010101" pitchFamily="2" charset="-122"/>
              </a:rPr>
              <a:t>？（    ）</a:t>
            </a:r>
          </a:p>
        </p:txBody>
      </p:sp>
      <p:sp>
        <p:nvSpPr>
          <p:cNvPr id="42000" name="Text Box 16"/>
          <p:cNvSpPr txBox="1">
            <a:spLocks noChangeArrowheads="1"/>
          </p:cNvSpPr>
          <p:nvPr/>
        </p:nvSpPr>
        <p:spPr bwMode="auto">
          <a:xfrm>
            <a:off x="3983364" y="2021989"/>
            <a:ext cx="647700" cy="441325"/>
          </a:xfrm>
          <a:prstGeom prst="rect">
            <a:avLst/>
          </a:prstGeom>
          <a:noFill/>
          <a:ln w="9525">
            <a:noFill/>
            <a:miter lim="800000"/>
          </a:ln>
          <a:effectLst/>
        </p:spPr>
        <p:txBody>
          <a:bodyPr wrap="square" lIns="72566" tIns="36282" rIns="72566" bIns="36282">
            <a:spAutoFit/>
          </a:bodyPr>
          <a:lstStyle/>
          <a:p>
            <a:pPr>
              <a:spcBef>
                <a:spcPct val="50000"/>
              </a:spcBef>
            </a:pPr>
            <a:r>
              <a:rPr lang="en-US" altLang="zh-CN" sz="2400" baseline="0" dirty="0">
                <a:solidFill>
                  <a:srgbClr val="FF3300"/>
                </a:solidFill>
                <a:latin typeface="宋体" panose="02010600030101010101" pitchFamily="2" charset="-122"/>
              </a:rPr>
              <a:t>C</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818" y="2773411"/>
            <a:ext cx="8358187" cy="2815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000"/>
                                        </p:tgtEl>
                                        <p:attrNameLst>
                                          <p:attrName>style.visibility</p:attrName>
                                        </p:attrNameLst>
                                      </p:cBhvr>
                                      <p:to>
                                        <p:strVal val="visible"/>
                                      </p:to>
                                    </p:set>
                                    <p:animEffect transition="in" filter="blinds(horizontal)">
                                      <p:cBhvr>
                                        <p:cTn id="7" dur="500"/>
                                        <p:tgtEl>
                                          <p:spTgt spid="42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0" grpId="0" bldLvl="0" animBg="1"/>
    </p:bld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TotalTime>
  <Words>699</Words>
  <Application>Microsoft Office PowerPoint</Application>
  <PresentationFormat>自定义</PresentationFormat>
  <Paragraphs>72</Paragraphs>
  <Slides>17</Slides>
  <Notes>1</Notes>
  <HiddenSlides>0</HiddenSlides>
  <MMClips>0</MMClips>
  <ScaleCrop>false</ScaleCrop>
  <HeadingPairs>
    <vt:vector size="4" baseType="variant">
      <vt:variant>
        <vt:lpstr>主题</vt:lpstr>
      </vt:variant>
      <vt:variant>
        <vt:i4>3</vt:i4>
      </vt:variant>
      <vt:variant>
        <vt:lpstr>幻灯片标题</vt:lpstr>
      </vt:variant>
      <vt:variant>
        <vt:i4>17</vt:i4>
      </vt:variant>
    </vt:vector>
  </HeadingPairs>
  <TitlesOfParts>
    <vt:vector size="20" baseType="lpstr">
      <vt:lpstr>1</vt:lpstr>
      <vt:lpstr>Office 主题</vt:lpstr>
      <vt:lpstr>1_自定义设计方案</vt:lpstr>
      <vt:lpstr>教学课件 </vt:lpstr>
      <vt:lpstr>第十四章 磁现象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动圈式话筒</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教学课件 </dc:title>
  <dc:subject/>
  <dc:creator/>
  <cp:keywords/>
  <dc:description/>
  <cp:lastModifiedBy>User</cp:lastModifiedBy>
  <cp:revision>2</cp:revision>
  <cp:lastPrinted>2113-01-01T00:00:00Z</cp:lastPrinted>
  <dcterms:created xsi:type="dcterms:W3CDTF">2015-05-08T05:26:00Z</dcterms:created>
  <dcterms:modified xsi:type="dcterms:W3CDTF">2020-04-21T10:23:06Z</dcterms:modified>
  <cp:category/>
</cp:coreProperties>
</file>