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2" r:id="rId2"/>
    <p:sldId id="317" r:id="rId3"/>
    <p:sldId id="298" r:id="rId4"/>
    <p:sldId id="274" r:id="rId5"/>
    <p:sldId id="275" r:id="rId6"/>
    <p:sldId id="292" r:id="rId7"/>
    <p:sldId id="276" r:id="rId8"/>
    <p:sldId id="295" r:id="rId9"/>
    <p:sldId id="277" r:id="rId10"/>
    <p:sldId id="296" r:id="rId11"/>
    <p:sldId id="305" r:id="rId12"/>
    <p:sldId id="294" r:id="rId13"/>
    <p:sldId id="304" r:id="rId14"/>
    <p:sldId id="279" r:id="rId15"/>
    <p:sldId id="299" r:id="rId16"/>
    <p:sldId id="318" r:id="rId17"/>
    <p:sldId id="314" r:id="rId18"/>
    <p:sldId id="282" r:id="rId19"/>
    <p:sldId id="300" r:id="rId20"/>
    <p:sldId id="313" r:id="rId21"/>
    <p:sldId id="289" r:id="rId22"/>
    <p:sldId id="312" r:id="rId23"/>
    <p:sldId id="306" r:id="rId24"/>
    <p:sldId id="286" r:id="rId25"/>
    <p:sldId id="288" r:id="rId26"/>
    <p:sldId id="291" r:id="rId27"/>
    <p:sldId id="309" r:id="rId28"/>
    <p:sldId id="319" r:id="rId29"/>
    <p:sldId id="287" r:id="rId30"/>
    <p:sldId id="322" r:id="rId31"/>
    <p:sldId id="325" r:id="rId32"/>
    <p:sldId id="326" r:id="rId33"/>
    <p:sldId id="320" r:id="rId34"/>
    <p:sldId id="321" r:id="rId35"/>
    <p:sldId id="324" r:id="rId36"/>
    <p:sldId id="323" r:id="rId37"/>
  </p:sldIdLst>
  <p:sldSz cx="9144000" cy="6858000" type="screen4x3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/>
      <a:defRPr sz="2000" kern="1200">
        <a:solidFill>
          <a:schemeClr val="tx1"/>
        </a:solidFill>
        <a:latin typeface="Arial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/>
      <a:defRPr sz="2000" kern="1200">
        <a:solidFill>
          <a:schemeClr val="tx1"/>
        </a:solidFill>
        <a:latin typeface="Arial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/>
      <a:defRPr sz="2000" kern="1200">
        <a:solidFill>
          <a:schemeClr val="tx1"/>
        </a:solidFill>
        <a:latin typeface="Arial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/>
      <a:defRPr sz="2000" kern="1200">
        <a:solidFill>
          <a:schemeClr val="tx1"/>
        </a:solidFill>
        <a:latin typeface="Arial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/>
      <a:defRPr sz="2000" kern="1200">
        <a:solidFill>
          <a:schemeClr val="tx1"/>
        </a:solidFill>
        <a:latin typeface="Arial"/>
        <a:ea typeface="宋体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/>
        <a:ea typeface="宋体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/>
        <a:ea typeface="宋体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/>
        <a:ea typeface="宋体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799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4BFE1-C15D-4C7D-A856-857C477D864B}" type="datetimeFigureOut">
              <a:rPr lang="zh-CN" altLang="en-US"/>
              <a:pPr>
                <a:defRPr/>
              </a:pPr>
              <a:t>2020/11/2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7341D-9648-41C0-8A85-7876057821F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8A700-12D2-45A1-AC86-7B4513BD9D4F}" type="datetimeFigureOut">
              <a:rPr lang="zh-CN" altLang="en-US"/>
              <a:pPr>
                <a:defRPr/>
              </a:pPr>
              <a:t>2020/11/2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F2F09-ECD3-47E3-95F5-D3D2CA2B805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657C0-F925-4582-8ECD-C9020B4572CE}" type="datetimeFigureOut">
              <a:rPr lang="zh-CN" altLang="en-US"/>
              <a:pPr>
                <a:defRPr/>
              </a:pPr>
              <a:t>2020/11/2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AC70D-3BD2-40E9-ADBA-32CE9D516ED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13D84-A9B9-4E95-9FDE-F67603B10C9A}" type="datetimeFigureOut">
              <a:rPr lang="zh-CN" altLang="en-US"/>
              <a:pPr>
                <a:defRPr/>
              </a:pPr>
              <a:t>2020/11/2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C64D8-7263-43BF-B9DB-922968D23EE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7DEE2-391C-4398-922E-168DE6E372D6}" type="datetimeFigureOut">
              <a:rPr lang="zh-CN" altLang="en-US"/>
              <a:pPr>
                <a:defRPr/>
              </a:pPr>
              <a:t>2020/11/2</a:t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B6077-137C-43C0-A6E7-9E0D5962EFB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2CDA4-28DF-47F7-879C-FBFCCDC4EFD5}" type="datetimeFigureOut">
              <a:rPr lang="zh-CN" altLang="en-US"/>
              <a:pPr>
                <a:defRPr/>
              </a:pPr>
              <a:t>2020/11/2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83E9C-C939-414F-82BB-84D20972A2C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B6B11-F39C-4FF3-93A5-31B6DD26D297}" type="datetimeFigureOut">
              <a:rPr lang="zh-CN" altLang="en-US"/>
              <a:pPr>
                <a:defRPr/>
              </a:pPr>
              <a:t>2020/11/2</a:t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AF7A2-EE79-4EA4-A7C7-ABAEA6D404D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8FDB3-D6CD-43BE-A434-8DAE0FEDA48C}" type="datetimeFigureOut">
              <a:rPr lang="zh-CN" altLang="en-US"/>
              <a:pPr>
                <a:defRPr/>
              </a:pPr>
              <a:t>2020/11/2</a:t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98E33-3B32-4CC3-9B3F-85958871EEA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B4E09-7412-4885-99B1-312D72D2C383}" type="datetimeFigureOut">
              <a:rPr lang="zh-CN" altLang="en-US"/>
              <a:pPr>
                <a:defRPr/>
              </a:pPr>
              <a:t>2020/11/2</a:t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1DF2E-B9F6-4E09-929B-19E5B7A8150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EAF33-13EB-4E15-9157-1764DAC4A15D}" type="datetimeFigureOut">
              <a:rPr lang="zh-CN" altLang="en-US"/>
              <a:pPr>
                <a:defRPr/>
              </a:pPr>
              <a:t>2020/11/2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9E98E-0360-4F38-B6A9-8D51B49A382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70871-DC76-4366-ABA7-F8FFE66DB6A7}" type="datetimeFigureOut">
              <a:rPr lang="zh-CN" altLang="en-US"/>
              <a:pPr>
                <a:defRPr/>
              </a:pPr>
              <a:t>2020/11/2</a:t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47553-D171-4881-AD43-BF3F061C96F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53503E86-DBC6-460F-A984-C02CE8ED1F45}" type="datetimeFigureOut">
              <a:rPr lang="zh-CN" altLang="en-US"/>
              <a:pPr>
                <a:defRPr/>
              </a:pPr>
              <a:t>2020/11/2</a:t>
            </a:fld>
            <a:endParaRPr 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58083451-5FF8-444B-9383-52B916C5E2F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6.xml"/><Relationship Id="rId1" Type="http://schemas.openxmlformats.org/officeDocument/2006/relationships/video" Target="file:///G:\&#25105;&#30340;&#29289;&#29702;\2020&#31179;&#29289;&#29702;&#20061;&#19978;&#35838;&#20214;\2020&#31179;&#29289;&#29702;&#20061;&#19978;&#35838;&#20214;18-04&#28966;&#32819;&#23450;&#24459;\&#30005;&#28909;&#19982;&#30005;&#27969;.wmv" TargetMode="Externa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44.xml"/><Relationship Id="rId13" Type="http://schemas.openxmlformats.org/officeDocument/2006/relationships/tags" Target="../tags/tag149.xml"/><Relationship Id="rId18" Type="http://schemas.openxmlformats.org/officeDocument/2006/relationships/tags" Target="../tags/tag154.xml"/><Relationship Id="rId3" Type="http://schemas.openxmlformats.org/officeDocument/2006/relationships/tags" Target="../tags/tag139.xml"/><Relationship Id="rId7" Type="http://schemas.openxmlformats.org/officeDocument/2006/relationships/tags" Target="../tags/tag143.xml"/><Relationship Id="rId12" Type="http://schemas.openxmlformats.org/officeDocument/2006/relationships/tags" Target="../tags/tag148.xml"/><Relationship Id="rId17" Type="http://schemas.openxmlformats.org/officeDocument/2006/relationships/tags" Target="../tags/tag153.xml"/><Relationship Id="rId2" Type="http://schemas.openxmlformats.org/officeDocument/2006/relationships/tags" Target="../tags/tag138.xml"/><Relationship Id="rId16" Type="http://schemas.openxmlformats.org/officeDocument/2006/relationships/tags" Target="../tags/tag152.xml"/><Relationship Id="rId1" Type="http://schemas.openxmlformats.org/officeDocument/2006/relationships/tags" Target="../tags/tag137.xml"/><Relationship Id="rId6" Type="http://schemas.openxmlformats.org/officeDocument/2006/relationships/tags" Target="../tags/tag142.xml"/><Relationship Id="rId11" Type="http://schemas.openxmlformats.org/officeDocument/2006/relationships/tags" Target="../tags/tag147.xml"/><Relationship Id="rId5" Type="http://schemas.openxmlformats.org/officeDocument/2006/relationships/tags" Target="../tags/tag141.xml"/><Relationship Id="rId15" Type="http://schemas.openxmlformats.org/officeDocument/2006/relationships/tags" Target="../tags/tag151.xml"/><Relationship Id="rId10" Type="http://schemas.openxmlformats.org/officeDocument/2006/relationships/tags" Target="../tags/tag146.xml"/><Relationship Id="rId19" Type="http://schemas.openxmlformats.org/officeDocument/2006/relationships/slideLayout" Target="../slideLayouts/slideLayout6.xml"/><Relationship Id="rId4" Type="http://schemas.openxmlformats.org/officeDocument/2006/relationships/tags" Target="../tags/tag140.xml"/><Relationship Id="rId9" Type="http://schemas.openxmlformats.org/officeDocument/2006/relationships/tags" Target="../tags/tag145.xml"/><Relationship Id="rId14" Type="http://schemas.openxmlformats.org/officeDocument/2006/relationships/tags" Target="../tags/tag15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5.xml"/><Relationship Id="rId1" Type="http://schemas.openxmlformats.org/officeDocument/2006/relationships/video" Target="file:///G:\&#25105;&#30340;&#29289;&#29702;\2020&#31179;&#29289;&#29702;&#20061;&#19978;&#35838;&#20214;\2020&#31179;&#29289;&#29702;&#20061;&#19978;&#35838;&#20214;18-04&#28966;&#32819;&#23450;&#24459;\&#30005;&#28909;&#19982;&#26102;&#38388;.wmv" TargetMode="Externa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7.xml"/><Relationship Id="rId1" Type="http://schemas.openxmlformats.org/officeDocument/2006/relationships/tags" Target="../tags/tag15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tags" Target="../tags/tag162.xml"/><Relationship Id="rId7" Type="http://schemas.openxmlformats.org/officeDocument/2006/relationships/oleObject" Target="../embeddings/oleObject2.bin"/><Relationship Id="rId2" Type="http://schemas.openxmlformats.org/officeDocument/2006/relationships/tags" Target="../tags/tag161.xml"/><Relationship Id="rId1" Type="http://schemas.openxmlformats.org/officeDocument/2006/relationships/vmlDrawing" Target="../drawings/vmlDrawing2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64.xml"/><Relationship Id="rId4" Type="http://schemas.openxmlformats.org/officeDocument/2006/relationships/tags" Target="../tags/tag16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tags" Target="../tags/tag168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1.wmf"/><Relationship Id="rId2" Type="http://schemas.openxmlformats.org/officeDocument/2006/relationships/tags" Target="../tags/tag167.xml"/><Relationship Id="rId1" Type="http://schemas.openxmlformats.org/officeDocument/2006/relationships/vmlDrawing" Target="../drawings/vmlDrawing3.vml"/><Relationship Id="rId6" Type="http://schemas.openxmlformats.org/officeDocument/2006/relationships/tags" Target="../tags/tag171.xml"/><Relationship Id="rId11" Type="http://schemas.openxmlformats.org/officeDocument/2006/relationships/oleObject" Target="../embeddings/oleObject4.bin"/><Relationship Id="rId5" Type="http://schemas.openxmlformats.org/officeDocument/2006/relationships/tags" Target="../tags/tag170.xml"/><Relationship Id="rId10" Type="http://schemas.openxmlformats.org/officeDocument/2006/relationships/image" Target="../media/image20.wmf"/><Relationship Id="rId4" Type="http://schemas.openxmlformats.org/officeDocument/2006/relationships/tags" Target="../tags/tag169.xml"/><Relationship Id="rId9" Type="http://schemas.openxmlformats.org/officeDocument/2006/relationships/oleObject" Target="../embeddings/oleObject3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79.xml"/><Relationship Id="rId3" Type="http://schemas.openxmlformats.org/officeDocument/2006/relationships/tags" Target="../tags/tag174.xml"/><Relationship Id="rId7" Type="http://schemas.openxmlformats.org/officeDocument/2006/relationships/tags" Target="../tags/tag17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6" Type="http://schemas.openxmlformats.org/officeDocument/2006/relationships/tags" Target="../tags/tag177.xml"/><Relationship Id="rId11" Type="http://schemas.openxmlformats.org/officeDocument/2006/relationships/tags" Target="../tags/tag182.xml"/><Relationship Id="rId5" Type="http://schemas.openxmlformats.org/officeDocument/2006/relationships/tags" Target="../tags/tag176.xml"/><Relationship Id="rId10" Type="http://schemas.openxmlformats.org/officeDocument/2006/relationships/tags" Target="../tags/tag181.xml"/><Relationship Id="rId4" Type="http://schemas.openxmlformats.org/officeDocument/2006/relationships/tags" Target="../tags/tag175.xml"/><Relationship Id="rId9" Type="http://schemas.openxmlformats.org/officeDocument/2006/relationships/tags" Target="../tags/tag18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4.xml"/><Relationship Id="rId1" Type="http://schemas.openxmlformats.org/officeDocument/2006/relationships/tags" Target="../tags/tag18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69.xml"/><Relationship Id="rId7" Type="http://schemas.openxmlformats.org/officeDocument/2006/relationships/image" Target="../media/image4.pn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0.xml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9.jpeg"/><Relationship Id="rId3" Type="http://schemas.openxmlformats.org/officeDocument/2006/relationships/tags" Target="../tags/tag187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6.png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tags" Target="../tags/tag190.xml"/><Relationship Id="rId11" Type="http://schemas.openxmlformats.org/officeDocument/2006/relationships/image" Target="../media/image5.jpeg"/><Relationship Id="rId5" Type="http://schemas.openxmlformats.org/officeDocument/2006/relationships/tags" Target="../tags/tag189.xml"/><Relationship Id="rId10" Type="http://schemas.openxmlformats.org/officeDocument/2006/relationships/image" Target="../media/image4.png"/><Relationship Id="rId4" Type="http://schemas.openxmlformats.org/officeDocument/2006/relationships/tags" Target="../tags/tag188.xml"/><Relationship Id="rId9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94.xml"/><Relationship Id="rId7" Type="http://schemas.openxmlformats.org/officeDocument/2006/relationships/image" Target="../media/image26.jpeg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6.xml"/><Relationship Id="rId1" Type="http://schemas.openxmlformats.org/officeDocument/2006/relationships/tags" Target="../tags/tag19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9.xml"/><Relationship Id="rId1" Type="http://schemas.openxmlformats.org/officeDocument/2006/relationships/video" Target="file:///G:\&#25105;&#30340;&#29289;&#29702;\2020&#31179;&#29289;&#29702;&#20061;&#19978;&#35838;&#20214;\2020&#31179;&#29289;&#29702;&#20061;&#19978;&#35838;&#20214;18-04&#28966;&#32819;&#23450;&#24459;\&#30005;&#28909;&#24212;&#29992;.wmv" TargetMode="Externa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1.xml"/><Relationship Id="rId1" Type="http://schemas.openxmlformats.org/officeDocument/2006/relationships/tags" Target="../tags/tag20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3.xml"/><Relationship Id="rId1" Type="http://schemas.openxmlformats.org/officeDocument/2006/relationships/tags" Target="../tags/tag20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5.xml"/><Relationship Id="rId1" Type="http://schemas.openxmlformats.org/officeDocument/2006/relationships/tags" Target="../tags/tag204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5" Type="http://schemas.openxmlformats.org/officeDocument/2006/relationships/image" Target="../media/image31.png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5" Type="http://schemas.openxmlformats.org/officeDocument/2006/relationships/image" Target="../media/image32.png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5" Type="http://schemas.openxmlformats.org/officeDocument/2006/relationships/image" Target="../media/image33.png"/><Relationship Id="rId4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5" Type="http://schemas.openxmlformats.org/officeDocument/2006/relationships/image" Target="../media/image34.png"/><Relationship Id="rId4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7" Type="http://schemas.openxmlformats.org/officeDocument/2006/relationships/image" Target="../media/image36.png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6" Type="http://schemas.openxmlformats.org/officeDocument/2006/relationships/image" Target="../media/image3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4.xml"/><Relationship Id="rId1" Type="http://schemas.openxmlformats.org/officeDocument/2006/relationships/tags" Target="../tags/tag223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image" Target="../media/image9.jpe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8.xml"/><Relationship Id="rId1" Type="http://schemas.openxmlformats.org/officeDocument/2006/relationships/video" Target="file:///G:\&#25105;&#30340;&#29289;&#29702;\2020&#31179;&#29289;&#29702;&#20061;&#19978;&#35838;&#20214;\2020&#31179;&#29289;&#29702;&#20061;&#19978;&#35838;&#20214;18-04&#28966;&#32819;&#23450;&#24459;\&#23454;&#39564;&#35828;&#26126;02.wmv" TargetMode="Externa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13" Type="http://schemas.openxmlformats.org/officeDocument/2006/relationships/tags" Target="../tags/tag91.xml"/><Relationship Id="rId18" Type="http://schemas.openxmlformats.org/officeDocument/2006/relationships/tags" Target="../tags/tag96.xml"/><Relationship Id="rId3" Type="http://schemas.openxmlformats.org/officeDocument/2006/relationships/tags" Target="../tags/tag81.xml"/><Relationship Id="rId21" Type="http://schemas.openxmlformats.org/officeDocument/2006/relationships/tags" Target="../tags/tag99.xml"/><Relationship Id="rId7" Type="http://schemas.openxmlformats.org/officeDocument/2006/relationships/tags" Target="../tags/tag85.xml"/><Relationship Id="rId12" Type="http://schemas.openxmlformats.org/officeDocument/2006/relationships/tags" Target="../tags/tag90.xml"/><Relationship Id="rId17" Type="http://schemas.openxmlformats.org/officeDocument/2006/relationships/tags" Target="../tags/tag95.xml"/><Relationship Id="rId2" Type="http://schemas.openxmlformats.org/officeDocument/2006/relationships/tags" Target="../tags/tag80.xml"/><Relationship Id="rId16" Type="http://schemas.openxmlformats.org/officeDocument/2006/relationships/tags" Target="../tags/tag94.xml"/><Relationship Id="rId20" Type="http://schemas.openxmlformats.org/officeDocument/2006/relationships/tags" Target="../tags/tag98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tags" Target="../tags/tag89.xml"/><Relationship Id="rId5" Type="http://schemas.openxmlformats.org/officeDocument/2006/relationships/tags" Target="../tags/tag83.xml"/><Relationship Id="rId15" Type="http://schemas.openxmlformats.org/officeDocument/2006/relationships/tags" Target="../tags/tag93.xml"/><Relationship Id="rId23" Type="http://schemas.openxmlformats.org/officeDocument/2006/relationships/image" Target="../media/image9.jpeg"/><Relationship Id="rId10" Type="http://schemas.openxmlformats.org/officeDocument/2006/relationships/tags" Target="../tags/tag88.xml"/><Relationship Id="rId19" Type="http://schemas.openxmlformats.org/officeDocument/2006/relationships/tags" Target="../tags/tag97.xml"/><Relationship Id="rId4" Type="http://schemas.openxmlformats.org/officeDocument/2006/relationships/tags" Target="../tags/tag82.xml"/><Relationship Id="rId9" Type="http://schemas.openxmlformats.org/officeDocument/2006/relationships/tags" Target="../tags/tag87.xml"/><Relationship Id="rId14" Type="http://schemas.openxmlformats.org/officeDocument/2006/relationships/tags" Target="../tags/tag92.xml"/><Relationship Id="rId2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0.xml"/><Relationship Id="rId1" Type="http://schemas.openxmlformats.org/officeDocument/2006/relationships/video" Target="file:///G:\&#25105;&#30340;&#29289;&#29702;\2020&#31179;&#29289;&#29702;&#20061;&#19978;&#35838;&#20214;\2020&#31179;&#29289;&#29702;&#20061;&#19978;&#35838;&#20214;18-04&#28966;&#32819;&#23450;&#24459;\&#30005;&#28909;&#19982;&#30005;&#38459;.wmv" TargetMode="Externa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13" Type="http://schemas.openxmlformats.org/officeDocument/2006/relationships/tags" Target="../tags/tag112.xml"/><Relationship Id="rId18" Type="http://schemas.openxmlformats.org/officeDocument/2006/relationships/tags" Target="../tags/tag117.xml"/><Relationship Id="rId26" Type="http://schemas.openxmlformats.org/officeDocument/2006/relationships/tags" Target="../tags/tag125.xml"/><Relationship Id="rId39" Type="http://schemas.openxmlformats.org/officeDocument/2006/relationships/image" Target="../media/image12.wmf"/><Relationship Id="rId3" Type="http://schemas.openxmlformats.org/officeDocument/2006/relationships/tags" Target="../tags/tag102.xml"/><Relationship Id="rId21" Type="http://schemas.openxmlformats.org/officeDocument/2006/relationships/tags" Target="../tags/tag120.xml"/><Relationship Id="rId34" Type="http://schemas.openxmlformats.org/officeDocument/2006/relationships/tags" Target="../tags/tag133.xml"/><Relationship Id="rId7" Type="http://schemas.openxmlformats.org/officeDocument/2006/relationships/tags" Target="../tags/tag106.xml"/><Relationship Id="rId12" Type="http://schemas.openxmlformats.org/officeDocument/2006/relationships/tags" Target="../tags/tag111.xml"/><Relationship Id="rId17" Type="http://schemas.openxmlformats.org/officeDocument/2006/relationships/tags" Target="../tags/tag116.xml"/><Relationship Id="rId25" Type="http://schemas.openxmlformats.org/officeDocument/2006/relationships/tags" Target="../tags/tag124.xml"/><Relationship Id="rId33" Type="http://schemas.openxmlformats.org/officeDocument/2006/relationships/tags" Target="../tags/tag132.xml"/><Relationship Id="rId38" Type="http://schemas.openxmlformats.org/officeDocument/2006/relationships/oleObject" Target="../embeddings/oleObject1.bin"/><Relationship Id="rId2" Type="http://schemas.openxmlformats.org/officeDocument/2006/relationships/tags" Target="../tags/tag101.xml"/><Relationship Id="rId16" Type="http://schemas.openxmlformats.org/officeDocument/2006/relationships/tags" Target="../tags/tag115.xml"/><Relationship Id="rId20" Type="http://schemas.openxmlformats.org/officeDocument/2006/relationships/tags" Target="../tags/tag119.xml"/><Relationship Id="rId29" Type="http://schemas.openxmlformats.org/officeDocument/2006/relationships/tags" Target="../tags/tag128.xml"/><Relationship Id="rId1" Type="http://schemas.openxmlformats.org/officeDocument/2006/relationships/vmlDrawing" Target="../drawings/vmlDrawing1.vml"/><Relationship Id="rId6" Type="http://schemas.openxmlformats.org/officeDocument/2006/relationships/tags" Target="../tags/tag105.xml"/><Relationship Id="rId11" Type="http://schemas.openxmlformats.org/officeDocument/2006/relationships/tags" Target="../tags/tag110.xml"/><Relationship Id="rId24" Type="http://schemas.openxmlformats.org/officeDocument/2006/relationships/tags" Target="../tags/tag123.xml"/><Relationship Id="rId32" Type="http://schemas.openxmlformats.org/officeDocument/2006/relationships/tags" Target="../tags/tag131.xml"/><Relationship Id="rId37" Type="http://schemas.openxmlformats.org/officeDocument/2006/relationships/slideLayout" Target="../slideLayouts/slideLayout6.xml"/><Relationship Id="rId40" Type="http://schemas.openxmlformats.org/officeDocument/2006/relationships/image" Target="../media/image13.jpeg"/><Relationship Id="rId5" Type="http://schemas.openxmlformats.org/officeDocument/2006/relationships/tags" Target="../tags/tag104.xml"/><Relationship Id="rId15" Type="http://schemas.openxmlformats.org/officeDocument/2006/relationships/tags" Target="../tags/tag114.xml"/><Relationship Id="rId23" Type="http://schemas.openxmlformats.org/officeDocument/2006/relationships/tags" Target="../tags/tag122.xml"/><Relationship Id="rId28" Type="http://schemas.openxmlformats.org/officeDocument/2006/relationships/tags" Target="../tags/tag127.xml"/><Relationship Id="rId36" Type="http://schemas.openxmlformats.org/officeDocument/2006/relationships/tags" Target="../tags/tag135.xml"/><Relationship Id="rId10" Type="http://schemas.openxmlformats.org/officeDocument/2006/relationships/tags" Target="../tags/tag109.xml"/><Relationship Id="rId19" Type="http://schemas.openxmlformats.org/officeDocument/2006/relationships/tags" Target="../tags/tag118.xml"/><Relationship Id="rId31" Type="http://schemas.openxmlformats.org/officeDocument/2006/relationships/tags" Target="../tags/tag130.xml"/><Relationship Id="rId4" Type="http://schemas.openxmlformats.org/officeDocument/2006/relationships/tags" Target="../tags/tag103.xml"/><Relationship Id="rId9" Type="http://schemas.openxmlformats.org/officeDocument/2006/relationships/tags" Target="../tags/tag108.xml"/><Relationship Id="rId14" Type="http://schemas.openxmlformats.org/officeDocument/2006/relationships/tags" Target="../tags/tag113.xml"/><Relationship Id="rId22" Type="http://schemas.openxmlformats.org/officeDocument/2006/relationships/tags" Target="../tags/tag121.xml"/><Relationship Id="rId27" Type="http://schemas.openxmlformats.org/officeDocument/2006/relationships/tags" Target="../tags/tag126.xml"/><Relationship Id="rId30" Type="http://schemas.openxmlformats.org/officeDocument/2006/relationships/tags" Target="../tags/tag129.xml"/><Relationship Id="rId35" Type="http://schemas.openxmlformats.org/officeDocument/2006/relationships/tags" Target="../tags/tag1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123" name="Rectangle 2"/>
          <p:cNvSpPr>
            <a:spLocks noGrp="1" noChangeArrowheads="1"/>
          </p:cNvSpPr>
          <p:nvPr>
            <p:ph type="ctrTitle" idx="4294967295"/>
            <p:custDataLst>
              <p:tags r:id="rId2"/>
            </p:custDataLst>
          </p:nvPr>
        </p:nvSpPr>
        <p:spPr>
          <a:xfrm>
            <a:off x="266700" y="800708"/>
            <a:ext cx="8610600" cy="1470025"/>
          </a:xfrm>
        </p:spPr>
        <p:txBody>
          <a:bodyPr/>
          <a:lstStyle/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第十八章 电功率</a:t>
            </a:r>
            <a:br>
              <a:rPr lang="zh-CN" altLang="en-US" sz="32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</a:br>
            <a:r>
              <a:rPr lang="zh-CN" altLang="en-US" sz="4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第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4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节 焦耳定律</a:t>
            </a:r>
            <a:r>
              <a:rPr lang="zh-CN" altLang="en-US" sz="4800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电热与电流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  <p:custDataLst>
              <p:tags r:id="rId2"/>
            </p:custDataLst>
            <p:extLst/>
          </p:nvPr>
        </p:nvPicPr>
        <p:blipFill>
          <a:blip r:embed="rId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91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15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915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7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探究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：通电时间因素</a:t>
            </a:r>
          </a:p>
        </p:txBody>
      </p:sp>
      <p:grpSp>
        <p:nvGrpSpPr>
          <p:cNvPr id="2" name="Group 58"/>
          <p:cNvGrpSpPr/>
          <p:nvPr>
            <p:custDataLst>
              <p:tags r:id="rId2"/>
            </p:custDataLst>
          </p:nvPr>
        </p:nvGrpSpPr>
        <p:grpSpPr>
          <a:xfrm>
            <a:off x="1655763" y="1665288"/>
            <a:ext cx="4608512" cy="3059112"/>
            <a:chOff x="816" y="799"/>
            <a:chExt cx="3486" cy="2495"/>
          </a:xfrm>
        </p:grpSpPr>
        <p:sp>
          <p:nvSpPr>
            <p:cNvPr id="15364" name="Rectangle 44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816" y="799"/>
              <a:ext cx="3408" cy="249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accent2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5365" name="Line 36"/>
            <p:cNvSpPr>
              <a:spLocks noChangeShapeType="1"/>
            </p:cNvSpPr>
            <p:nvPr>
              <p:custDataLst>
                <p:tags r:id="rId4"/>
              </p:custDataLst>
            </p:nvPr>
          </p:nvSpPr>
          <p:spPr bwMode="auto">
            <a:xfrm>
              <a:off x="1097" y="1489"/>
              <a:ext cx="2869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5366" name="Line 12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 flipV="1">
              <a:off x="1807" y="2813"/>
              <a:ext cx="424" cy="191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5367" name="Text Box 18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558" y="955"/>
              <a:ext cx="1698" cy="4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8000" tIns="0" rIns="0" bIns="0"/>
            <a:lstStyle/>
            <a:p>
              <a:pPr algn="just"/>
              <a:r>
                <a:rPr lang="en-US" altLang="zh-CN" sz="2600" b="1" i="1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R</a:t>
              </a:r>
              <a:r>
                <a:rPr lang="en-US" altLang="zh-CN" sz="2600" b="1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= 5 Ω</a:t>
              </a:r>
            </a:p>
          </p:txBody>
        </p:sp>
        <p:sp>
          <p:nvSpPr>
            <p:cNvPr id="15368" name="Rectangle 23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 rot="10800000">
              <a:off x="1775" y="1363"/>
              <a:ext cx="651" cy="281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  <a:miter lim="800000"/>
            </a:ln>
          </p:spPr>
          <p:txBody>
            <a:bodyPr rot="10800000"/>
            <a:lstStyle/>
            <a:p>
              <a:endParaRPr lang="zh-CN" altLang="en-US" sz="1800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grpSp>
          <p:nvGrpSpPr>
            <p:cNvPr id="15369" name="Group 46"/>
            <p:cNvGrpSpPr/>
            <p:nvPr>
              <p:custDataLst>
                <p:tags r:id="rId8"/>
              </p:custDataLst>
            </p:nvPr>
          </p:nvGrpSpPr>
          <p:grpSpPr>
            <a:xfrm flipH="1">
              <a:off x="3172" y="2874"/>
              <a:ext cx="86" cy="372"/>
              <a:chOff x="0" y="0"/>
              <a:chExt cx="75" cy="361"/>
            </a:xfrm>
          </p:grpSpPr>
          <p:sp>
            <p:nvSpPr>
              <p:cNvPr id="15378" name="Line 33"/>
              <p:cNvSpPr>
                <a:spLocks noChangeShapeType="1"/>
              </p:cNvSpPr>
              <p:nvPr>
                <p:custDataLst>
                  <p:tags r:id="rId17"/>
                </p:custDataLst>
              </p:nvPr>
            </p:nvSpPr>
            <p:spPr bwMode="auto">
              <a:xfrm flipH="1">
                <a:off x="0" y="86"/>
                <a:ext cx="0" cy="18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15379" name="Line 34"/>
              <p:cNvSpPr>
                <a:spLocks noChangeShapeType="1"/>
              </p:cNvSpPr>
              <p:nvPr>
                <p:custDataLst>
                  <p:tags r:id="rId18"/>
                </p:custDataLst>
              </p:nvPr>
            </p:nvSpPr>
            <p:spPr bwMode="auto">
              <a:xfrm flipH="1">
                <a:off x="75" y="0"/>
                <a:ext cx="0" cy="36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</p:grpSp>
        <p:sp>
          <p:nvSpPr>
            <p:cNvPr id="15370" name="Line 37"/>
            <p:cNvSpPr>
              <a:spLocks noChangeShapeType="1"/>
            </p:cNvSpPr>
            <p:nvPr>
              <p:custDataLst>
                <p:tags r:id="rId9"/>
              </p:custDataLst>
            </p:nvPr>
          </p:nvSpPr>
          <p:spPr bwMode="auto">
            <a:xfrm>
              <a:off x="3254" y="3058"/>
              <a:ext cx="703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5371" name="Line 38"/>
            <p:cNvSpPr>
              <a:spLocks noChangeShapeType="1"/>
            </p:cNvSpPr>
            <p:nvPr>
              <p:custDataLst>
                <p:tags r:id="rId10"/>
              </p:custDataLst>
            </p:nvPr>
          </p:nvSpPr>
          <p:spPr bwMode="auto">
            <a:xfrm flipH="1">
              <a:off x="1089" y="1495"/>
              <a:ext cx="0" cy="156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5372" name="Line 39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auto">
            <a:xfrm flipH="1">
              <a:off x="3961" y="1489"/>
              <a:ext cx="0" cy="1569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5373" name="Oval 40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735" y="3004"/>
              <a:ext cx="92" cy="99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800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5374" name="Line 41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>
              <a:off x="1108" y="3058"/>
              <a:ext cx="644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5375" name="Line 42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>
              <a:off x="2098" y="3058"/>
              <a:ext cx="1065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5376" name="Oval 30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742" y="2179"/>
              <a:ext cx="409" cy="437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800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5377" name="Rectangle 28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3832" y="2217"/>
              <a:ext cx="470" cy="3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A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电热与时间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  <p:custDataLst>
              <p:tags r:id="rId2"/>
            </p:custDataLst>
            <p:extLst/>
          </p:nvPr>
        </p:nvPicPr>
        <p:blipFill>
          <a:blip r:embed="rId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60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608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algn="l">
              <a:lnSpc>
                <a:spcPct val="115000"/>
              </a:lnSpc>
            </a:pP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【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实验结论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】</a:t>
            </a:r>
            <a:endParaRPr lang="zh-CN" altLang="en-US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lnSpc>
                <a:spcPct val="115000"/>
              </a:lnSpc>
              <a:buFont typeface="Arial"/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）在电流、通电时间相同的情况下，</a:t>
            </a: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电阻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越大，产生的热量越多；</a:t>
            </a:r>
          </a:p>
          <a:p>
            <a:pPr>
              <a:lnSpc>
                <a:spcPct val="115000"/>
              </a:lnSpc>
              <a:buFont typeface="Arial"/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）在电阻、通电时间相同的情况下，通过的</a:t>
            </a: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电流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越大，产生的热量越多；</a:t>
            </a:r>
          </a:p>
          <a:p>
            <a:pPr>
              <a:lnSpc>
                <a:spcPct val="115000"/>
              </a:lnSpc>
              <a:buFont typeface="Arial"/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）在电阻、电流相同的情况下，</a:t>
            </a: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通电时间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越长，产生的热量越多。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62780" y="4597416"/>
            <a:ext cx="12477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焦 耳</a:t>
            </a:r>
          </a:p>
        </p:txBody>
      </p:sp>
      <p:pic>
        <p:nvPicPr>
          <p:cNvPr id="18435" name="Picture 9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399088" y="692150"/>
            <a:ext cx="3548062" cy="370363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8436" name="Rectangle 8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323850" y="657225"/>
            <a:ext cx="5184775" cy="587538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/>
              <a:buNone/>
            </a:pP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　　     焦耳（</a:t>
            </a:r>
            <a:r>
              <a:rPr lang="en-US" altLang="zh-CN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James Prescott Joule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</a:t>
            </a:r>
            <a:r>
              <a:rPr lang="en-US" altLang="zh-CN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1818—1889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），英国物理学家。用近 </a:t>
            </a:r>
            <a:r>
              <a:rPr lang="en-US" altLang="zh-CN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40 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年的时间做了 </a:t>
            </a:r>
            <a:r>
              <a:rPr lang="en-US" altLang="zh-CN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400 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多次实验，研究热和功的关系。通过大量的实验，于 </a:t>
            </a:r>
            <a:r>
              <a:rPr lang="en-US" altLang="zh-CN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1840 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年最先精确地确定了电流产生的热量与电流、电阻和通电时间的关系。</a:t>
            </a:r>
            <a:endParaRPr lang="zh-CN" altLang="en-US" sz="2800" smtClean="0">
              <a:solidFill>
                <a:srgbClr val="000099"/>
              </a:solidFill>
              <a:latin typeface="Times New Roman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87338" y="152400"/>
            <a:ext cx="5905500" cy="1049307"/>
          </a:xfrm>
        </p:spPr>
        <p:txBody>
          <a:bodyPr/>
          <a:lstStyle/>
          <a:p>
            <a:pPr algn="l"/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二、焦耳定律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39750" y="1233488"/>
            <a:ext cx="7885113" cy="5148262"/>
          </a:xfrm>
        </p:spPr>
        <p:txBody>
          <a:bodyPr/>
          <a:lstStyle/>
          <a:p>
            <a:pPr marL="609600" indent="-609600">
              <a:buFont typeface="Arial"/>
              <a:buNone/>
            </a:pPr>
            <a:r>
              <a:rPr lang="en-US" altLang="zh-CN" sz="35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35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．定律内容：</a:t>
            </a:r>
          </a:p>
          <a:p>
            <a:pPr marL="609600" indent="-609600">
              <a:buClr>
                <a:schemeClr val="bg1"/>
              </a:buClr>
            </a:pPr>
            <a:r>
              <a:rPr lang="zh-CN" altLang="en-US" sz="35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电流通过导体产生的热量（</a:t>
            </a:r>
            <a:r>
              <a:rPr lang="zh-CN" altLang="en-US" sz="35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电热</a:t>
            </a:r>
            <a:r>
              <a:rPr lang="zh-CN" altLang="en-US" sz="35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）跟电流的</a:t>
            </a:r>
            <a:r>
              <a:rPr lang="zh-CN" altLang="en-US" sz="35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二次方</a:t>
            </a:r>
            <a:r>
              <a:rPr lang="zh-CN" altLang="en-US" sz="35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成</a:t>
            </a:r>
            <a:r>
              <a:rPr lang="zh-CN" altLang="en-US" sz="35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正比</a:t>
            </a:r>
            <a:r>
              <a:rPr lang="zh-CN" altLang="en-US" sz="35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，跟导体的电阻成</a:t>
            </a:r>
            <a:r>
              <a:rPr lang="zh-CN" altLang="en-US" sz="35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正比</a:t>
            </a:r>
            <a:r>
              <a:rPr lang="zh-CN" altLang="en-US" sz="35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，跟通电时间成</a:t>
            </a:r>
            <a:r>
              <a:rPr lang="zh-CN" altLang="en-US" sz="35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正比</a:t>
            </a:r>
            <a:r>
              <a:rPr lang="zh-CN" altLang="en-US" sz="35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  <a:p>
            <a:pPr marL="609600" indent="-609600">
              <a:buFont typeface="Arial"/>
              <a:buNone/>
            </a:pPr>
            <a:r>
              <a:rPr lang="en-US" altLang="zh-CN" sz="35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35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．公式：</a:t>
            </a:r>
          </a:p>
          <a:p>
            <a:pPr marL="609600" indent="-609600">
              <a:buFont typeface="Arial"/>
              <a:buNone/>
            </a:pPr>
            <a:endParaRPr lang="zh-CN" altLang="en-US" sz="35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marL="609600" indent="-609600">
              <a:buFont typeface="Arial"/>
              <a:buNone/>
            </a:pPr>
            <a:endParaRPr lang="zh-CN" altLang="en-US" sz="35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marL="609600" indent="-609600">
              <a:buFont typeface="Arial"/>
              <a:buNone/>
            </a:pPr>
            <a:endParaRPr lang="zh-CN" altLang="en-US" sz="35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53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0"/>
            <a:ext cx="18473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graphicFrame>
        <p:nvGraphicFramePr>
          <p:cNvPr id="52232" name="Object 8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1511300" y="4292600"/>
          <a:ext cx="6481763" cy="204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7" imgW="583947" imgH="228501" progId="Equation.DSMT4">
                  <p:embed/>
                </p:oleObj>
              </mc:Choice>
              <mc:Fallback>
                <p:oleObj name="Equation" r:id="rId7" imgW="583947" imgH="228501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11300" y="4292600"/>
                        <a:ext cx="6481763" cy="2046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300038" y="252413"/>
            <a:ext cx="5983287" cy="448786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9459" name="Picture 7" descr="u=1988147006,1215876674&amp;fm=27&amp;gp=0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864100" y="2276475"/>
            <a:ext cx="4052888" cy="45815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707991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zh-CN" altLang="en-US" sz="3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课堂练习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当电吹风工作吹热风时，消耗的电能一部分转化为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能，用于加热，另一部分转化为电机的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_______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能，从形成热风。所以</a:t>
            </a:r>
            <a:r>
              <a:rPr lang="en-US" altLang="zh-CN" b="1" i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W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</a:t>
            </a:r>
            <a:r>
              <a:rPr lang="en-US" altLang="zh-CN" b="1" i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Q</a:t>
            </a:r>
            <a:r>
              <a:rPr lang="zh-CN" altLang="en-US" b="1" i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  <a:endParaRPr lang="en-US" altLang="zh-CN" b="1" i="1" smtClean="0">
              <a:solidFill>
                <a:srgbClr val="000099"/>
              </a:solidFill>
              <a:latin typeface="Times New Roman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buFont typeface="Arial"/>
              <a:buNone/>
            </a:pP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答案：内；机械；大于</a:t>
            </a:r>
          </a:p>
        </p:txBody>
      </p:sp>
      <p:pic>
        <p:nvPicPr>
          <p:cNvPr id="3078" name="Picture 4" descr="u=1988147006,1215876674&amp;fm=27&amp;gp=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011863" y="3284538"/>
            <a:ext cx="2751137" cy="3109912"/>
          </a:xfrm>
          <a:prstGeom prst="rect">
            <a:avLst/>
          </a:prstGeom>
          <a:noFill/>
          <a:ln w="9525">
            <a:noFill/>
            <a:miter lim="800000"/>
          </a:ln>
        </p:spPr>
      </p:pic>
      <p:graphicFrame>
        <p:nvGraphicFramePr>
          <p:cNvPr id="18437" name="Object 5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47725" y="4341813"/>
          <a:ext cx="4052888" cy="87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9" imgW="1117440" imgH="241200" progId="Equation.DSMT4">
                  <p:embed/>
                </p:oleObj>
              </mc:Choice>
              <mc:Fallback>
                <p:oleObj name="Equation" r:id="rId9" imgW="1117440" imgH="2412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47725" y="4341813"/>
                        <a:ext cx="4052888" cy="874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1827213" y="5473700"/>
          <a:ext cx="2165350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11" imgW="596880" imgH="241200" progId="Equation.DSMT4">
                  <p:embed/>
                </p:oleObj>
              </mc:Choice>
              <mc:Fallback>
                <p:oleObj name="Equation" r:id="rId11" imgW="596880" imgH="2412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27213" y="5473700"/>
                        <a:ext cx="2165350" cy="874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43100" y="3608388"/>
            <a:ext cx="5448300" cy="2016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Q 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</a:t>
            </a:r>
            <a:r>
              <a:rPr lang="en-US" altLang="zh-CN" sz="2800" b="1" i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I</a:t>
            </a:r>
            <a:r>
              <a:rPr lang="en-US" altLang="zh-CN" sz="2800" b="1" i="1" baseline="3000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2800" b="1" i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Rt</a:t>
            </a:r>
          </a:p>
          <a:p>
            <a:pPr>
              <a:lnSpc>
                <a:spcPct val="150000"/>
              </a:lnSpc>
            </a:pPr>
            <a:r>
              <a:rPr lang="en-US" altLang="zh-CN" sz="2800" b="1" i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=(0.6 A)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×60 W×300 s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= 6 480 J </a:t>
            </a:r>
          </a:p>
        </p:txBody>
      </p:sp>
      <p:sp>
        <p:nvSpPr>
          <p:cNvPr id="28676" name="Rectangle 1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58888" y="5589588"/>
            <a:ext cx="6470650" cy="6165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答</a:t>
            </a:r>
            <a:r>
              <a:rPr lang="en-US" altLang="zh-CN" sz="26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  </a:t>
            </a: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在 </a:t>
            </a:r>
            <a:r>
              <a:rPr lang="en-US" altLang="zh-CN" sz="26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5 min </a:t>
            </a: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内共产生 </a:t>
            </a:r>
            <a:r>
              <a:rPr lang="en-US" altLang="zh-CN" sz="26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6 480 J </a:t>
            </a: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热量。</a:t>
            </a:r>
          </a:p>
        </p:txBody>
      </p:sp>
      <p:sp>
        <p:nvSpPr>
          <p:cNvPr id="20484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16013" y="2298700"/>
            <a:ext cx="660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解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:</a:t>
            </a:r>
            <a:endParaRPr lang="zh-CN" altLang="en-US" sz="2800" b="1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2" name="Group 9"/>
          <p:cNvGrpSpPr/>
          <p:nvPr>
            <p:custDataLst>
              <p:tags r:id="rId4"/>
            </p:custDataLst>
          </p:nvPr>
        </p:nvGrpSpPr>
        <p:grpSpPr>
          <a:xfrm>
            <a:off x="1871663" y="2528888"/>
            <a:ext cx="4752975" cy="946150"/>
            <a:chOff x="2132" y="3702"/>
            <a:chExt cx="2925" cy="596"/>
          </a:xfrm>
        </p:grpSpPr>
        <p:sp>
          <p:nvSpPr>
            <p:cNvPr id="20488" name="Rectangle 1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32" y="3838"/>
              <a:ext cx="2925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 i="1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I 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=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　   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=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　　　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=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 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0.6 A</a:t>
              </a:r>
            </a:p>
          </p:txBody>
        </p:sp>
        <p:sp>
          <p:nvSpPr>
            <p:cNvPr id="20489" name="Rectangle 1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517" y="3702"/>
              <a:ext cx="272" cy="5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U</a:t>
              </a:r>
            </a:p>
            <a:p>
              <a:r>
                <a:rPr lang="en-US" altLang="zh-CN" sz="2800" b="1" i="1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R</a:t>
              </a:r>
            </a:p>
          </p:txBody>
        </p:sp>
        <p:sp>
          <p:nvSpPr>
            <p:cNvPr id="20490" name="Line 12"/>
            <p:cNvSpPr>
              <a:spLocks noChangeShapeType="1"/>
            </p:cNvSpPr>
            <p:nvPr>
              <p:custDataLst>
                <p:tags r:id="rId9"/>
              </p:custDataLst>
            </p:nvPr>
          </p:nvSpPr>
          <p:spPr bwMode="auto">
            <a:xfrm>
              <a:off x="2517" y="3997"/>
              <a:ext cx="27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1" name="Rectangle 1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3056" y="3702"/>
              <a:ext cx="621" cy="5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36 V</a:t>
              </a:r>
            </a:p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60 Ω</a:t>
              </a:r>
            </a:p>
          </p:txBody>
        </p:sp>
        <p:sp>
          <p:nvSpPr>
            <p:cNvPr id="20492" name="Line 14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auto">
            <a:xfrm>
              <a:off x="3056" y="3997"/>
              <a:ext cx="57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6" name="标题 12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7200" y="274638"/>
            <a:ext cx="8229600" cy="6350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zh-CN" altLang="en-US" sz="3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课堂练习</a:t>
            </a:r>
            <a:endParaRPr lang="zh-CN" altLang="en-US" sz="3600" smtClean="0"/>
          </a:p>
        </p:txBody>
      </p:sp>
      <p:sp>
        <p:nvSpPr>
          <p:cNvPr id="20487" name="内容占位符 13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457200" y="982663"/>
            <a:ext cx="8229600" cy="1204912"/>
          </a:xfrm>
        </p:spPr>
        <p:txBody>
          <a:bodyPr/>
          <a:lstStyle/>
          <a:p>
            <a:pPr>
              <a:buFont typeface="Arial"/>
              <a:buNone/>
            </a:pP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一根 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60 Ω 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的电阻丝接在 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36 V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的电源两端，在 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5 min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内共产生多少热量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?</a:t>
            </a:r>
          </a:p>
          <a:p>
            <a:endParaRPr lang="zh-CN" altLang="en-US" smtClean="0">
              <a:solidFill>
                <a:srgbClr val="000099"/>
              </a:solidFill>
              <a:ea typeface="楷体_GB2312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algn="l"/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三、电热的利用与防止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31800" y="1160463"/>
            <a:ext cx="8229600" cy="5184775"/>
          </a:xfrm>
        </p:spPr>
        <p:txBody>
          <a:bodyPr/>
          <a:lstStyle/>
          <a:p>
            <a:pPr>
              <a:buFont typeface="Arial"/>
              <a:buNone/>
            </a:pP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．电热的利用：</a:t>
            </a: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电热器</a:t>
            </a:r>
          </a:p>
          <a:p>
            <a:pPr>
              <a:buClr>
                <a:schemeClr val="bg1"/>
              </a:buClr>
              <a:buFont typeface="Arial"/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）原理：</a:t>
            </a:r>
          </a:p>
          <a:p>
            <a:pPr>
              <a:buClr>
                <a:schemeClr val="bg1"/>
              </a:buClr>
              <a:buFont typeface="Wingdings" pitchFamily="2" charset="2"/>
              <a:buChar char="p"/>
            </a:pP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电流的热效应</a:t>
            </a:r>
          </a:p>
          <a:p>
            <a:pPr>
              <a:buFont typeface="Arial"/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）组成：</a:t>
            </a:r>
          </a:p>
          <a:p>
            <a:pPr>
              <a:buClr>
                <a:schemeClr val="bg1"/>
              </a:buClr>
              <a:buFont typeface="Wingdings" pitchFamily="2" charset="2"/>
              <a:buChar char="p"/>
            </a:pP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发热体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是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电阻率大、熔点高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的合金丝绕在绝缘体材料上做成的。</a:t>
            </a:r>
          </a:p>
          <a:p>
            <a:pPr>
              <a:buFont typeface="Arial"/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）优点：</a:t>
            </a:r>
          </a:p>
          <a:p>
            <a:pPr>
              <a:buClr>
                <a:schemeClr val="bg1"/>
              </a:buClr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①清洁卫生；</a:t>
            </a:r>
          </a:p>
          <a:p>
            <a:pPr>
              <a:buClr>
                <a:schemeClr val="bg1"/>
              </a:buClr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②热效率高；</a:t>
            </a:r>
          </a:p>
          <a:p>
            <a:pPr>
              <a:buClr>
                <a:schemeClr val="bg1"/>
              </a:buClr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③可方便地进行控制和调节。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3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3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D:\我的文档\Pictures\111.pn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811161" y="4013208"/>
            <a:ext cx="3825875" cy="2324100"/>
          </a:xfrm>
          <a:prstGeom prst="rect">
            <a:avLst/>
          </a:prstGeom>
          <a:noFill/>
        </p:spPr>
      </p:pic>
      <p:pic>
        <p:nvPicPr>
          <p:cNvPr id="6147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630877" y="3027357"/>
            <a:ext cx="2081255" cy="341636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6148" name="Picture 5" descr="timg?image&amp;quality=80&amp;size=b9999_10000&amp;sec=1511805009533&amp;di=4cc8d5867296d7e48df8521288651808&amp;imgtype=0&amp;src=http%3A%2F%2Fi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622662" y="215856"/>
            <a:ext cx="5225748" cy="2994021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6149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74648" y="252369"/>
            <a:ext cx="2692400" cy="35782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215900" y="2600325"/>
            <a:ext cx="6265863" cy="39243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2531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27200" y="584200"/>
            <a:ext cx="3671888" cy="16732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2532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58775" y="333375"/>
            <a:ext cx="1512888" cy="248443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2533" name="Picture 5" descr="timg?image&amp;quality=80&amp;size=b9999_10000&amp;sec=1511805009533&amp;di=4cc8d5867296d7e48df8521288651808&amp;imgtype=0&amp;src=http%3A%2F%2Fi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rot="4827842">
            <a:off x="6379370" y="4466431"/>
            <a:ext cx="2665412" cy="152717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2534" name="Picture 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688013" y="1484313"/>
            <a:ext cx="1690687" cy="224631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2535" name="Picture 7" descr="u=1988147006,1215876674&amp;fm=27&amp;gp=0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084888" y="260350"/>
            <a:ext cx="2751137" cy="310991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19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79388" y="188913"/>
            <a:ext cx="8785225" cy="6475412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7" descr="timg?image&amp;quality=80&amp;size=b9999_10000&amp;sec=1511848026578&amp;di=b4180e245dc1e832853520f80bb0e008&amp;imgtype=0&amp;src=http%3A%2F%2Fwww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0" y="3341688"/>
            <a:ext cx="4787900" cy="351631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4579" name="Picture 11" descr="timg?image&amp;quality=80&amp;size=b9999_10000&amp;sec=1511848185477&amp;di=bbd4841b53a898d4de0ba93a896c2aee&amp;imgtype=0&amp;src=http%3A%2F%2Fweixin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lum bright="-12000"/>
          </a:blip>
          <a:stretch>
            <a:fillRect/>
          </a:stretch>
        </p:blipFill>
        <p:spPr bwMode="auto">
          <a:xfrm>
            <a:off x="4716463" y="3321050"/>
            <a:ext cx="4427537" cy="35369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4580" name="Picture 15" descr="timg?image&amp;quality=80&amp;size=b9999_10000&amp;sec=1511848333665&amp;di=c4a7192a3fa199f7f8bbe90ac4a5c25d&amp;imgtype=0&amp;src=http%3A%2F%2Fn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0" y="0"/>
            <a:ext cx="9144000" cy="328453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algn="l"/>
            <a:r>
              <a:rPr lang="en-US" altLang="zh-CN" sz="4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4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．电热的防止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利用散热窗、散热片、风扇吹风等方法</a:t>
            </a:r>
            <a:r>
              <a:rPr lang="zh-CN" altLang="en-US" sz="3600" b="1" smtClean="0">
                <a:solidFill>
                  <a:schemeClr val="hlink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加快散热，降低温度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  <a:p>
            <a:endParaRPr lang="zh-CN" altLang="en-US" smtClean="0">
              <a:latin typeface="Times New Roman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215900" y="188913"/>
            <a:ext cx="8388350" cy="6451600"/>
          </a:xfrm>
          <a:prstGeom prst="rect">
            <a:avLst/>
          </a:prstGeom>
          <a:noFill/>
          <a:ln w="19050">
            <a:solidFill>
              <a:srgbClr val="33CCFF"/>
            </a:solidFill>
            <a:miter lim="800000"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76263" y="152400"/>
            <a:ext cx="7451725" cy="6437313"/>
          </a:xfrm>
          <a:prstGeom prst="rect">
            <a:avLst/>
          </a:prstGeom>
          <a:noFill/>
          <a:ln w="19050">
            <a:solidFill>
              <a:srgbClr val="33CCFF"/>
            </a:solidFill>
            <a:miter lim="800000"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3" name="电热应用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  <p:custDataLst>
              <p:tags r:id="rId2"/>
            </p:custDataLst>
            <p:extLst/>
          </p:nvPr>
        </p:nvPicPr>
        <p:blipFill>
          <a:blip r:embed="rId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9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19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1993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9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707991"/>
          </a:xfrm>
        </p:spPr>
        <p:txBody>
          <a:bodyPr/>
          <a:lstStyle/>
          <a:p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想想议议</a:t>
            </a:r>
          </a:p>
        </p:txBody>
      </p:sp>
      <p:sp>
        <p:nvSpPr>
          <p:cNvPr id="29698" name="Rectangle 8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019142"/>
            <a:ext cx="8229600" cy="5440437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chemeClr val="bg1"/>
              </a:buClr>
              <a:buFont typeface="Arial"/>
              <a:buNone/>
            </a:pP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1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．额定电压相同的灯泡，额定功率越大，电阻越小，正常工作时单位时间内产生的热量越多。可是按照焦耳定律，电阻越大，单位时间内产生的热量越多。二者似乎有矛盾，这是怎么回事</a:t>
            </a: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?</a:t>
            </a:r>
          </a:p>
          <a:p>
            <a:pPr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答：（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）灯泡的额定电压相同，正常工作的时间相同，根据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Q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＝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W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＝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U</a:t>
            </a:r>
            <a:r>
              <a:rPr lang="en-US" altLang="zh-CN" sz="2400" b="1" baseline="3000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/Rt  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可知，电阻越小，产生的热量越多，其前提条件是电压相同；</a:t>
            </a:r>
            <a:endParaRPr lang="en-US" altLang="zh-CN" sz="2400" b="1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）根据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Q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＝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I</a:t>
            </a:r>
            <a:r>
              <a:rPr lang="en-US" altLang="zh-CN" sz="2400" b="1" baseline="3000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Rt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可知，电流相同和工作时间相同时，电阻越大，产生的热量越多，其前提条件是电流相同；</a:t>
            </a:r>
            <a:endParaRPr lang="en-US" altLang="zh-CN" sz="2400" b="1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buClr>
                <a:schemeClr val="bg1"/>
              </a:buClr>
              <a:buFont typeface="Wingdings" pitchFamily="2" charset="2"/>
              <a:buChar char="u"/>
            </a:pP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所以，在各自的前提条件下，两种说法都是正确的，并不矛盾。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chemeClr val="bg1"/>
              </a:buClr>
              <a:buFont typeface="Arial"/>
              <a:buNone/>
            </a:pPr>
            <a:endParaRPr lang="en-US" altLang="zh-CN" sz="2400" b="1" smtClean="0">
              <a:solidFill>
                <a:schemeClr val="hlink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7"/>
            <a:ext cx="8229600" cy="707991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zh-CN" altLang="en-US" sz="3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实验交流反馈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274763"/>
            <a:ext cx="8496300" cy="4851400"/>
          </a:xfrm>
        </p:spPr>
        <p:txBody>
          <a:bodyPr/>
          <a:lstStyle/>
          <a:p>
            <a:pPr>
              <a:buFont typeface="Arial"/>
              <a:buNone/>
            </a:pPr>
            <a:r>
              <a:rPr lang="en-US" altLang="zh-CN" sz="28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．电热影响因素实验为什么选择空气？</a:t>
            </a:r>
            <a:endParaRPr lang="en-US" altLang="zh-CN" sz="2800" b="1" smtClean="0">
              <a:solidFill>
                <a:srgbClr val="000099"/>
              </a:solidFill>
              <a:latin typeface="Times New Roman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>
              <a:buFont typeface="Arial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答：空气热胀冷缩时体积变化明显。</a:t>
            </a:r>
            <a:endParaRPr lang="en-US" altLang="zh-CN" sz="2800" b="1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>
              <a:buFont typeface="Arial"/>
              <a:buNone/>
            </a:pPr>
            <a:r>
              <a:rPr lang="en-US" altLang="zh-CN" sz="28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．电热影响因素实验若采用油和水，哪种更适合？</a:t>
            </a:r>
            <a:endParaRPr lang="en-US" altLang="zh-CN" sz="2800" b="1" smtClean="0">
              <a:solidFill>
                <a:srgbClr val="000099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答：选择油。油比热容小，相同质量的液体吸收相同热量，油温度升高明显，容易观察实验现象。</a:t>
            </a:r>
            <a:endParaRPr lang="en-US" altLang="zh-CN" sz="2800" b="1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en-US" altLang="zh-CN" sz="28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．电热影响因素实验使用哪些实验方法？</a:t>
            </a:r>
            <a:endParaRPr lang="en-US" altLang="zh-CN" sz="2800" b="1" smtClean="0">
              <a:solidFill>
                <a:srgbClr val="000099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答：控制变量法、转换法</a:t>
            </a:r>
            <a:endParaRPr lang="en-US" altLang="zh-CN" sz="2800" b="1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en-US" altLang="zh-CN" sz="28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4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．电热影响因素实验怎么使用转换法的？</a:t>
            </a:r>
            <a:endParaRPr lang="en-US" altLang="zh-CN" sz="2800" b="1" smtClean="0">
              <a:solidFill>
                <a:srgbClr val="000099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答：用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U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形管内液面高度差变化来比较电热多少。</a:t>
            </a:r>
            <a:endParaRPr lang="zh-CN" altLang="en-US" sz="2800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84" name="Picture 16" descr="D:\我的文档\Pictures\116.pn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190440" y="1493812"/>
            <a:ext cx="8708041" cy="3651300"/>
          </a:xfrm>
          <a:prstGeom prst="rect">
            <a:avLst/>
          </a:prstGeom>
          <a:noFill/>
        </p:spPr>
      </p:pic>
      <p:sp>
        <p:nvSpPr>
          <p:cNvPr id="17" name="标题 16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7"/>
            <a:ext cx="8229600" cy="781017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zh-CN" altLang="en-US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本课小结</a:t>
            </a:r>
            <a:endParaRPr lang="zh-CN" altLang="en-US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algn="l"/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一、电流的热效应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buClr>
                <a:schemeClr val="bg1"/>
              </a:buClr>
              <a:buFont typeface="Arial"/>
              <a:buNone/>
            </a:pPr>
            <a:r>
              <a:rPr lang="en-US" altLang="zh-CN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．定义：</a:t>
            </a:r>
          </a:p>
          <a:p>
            <a:pPr>
              <a:buClr>
                <a:schemeClr val="bg1"/>
              </a:buClr>
            </a:pP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电流通过导体时</a:t>
            </a: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电能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转化成</a:t>
            </a: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内能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，这种现象叫做</a:t>
            </a: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电流的热效应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781017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zh-CN" altLang="en-US" sz="3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课堂练习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274763"/>
            <a:ext cx="5867400" cy="5221287"/>
          </a:xfrm>
        </p:spPr>
        <p:txBody>
          <a:bodyPr/>
          <a:lstStyle/>
          <a:p>
            <a:pPr>
              <a:buNone/>
            </a:pPr>
            <a:r>
              <a:rPr lang="en-US" altLang="zh-CN" sz="28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．</a:t>
            </a:r>
            <a:r>
              <a:rPr lang="zh-CN" sz="28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如图是一电动机提升物体的示意图，当该重物上升到一定高度时，电动机的转子突然被卡住，为什么这种情况下电动机容易烧坏？</a:t>
            </a:r>
            <a:endParaRPr lang="en-US" altLang="zh-CN" sz="2800" b="1" smtClean="0">
              <a:solidFill>
                <a:srgbClr val="000099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zh-CN" sz="28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答案：电动机被卡住时，电动机可看成是纯电阻电路，通过电动机的电流过大，将电能全部转化为内能，所以电动机温度过高，所以容易烧坏。</a:t>
            </a:r>
            <a:endParaRPr lang="zh-CN" altLang="en-US" sz="2800" b="1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3796" name="图片24" descr="菁优网：http://www.jyeoo.com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6361113" y="1493838"/>
            <a:ext cx="2625725" cy="22637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634965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zh-CN" altLang="en-US" sz="3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课堂练习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055656"/>
            <a:ext cx="8229600" cy="5070508"/>
          </a:xfrm>
        </p:spPr>
        <p:txBody>
          <a:bodyPr/>
          <a:lstStyle/>
          <a:p>
            <a:pPr>
              <a:buNone/>
            </a:pPr>
            <a:r>
              <a:rPr lang="en-US" altLang="zh-CN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．如图所示是一只</a:t>
            </a:r>
            <a:r>
              <a:rPr 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USB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接口的便携式小风扇，它的额定电压为</a:t>
            </a:r>
            <a:r>
              <a:rPr 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5V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，额定功率为</a:t>
            </a:r>
            <a:r>
              <a:rPr 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5W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，输出功率为</a:t>
            </a:r>
            <a:r>
              <a:rPr 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4.5W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，某一次使用不当，造成电动机卡死，电动机线圈温度过高而烧坏。则小风扇电动机线圈的电阻为</a:t>
            </a:r>
            <a:r>
              <a:rPr 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_______Ω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，卡死时电动机线圈</a:t>
            </a:r>
            <a:r>
              <a:rPr 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1min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产生的热量是</a:t>
            </a:r>
            <a:r>
              <a:rPr 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__________J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  <a:endParaRPr lang="zh-CN" altLang="en-US" sz="2800" smtClean="0">
              <a:solidFill>
                <a:srgbClr val="000099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答案：</a:t>
            </a:r>
            <a:r>
              <a:rPr 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0.5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；</a:t>
            </a:r>
            <a:r>
              <a:rPr 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3000</a:t>
            </a:r>
            <a:endParaRPr lang="zh-CN" altLang="en-US" sz="280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sz="2800">
              <a:solidFill>
                <a:srgbClr val="000099"/>
              </a:solidFill>
              <a:latin typeface="Times New Roman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24" descr="菁优网：http://www.jyeoo.com"/>
          <p:cNvPicPr/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5996006" y="3502026"/>
            <a:ext cx="2477063" cy="2263806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634965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zh-CN" altLang="en-US" sz="3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课堂练习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055656"/>
            <a:ext cx="5976963" cy="5586488"/>
          </a:xfrm>
        </p:spPr>
        <p:txBody>
          <a:bodyPr/>
          <a:lstStyle/>
          <a:p>
            <a:pPr>
              <a:buNone/>
            </a:pP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．（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2019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秋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•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连山区期末）如图甲所示电路，电源电压保持不变，电流表量程为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0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～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0.6A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．图乙中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分别是小灯泡和电阻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R</a:t>
            </a:r>
            <a:r>
              <a:rPr lang="en-US" altLang="zh-CN" sz="2000" b="1" baseline="-25000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两端的电压随电流变化关系图象。只闭合开关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S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S</a:t>
            </a:r>
            <a:r>
              <a:rPr lang="en-US" altLang="zh-CN" sz="2000" b="1" baseline="-25000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，滑动变阻器的滑片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P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移至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端时，电路中的电流为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0.2A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；滑动变阻器的滑片移至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端时，小灯泡恰好正常发光。只闭合开关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S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S</a:t>
            </a:r>
            <a:r>
              <a:rPr lang="en-US" altLang="zh-CN" sz="2000" b="1" baseline="-25000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，调节滑片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P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，当滑动变阻器接入电路中的电阻为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10Ω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时，小灯泡两端的电压恰好为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2V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．则（　　）</a:t>
            </a:r>
            <a:endParaRPr lang="en-US" altLang="zh-CN" sz="2000" b="1" smtClean="0">
              <a:solidFill>
                <a:srgbClr val="000099"/>
              </a:solidFill>
              <a:latin typeface="Times New Roman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．电源电压为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10V</a:t>
            </a:r>
          </a:p>
          <a:p>
            <a:pPr>
              <a:buNone/>
            </a:pP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．小灯泡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L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的额定功率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6W</a:t>
            </a:r>
          </a:p>
          <a:p>
            <a:pPr>
              <a:buNone/>
            </a:pP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．只闭合开关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S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S</a:t>
            </a:r>
            <a:r>
              <a:rPr lang="en-US" altLang="zh-CN" sz="2000" b="1" baseline="-25000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滑动变阻器的滑片移至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端时，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1.5min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电流通过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R</a:t>
            </a:r>
            <a:r>
              <a:rPr lang="en-US" altLang="zh-CN" sz="2000" b="1" baseline="-25000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产生的热量为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64J</a:t>
            </a:r>
          </a:p>
          <a:p>
            <a:pPr>
              <a:buNone/>
            </a:pP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．闭合开关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S</a:t>
            </a:r>
            <a:r>
              <a:rPr lang="zh-CN" altLang="en-US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，改变其它开关的通断及滑片的位置，电路消耗的最小功率可以达到</a:t>
            </a:r>
            <a:r>
              <a:rPr lang="en-US" altLang="zh-CN" sz="2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1.2W</a:t>
            </a:r>
            <a:endParaRPr lang="zh-CN" altLang="en-US" sz="2000" b="1" smtClean="0">
              <a:solidFill>
                <a:srgbClr val="000099"/>
              </a:solidFill>
              <a:latin typeface="Times New Roman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en-US" sz="20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答案：</a:t>
            </a:r>
            <a:r>
              <a:rPr lang="en-US" sz="20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BC</a:t>
            </a:r>
            <a:endParaRPr lang="zh-CN" altLang="en-US" sz="2000" b="1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sz="2000" b="1">
              <a:solidFill>
                <a:srgbClr val="000099"/>
              </a:solidFill>
              <a:latin typeface="Times New Roman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0723" name="Picture 3" descr="D:\我的文档\Pictures\112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397650" y="1092168"/>
            <a:ext cx="2713693" cy="463715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708025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zh-CN" altLang="en-US" sz="3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课堂练习</a:t>
            </a:r>
            <a:endParaRPr lang="zh-CN" altLang="en-US" sz="3600" b="1" smtClean="0">
              <a:latin typeface="Times New Roman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199" y="1128681"/>
            <a:ext cx="8094718" cy="5330857"/>
          </a:xfrm>
        </p:spPr>
        <p:txBody>
          <a:bodyPr/>
          <a:lstStyle/>
          <a:p>
            <a:pPr>
              <a:buFont typeface="Arial"/>
              <a:buNone/>
            </a:pP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4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．小亮家里的一款迷你电饭锅，电路图如图所示，额定电压为</a:t>
            </a: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220V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，电饭锅有加热和保温两档，“加热”时额定功率为</a:t>
            </a: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550W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，发热电阻</a:t>
            </a: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</a:t>
            </a:r>
            <a:r>
              <a:rPr lang="en-US" altLang="zh-CN" sz="2400" b="1" baseline="-25000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和</a:t>
            </a: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</a:t>
            </a:r>
            <a:r>
              <a:rPr lang="en-US" altLang="zh-CN" sz="2400" b="1" baseline="-25000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阻值不随温度变化，电阻</a:t>
            </a: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</a:t>
            </a:r>
            <a:r>
              <a:rPr lang="en-US" altLang="zh-CN" sz="2400" b="1" baseline="-25000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在“保温”状态和“加热”状态时功率之比为</a:t>
            </a: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：</a:t>
            </a: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400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．求：（</a:t>
            </a: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）正常“加热”状态，通过电饭锅的电流是多少？（</a:t>
            </a: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）正常“加热”状态，通电</a:t>
            </a: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10min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产生的热量是多少？（</a:t>
            </a: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</a:t>
            </a: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</a:t>
            </a:r>
            <a:r>
              <a:rPr lang="en-US" altLang="zh-CN" sz="2400" b="1" baseline="-25000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的阻值是多少？</a:t>
            </a:r>
            <a:endParaRPr lang="en-US" altLang="zh-CN" sz="2400" b="1" smtClean="0">
              <a:solidFill>
                <a:srgbClr val="000099"/>
              </a:solidFill>
              <a:latin typeface="Times New Roman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>
              <a:buFont typeface="Arial"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答案：</a:t>
            </a:r>
            <a:endParaRPr lang="en-US" altLang="zh-CN" sz="2400" b="1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2.5A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；（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330000J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；</a:t>
            </a:r>
            <a:endParaRPr lang="en-US" altLang="zh-CN" sz="2400" b="1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1672Ω</a:t>
            </a:r>
            <a:endParaRPr lang="zh-CN" altLang="en-US" sz="2400" b="1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4820" name="Picture 2" descr="èä¼ç½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4973643" y="3684591"/>
            <a:ext cx="3724326" cy="2878886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59845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zh-CN" altLang="en-US" sz="3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课堂练习</a:t>
            </a:r>
            <a:endParaRPr lang="zh-CN" altLang="en-US" sz="3600" b="1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63466" y="946116"/>
            <a:ext cx="5769034" cy="5294385"/>
          </a:xfrm>
        </p:spPr>
        <p:txBody>
          <a:bodyPr/>
          <a:lstStyle/>
          <a:p>
            <a:pPr>
              <a:buFont typeface="Arial"/>
              <a:buNone/>
            </a:pPr>
            <a:r>
              <a:rPr lang="en-US" altLang="zh-CN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5</a:t>
            </a:r>
            <a:r>
              <a:rPr lang="zh-CN" altLang="en-US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．明明家最近装修新房，卫生间里准备装一种速热式电热水器，如图它没有储水箱，体积小巧。电热水器内部简化电路如图所示，</a:t>
            </a:r>
            <a:r>
              <a:rPr lang="en-US" altLang="zh-CN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</a:t>
            </a:r>
            <a:r>
              <a:rPr lang="en-US" altLang="zh-CN" sz="2200" b="1" baseline="-25000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和</a:t>
            </a:r>
            <a:r>
              <a:rPr lang="en-US" altLang="zh-CN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</a:t>
            </a:r>
            <a:r>
              <a:rPr lang="en-US" altLang="zh-CN" sz="2200" b="1" baseline="-25000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zh-CN" altLang="en-US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均为电热丝。它较传统的热水器优点在于：即开即热，不开不加热，节能，且加热效率高。下表为某电热水器的铭牌（其中一项内容已模糊不清）。</a:t>
            </a:r>
            <a:endParaRPr lang="en-US" altLang="zh-CN" sz="2200" b="1" smtClean="0">
              <a:solidFill>
                <a:srgbClr val="000099"/>
              </a:solidFill>
              <a:latin typeface="Times New Roman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>
              <a:buFont typeface="Arial"/>
              <a:buNone/>
            </a:pPr>
            <a:r>
              <a:rPr lang="zh-CN" altLang="en-US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求：（</a:t>
            </a:r>
            <a:r>
              <a:rPr lang="en-US" altLang="zh-CN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）电热丝</a:t>
            </a:r>
            <a:r>
              <a:rPr lang="en-US" altLang="zh-CN" sz="2200" b="1" err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</a:t>
            </a:r>
            <a:r>
              <a:rPr lang="en-US" altLang="zh-CN" sz="2200" b="1" baseline="-25000" err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l</a:t>
            </a:r>
            <a:r>
              <a:rPr lang="zh-CN" altLang="en-US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的阻值。</a:t>
            </a:r>
            <a:br>
              <a:rPr lang="zh-CN" altLang="en-US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</a:br>
            <a:r>
              <a:rPr lang="zh-CN" altLang="en-US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</a:t>
            </a:r>
            <a:r>
              <a:rPr lang="en-US" altLang="zh-CN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zh-CN" altLang="en-US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）低温状态下电热丝</a:t>
            </a:r>
            <a:r>
              <a:rPr lang="en-US" altLang="zh-CN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</a:t>
            </a:r>
            <a:r>
              <a:rPr lang="en-US" altLang="zh-CN" sz="2200" b="1" baseline="-25000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zh-CN" altLang="en-US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的功率。</a:t>
            </a:r>
            <a:br>
              <a:rPr lang="zh-CN" altLang="en-US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</a:br>
            <a:r>
              <a:rPr lang="zh-CN" altLang="en-US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</a:t>
            </a:r>
            <a:r>
              <a:rPr lang="en-US" altLang="zh-CN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lang="zh-CN" altLang="en-US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）热水器在高温挡加热效率是</a:t>
            </a:r>
            <a:r>
              <a:rPr lang="en-US" altLang="zh-CN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84%</a:t>
            </a:r>
            <a:r>
              <a:rPr lang="zh-CN" altLang="en-US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，当天水温为</a:t>
            </a:r>
            <a:r>
              <a:rPr lang="en-US" altLang="zh-CN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20℃</a:t>
            </a:r>
            <a:r>
              <a:rPr lang="zh-CN" altLang="en-US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，流量为</a:t>
            </a:r>
            <a:r>
              <a:rPr lang="en-US" altLang="zh-CN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2.5L/min</a:t>
            </a:r>
            <a:r>
              <a:rPr lang="zh-CN" altLang="en-US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，求出水温度是多少？（</a:t>
            </a:r>
            <a:r>
              <a:rPr lang="en-US" altLang="zh-CN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</a:t>
            </a:r>
            <a:r>
              <a:rPr lang="zh-CN" altLang="en-US" sz="2200" b="1" baseline="-25000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水</a:t>
            </a:r>
            <a:r>
              <a:rPr lang="en-US" altLang="zh-CN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=4.2×10</a:t>
            </a:r>
            <a:r>
              <a:rPr lang="en-US" altLang="zh-CN" sz="2200" b="1" baseline="30000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lang="en-US" altLang="zh-CN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J/</a:t>
            </a:r>
            <a:r>
              <a:rPr lang="zh-CN" altLang="en-US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</a:t>
            </a:r>
            <a:r>
              <a:rPr lang="en-US" altLang="zh-CN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kg•℃</a:t>
            </a:r>
            <a:r>
              <a:rPr lang="zh-CN" altLang="en-US" sz="2200" b="1" smtClean="0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</a:t>
            </a:r>
            <a:endParaRPr lang="en-US" altLang="zh-CN" sz="2200" b="1" smtClean="0">
              <a:solidFill>
                <a:srgbClr val="000099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zh-CN" altLang="en-US" sz="2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答案： </a:t>
            </a:r>
            <a:endParaRPr lang="en-US" altLang="zh-CN" sz="2200" b="1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>
              <a:buFont typeface="Arial"/>
              <a:buNone/>
            </a:pPr>
            <a:r>
              <a:rPr lang="zh-CN" altLang="en-US" sz="2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</a:t>
            </a:r>
            <a:r>
              <a:rPr lang="en-US" altLang="zh-CN" sz="2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sz="2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</a:t>
            </a:r>
            <a:r>
              <a:rPr lang="en-US" altLang="zh-CN" sz="2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11Ω</a:t>
            </a:r>
            <a:r>
              <a:rPr lang="zh-CN" altLang="en-US" sz="2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；（</a:t>
            </a:r>
            <a:r>
              <a:rPr lang="en-US" altLang="zh-CN" sz="2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zh-CN" altLang="en-US" sz="2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</a:t>
            </a:r>
            <a:r>
              <a:rPr lang="en-US" altLang="zh-CN" sz="2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704W</a:t>
            </a:r>
            <a:r>
              <a:rPr lang="zh-CN" altLang="en-US" sz="2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；（</a:t>
            </a:r>
            <a:r>
              <a:rPr lang="en-US" altLang="zh-CN" sz="2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lang="zh-CN" altLang="en-US" sz="2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</a:t>
            </a:r>
            <a:r>
              <a:rPr lang="en-US" altLang="zh-CN" sz="2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46.4℃</a:t>
            </a:r>
            <a:r>
              <a:rPr lang="zh-CN" altLang="en-US" sz="22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。</a:t>
            </a:r>
          </a:p>
        </p:txBody>
      </p:sp>
      <p:pic>
        <p:nvPicPr>
          <p:cNvPr id="35844" name="Picture 2" descr="C:\Users\Administrator\Pictures\111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5922981" y="946116"/>
            <a:ext cx="2921040" cy="343222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5845" name="Picture 4" descr="èä¼ç½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5836024" y="4487877"/>
            <a:ext cx="3085745" cy="18256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 descr="D:\我的文档\Pictures\112.pn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90440" y="361908"/>
            <a:ext cx="8795356" cy="6134184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D:\360安全浏览器下载\5.pn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215900" y="325395"/>
            <a:ext cx="8729663" cy="598333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6867" name="New picture" hidden="1"/>
          <p:cNvPicPr/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722100" y="12496800"/>
            <a:ext cx="444500" cy="381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0" y="0"/>
            <a:ext cx="9144000" cy="69405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299979" y="471447"/>
            <a:ext cx="8569325" cy="5367337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6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246187"/>
          </a:xfrm>
        </p:spPr>
        <p:txBody>
          <a:bodyPr/>
          <a:lstStyle/>
          <a:p>
            <a:r>
              <a:rPr lang="en-US" altLang="zh-CN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．探究实验：电流通过导体产生的热量跟哪些因素有关</a:t>
            </a: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（电热影响因素）</a:t>
            </a:r>
          </a:p>
        </p:txBody>
      </p:sp>
      <p:sp>
        <p:nvSpPr>
          <p:cNvPr id="10243" name="Rectangle 19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395288" y="1520825"/>
            <a:ext cx="8229600" cy="4525963"/>
          </a:xfrm>
        </p:spPr>
        <p:txBody>
          <a:bodyPr/>
          <a:lstStyle/>
          <a:p>
            <a:pPr>
              <a:buFont typeface="Arial"/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猜想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</a:t>
            </a:r>
          </a:p>
          <a:p>
            <a:pPr>
              <a:buFont typeface="Arial"/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猜想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 </a:t>
            </a:r>
          </a:p>
          <a:p>
            <a:pPr>
              <a:buFont typeface="Arial"/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猜想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</a:t>
            </a:r>
          </a:p>
          <a:p>
            <a:pPr>
              <a:buFont typeface="Arial"/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</a:t>
            </a:r>
          </a:p>
          <a:p>
            <a:pPr>
              <a:buFont typeface="Arial"/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实验方法：</a:t>
            </a:r>
          </a:p>
          <a:p>
            <a:pPr>
              <a:buFont typeface="Arial"/>
              <a:buNone/>
            </a:pPr>
            <a:endParaRPr lang="zh-CN" altLang="en-US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10244" name="Picture 21" descr="0990400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2592388" y="1676400"/>
            <a:ext cx="6299200" cy="4705350"/>
          </a:xfrm>
          <a:prstGeom prst="rect">
            <a:avLst/>
          </a:prstGeom>
          <a:noFill/>
          <a:ln w="28575">
            <a:solidFill>
              <a:srgbClr val="990033"/>
            </a:solidFill>
            <a:miter lim="800000"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实验说明02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  <p:custDataLst>
              <p:tags r:id="rId2"/>
            </p:custDataLst>
            <p:extLst/>
          </p:nvPr>
        </p:nvPicPr>
        <p:blipFill>
          <a:blip r:embed="rId4"/>
          <a:stretch>
            <a:fillRect/>
          </a:stretch>
        </p:blipFill>
        <p:spPr bwMode="auto">
          <a:xfrm>
            <a:off x="179388" y="152400"/>
            <a:ext cx="8748712" cy="65087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0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30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301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>
            <p:custDataLst>
              <p:tags r:id="rId1"/>
            </p:custDataLst>
          </p:nvPr>
        </p:nvGrpSpPr>
        <p:grpSpPr>
          <a:xfrm>
            <a:off x="5327650" y="4149725"/>
            <a:ext cx="3384550" cy="2322513"/>
            <a:chOff x="0" y="0"/>
            <a:chExt cx="2653" cy="1804"/>
          </a:xfrm>
        </p:grpSpPr>
        <p:sp>
          <p:nvSpPr>
            <p:cNvPr id="12293" name="Rectangle 44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0" y="0"/>
              <a:ext cx="2640" cy="180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accent2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294" name="Line 36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>
              <a:off x="218" y="499"/>
              <a:ext cx="2222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295" name="Line 12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 flipV="1">
              <a:off x="767" y="1456"/>
              <a:ext cx="329" cy="13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2296" name="Rectangle 1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 rot="10800000">
              <a:off x="1605" y="408"/>
              <a:ext cx="504" cy="203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  <a:miter lim="800000"/>
            </a:ln>
          </p:spPr>
          <p:txBody>
            <a:bodyPr rot="10800000"/>
            <a:lstStyle/>
            <a:p>
              <a:endParaRPr lang="zh-CN" altLang="en-US" sz="1800"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297" name="Text Box 18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575" y="113"/>
              <a:ext cx="1315" cy="3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8000" tIns="0" rIns="0" bIns="0"/>
            <a:lstStyle/>
            <a:p>
              <a:pPr algn="just"/>
              <a:r>
                <a:rPr lang="en-US" altLang="zh-CN" b="1" i="1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R</a:t>
              </a:r>
              <a:r>
                <a:rPr lang="en-US" altLang="zh-CN" b="1" baseline="-25000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1</a:t>
              </a:r>
              <a:r>
                <a:rPr lang="en-US" altLang="zh-CN" b="1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 = 5 Ω</a:t>
              </a:r>
            </a:p>
          </p:txBody>
        </p:sp>
        <p:sp>
          <p:nvSpPr>
            <p:cNvPr id="12298" name="Rectangle 23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 rot="10800000">
              <a:off x="743" y="408"/>
              <a:ext cx="504" cy="203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  <a:miter lim="800000"/>
            </a:ln>
          </p:spPr>
          <p:txBody>
            <a:bodyPr rot="10800000"/>
            <a:lstStyle/>
            <a:p>
              <a:endParaRPr lang="zh-CN" altLang="en-US" sz="1800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2299" name="Text Box 24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527" y="113"/>
              <a:ext cx="1103" cy="3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8000" tIns="0" rIns="0" bIns="0"/>
            <a:lstStyle/>
            <a:p>
              <a:pPr algn="just"/>
              <a:r>
                <a:rPr lang="en-US" altLang="zh-CN" b="1" i="1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R</a:t>
              </a:r>
              <a:r>
                <a:rPr lang="en-US" altLang="zh-CN" b="1" baseline="-25000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2</a:t>
              </a:r>
              <a:r>
                <a:rPr lang="en-US" altLang="zh-CN" b="1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 = 10 Ω</a:t>
              </a:r>
            </a:p>
          </p:txBody>
        </p:sp>
        <p:grpSp>
          <p:nvGrpSpPr>
            <p:cNvPr id="12300" name="Group 11"/>
            <p:cNvGrpSpPr/>
            <p:nvPr>
              <p:custDataLst>
                <p:tags r:id="rId11"/>
              </p:custDataLst>
            </p:nvPr>
          </p:nvGrpSpPr>
          <p:grpSpPr>
            <a:xfrm flipH="1">
              <a:off x="1825" y="1500"/>
              <a:ext cx="67" cy="269"/>
              <a:chOff x="0" y="0"/>
              <a:chExt cx="75" cy="361"/>
            </a:xfrm>
          </p:grpSpPr>
          <p:sp>
            <p:nvSpPr>
              <p:cNvPr id="12309" name="Line 33"/>
              <p:cNvSpPr>
                <a:spLocks noChangeShapeType="1"/>
              </p:cNvSpPr>
              <p:nvPr>
                <p:custDataLst>
                  <p:tags r:id="rId20"/>
                </p:custDataLst>
              </p:nvPr>
            </p:nvSpPr>
            <p:spPr bwMode="auto">
              <a:xfrm flipH="1">
                <a:off x="0" y="86"/>
                <a:ext cx="0" cy="18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12310" name="Line 34"/>
              <p:cNvSpPr>
                <a:spLocks noChangeShapeType="1"/>
              </p:cNvSpPr>
              <p:nvPr>
                <p:custDataLst>
                  <p:tags r:id="rId21"/>
                </p:custDataLst>
              </p:nvPr>
            </p:nvSpPr>
            <p:spPr bwMode="auto">
              <a:xfrm flipH="1">
                <a:off x="75" y="0"/>
                <a:ext cx="0" cy="36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</p:grpSp>
        <p:sp>
          <p:nvSpPr>
            <p:cNvPr id="12301" name="Line 37"/>
            <p:cNvSpPr>
              <a:spLocks noChangeShapeType="1"/>
            </p:cNvSpPr>
            <p:nvPr>
              <p:custDataLst>
                <p:tags r:id="rId12"/>
              </p:custDataLst>
            </p:nvPr>
          </p:nvSpPr>
          <p:spPr bwMode="auto">
            <a:xfrm>
              <a:off x="1889" y="1633"/>
              <a:ext cx="544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2302" name="Line 38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 flipH="1">
              <a:off x="212" y="503"/>
              <a:ext cx="0" cy="113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2303" name="Line 39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2436" y="499"/>
              <a:ext cx="0" cy="113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2304" name="Oval 40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712" y="1594"/>
              <a:ext cx="72" cy="72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800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2305" name="Line 41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>
              <a:off x="226" y="1633"/>
              <a:ext cx="499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2306" name="Line 42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993" y="1633"/>
              <a:ext cx="825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2307" name="Oval 30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2267" y="998"/>
              <a:ext cx="316" cy="316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800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2308" name="Rectangle 28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2290" y="985"/>
              <a:ext cx="363" cy="3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A</a:t>
              </a:r>
            </a:p>
          </p:txBody>
        </p:sp>
      </p:grpSp>
      <p:pic>
        <p:nvPicPr>
          <p:cNvPr id="12291" name="Picture 31" descr="0990400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23"/>
          <a:stretch>
            <a:fillRect/>
          </a:stretch>
        </p:blipFill>
        <p:spPr bwMode="auto">
          <a:xfrm>
            <a:off x="179388" y="1484313"/>
            <a:ext cx="5040312" cy="376396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292" name="Rectangle 3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探究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：电阻因素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电热与电阻.wmv">
            <a:hlinkClick r:id="" action="ppaction://media"/>
          </p:cNvPr>
          <p:cNvPicPr>
            <a:picLocks noGrp="1" noRot="1" noChangeAspect="1" noChangeArrowheads="1"/>
          </p:cNvPicPr>
          <p:nvPr>
            <p:ph sz="half" idx="4294967295"/>
            <a:videoFile r:link="rId1"/>
            <p:custDataLst>
              <p:tags r:id="rId2"/>
            </p:custDataLst>
            <p:extLst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7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7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0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7108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>
            <p:custDataLst>
              <p:tags r:id="rId2"/>
            </p:custDataLst>
          </p:nvPr>
        </p:nvGrpSpPr>
        <p:grpSpPr>
          <a:xfrm>
            <a:off x="4643438" y="4581525"/>
            <a:ext cx="4160837" cy="2014538"/>
            <a:chOff x="0" y="0"/>
            <a:chExt cx="3940" cy="2224"/>
          </a:xfrm>
        </p:grpSpPr>
        <p:sp>
          <p:nvSpPr>
            <p:cNvPr id="1031" name="Rectangle 71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0" y="0"/>
              <a:ext cx="3869" cy="216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accent2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 b="1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026" name="Object 5"/>
            <p:cNvGraphicFramePr>
              <a:graphicFrameLocks noChangeAspect="1"/>
            </p:cNvGraphicFramePr>
            <p:nvPr>
              <p:custDataLst>
                <p:tags r:id="rId6"/>
              </p:custDataLst>
            </p:nvPr>
          </p:nvGraphicFramePr>
          <p:xfrm>
            <a:off x="2056" y="182"/>
            <a:ext cx="78" cy="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1" r:id="rId38" imgW="114716" imgH="216405" progId="Equation.3">
                    <p:embed/>
                  </p:oleObj>
                </mc:Choice>
                <mc:Fallback>
                  <p:oleObj r:id="rId38" imgW="114716" imgH="216405" progId="Equation.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9"/>
                        <a:stretch>
                          <a:fillRect/>
                        </a:stretch>
                      </p:blipFill>
                      <p:spPr>
                        <a:xfrm>
                          <a:off x="2056" y="182"/>
                          <a:ext cx="78" cy="1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2" name="Text Box 38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761" y="925"/>
              <a:ext cx="420" cy="3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8000" tIns="0" rIns="0" bIns="0"/>
            <a:lstStyle/>
            <a:p>
              <a:pPr algn="just">
                <a:spcBef>
                  <a:spcPct val="50000"/>
                </a:spcBef>
              </a:pPr>
              <a:endParaRPr lang="zh-CN" altLang="en-US" sz="2600" b="1"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33" name="Text Box 39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729" y="585"/>
              <a:ext cx="421" cy="4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8000" tIns="10800" rIns="0" bIns="10800">
              <a:spAutoFit/>
            </a:bodyPr>
            <a:lstStyle/>
            <a:p>
              <a:pPr algn="just">
                <a:spcBef>
                  <a:spcPct val="50000"/>
                </a:spcBef>
              </a:pPr>
              <a:endParaRPr lang="zh-CN" altLang="en-US" sz="2600" b="1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034" name="Line 40"/>
            <p:cNvSpPr>
              <a:spLocks noChangeShapeType="1"/>
            </p:cNvSpPr>
            <p:nvPr>
              <p:custDataLst>
                <p:tags r:id="rId9"/>
              </p:custDataLst>
            </p:nvPr>
          </p:nvSpPr>
          <p:spPr bwMode="auto">
            <a:xfrm>
              <a:off x="431" y="1005"/>
              <a:ext cx="590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tailEnd type="stealth" w="lg" len="lg"/>
            </a:ln>
          </p:spPr>
          <p:txBody>
            <a:bodyPr lIns="18000" tIns="10800" rIns="0" bIns="10800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035" name="Line 41"/>
            <p:cNvSpPr>
              <a:spLocks noChangeShapeType="1"/>
            </p:cNvSpPr>
            <p:nvPr>
              <p:custDataLst>
                <p:tags r:id="rId10"/>
              </p:custDataLst>
            </p:nvPr>
          </p:nvSpPr>
          <p:spPr bwMode="auto">
            <a:xfrm>
              <a:off x="2063" y="642"/>
              <a:ext cx="590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tailEnd type="stealth" w="lg" len="lg"/>
            </a:ln>
          </p:spPr>
          <p:txBody>
            <a:bodyPr lIns="18000" tIns="10800" rIns="0" bIns="10800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036" name="Rectangle 42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3034" y="1031"/>
              <a:ext cx="906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I </a:t>
              </a:r>
              <a:r>
                <a:rPr lang="en-US" altLang="zh-CN" b="1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= 2</a:t>
              </a:r>
              <a:r>
                <a:rPr lang="en-US" altLang="zh-CN" b="1" i="1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I</a:t>
              </a:r>
              <a:r>
                <a:rPr lang="en-US" altLang="zh-CN" b="1" baseline="-25000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037" name="Line 43"/>
            <p:cNvSpPr>
              <a:spLocks noChangeShapeType="1"/>
            </p:cNvSpPr>
            <p:nvPr>
              <p:custDataLst>
                <p:tags r:id="rId12"/>
              </p:custDataLst>
            </p:nvPr>
          </p:nvSpPr>
          <p:spPr bwMode="auto">
            <a:xfrm>
              <a:off x="113" y="786"/>
              <a:ext cx="1445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038" name="Rectangle 44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 rot="10800000">
              <a:off x="439" y="681"/>
              <a:ext cx="504" cy="203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  <a:miter lim="800000"/>
            </a:ln>
          </p:spPr>
          <p:txBody>
            <a:bodyPr rot="10800000"/>
            <a:lstStyle/>
            <a:p>
              <a:endParaRPr lang="zh-CN" altLang="en-US" sz="1800" b="1"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39" name="Line 45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113" y="786"/>
              <a:ext cx="0" cy="113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040" name="Line 46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 flipH="1">
              <a:off x="3334" y="786"/>
              <a:ext cx="0" cy="113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041" name="Line 47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 flipV="1">
              <a:off x="1665" y="1739"/>
              <a:ext cx="329" cy="13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grpSp>
          <p:nvGrpSpPr>
            <p:cNvPr id="1042" name="Group 16"/>
            <p:cNvGrpSpPr/>
            <p:nvPr>
              <p:custDataLst>
                <p:tags r:id="rId17"/>
              </p:custDataLst>
            </p:nvPr>
          </p:nvGrpSpPr>
          <p:grpSpPr>
            <a:xfrm flipH="1">
              <a:off x="2723" y="1783"/>
              <a:ext cx="67" cy="269"/>
              <a:chOff x="0" y="0"/>
              <a:chExt cx="75" cy="361"/>
            </a:xfrm>
          </p:grpSpPr>
          <p:sp>
            <p:nvSpPr>
              <p:cNvPr id="1060" name="Line 52"/>
              <p:cNvSpPr>
                <a:spLocks noChangeShapeType="1"/>
              </p:cNvSpPr>
              <p:nvPr>
                <p:custDataLst>
                  <p:tags r:id="rId35"/>
                </p:custDataLst>
              </p:nvPr>
            </p:nvSpPr>
            <p:spPr bwMode="auto">
              <a:xfrm flipH="1">
                <a:off x="0" y="86"/>
                <a:ext cx="0" cy="18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1061" name="Line 53"/>
              <p:cNvSpPr>
                <a:spLocks noChangeShapeType="1"/>
              </p:cNvSpPr>
              <p:nvPr>
                <p:custDataLst>
                  <p:tags r:id="rId36"/>
                </p:custDataLst>
              </p:nvPr>
            </p:nvSpPr>
            <p:spPr bwMode="auto">
              <a:xfrm flipH="1">
                <a:off x="75" y="0"/>
                <a:ext cx="0" cy="36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</p:grpSp>
        <p:sp>
          <p:nvSpPr>
            <p:cNvPr id="1043" name="Line 54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2798" y="1916"/>
              <a:ext cx="529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044" name="Oval 55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1610" y="1877"/>
              <a:ext cx="72" cy="72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800" b="1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045" name="Line 56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>
              <a:off x="102" y="1916"/>
              <a:ext cx="1506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046" name="Line 57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1891" y="1916"/>
              <a:ext cx="825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047" name="Rectangle 58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1565" y="415"/>
              <a:ext cx="1459" cy="801"/>
            </a:xfrm>
            <a:prstGeom prst="rect">
              <a:avLst/>
            </a:prstGeom>
            <a:noFill/>
            <a:ln w="222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 b="1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048" name="Rectangle 59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 rot="10800000">
              <a:off x="2042" y="325"/>
              <a:ext cx="504" cy="203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  <a:miter lim="800000"/>
            </a:ln>
          </p:spPr>
          <p:txBody>
            <a:bodyPr rot="10800000"/>
            <a:lstStyle/>
            <a:p>
              <a:endParaRPr lang="zh-CN" altLang="en-US" sz="1800" b="1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049" name="Rectangle 60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 rot="10800000">
              <a:off x="2042" y="1104"/>
              <a:ext cx="504" cy="203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  <a:miter lim="800000"/>
            </a:ln>
          </p:spPr>
          <p:txBody>
            <a:bodyPr rot="10800000"/>
            <a:lstStyle/>
            <a:p>
              <a:endParaRPr lang="zh-CN" altLang="en-US" sz="1800" b="1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050" name="Rectangle 61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204" y="871"/>
              <a:ext cx="267" cy="4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I</a:t>
              </a:r>
            </a:p>
          </p:txBody>
        </p:sp>
        <p:grpSp>
          <p:nvGrpSpPr>
            <p:cNvPr id="1051" name="Group 27"/>
            <p:cNvGrpSpPr/>
            <p:nvPr>
              <p:custDataLst>
                <p:tags r:id="rId26"/>
              </p:custDataLst>
            </p:nvPr>
          </p:nvGrpSpPr>
          <p:grpSpPr>
            <a:xfrm>
              <a:off x="521" y="1719"/>
              <a:ext cx="373" cy="505"/>
              <a:chOff x="0" y="0"/>
              <a:chExt cx="373" cy="505"/>
            </a:xfrm>
          </p:grpSpPr>
          <p:sp>
            <p:nvSpPr>
              <p:cNvPr id="1058" name="Oval 63"/>
              <p:cNvSpPr>
                <a:spLocks noChangeArrowheads="1"/>
              </p:cNvSpPr>
              <p:nvPr>
                <p:custDataLst>
                  <p:tags r:id="rId33"/>
                </p:custDataLst>
              </p:nvPr>
            </p:nvSpPr>
            <p:spPr bwMode="auto">
              <a:xfrm>
                <a:off x="0" y="46"/>
                <a:ext cx="316" cy="316"/>
              </a:xfrm>
              <a:prstGeom prst="ellipse">
                <a:avLst/>
              </a:prstGeom>
              <a:solidFill>
                <a:schemeClr val="bg1"/>
              </a:solidFill>
              <a:ln w="222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1800" b="1"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1059" name="Rectangle 64"/>
              <p:cNvSpPr>
                <a:spLocks noChangeArrowheads="1"/>
              </p:cNvSpPr>
              <p:nvPr>
                <p:custDataLst>
                  <p:tags r:id="rId34"/>
                </p:custDataLst>
              </p:nvPr>
            </p:nvSpPr>
            <p:spPr bwMode="auto">
              <a:xfrm>
                <a:off x="11" y="0"/>
                <a:ext cx="362" cy="50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b="1"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A</a:t>
                </a:r>
              </a:p>
            </p:txBody>
          </p:sp>
        </p:grpSp>
        <p:sp>
          <p:nvSpPr>
            <p:cNvPr id="1052" name="Line 65"/>
            <p:cNvSpPr>
              <a:spLocks noChangeShapeType="1"/>
            </p:cNvSpPr>
            <p:nvPr>
              <p:custDataLst>
                <p:tags r:id="rId27"/>
              </p:custDataLst>
            </p:nvPr>
          </p:nvSpPr>
          <p:spPr bwMode="auto">
            <a:xfrm>
              <a:off x="3024" y="786"/>
              <a:ext cx="303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053" name="Rectangle 66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265" y="307"/>
              <a:ext cx="1228" cy="4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R </a:t>
              </a:r>
              <a:r>
                <a:rPr lang="en-US" altLang="zh-CN" b="1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= 5 Ω</a:t>
              </a:r>
            </a:p>
          </p:txBody>
        </p:sp>
        <p:sp>
          <p:nvSpPr>
            <p:cNvPr id="1054" name="Rectangle 67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1869" y="16"/>
              <a:ext cx="1679" cy="4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R </a:t>
              </a:r>
              <a:r>
                <a:rPr lang="en-US" altLang="zh-CN" b="1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= 5 Ω</a:t>
              </a:r>
            </a:p>
          </p:txBody>
        </p:sp>
        <p:sp>
          <p:nvSpPr>
            <p:cNvPr id="1055" name="Rectangle 68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1869" y="1334"/>
              <a:ext cx="1055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R </a:t>
              </a:r>
              <a:r>
                <a:rPr lang="en-US" altLang="zh-CN" b="1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= 5 Ω</a:t>
              </a:r>
            </a:p>
          </p:txBody>
        </p:sp>
        <p:sp>
          <p:nvSpPr>
            <p:cNvPr id="1056" name="Rectangle 69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1790" y="471"/>
              <a:ext cx="351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I</a:t>
              </a:r>
              <a:r>
                <a:rPr lang="en-US" altLang="zh-CN" b="1" baseline="-25000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057" name="Rectangle 70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2972" y="98"/>
              <a:ext cx="264" cy="5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endParaRPr lang="zh-CN" altLang="en-US" sz="2600" b="1" i="1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029" name="Picture 39" descr="Z0XQN}J~F[C9A0~RD7`PWY9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0"/>
          <a:stretch>
            <a:fillRect/>
          </a:stretch>
        </p:blipFill>
        <p:spPr bwMode="auto">
          <a:xfrm>
            <a:off x="300038" y="1450975"/>
            <a:ext cx="4200525" cy="38862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30" name="Rectangle 41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探究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：电流因素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</TotalTime>
  <Words>1633</Words>
  <Application>Microsoft Office PowerPoint</Application>
  <PresentationFormat>全屏显示(4:3)</PresentationFormat>
  <Paragraphs>101</Paragraphs>
  <Slides>36</Slides>
  <Notes>0</Notes>
  <HiddenSlides>0</HiddenSlides>
  <MMClips>5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Office 主题</vt:lpstr>
      <vt:lpstr>Microsoft 公式 3.0</vt:lpstr>
      <vt:lpstr>Equation</vt:lpstr>
      <vt:lpstr>第十八章 电功率 第4节 焦耳定律 </vt:lpstr>
      <vt:lpstr>PowerPoint 演示文稿</vt:lpstr>
      <vt:lpstr>一、电流的热效应</vt:lpstr>
      <vt:lpstr>PowerPoint 演示文稿</vt:lpstr>
      <vt:lpstr>2．探究实验：电流通过导体产生的热量跟哪些因素有关（电热影响因素）</vt:lpstr>
      <vt:lpstr>PowerPoint 演示文稿</vt:lpstr>
      <vt:lpstr>探究1：电阻因素</vt:lpstr>
      <vt:lpstr>PowerPoint 演示文稿</vt:lpstr>
      <vt:lpstr>探究2：电流因素</vt:lpstr>
      <vt:lpstr>PowerPoint 演示文稿</vt:lpstr>
      <vt:lpstr>探究3：通电时间因素</vt:lpstr>
      <vt:lpstr>PowerPoint 演示文稿</vt:lpstr>
      <vt:lpstr>【实验结论】</vt:lpstr>
      <vt:lpstr>PowerPoint 演示文稿</vt:lpstr>
      <vt:lpstr>二、焦耳定律</vt:lpstr>
      <vt:lpstr>PowerPoint 演示文稿</vt:lpstr>
      <vt:lpstr>课堂练习</vt:lpstr>
      <vt:lpstr>课堂练习</vt:lpstr>
      <vt:lpstr>三、电热的利用与防止</vt:lpstr>
      <vt:lpstr>PowerPoint 演示文稿</vt:lpstr>
      <vt:lpstr>PowerPoint 演示文稿</vt:lpstr>
      <vt:lpstr>PowerPoint 演示文稿</vt:lpstr>
      <vt:lpstr>2．电热的防止</vt:lpstr>
      <vt:lpstr>PowerPoint 演示文稿</vt:lpstr>
      <vt:lpstr>PowerPoint 演示文稿</vt:lpstr>
      <vt:lpstr>PowerPoint 演示文稿</vt:lpstr>
      <vt:lpstr>想想议议</vt:lpstr>
      <vt:lpstr>实验交流反馈</vt:lpstr>
      <vt:lpstr>本课小结</vt:lpstr>
      <vt:lpstr>课堂练习</vt:lpstr>
      <vt:lpstr>课堂练习</vt:lpstr>
      <vt:lpstr>课堂练习</vt:lpstr>
      <vt:lpstr>课堂练习</vt:lpstr>
      <vt:lpstr>课堂练习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第十八章 电功率 第4节 焦耳定律 </dc:title>
  <cp:lastModifiedBy>User</cp:lastModifiedBy>
  <cp:revision>1</cp:revision>
  <dcterms:created xsi:type="dcterms:W3CDTF">2012-04-02T08:15:09Z</dcterms:created>
  <dcterms:modified xsi:type="dcterms:W3CDTF">2020-11-02T14:34:00Z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2052-9.1.0.4047</vt:lpwstr>
  </property>
</Properties>
</file>