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0627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tags" Target="../tags/tag3.xml"/><Relationship Id="rId7" Type="http://schemas.openxmlformats.org/officeDocument/2006/relationships/image" Target="../media/image1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7.xml"/><Relationship Id="rId11" Type="http://schemas.openxmlformats.org/officeDocument/2006/relationships/slide" Target="slide18.xml"/><Relationship Id="rId5" Type="http://schemas.openxmlformats.org/officeDocument/2006/relationships/tags" Target="../tags/tag5.xml"/><Relationship Id="rId10" Type="http://schemas.openxmlformats.org/officeDocument/2006/relationships/slide" Target="slide21.xml"/><Relationship Id="rId4" Type="http://schemas.openxmlformats.org/officeDocument/2006/relationships/tags" Target="../tags/tag4.xml"/><Relationship Id="rId9" Type="http://schemas.openxmlformats.org/officeDocument/2006/relationships/slide" Target="slide1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tif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6" Type="http://schemas.openxmlformats.org/officeDocument/2006/relationships/image" Target="../media/image16.tiff"/><Relationship Id="rId5" Type="http://schemas.openxmlformats.org/officeDocument/2006/relationships/image" Target="../media/image15.tiff"/><Relationship Id="rId10" Type="http://schemas.openxmlformats.org/officeDocument/2006/relationships/image" Target="../media/image20.tiff"/><Relationship Id="rId4" Type="http://schemas.openxmlformats.org/officeDocument/2006/relationships/image" Target="../media/image2.tiff"/><Relationship Id="rId9" Type="http://schemas.openxmlformats.org/officeDocument/2006/relationships/image" Target="../media/image19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栏目导航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608898" y="3305810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/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8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湖南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08900" y="4453890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2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9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  <a:endParaRPr lang="zh-CN" altLang="en-US" sz="32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endParaRPr>
            </a:p>
          </p:txBody>
        </p:sp>
      </p:grpSp>
      <p:sp>
        <p:nvSpPr>
          <p:cNvPr id="29" name="文本框 78">
            <a:hlinkClick r:id="rId9" action="ppaction://hlinksldjump"/>
          </p:cNvPr>
          <p:cNvSpPr txBox="1"/>
          <p:nvPr/>
        </p:nvSpPr>
        <p:spPr>
          <a:xfrm>
            <a:off x="3308668" y="540321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考点清单</a:t>
            </a:r>
          </a:p>
        </p:txBody>
      </p:sp>
      <p:sp>
        <p:nvSpPr>
          <p:cNvPr id="31" name="文本框 78">
            <a:hlinkClick r:id="rId10" action="ppaction://hlinksldjump"/>
          </p:cNvPr>
          <p:cNvSpPr txBox="1"/>
          <p:nvPr/>
        </p:nvSpPr>
        <p:spPr>
          <a:xfrm>
            <a:off x="7557453" y="540321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重难点突破</a:t>
            </a:r>
          </a:p>
        </p:txBody>
      </p:sp>
      <p:sp>
        <p:nvSpPr>
          <p:cNvPr id="30" name="文本框 78">
            <a:hlinkClick r:id="rId11" action="ppaction://hlinksldjump"/>
          </p:cNvPr>
          <p:cNvSpPr txBox="1"/>
          <p:nvPr/>
        </p:nvSpPr>
        <p:spPr>
          <a:xfrm>
            <a:off x="5433378" y="5403215"/>
            <a:ext cx="1892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图说物理</a:t>
            </a:r>
          </a:p>
        </p:txBody>
      </p:sp>
      <p:sp>
        <p:nvSpPr>
          <p:cNvPr id="104" name="矩形 103"/>
          <p:cNvSpPr/>
          <p:nvPr/>
        </p:nvSpPr>
        <p:spPr>
          <a:xfrm>
            <a:off x="3306128" y="768350"/>
            <a:ext cx="587819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专题</a:t>
            </a:r>
            <a:r>
              <a:rPr lang="zh-CN" altLang="en-US" sz="60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八</a:t>
            </a:r>
            <a:r>
              <a:rPr lang="zh-CN" altLang="en-US" sz="60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 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浮力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356803" y="2195830"/>
            <a:ext cx="77768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4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40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节　</a:t>
            </a:r>
            <a:r>
              <a:rPr lang="zh-CN" sz="40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物体的浮沉条件及其应用</a:t>
            </a:r>
            <a:endParaRPr lang="zh-CN" altLang="en-US" sz="400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42963" y="1241425"/>
            <a:ext cx="105778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长沙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水平桌面上放有甲、乙两个盛水的容器，现把两个形状和体积都相同的物体分别放入两容器中，当物体静止时，两容器中液面刚好相平，如图所示．下列说法正确的是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两物体受到的浮力相等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两容器底部所受液体的压强相等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两物体的质量相等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乙容器中物体密度较大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418854" y="50118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63" descr="C:\Documents and Settings\Administrator\桌面\湖南物理\ZH13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15518" y="2719070"/>
            <a:ext cx="3089910" cy="2221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36240" y="250547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11518" y="1010285"/>
            <a:ext cx="10775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分改编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如图是甲、乙两种液体的质量与体积关系图像，将相同的木块分别放入盛有甲、乙两种液体的容器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中，待木块静止时，两容器液面相平，下列说法正确的是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04204" y="538781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1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158" y="2960370"/>
            <a:ext cx="5704840" cy="2250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89978" y="1675130"/>
            <a:ext cx="86074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容器盛的是甲液体，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容器盛的是乙液体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容器内排开液体的质量较大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两容器底部受到的液体的压强相等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两容器中木块下表面受到的液体的压强相等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18223" y="4126230"/>
            <a:ext cx="2012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【答案】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880124" y="5913596"/>
            <a:ext cx="108839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712788" y="926465"/>
            <a:ext cx="107181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日上午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点半，中国载人潜水器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深海勇士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号结束为期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个多月的南海试验性应用科考航次，返回三亚．本次科考任务成果丰硕，最大下潜深度达到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3 407.7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．潜水器下潜时，浮力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重力．它下潜到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km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深处时，受到海水的压强是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___________Pa.(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海水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1.03×10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61" descr="C:\Documents and Settings\Administrator\桌面\湖南物理\ZH13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819333" y="3935095"/>
            <a:ext cx="3148965" cy="17640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84825" y="212701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&lt;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23848" y="2661285"/>
            <a:ext cx="1515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3.09×10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20788" y="1953260"/>
            <a:ext cx="960945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(2014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0.3 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的木块漂浮在水面上，受到的浮力是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另一质量为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的物块浸没在水中时，排开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的水，该物块在水中将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23725" y="259945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507423" y="3121025"/>
            <a:ext cx="1069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下沉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655628" y="374967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grpSp>
        <p:nvGrpSpPr>
          <p:cNvPr id="45062" name="组合 61"/>
          <p:cNvGrpSpPr/>
          <p:nvPr/>
        </p:nvGrpSpPr>
        <p:grpSpPr>
          <a:xfrm>
            <a:off x="2982913" y="807173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1041" y="163385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5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</a:p>
          </p:txBody>
        </p:sp>
      </p:grp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14693" y="2969895"/>
          <a:ext cx="10681335" cy="33648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93925"/>
                <a:gridCol w="2080260"/>
                <a:gridCol w="2134235"/>
                <a:gridCol w="2138045"/>
                <a:gridCol w="2134870"/>
              </a:tblGrid>
              <a:tr h="5029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上浮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悬浮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漂浮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沉底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21101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84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＋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615038" y="2384331"/>
            <a:ext cx="29260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一</a:t>
            </a:r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物体的浮沉条件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643360" y="5711592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675995" y="5681112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888970" y="570206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961610" y="570206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</a:p>
        </p:txBody>
      </p:sp>
      <p:pic>
        <p:nvPicPr>
          <p:cNvPr id="2" name="图片 1" descr="Zh13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0308" y="3749675"/>
            <a:ext cx="1270000" cy="1611630"/>
          </a:xfrm>
          <a:prstGeom prst="rect">
            <a:avLst/>
          </a:prstGeom>
        </p:spPr>
      </p:pic>
      <p:pic>
        <p:nvPicPr>
          <p:cNvPr id="3" name="图片 2" descr="Zh13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27718" y="3752215"/>
            <a:ext cx="1268095" cy="1609090"/>
          </a:xfrm>
          <a:prstGeom prst="rect">
            <a:avLst/>
          </a:prstGeom>
        </p:spPr>
      </p:pic>
      <p:pic>
        <p:nvPicPr>
          <p:cNvPr id="4" name="图片 3" descr="Zh1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60683" y="3749675"/>
            <a:ext cx="1268095" cy="1609090"/>
          </a:xfrm>
          <a:prstGeom prst="rect">
            <a:avLst/>
          </a:prstGeom>
        </p:spPr>
      </p:pic>
      <p:pic>
        <p:nvPicPr>
          <p:cNvPr id="5" name="图片 4" descr="Zh14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06983" y="3749675"/>
            <a:ext cx="1225550" cy="1652270"/>
          </a:xfrm>
          <a:prstGeom prst="rect">
            <a:avLst/>
          </a:prstGeom>
        </p:spPr>
      </p:pic>
      <p:pic>
        <p:nvPicPr>
          <p:cNvPr id="6" name="图片 5" descr="Zh14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750743" y="3634740"/>
            <a:ext cx="1170305" cy="175196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99138" y="367792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720408" y="1546225"/>
          <a:ext cx="10791825" cy="41154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730"/>
                <a:gridCol w="1837055"/>
                <a:gridCol w="1814195"/>
                <a:gridCol w="2348230"/>
                <a:gridCol w="2001520"/>
                <a:gridCol w="2157095"/>
              </a:tblGrid>
              <a:tr h="768985">
                <a:tc gridSpan="2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上浮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下沉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悬浮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漂浮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沉底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123952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实心体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04620">
                <a:tc rowSpan="2" gridSpan="3">
                  <a:txBody>
                    <a:bodyPr/>
                    <a:lstStyle/>
                    <a:p>
                      <a:pPr indent="0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处于动态(运动状态不断改变)，受非平衡力作用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可以停留在液体的任何深度处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是“上浮”过程的最终状态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是“下沉”过程的最终状态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2310">
                <a:tc gridSpan="3"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处于静态，受平衡力作用</a:t>
                      </a: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" name="文本框 23"/>
          <p:cNvSpPr txBox="1"/>
          <p:nvPr/>
        </p:nvSpPr>
        <p:spPr>
          <a:xfrm>
            <a:off x="1945620" y="266422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736320" y="266422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928340" y="267946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035905" y="264898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＞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0059015" y="264898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＜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27383" y="360616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96608" y="962025"/>
            <a:ext cx="106705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二</a:t>
            </a:r>
            <a:r>
              <a:rPr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、</a:t>
            </a:r>
            <a:r>
              <a:rPr 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浮力的应用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1.轮船：采用空心的方法，可以使排开水的体积增大，从而增大浮力，其受到较大的浮力，所以能漂浮在水面上．轮船所受浮力的大小通常用排水量来表示．轮船的排水量是指轮船装满货物时排开水的_______.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2.潜水艇：通过改变自身的________来实现浮沉．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3.热气球和飞艇：通过改变气囊里气体的密度，进而改变其质量的大小，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来实现浮沉．其加速升空的条件,  是所受浮力的________重力.</a:t>
            </a:r>
          </a:p>
          <a:p>
            <a:pPr algn="l"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4.密度计：在任何液体中都处于________状态，浸入液体的体积越大，液体密度越小．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382828" y="2692400"/>
            <a:ext cx="11093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质量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43108" y="3255010"/>
            <a:ext cx="886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重力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52348" y="4335780"/>
            <a:ext cx="9061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261928" y="4895215"/>
            <a:ext cx="10191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8498" y="2217420"/>
            <a:ext cx="73005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命题点　浮沉条件的应用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如图所示，将同一个鸡蛋先后放入不同的液体中，盛水容器中的鸡蛋沉底，说明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；盛浓盐水容器中的鸡蛋悬浮，说明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鸡蛋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浓盐水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，此时鸡蛋所受的浮力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它在水中受到的浮力．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22973" y="1323975"/>
            <a:ext cx="10075545" cy="570230"/>
            <a:chOff x="1676" y="1655"/>
            <a:chExt cx="15867" cy="898"/>
          </a:xfrm>
        </p:grpSpPr>
        <p:pic>
          <p:nvPicPr>
            <p:cNvPr id="9" name="图片 8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10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 smtClean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图说物理</a:t>
              </a:r>
              <a:endParaRPr lang="zh-CN" altLang="en-US" sz="30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8596948" y="5101590"/>
            <a:ext cx="257746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(RJ八下P57图10.3－2)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414963" y="3414395"/>
            <a:ext cx="5791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＞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67948" y="4004310"/>
            <a:ext cx="57975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＝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988628" y="4535805"/>
            <a:ext cx="648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＞</a:t>
            </a:r>
          </a:p>
        </p:txBody>
      </p:sp>
      <p:pic>
        <p:nvPicPr>
          <p:cNvPr id="2" name="图片 -2147482357" descr="C:\Documents and Settings\Administrator\桌面\湖南物理\ZH143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532178" y="2753360"/>
            <a:ext cx="2707005" cy="21297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0728" y="939800"/>
            <a:ext cx="1070610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潜水艇是一种可以潜入水下航行的军用舰艇，主要用于侦察和袭击．如图所示为潜水艇的截面示意图．</a:t>
            </a:r>
          </a:p>
          <a:p>
            <a:pPr indent="0" algn="l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潜水艇的浮与沉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潜水艇是通过调节自身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来实现上浮和下沉的．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495483" y="5691505"/>
            <a:ext cx="257746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altLang="zh-CN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(RJ八下P59图10.3－6)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81183" y="2676525"/>
            <a:ext cx="8229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重力</a:t>
            </a:r>
          </a:p>
        </p:txBody>
      </p:sp>
      <p:pic>
        <p:nvPicPr>
          <p:cNvPr id="2" name="图片 -2147482356" descr="C:\Documents and Settings\Administrator\桌面\湖南物理\加3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233863" y="3324225"/>
            <a:ext cx="3101340" cy="2219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6918" y="3137340"/>
            <a:ext cx="10574808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(2015张家界5题3分)一艘轮船从长江驶入大海，下列分析正确的是(　　)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浮力变小，船体上浮一些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浮力变大，船体下沉一些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浮力不变，船体下沉一些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浮力不变，船体上浮一些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72628" y="108301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湖南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年中考真题精选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0192061" y="330707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10578" y="1927225"/>
            <a:ext cx="10723245" cy="1291590"/>
            <a:chOff x="1162" y="3261"/>
            <a:chExt cx="16887" cy="2034"/>
          </a:xfrm>
        </p:grpSpPr>
        <p:sp>
          <p:nvSpPr>
            <p:cNvPr id="3" name="文本框 2"/>
            <p:cNvSpPr txBox="1"/>
            <p:nvPr/>
          </p:nvSpPr>
          <p:spPr>
            <a:xfrm>
              <a:off x="4087" y="3261"/>
              <a:ext cx="13962" cy="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物体的浮沉条件及其应用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(郴州</a:t>
              </a:r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r>
                <a:rPr lang="zh-CN" alt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考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，岳阳2018.4D，益阳2014.7)</a:t>
              </a: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162" y="3452"/>
              <a:ext cx="2776" cy="879"/>
              <a:chOff x="1388" y="4017"/>
              <a:chExt cx="2776" cy="879"/>
            </a:xfrm>
          </p:grpSpPr>
          <p:pic>
            <p:nvPicPr>
              <p:cNvPr id="47" name="图片 46" descr="无序号考点3字以上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388" y="4017"/>
                <a:ext cx="2672" cy="879"/>
              </a:xfrm>
              <a:prstGeom prst="rect">
                <a:avLst/>
              </a:prstGeom>
            </p:spPr>
          </p:pic>
          <p:sp>
            <p:nvSpPr>
              <p:cNvPr id="53" name="文本框 52"/>
              <p:cNvSpPr txBox="1"/>
              <p:nvPr/>
            </p:nvSpPr>
            <p:spPr>
              <a:xfrm>
                <a:off x="1796" y="4049"/>
                <a:ext cx="2368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b="1" dirty="0">
                    <a:solidFill>
                      <a:schemeClr val="bg1"/>
                    </a:solidFill>
                    <a:latin typeface="Times New Roman" panose="02020603050405020304" pitchFamily="18" charset="0"/>
                    <a:ea typeface="黑体" panose="02010609060101010101" pitchFamily="49" charset="-122"/>
                  </a:rPr>
                  <a:t>命题点</a:t>
                </a: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668973" y="1226820"/>
            <a:ext cx="109251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潜水艇悬浮在水中，当把水舱中的水排出去一部分时，潜水艇将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．在未露出水面之前，潜水艇所受的浮力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</a:p>
          <a:p>
            <a:pPr indent="0" algn="l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(3)潜水艇从内河潜行到海洋时，潜水艇受到的浮力________(海水的密度大于河水密度)．</a:t>
            </a:r>
            <a:endParaRPr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命题点2　液体压强的特点</a:t>
            </a:r>
            <a:endParaRPr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algn="l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(4)潜水艇在海面下下潜的过程中，它受到的水的压强______.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65678" y="1298575"/>
            <a:ext cx="84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上浮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007158" y="1859280"/>
            <a:ext cx="84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不变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7717473" y="2950845"/>
            <a:ext cx="84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变大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99718" y="4592320"/>
            <a:ext cx="842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变大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5028" y="1052195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2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8193" y="1725930"/>
            <a:ext cx="10722610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浮力相关判断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同一物体，不同液体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临沂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将两个完全相同的小球分别放入装有不同液体的甲、乙两烧杯中，球静止时两烧杯液面相平，如图所示．下列判断正确的是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两小球所受浮力大小相等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乙烧杯中液体的密度大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乙烧杯中小球排开的液体质量大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甲烧杯底部受到液体的压强小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46986" y="575624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7" name="图片 -21474821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2963" y="3742055"/>
            <a:ext cx="3297555" cy="1918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902440" y="361037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457476" y="491359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790893" y="1409700"/>
            <a:ext cx="106216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深圳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水平桌面上两个底面积相同的容器中，分别盛有甲、乙两种液体．将两个完全相同的小球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分别放入两个容器中，静止时两球状态如图所示，两容器内液面相平．下列分析正确的是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两小球所受浮力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两种液体的密度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两种液体对容器底部的压强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两种液体对容器底部的压力为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53" descr="C:\Documents and Settings\Administrator\桌面\湖南物理\ZH14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774498" y="3382645"/>
            <a:ext cx="4123690" cy="1349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7093565" y="2688357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94068" y="1276350"/>
            <a:ext cx="1078738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不同物体，同一液体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三个实心小球，其中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质量相等，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体积相同；将三个小球缓慢放入盛有水的容器中，待小球静止后，其状态如图所示，其中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球沉在容器底部．则下列判断正确的是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重力关系为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密度关系为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所受浮力关系为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排开水的质量关系为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82496" y="487740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52" descr="C:\Documents and Settings\Administrator\桌面\湖南物理\ZH147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42823" y="3197225"/>
            <a:ext cx="2406015" cy="14992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54625" y="2555642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00723" y="1123315"/>
            <a:ext cx="106464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不同物体，不同液体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如图所示，在两个完全相同的容器中装有甲、乙两种不同的液体，将体积相等的实心小球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分别放入两个容器中，放入小球后两个容器中的液体深度相同，且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两球排开液体体积相同，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球在甲液体中悬浮，在乙液体中下沉．则下列选项不正确的是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甲液体比乙液体对容器底的压强大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三个小球中密度最小的是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两球所受的浮力相等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两球对调，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球在乙液体中可能下沉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721001" y="537270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51" descr="C:\Documents and Settings\Administrator\桌面\湖南物理\ZH148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23773" y="3561715"/>
            <a:ext cx="3651250" cy="1750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7951450" y="2965852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327561" y="535619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899478" y="1091565"/>
            <a:ext cx="103828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连云港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小球在绳子拉力作用下恰好浸没在水中，此时小球所受的浮力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小球的重力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．剪断绳子后，小球上升过程中所受的浮力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，水对烧杯底部的压强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50" descr="C:\Documents and Settings\Administrator\桌面\湖南物理\ZH14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753928" y="3601720"/>
            <a:ext cx="2261235" cy="16167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1664018" y="1727200"/>
            <a:ext cx="9817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855403" y="2296160"/>
            <a:ext cx="8769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676208" y="2835910"/>
            <a:ext cx="11106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变小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95998" y="1195705"/>
            <a:ext cx="1033526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怀化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一支密度计分别放入甲乙两种液体中，静止时位置如图所示．若密度计在甲乙液体中受到的浮力分别是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，甲乙两种液体的密度分别为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58261" y="2468240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sp>
        <p:nvSpPr>
          <p:cNvPr id="3" name="矩形 2"/>
          <p:cNvSpPr/>
          <p:nvPr/>
        </p:nvSpPr>
        <p:spPr>
          <a:xfrm>
            <a:off x="6879614" y="533828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71" descr="C:\Documents and Settings\Administrator\桌面\湖南物理\ZH12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199063" y="3000375"/>
            <a:ext cx="4009390" cy="2155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95033" y="1236980"/>
            <a:ext cx="10645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是两个不溶于水的物块，用一根细线连接在一起，先后以两种不同方式放入同一个装有水的烧杯中，处于如图甲、乙所示的静止状态．试判断两种情况下，烧杯中水面的高度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的大小关系为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无法判断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133013" y="2535555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2" name="图片 -2147482370" descr="C:\Documents and Settings\Administrator\桌面\湖南物理\ZH13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290628" y="3225165"/>
            <a:ext cx="3683635" cy="1714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7640344" y="506269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01993" y="1029970"/>
            <a:ext cx="106445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株洲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如图，将薄壁玻璃杯倒扣在水面上，漂浮时玻璃杯露出水面的高度为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，杯子中空气柱的高度为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，水的密度为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，玻璃杯的横截面积为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为已知常量，则玻璃杯受到的重力为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ρgSh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             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ρgSh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ρgS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ρgS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25883" y="2272030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3" name="矩形 2"/>
          <p:cNvSpPr/>
          <p:nvPr/>
        </p:nvSpPr>
        <p:spPr>
          <a:xfrm>
            <a:off x="8623324" y="491918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1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7138" y="2373630"/>
            <a:ext cx="3075305" cy="2338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0748" y="1415415"/>
            <a:ext cx="1026477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是两种物质质量与体积的关系图像，分别用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两种物质制成体积相等的甲、乙两实心物体，浸没在水中</a:t>
            </a:r>
            <a:r>
              <a:rPr lang="en-US" alt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松手稳定后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乙漂浮，乙受到的浮力小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甲漂浮，甲受到的浮力大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乙下沉，甲受到的浮力大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甲下沉，乙受到的浮力大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8838" y="2684145"/>
            <a:ext cx="4254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3" name="矩形 2"/>
          <p:cNvSpPr/>
          <p:nvPr/>
        </p:nvSpPr>
        <p:spPr>
          <a:xfrm>
            <a:off x="8363268" y="529574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68" descr="C:\Documents and Settings\Administrator\桌面\湖南物理\ZH132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354253" y="2748915"/>
            <a:ext cx="3001010" cy="23406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7873" y="1156335"/>
            <a:ext cx="10869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有一个长方体木块，放在如图所示的容器中，现缓慢持续地往容器中注水，一段时间后，木块浮起并上升到一定高度时停止注水．下列说法正确的是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停止注水时木块上表面受到的压强等于木块下表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面受到的压强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木块缓慢上升过程中，水对容器底部的压强不变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木块缓慢上升过程中，木块所受的浮力不变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木块缓慢上升过程中，木块所受的浮力逐渐增大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91039" y="513318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2553653" y="2466975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  <p:pic>
        <p:nvPicPr>
          <p:cNvPr id="2" name="图片 -2147482367" descr="C:\Documents and Settings\Administrator\桌面\湖南物理\ZH133A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961438" y="2771140"/>
            <a:ext cx="1842135" cy="2160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841693" y="1367790"/>
            <a:ext cx="997648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(2016株洲11题2分)一枚重量为G的鸡蛋悬浮在盐水中，如图所示．往盐水中继续均匀缓慢加盐，鸡蛋所受浮力F随时间t变化的图像可能是(　　)</a:t>
            </a:r>
          </a:p>
        </p:txBody>
      </p:sp>
      <p:sp>
        <p:nvSpPr>
          <p:cNvPr id="4" name="矩形 3"/>
          <p:cNvSpPr/>
          <p:nvPr/>
        </p:nvSpPr>
        <p:spPr>
          <a:xfrm>
            <a:off x="1709444" y="455850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66" descr="C:\Documents and Settings\Administrator\桌面\湖南物理\ZH133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502093" y="2936875"/>
            <a:ext cx="1398905" cy="1460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365" descr="C:\Documents and Settings\Administrator\桌面\湖南物理\ZH134.TIF"/>
          <p:cNvPicPr>
            <a:picLocks noChangeAspect="1"/>
          </p:cNvPicPr>
          <p:nvPr/>
        </p:nvPicPr>
        <p:blipFill>
          <a:blip r:embed="rId4" r:link="rId3"/>
          <a:stretch>
            <a:fillRect/>
          </a:stretch>
        </p:blipFill>
        <p:spPr>
          <a:xfrm>
            <a:off x="3725228" y="3194050"/>
            <a:ext cx="6504940" cy="149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9871393" y="2073275"/>
            <a:ext cx="5302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11213" y="1224915"/>
            <a:ext cx="105848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(2017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如图所示，某同学将两个完全相同的物体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分别放到甲、乙两种液体中．物体静止时，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漂浮、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悬浮，且两液面相平，容器底部受到的液体压强分别为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乙．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所受浮力分别为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＞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乙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i="1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54899" y="488553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pic>
        <p:nvPicPr>
          <p:cNvPr id="2" name="图片 -2147482364" descr="C:\Documents and Settings\Administrator\桌面\湖南物理\ZH13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5532438" y="3162935"/>
            <a:ext cx="4323080" cy="17729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0073620" y="2495952"/>
            <a:ext cx="5721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preset"/>
  <p:tag name="KSO_WM_TEMPLATE_INDEX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cae93b0-20db-4301-916c-3f07ce8f91bd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cae93b0-20db-4301-916c-3f07ce8f91b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Microsoft Office PowerPoint</Application>
  <PresentationFormat>自定义</PresentationFormat>
  <Paragraphs>187</Paragraphs>
  <Slides>25</Slides>
  <Notes>4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2019-11-26T04:16:00Z</dcterms:created>
  <dcterms:modified xsi:type="dcterms:W3CDTF">2020-03-14T01:59:44Z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