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activeX/activeX2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56" r:id="rId2"/>
    <p:sldId id="449" r:id="rId3"/>
    <p:sldId id="462" r:id="rId4"/>
    <p:sldId id="463" r:id="rId5"/>
    <p:sldId id="464" r:id="rId6"/>
    <p:sldId id="465" r:id="rId7"/>
    <p:sldId id="466" r:id="rId8"/>
    <p:sldId id="481" r:id="rId9"/>
    <p:sldId id="482" r:id="rId10"/>
    <p:sldId id="483" r:id="rId11"/>
    <p:sldId id="467" r:id="rId12"/>
    <p:sldId id="468" r:id="rId13"/>
    <p:sldId id="484" r:id="rId14"/>
    <p:sldId id="485" r:id="rId15"/>
    <p:sldId id="469" r:id="rId16"/>
    <p:sldId id="486" r:id="rId17"/>
    <p:sldId id="487" r:id="rId18"/>
    <p:sldId id="470" r:id="rId19"/>
    <p:sldId id="488" r:id="rId20"/>
    <p:sldId id="472" r:id="rId21"/>
    <p:sldId id="473" r:id="rId22"/>
    <p:sldId id="474" r:id="rId23"/>
    <p:sldId id="489" r:id="rId24"/>
    <p:sldId id="475" r:id="rId25"/>
    <p:sldId id="476" r:id="rId26"/>
    <p:sldId id="477" r:id="rId27"/>
    <p:sldId id="492" r:id="rId28"/>
    <p:sldId id="493" r:id="rId29"/>
    <p:sldId id="494" r:id="rId30"/>
    <p:sldId id="491" r:id="rId31"/>
    <p:sldId id="480" r:id="rId32"/>
    <p:sldId id="495" r:id="rId33"/>
    <p:sldId id="496" r:id="rId34"/>
    <p:sldId id="498" r:id="rId35"/>
    <p:sldId id="500" r:id="rId36"/>
    <p:sldId id="501" r:id="rId37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6472" autoAdjust="0"/>
  </p:normalViewPr>
  <p:slideViewPr>
    <p:cSldViewPr snapToGrid="0">
      <p:cViewPr varScale="1">
        <p:scale>
          <a:sx n="147" d="100"/>
          <a:sy n="147" d="100"/>
        </p:scale>
        <p:origin x="-780" y="-90"/>
      </p:cViewPr>
      <p:guideLst>
        <p:guide orient="horz" pos="1622"/>
        <p:guide pos="29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xmlns="" val="76730531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9C67C71-B8D9-4182-9B62-8FA2BB42FFC3}" type="slidenum">
              <a:rPr lang="en-US" altLang="zh-CN" sz="1200"/>
              <a:pPr algn="r"/>
              <a:t>5</a:t>
            </a:fld>
            <a:endParaRPr lang="en-US" altLang="zh-CN" sz="120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1638" y="754063"/>
            <a:ext cx="5870575" cy="3294062"/>
          </a:xfrm>
        </p:spPr>
      </p:sp>
      <p:sp>
        <p:nvSpPr>
          <p:cNvPr id="10244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solidFill>
                <a:schemeClr val="tx2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A8B3FCB8-8213-48B6-B023-760EF6D782F5}" type="slidenum">
              <a:rPr lang="en-US" altLang="zh-CN">
                <a:latin typeface="Arial" pitchFamily="34" charset="0"/>
              </a:rPr>
              <a:pPr/>
              <a:t>32</a:t>
            </a:fld>
            <a:endParaRPr lang="en-US" altLang="zh-CN">
              <a:latin typeface="Arial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4650" y="685800"/>
            <a:ext cx="6108700" cy="3429000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7187"/>
            <a:ext cx="8229600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29841B4-C2C0-4C0B-97FC-4E33FE049D9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9" y="462010"/>
            <a:ext cx="7793037" cy="8551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182688" y="1509548"/>
            <a:ext cx="3810000" cy="3078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1509548"/>
            <a:ext cx="3810000" cy="30784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914400" y="4731738"/>
            <a:ext cx="19050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352800" y="4731738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781800" y="4731738"/>
            <a:ext cx="19050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D7D2CCE-9EB2-485F-8CDC-87EB85DC0A0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1" r:id="rId11"/>
    <p:sldLayoutId id="2147483662" r:id="rId12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erybg.com/nsort321-1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73.TIF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74.TI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175.TIF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C12.TIF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hi.baidu.com/lionre001/album/item/33646f678a17c23eab184cd2.html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855914" y="2581689"/>
            <a:ext cx="3464210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第五章 透镜及其应用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312341" y="3449231"/>
            <a:ext cx="3906532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5400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  眼睛和眼镜</a:t>
            </a:r>
            <a:endParaRPr lang="zh-CN" altLang="zh-CN" sz="5400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60402020202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939695" y="665503"/>
            <a:ext cx="7416800" cy="2497644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、眼睛 　　　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好　像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　　照相机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相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当于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　　镜　头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相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当于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　　　胶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片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眼睛通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过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改变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厚薄，来看清楚近处和远处的物体。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365569" y="1301902"/>
            <a:ext cx="1728787" cy="66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晶状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体</a:t>
            </a:r>
            <a:endParaRPr lang="zh-CN" altLang="en-US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352597" y="1992138"/>
            <a:ext cx="186473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视网膜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132659" y="2756403"/>
            <a:ext cx="153907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晶状体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962312" y="2803818"/>
            <a:ext cx="146744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睫状体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 autoUpdateAnimBg="0"/>
      <p:bldP spid="14345" grpId="0" autoUpdateAnimBg="0"/>
      <p:bldP spid="14346" grpId="0" autoUpdateAnimBg="0"/>
      <p:bldP spid="1434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/>
        </p:nvSpPr>
        <p:spPr bwMode="auto">
          <a:xfrm>
            <a:off x="2315740" y="297368"/>
            <a:ext cx="4164012" cy="471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眼睛与照相机的比较</a:t>
            </a:r>
          </a:p>
        </p:txBody>
      </p:sp>
      <p:graphicFrame>
        <p:nvGraphicFramePr>
          <p:cNvPr id="66564" name="Group 4"/>
          <p:cNvGraphicFramePr>
            <a:graphicFrameLocks noGrp="1"/>
          </p:cNvGraphicFramePr>
          <p:nvPr/>
        </p:nvGraphicFramePr>
        <p:xfrm>
          <a:off x="457200" y="897573"/>
          <a:ext cx="8458200" cy="3971858"/>
        </p:xfrm>
        <a:graphic>
          <a:graphicData uri="http://schemas.openxmlformats.org/drawingml/2006/table">
            <a:tbl>
              <a:tblPr/>
              <a:tblGrid>
                <a:gridCol w="1447800"/>
                <a:gridCol w="3429000"/>
                <a:gridCol w="3581400"/>
              </a:tblGrid>
              <a:tr h="507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　眼　　　　睛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照　　相　　机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95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结构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晶状体（相当于凸透镜）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镜头（相当于凸透镜）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1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瞳孔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光圈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714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视网膜（有感光细胞）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底片（有感光材料）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9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　成像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倒立、缩小、实像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38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调节作用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像距不变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，当物距改变时，通过改变晶状体的弯曲程度，来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改变焦距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，使视网膜上成的像清晰。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焦距不变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，当物距改变时，通过改变镜头与底片间的距离，来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改变像距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，使底片上成的像清晰。 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7"/>
          <p:cNvSpPr txBox="1">
            <a:spLocks noChangeArrowheads="1"/>
          </p:cNvSpPr>
          <p:nvPr/>
        </p:nvSpPr>
        <p:spPr bwMode="auto">
          <a:xfrm>
            <a:off x="0" y="0"/>
            <a:ext cx="2071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zh-CN" altLang="en-US" b="1">
              <a:latin typeface="宋体" pitchFamily="2" charset="-122"/>
            </a:endParaRP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221615" y="595548"/>
            <a:ext cx="8782050" cy="63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宋体" pitchFamily="2" charset="-122"/>
              </a:rPr>
              <a:t>若睫状体不能调节或调节能力减弱会出现什么情况呢？</a:t>
            </a:r>
          </a:p>
        </p:txBody>
      </p:sp>
      <p:sp>
        <p:nvSpPr>
          <p:cNvPr id="10244" name="TextBox 23"/>
          <p:cNvSpPr txBox="1"/>
          <p:nvPr/>
        </p:nvSpPr>
        <p:spPr>
          <a:xfrm>
            <a:off x="2185988" y="1403844"/>
            <a:ext cx="4456112" cy="523220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2800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看清物体的范围减小了</a:t>
            </a:r>
            <a:endParaRPr lang="zh-CN" altLang="en-US" sz="2800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5" name="AutoShape 9"/>
          <p:cNvSpPr/>
          <p:nvPr/>
        </p:nvSpPr>
        <p:spPr>
          <a:xfrm>
            <a:off x="2546351" y="1925497"/>
            <a:ext cx="500063" cy="748242"/>
          </a:xfrm>
          <a:prstGeom prst="downArrow">
            <a:avLst>
              <a:gd name="adj1" fmla="val 50000"/>
              <a:gd name="adj2" fmla="val 36148"/>
            </a:avLst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 eaLnBrk="0" hangingPunct="0"/>
            <a:endParaRPr lang="zh-CN" altLang="en-US" b="1" noProof="1">
              <a:latin typeface="宋体" panose="02010600030101010101" pitchFamily="2" charset="-122"/>
            </a:endParaRPr>
          </a:p>
        </p:txBody>
      </p:sp>
      <p:sp>
        <p:nvSpPr>
          <p:cNvPr id="10246" name="TextBox 10"/>
          <p:cNvSpPr txBox="1"/>
          <p:nvPr/>
        </p:nvSpPr>
        <p:spPr>
          <a:xfrm>
            <a:off x="1242855" y="2686544"/>
            <a:ext cx="2954655" cy="1015663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25000"/>
              </a:lnSpc>
            </a:pP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只能看清近处的物体</a:t>
            </a:r>
            <a:endParaRPr lang="zh-CN" altLang="en-US" sz="2400" noProof="1">
              <a:latin typeface="宋体" panose="02010600030101010101" pitchFamily="2" charset="-122"/>
            </a:endParaRPr>
          </a:p>
          <a:p>
            <a:pPr algn="ctr" eaLnBrk="0" hangingPunct="0">
              <a:lnSpc>
                <a:spcPct val="125000"/>
              </a:lnSpc>
            </a:pP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看不清远处的物体</a:t>
            </a:r>
            <a:endParaRPr lang="zh-CN" altLang="en-US" sz="2400" noProof="1">
              <a:latin typeface="宋体" panose="02010600030101010101" pitchFamily="2" charset="-122"/>
            </a:endParaRPr>
          </a:p>
        </p:txBody>
      </p:sp>
      <p:sp>
        <p:nvSpPr>
          <p:cNvPr id="10247" name="AutoShape 9"/>
          <p:cNvSpPr/>
          <p:nvPr/>
        </p:nvSpPr>
        <p:spPr>
          <a:xfrm>
            <a:off x="5858616" y="1925497"/>
            <a:ext cx="500062" cy="748242"/>
          </a:xfrm>
          <a:prstGeom prst="downArrow">
            <a:avLst>
              <a:gd name="adj1" fmla="val 50000"/>
              <a:gd name="adj2" fmla="val 36148"/>
            </a:avLst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 eaLnBrk="0" hangingPunct="0"/>
            <a:endParaRPr lang="zh-CN" altLang="en-US" b="1" noProof="1">
              <a:latin typeface="宋体" panose="02010600030101010101" pitchFamily="2" charset="-122"/>
            </a:endParaRPr>
          </a:p>
        </p:txBody>
      </p:sp>
      <p:sp>
        <p:nvSpPr>
          <p:cNvPr id="10248" name="TextBox 12"/>
          <p:cNvSpPr txBox="1"/>
          <p:nvPr/>
        </p:nvSpPr>
        <p:spPr>
          <a:xfrm>
            <a:off x="4933792" y="2686544"/>
            <a:ext cx="2954655" cy="1015663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125000"/>
              </a:lnSpc>
            </a:pP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只能看清远处的物体</a:t>
            </a:r>
            <a:endParaRPr lang="zh-CN" altLang="en-US" sz="2400" noProof="1">
              <a:latin typeface="宋体" panose="02010600030101010101" pitchFamily="2" charset="-122"/>
            </a:endParaRPr>
          </a:p>
          <a:p>
            <a:pPr algn="ctr" eaLnBrk="0" hangingPunct="0">
              <a:lnSpc>
                <a:spcPct val="125000"/>
              </a:lnSpc>
            </a:pP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看不清近处的物体</a:t>
            </a:r>
            <a:endParaRPr lang="zh-CN" altLang="en-US" sz="2400" noProof="1">
              <a:latin typeface="宋体" panose="02010600030101010101" pitchFamily="2" charset="-122"/>
            </a:endParaRP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2566672" y="3691467"/>
            <a:ext cx="454236" cy="559294"/>
          </a:xfrm>
          <a:prstGeom prst="downArrow">
            <a:avLst>
              <a:gd name="adj1" fmla="val 50000"/>
              <a:gd name="adj2" fmla="val 36120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zh-CN" altLang="en-US" b="1">
              <a:latin typeface="宋体" pitchFamily="2" charset="-122"/>
            </a:endParaRPr>
          </a:p>
        </p:txBody>
      </p:sp>
      <p:sp>
        <p:nvSpPr>
          <p:cNvPr id="10250" name="AutoShape 9"/>
          <p:cNvSpPr>
            <a:spLocks noChangeArrowheads="1"/>
          </p:cNvSpPr>
          <p:nvPr/>
        </p:nvSpPr>
        <p:spPr bwMode="auto">
          <a:xfrm>
            <a:off x="5923386" y="3691467"/>
            <a:ext cx="430001" cy="566068"/>
          </a:xfrm>
          <a:prstGeom prst="downArrow">
            <a:avLst>
              <a:gd name="adj1" fmla="val 50000"/>
              <a:gd name="adj2" fmla="val 36120"/>
            </a:avLst>
          </a:prstGeom>
          <a:solidFill>
            <a:srgbClr val="BBE0E3"/>
          </a:solidFill>
          <a:ln w="9525">
            <a:solidFill>
              <a:srgbClr val="3D8F95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 eaLnBrk="0" hangingPunct="0"/>
            <a:endParaRPr lang="zh-CN" altLang="en-US" b="1">
              <a:latin typeface="宋体" pitchFamily="2" charset="-122"/>
            </a:endParaRPr>
          </a:p>
        </p:txBody>
      </p:sp>
      <p:sp>
        <p:nvSpPr>
          <p:cNvPr id="10251" name="TextBox 15"/>
          <p:cNvSpPr txBox="1"/>
          <p:nvPr/>
        </p:nvSpPr>
        <p:spPr>
          <a:xfrm>
            <a:off x="2231298" y="4236474"/>
            <a:ext cx="1266693" cy="523220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近视眼</a:t>
            </a:r>
            <a:endParaRPr lang="zh-CN" altLang="en-US" sz="28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52" name="TextBox 16"/>
          <p:cNvSpPr txBox="1"/>
          <p:nvPr/>
        </p:nvSpPr>
        <p:spPr>
          <a:xfrm>
            <a:off x="5560286" y="4236474"/>
            <a:ext cx="1266693" cy="523220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远视眼</a:t>
            </a:r>
            <a:endParaRPr lang="zh-CN" altLang="en-US" sz="28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5" grpId="0" bldLvl="0" animBg="1"/>
      <p:bldP spid="10246" grpId="0" bldLvl="0" animBg="1"/>
      <p:bldP spid="10247" grpId="0" bldLvl="0" animBg="1"/>
      <p:bldP spid="10248" grpId="0" bldLvl="0" animBg="1"/>
      <p:bldP spid="10249" grpId="0" bldLvl="0" animBg="1"/>
      <p:bldP spid="10250" grpId="0" bldLvl="0" animBg="1"/>
      <p:bldP spid="10251" grpId="0" bldLvl="0" animBg="1"/>
      <p:bldP spid="1025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5160" y="2087880"/>
            <a:ext cx="3276600" cy="2098640"/>
          </a:xfrm>
          <a:prstGeom prst="rect">
            <a:avLst/>
          </a:prstGeom>
          <a:noFill/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762000" y="1368214"/>
            <a:ext cx="480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41960" y="1205089"/>
            <a:ext cx="8458200" cy="523220"/>
          </a:xfrm>
          <a:prstGeom prst="rect">
            <a:avLst/>
          </a:prstGeom>
          <a:solidFill>
            <a:srgbClr val="CCFFCC"/>
          </a:solidFill>
          <a:ln w="38100" algn="ctr">
            <a:solidFill>
              <a:srgbClr val="FF99CC"/>
            </a:solidFill>
            <a:prstDash val="dash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晶状体太厚（太凸，焦距太小），折光能力太强。</a:t>
            </a:r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4277360" y="3228058"/>
            <a:ext cx="152400" cy="91214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1407160" y="4232204"/>
            <a:ext cx="52341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远处某点的光会聚在视网膜前。</a:t>
            </a:r>
          </a:p>
        </p:txBody>
      </p:sp>
      <p:sp>
        <p:nvSpPr>
          <p:cNvPr id="69643" name="Line 11"/>
          <p:cNvSpPr>
            <a:spLocks noChangeShapeType="1"/>
          </p:cNvSpPr>
          <p:nvPr/>
        </p:nvSpPr>
        <p:spPr bwMode="auto">
          <a:xfrm flipV="1">
            <a:off x="4963160" y="2771986"/>
            <a:ext cx="914400" cy="456071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5753946" y="1986843"/>
            <a:ext cx="304461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光</a:t>
            </a:r>
            <a:r>
              <a:rPr lang="zh-CN" altLang="en-US" sz="2800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到达视网膜时是一个模糊的光斑。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 rot="288802">
            <a:off x="557107" y="2690706"/>
            <a:ext cx="2133600" cy="228036"/>
            <a:chOff x="1584" y="2784"/>
            <a:chExt cx="960" cy="144"/>
          </a:xfrm>
        </p:grpSpPr>
        <p:sp>
          <p:nvSpPr>
            <p:cNvPr id="69646" name="Line 14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69647" name="Line 15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 rot="840453">
            <a:off x="467360" y="3285067"/>
            <a:ext cx="2228850" cy="241100"/>
            <a:chOff x="1584" y="2784"/>
            <a:chExt cx="960" cy="144"/>
          </a:xfrm>
        </p:grpSpPr>
        <p:sp>
          <p:nvSpPr>
            <p:cNvPr id="69649" name="Line 17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69650" name="Line 18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 rot="979597" flipV="1">
            <a:off x="2615249" y="3062970"/>
            <a:ext cx="2344737" cy="67698"/>
            <a:chOff x="1584" y="2784"/>
            <a:chExt cx="960" cy="144"/>
          </a:xfrm>
        </p:grpSpPr>
        <p:sp>
          <p:nvSpPr>
            <p:cNvPr id="69652" name="Line 20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69653" name="Line 21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2677160" y="3114040"/>
            <a:ext cx="2209800" cy="399062"/>
            <a:chOff x="1584" y="2784"/>
            <a:chExt cx="960" cy="144"/>
          </a:xfrm>
        </p:grpSpPr>
        <p:sp>
          <p:nvSpPr>
            <p:cNvPr id="69655" name="Line 23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69656" name="Line 24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69657" name="Oval 25"/>
          <p:cNvSpPr>
            <a:spLocks noChangeArrowheads="1"/>
          </p:cNvSpPr>
          <p:nvPr/>
        </p:nvSpPr>
        <p:spPr bwMode="auto">
          <a:xfrm flipH="1">
            <a:off x="4886960" y="3057031"/>
            <a:ext cx="152400" cy="399062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6" name="文本框 6151"/>
          <p:cNvSpPr txBox="1">
            <a:spLocks noChangeArrowheads="1"/>
          </p:cNvSpPr>
          <p:nvPr/>
        </p:nvSpPr>
        <p:spPr bwMode="auto">
          <a:xfrm>
            <a:off x="679761" y="482005"/>
            <a:ext cx="34163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近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视眼及其矫正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69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 animBg="1" autoUpdateAnimBg="0"/>
      <p:bldP spid="69641" grpId="0" animBg="1"/>
      <p:bldP spid="69642" grpId="0" autoUpdateAnimBg="0"/>
      <p:bldP spid="69643" grpId="0" animBg="1"/>
      <p:bldP spid="69644" grpId="0" autoUpdateAnimBg="0"/>
      <p:bldP spid="696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1160" y="2014048"/>
            <a:ext cx="3276600" cy="2200781"/>
          </a:xfrm>
          <a:prstGeom prst="rect">
            <a:avLst/>
          </a:prstGeom>
          <a:noFill/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85893" y="671236"/>
            <a:ext cx="8077200" cy="11580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利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用凹透镜能使光线发散的特点，配戴用凹透镜制成的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近视眼镜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可以得到矫正。</a:t>
            </a:r>
          </a:p>
        </p:txBody>
      </p:sp>
      <p:sp>
        <p:nvSpPr>
          <p:cNvPr id="71686" name="Line 6"/>
          <p:cNvSpPr>
            <a:spLocks noChangeShapeType="1"/>
          </p:cNvSpPr>
          <p:nvPr/>
        </p:nvSpPr>
        <p:spPr bwMode="auto">
          <a:xfrm flipH="1">
            <a:off x="5826760" y="3268243"/>
            <a:ext cx="76200" cy="798124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1000760" y="4218203"/>
            <a:ext cx="7208519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矫正后，来自远处物体的光会聚在视网膜上。</a:t>
            </a:r>
          </a:p>
        </p:txBody>
      </p:sp>
      <p:sp>
        <p:nvSpPr>
          <p:cNvPr id="71688" name="Line 8"/>
          <p:cNvSpPr>
            <a:spLocks noChangeShapeType="1"/>
          </p:cNvSpPr>
          <p:nvPr/>
        </p:nvSpPr>
        <p:spPr bwMode="auto">
          <a:xfrm>
            <a:off x="3159760" y="2812172"/>
            <a:ext cx="533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 b="1"/>
          </a:p>
        </p:txBody>
      </p:sp>
      <p:sp>
        <p:nvSpPr>
          <p:cNvPr id="71689" name="Line 9"/>
          <p:cNvSpPr>
            <a:spLocks noChangeShapeType="1"/>
          </p:cNvSpPr>
          <p:nvPr/>
        </p:nvSpPr>
        <p:spPr bwMode="auto">
          <a:xfrm>
            <a:off x="3159760" y="3496279"/>
            <a:ext cx="5334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endParaRPr lang="zh-CN" altLang="en-US" b="1"/>
          </a:p>
        </p:txBody>
      </p:sp>
      <p:pic>
        <p:nvPicPr>
          <p:cNvPr id="71690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4961" y="2641146"/>
            <a:ext cx="434975" cy="990529"/>
          </a:xfrm>
          <a:prstGeom prst="rect">
            <a:avLst/>
          </a:prstGeom>
          <a:noFill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 rot="292586">
            <a:off x="1102360" y="2755163"/>
            <a:ext cx="1828800" cy="285044"/>
            <a:chOff x="1584" y="2784"/>
            <a:chExt cx="960" cy="144"/>
          </a:xfrm>
        </p:grpSpPr>
        <p:sp>
          <p:nvSpPr>
            <p:cNvPr id="71692" name="Line 12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1693" name="Line 13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rot="1193891">
            <a:off x="1102360" y="3268244"/>
            <a:ext cx="1847850" cy="298109"/>
            <a:chOff x="1584" y="2784"/>
            <a:chExt cx="960" cy="144"/>
          </a:xfrm>
        </p:grpSpPr>
        <p:sp>
          <p:nvSpPr>
            <p:cNvPr id="71695" name="Line 15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1696" name="Line 16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 rot="260212" flipV="1">
            <a:off x="3693160" y="2869181"/>
            <a:ext cx="2286000" cy="295734"/>
            <a:chOff x="1584" y="2784"/>
            <a:chExt cx="960" cy="144"/>
          </a:xfrm>
        </p:grpSpPr>
        <p:sp>
          <p:nvSpPr>
            <p:cNvPr id="71698" name="Line 18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1699" name="Line 19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 rot="346687">
            <a:off x="3693160" y="3154226"/>
            <a:ext cx="2209800" cy="399062"/>
            <a:chOff x="1584" y="2784"/>
            <a:chExt cx="960" cy="144"/>
          </a:xfrm>
        </p:grpSpPr>
        <p:sp>
          <p:nvSpPr>
            <p:cNvPr id="71701" name="Line 21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1702" name="Line 22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5" grpId="0" autoUpdateAnimBg="0"/>
      <p:bldP spid="71686" grpId="0" animBg="1"/>
      <p:bldP spid="71687" grpId="0" autoUpdateAnimBg="0"/>
      <p:bldP spid="71688" grpId="0" animBg="1"/>
      <p:bldP spid="7168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5122" name="ShockwaveFlash1" r:id="rId2" imgW="7904762" imgH="432609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2480" y="2170853"/>
            <a:ext cx="3124200" cy="2052320"/>
          </a:xfrm>
          <a:prstGeom prst="rect">
            <a:avLst/>
          </a:prstGeom>
          <a:noFill/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650240" y="1183076"/>
            <a:ext cx="7848600" cy="523220"/>
          </a:xfrm>
          <a:prstGeom prst="rect">
            <a:avLst/>
          </a:prstGeom>
          <a:solidFill>
            <a:srgbClr val="CCFFCC"/>
          </a:solidFill>
          <a:ln w="38100" algn="ctr">
            <a:solidFill>
              <a:srgbClr val="FF99CC"/>
            </a:solidFill>
            <a:prstDash val="dash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晶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状体太薄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太扁平，焦距太大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，折光能力太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楷体_GB2312" charset="-122"/>
                <a:ea typeface="楷体_GB2312" charset="-122"/>
              </a:rPr>
              <a:t>弱。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楷体_GB2312" charset="-122"/>
              <a:ea typeface="楷体_GB2312" charset="-122"/>
            </a:endParaRP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6299200" y="2286564"/>
            <a:ext cx="270256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近处一点的光会聚在视网膜</a:t>
            </a:r>
            <a:r>
              <a:rPr lang="zh-CN" altLang="en-US" sz="2800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后。</a:t>
            </a:r>
            <a:endParaRPr lang="zh-CN" altLang="en-US" sz="2800" dirty="0">
              <a:solidFill>
                <a:srgbClr val="FF33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785" name="Line 9"/>
          <p:cNvSpPr>
            <a:spLocks noChangeShapeType="1"/>
          </p:cNvSpPr>
          <p:nvPr/>
        </p:nvSpPr>
        <p:spPr bwMode="auto">
          <a:xfrm flipV="1">
            <a:off x="5796280" y="3025986"/>
            <a:ext cx="533400" cy="228036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5786" name="Line 10"/>
          <p:cNvSpPr>
            <a:spLocks noChangeShapeType="1"/>
          </p:cNvSpPr>
          <p:nvPr/>
        </p:nvSpPr>
        <p:spPr bwMode="auto">
          <a:xfrm flipH="1">
            <a:off x="4761653" y="3482058"/>
            <a:ext cx="196427" cy="78514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1056640" y="4252524"/>
            <a:ext cx="67818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在视网膜上形成一个模糊的光斑。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 rot="-354930">
            <a:off x="614680" y="2968978"/>
            <a:ext cx="2133600" cy="228036"/>
            <a:chOff x="1584" y="2784"/>
            <a:chExt cx="960" cy="144"/>
          </a:xfrm>
        </p:grpSpPr>
        <p:sp>
          <p:nvSpPr>
            <p:cNvPr id="75789" name="Line 13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5790" name="Line 14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 rot="840453">
            <a:off x="628969" y="3325284"/>
            <a:ext cx="2071687" cy="150836"/>
            <a:chOff x="1584" y="2784"/>
            <a:chExt cx="960" cy="144"/>
          </a:xfrm>
        </p:grpSpPr>
        <p:sp>
          <p:nvSpPr>
            <p:cNvPr id="75792" name="Line 16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5793" name="Line 17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 rot="351254" flipV="1">
            <a:off x="2740343" y="3050929"/>
            <a:ext cx="3052762" cy="148460"/>
            <a:chOff x="1584" y="2784"/>
            <a:chExt cx="960" cy="144"/>
          </a:xfrm>
        </p:grpSpPr>
        <p:sp>
          <p:nvSpPr>
            <p:cNvPr id="75795" name="Line 19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5796" name="Line 20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21"/>
          <p:cNvGrpSpPr>
            <a:grpSpLocks/>
          </p:cNvGrpSpPr>
          <p:nvPr/>
        </p:nvGrpSpPr>
        <p:grpSpPr bwMode="auto">
          <a:xfrm rot="21081669" flipV="1">
            <a:off x="2753043" y="3327659"/>
            <a:ext cx="3048000" cy="171027"/>
            <a:chOff x="1584" y="2784"/>
            <a:chExt cx="960" cy="144"/>
          </a:xfrm>
        </p:grpSpPr>
        <p:sp>
          <p:nvSpPr>
            <p:cNvPr id="75798" name="Line 22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5799" name="Line 23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75800" name="Oval 24"/>
          <p:cNvSpPr>
            <a:spLocks noChangeArrowheads="1"/>
          </p:cNvSpPr>
          <p:nvPr/>
        </p:nvSpPr>
        <p:spPr bwMode="auto">
          <a:xfrm flipH="1">
            <a:off x="4881880" y="3197013"/>
            <a:ext cx="152400" cy="228036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5" name="文本框 6151"/>
          <p:cNvSpPr txBox="1">
            <a:spLocks noChangeArrowheads="1"/>
          </p:cNvSpPr>
          <p:nvPr/>
        </p:nvSpPr>
        <p:spPr bwMode="auto">
          <a:xfrm>
            <a:off x="639122" y="387178"/>
            <a:ext cx="34163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远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视眼及其矫正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 autoUpdateAnimBg="0"/>
      <p:bldP spid="75784" grpId="0" autoUpdateAnimBg="0"/>
      <p:bldP spid="75785" grpId="0" animBg="1"/>
      <p:bldP spid="75786" grpId="0" animBg="1"/>
      <p:bldP spid="75787" grpId="0" autoUpdateAnimBg="0"/>
      <p:bldP spid="7580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7067" y="1799449"/>
            <a:ext cx="3505200" cy="2329051"/>
          </a:xfrm>
          <a:prstGeom prst="rect">
            <a:avLst/>
          </a:prstGeom>
          <a:noFill/>
        </p:spPr>
      </p:pic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401320" y="601699"/>
            <a:ext cx="8610600" cy="11580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利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用凸透镜使光会聚的特点，配戴用凸透镜制作的远视眼镜（</a:t>
            </a:r>
            <a:r>
              <a:rPr kumimoji="1" lang="zh-CN" altLang="en-US" sz="2800" dirty="0">
                <a:latin typeface="微软雅黑" pitchFamily="34" charset="-122"/>
                <a:ea typeface="微软雅黑" pitchFamily="34" charset="-122"/>
              </a:rPr>
              <a:t>老花镜</a:t>
            </a:r>
            <a:r>
              <a:rPr kumimoji="1"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）可以得到矫正。</a:t>
            </a:r>
          </a:p>
        </p:txBody>
      </p:sp>
      <p:sp>
        <p:nvSpPr>
          <p:cNvPr id="77830" name="Line 6"/>
          <p:cNvSpPr>
            <a:spLocks noChangeShapeType="1"/>
          </p:cNvSpPr>
          <p:nvPr/>
        </p:nvSpPr>
        <p:spPr bwMode="auto">
          <a:xfrm>
            <a:off x="5901267" y="3110653"/>
            <a:ext cx="472440" cy="1251374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1070186" y="4347914"/>
            <a:ext cx="7186508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矫</a:t>
            </a:r>
            <a:r>
              <a:rPr lang="zh-CN" altLang="en-US" sz="28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</a:rPr>
              <a:t>正后，来自近处物体的光会聚在视网膜上。</a:t>
            </a:r>
          </a:p>
        </p:txBody>
      </p:sp>
      <p:sp>
        <p:nvSpPr>
          <p:cNvPr id="77832" name="Line 8"/>
          <p:cNvSpPr>
            <a:spLocks noChangeShapeType="1"/>
          </p:cNvSpPr>
          <p:nvPr/>
        </p:nvSpPr>
        <p:spPr bwMode="auto">
          <a:xfrm>
            <a:off x="3005667" y="2540564"/>
            <a:ext cx="533400" cy="5700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77833" name="Line 9"/>
          <p:cNvSpPr>
            <a:spLocks noChangeShapeType="1"/>
          </p:cNvSpPr>
          <p:nvPr/>
        </p:nvSpPr>
        <p:spPr bwMode="auto">
          <a:xfrm flipV="1">
            <a:off x="3005667" y="3338689"/>
            <a:ext cx="609600" cy="5700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 b="1"/>
          </a:p>
        </p:txBody>
      </p:sp>
      <p:pic>
        <p:nvPicPr>
          <p:cNvPr id="77834" name="Picture 1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868" y="2426547"/>
            <a:ext cx="434975" cy="1083169"/>
          </a:xfrm>
          <a:prstGeom prst="rect">
            <a:avLst/>
          </a:prstGeom>
          <a:noFill/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 rot="-542672">
            <a:off x="1176867" y="2654582"/>
            <a:ext cx="1828800" cy="285044"/>
            <a:chOff x="1584" y="2784"/>
            <a:chExt cx="960" cy="144"/>
          </a:xfrm>
        </p:grpSpPr>
        <p:sp>
          <p:nvSpPr>
            <p:cNvPr id="77836" name="Line 12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7837" name="Line 13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 rot="1662227">
            <a:off x="1176867" y="3053645"/>
            <a:ext cx="1847850" cy="298109"/>
            <a:chOff x="1584" y="2784"/>
            <a:chExt cx="960" cy="144"/>
          </a:xfrm>
        </p:grpSpPr>
        <p:sp>
          <p:nvSpPr>
            <p:cNvPr id="77839" name="Line 15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7840" name="Line 16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 rot="260212" flipV="1">
            <a:off x="3537480" y="2715155"/>
            <a:ext cx="2438400" cy="295733"/>
            <a:chOff x="1584" y="2784"/>
            <a:chExt cx="960" cy="144"/>
          </a:xfrm>
        </p:grpSpPr>
        <p:sp>
          <p:nvSpPr>
            <p:cNvPr id="77842" name="Line 18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7843" name="Line 19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 rot="346687">
            <a:off x="3542242" y="3001386"/>
            <a:ext cx="2362200" cy="456071"/>
            <a:chOff x="1584" y="2784"/>
            <a:chExt cx="960" cy="144"/>
          </a:xfrm>
        </p:grpSpPr>
        <p:sp>
          <p:nvSpPr>
            <p:cNvPr id="77845" name="Line 21"/>
            <p:cNvSpPr>
              <a:spLocks noChangeShapeType="1"/>
            </p:cNvSpPr>
            <p:nvPr/>
          </p:nvSpPr>
          <p:spPr bwMode="auto">
            <a:xfrm flipV="1">
              <a:off x="1584" y="2784"/>
              <a:ext cx="960" cy="1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/>
            <a:lstStyle/>
            <a:p>
              <a:endParaRPr lang="zh-CN" altLang="en-US" b="1"/>
            </a:p>
          </p:txBody>
        </p:sp>
        <p:sp>
          <p:nvSpPr>
            <p:cNvPr id="77846" name="Line 22"/>
            <p:cNvSpPr>
              <a:spLocks noChangeShapeType="1"/>
            </p:cNvSpPr>
            <p:nvPr/>
          </p:nvSpPr>
          <p:spPr bwMode="auto">
            <a:xfrm flipV="1">
              <a:off x="1632" y="2832"/>
              <a:ext cx="528" cy="96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build="allAtOnce" autoUpdateAnimBg="0"/>
      <p:bldP spid="77830" grpId="0" animBg="1"/>
      <p:bldP spid="77831" grpId="0" autoUpdateAnimBg="0"/>
      <p:bldP spid="77832" grpId="0" animBg="1"/>
      <p:bldP spid="778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6146" name="ShockwaveFlash1" r:id="rId2" imgW="8128110" imgH="4338266"/>
    </p:controls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77125" y="839012"/>
            <a:ext cx="48774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folHlin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比较</a:t>
            </a:r>
            <a:r>
              <a:rPr lang="zh-CN" altLang="en-US" sz="28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远视眼与近视眼</a:t>
            </a:r>
          </a:p>
        </p:txBody>
      </p:sp>
      <p:graphicFrame>
        <p:nvGraphicFramePr>
          <p:cNvPr id="21509" name="Group 5"/>
          <p:cNvGraphicFramePr>
            <a:graphicFrameLocks noGrp="1"/>
          </p:cNvGraphicFramePr>
          <p:nvPr/>
        </p:nvGraphicFramePr>
        <p:xfrm>
          <a:off x="611188" y="1757774"/>
          <a:ext cx="7993062" cy="1831410"/>
        </p:xfrm>
        <a:graphic>
          <a:graphicData uri="http://schemas.openxmlformats.org/drawingml/2006/table">
            <a:tbl>
              <a:tblPr/>
              <a:tblGrid>
                <a:gridCol w="1598612"/>
                <a:gridCol w="1598613"/>
                <a:gridCol w="1598612"/>
                <a:gridCol w="1685925"/>
                <a:gridCol w="1511300"/>
              </a:tblGrid>
              <a:tr h="610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晶状体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折光能力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像的位置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矫正方法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10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ea typeface="宋体" pitchFamily="2" charset="-122"/>
                        </a:rPr>
                        <a:t> 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</a:rPr>
                        <a:t>近视眼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6104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远视眼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 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0000" marR="90000" marT="35013" marB="350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2482850" y="2492952"/>
            <a:ext cx="10810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太厚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122739" y="3085606"/>
            <a:ext cx="1241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太弱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5364164" y="3104609"/>
            <a:ext cx="1800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在视网膜后</a:t>
            </a:r>
          </a:p>
        </p:txBody>
      </p:sp>
      <p:sp>
        <p:nvSpPr>
          <p:cNvPr id="21538" name="Text Box 34"/>
          <p:cNvSpPr txBox="1">
            <a:spLocks noChangeArrowheads="1"/>
          </p:cNvSpPr>
          <p:nvPr/>
        </p:nvSpPr>
        <p:spPr bwMode="auto">
          <a:xfrm>
            <a:off x="5292726" y="2511955"/>
            <a:ext cx="18002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在视网膜前</a:t>
            </a:r>
          </a:p>
        </p:txBody>
      </p:sp>
      <p:sp>
        <p:nvSpPr>
          <p:cNvPr id="21539" name="Text Box 35"/>
          <p:cNvSpPr txBox="1">
            <a:spLocks noChangeArrowheads="1"/>
          </p:cNvSpPr>
          <p:nvPr/>
        </p:nvSpPr>
        <p:spPr bwMode="auto">
          <a:xfrm>
            <a:off x="4194175" y="2492952"/>
            <a:ext cx="882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太强</a:t>
            </a:r>
          </a:p>
        </p:txBody>
      </p:sp>
      <p:sp>
        <p:nvSpPr>
          <p:cNvPr id="21540" name="Text Box 36"/>
          <p:cNvSpPr txBox="1">
            <a:spLocks noChangeArrowheads="1"/>
          </p:cNvSpPr>
          <p:nvPr/>
        </p:nvSpPr>
        <p:spPr bwMode="auto">
          <a:xfrm>
            <a:off x="2482850" y="3066603"/>
            <a:ext cx="11525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太薄</a:t>
            </a:r>
          </a:p>
        </p:txBody>
      </p:sp>
      <p:sp>
        <p:nvSpPr>
          <p:cNvPr id="21541" name="Text Box 37"/>
          <p:cNvSpPr txBox="1">
            <a:spLocks noChangeArrowheads="1"/>
          </p:cNvSpPr>
          <p:nvPr/>
        </p:nvSpPr>
        <p:spPr bwMode="auto">
          <a:xfrm>
            <a:off x="7200901" y="2546397"/>
            <a:ext cx="13319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凹透镜</a:t>
            </a: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7200901" y="3104609"/>
            <a:ext cx="15478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 凸透镜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6" grpId="0" autoUpdateAnimBg="0"/>
      <p:bldP spid="21537" grpId="0" autoUpdateAnimBg="0"/>
      <p:bldP spid="215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Rectangle 4"/>
          <p:cNvSpPr>
            <a:spLocks noGrp="1" noChangeArrowheads="1"/>
          </p:cNvSpPr>
          <p:nvPr/>
        </p:nvSpPr>
        <p:spPr bwMode="auto">
          <a:xfrm>
            <a:off x="2128839" y="4253101"/>
            <a:ext cx="5487987" cy="51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关于眼睛，同学们想知道什么？</a:t>
            </a: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3" cstate="print"/>
          <a:srcRect t="5815"/>
          <a:stretch>
            <a:fillRect/>
          </a:stretch>
        </p:blipFill>
        <p:spPr>
          <a:xfrm>
            <a:off x="572783" y="804396"/>
            <a:ext cx="3896089" cy="3143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 r="4720"/>
          <a:stretch>
            <a:fillRect/>
          </a:stretch>
        </p:blipFill>
        <p:spPr bwMode="auto">
          <a:xfrm>
            <a:off x="4920916" y="818147"/>
            <a:ext cx="3748073" cy="3137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77719" y="1466215"/>
            <a:ext cx="834866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通过晶状体的调节，眼睛可以使不同远近的物体在视网膜上成清晰的像。眼睛调节的两个极限点叫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远点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近点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。正常眼睛的远点在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无限远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，近点大约在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10cm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处。正常眼睛观察近处物体最清晰而又不疲劳的距离，大约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25cm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，叫做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明视距离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</a:rPr>
              <a:t>。</a:t>
            </a:r>
            <a:endParaRPr lang="zh-CN" altLang="en-US" sz="2800" dirty="0">
              <a:latin typeface="宋体" pitchFamily="2" charset="-122"/>
            </a:endParaRPr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533507" y="392854"/>
            <a:ext cx="5526087" cy="95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护眼小常识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、远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点、近点、明视距离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593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5684" y="816363"/>
            <a:ext cx="8726488" cy="1284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看书上的字，测出你的明视距离，和其他同学比较一下正常眼、近视眼明视距离相同吗？有什么规律？ 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805922" y="2241586"/>
            <a:ext cx="79121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、近视眼的明视距离比正常眼的明视距离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短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；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805922" y="2888874"/>
            <a:ext cx="56388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、不同近视眼的明视距离也不同；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805923" y="3473215"/>
            <a:ext cx="7742237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、远视眼的明视距离比正常眼的明视距离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长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484" grpId="0"/>
      <p:bldP spid="20485" grpId="0"/>
      <p:bldP spid="204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388938" y="591467"/>
            <a:ext cx="4608512" cy="43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、眼</a:t>
            </a:r>
            <a:r>
              <a:rPr lang="zh-CN" altLang="en-US" sz="28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镜的度数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44488" y="1228066"/>
            <a:ext cx="3960812" cy="37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、什么是透镜焦度？</a:t>
            </a:r>
            <a:endParaRPr lang="zh-CN" altLang="en-US" sz="9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95264" y="2413376"/>
            <a:ext cx="4537075" cy="37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、什么是眼镜的度数？</a:t>
            </a:r>
            <a:endParaRPr lang="zh-CN" altLang="en-US" sz="9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388939" y="3813658"/>
            <a:ext cx="6048375" cy="37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8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、眼镜的正、负度数是什么意思？</a:t>
            </a: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677863" y="1820722"/>
            <a:ext cx="5327650" cy="37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焦距的倒数，</a:t>
            </a:r>
            <a:r>
              <a:rPr lang="el-GR" altLang="zh-CN" sz="2800" i="1" dirty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Φ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=1/</a:t>
            </a:r>
            <a:r>
              <a:rPr lang="en-US" altLang="zh-CN" sz="2800" i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f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，单位：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</a:t>
            </a:r>
            <a:r>
              <a:rPr lang="en-US" altLang="zh-CN" sz="2800" baseline="30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-1</a:t>
            </a:r>
            <a:endParaRPr lang="el-GR" altLang="zh-CN" sz="900" baseline="300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533400" y="3167557"/>
            <a:ext cx="8388350" cy="376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镜片的度数透镜焦度乘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100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的值，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D=100</a:t>
            </a:r>
            <a:r>
              <a:rPr lang="el-GR" altLang="zh-CN" sz="2800" i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Φ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单位：度</a:t>
            </a: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317501" y="4244787"/>
            <a:ext cx="7561263" cy="376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眼镜的正、负度数分别表示是凸透镜和凹透镜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59396" grpId="0"/>
      <p:bldP spid="59397" grpId="0"/>
      <p:bldP spid="59398" grpId="0"/>
      <p:bldP spid="59399" grpId="0"/>
      <p:bldP spid="594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955491" y="232316"/>
            <a:ext cx="3275976" cy="568608"/>
          </a:xfrm>
        </p:spPr>
        <p:txBody>
          <a:bodyPr/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护眼小常识</a:t>
            </a:r>
          </a:p>
        </p:txBody>
      </p:sp>
      <p:graphicFrame>
        <p:nvGraphicFramePr>
          <p:cNvPr id="23557" name="Object 5"/>
          <p:cNvGraphicFramePr>
            <a:graphicFrameLocks noChangeAspect="1"/>
          </p:cNvGraphicFramePr>
          <p:nvPr/>
        </p:nvGraphicFramePr>
        <p:xfrm>
          <a:off x="6975900" y="618934"/>
          <a:ext cx="2019087" cy="1046378"/>
        </p:xfrm>
        <a:graphic>
          <a:graphicData uri="http://schemas.openxmlformats.org/presentationml/2006/ole">
            <p:oleObj spid="_x0000_s13315" r:id="rId3" imgW="4063492" imgH="3047619" progId="">
              <p:embed/>
            </p:oleObj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399627" y="788421"/>
            <a:ext cx="8507306" cy="417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预防近视 “四不看” “三要” ：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①不躺卧看书。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②不在光线暗的地方看书。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③不在直射的强光下看书。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④不走路看书。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⑤读写姿势要正确，眼与书的距离要在33厘米左右。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⑥看</a:t>
            </a:r>
            <a:r>
              <a:rPr lang="zh-CN" altLang="en-US" sz="2400" b="1" dirty="0" smtClean="0">
                <a:latin typeface="隶书" pitchFamily="1" charset="-122"/>
              </a:rPr>
              <a:t>书看</a:t>
            </a:r>
            <a:r>
              <a:rPr lang="zh-CN" altLang="en-US" sz="2400" b="1" dirty="0">
                <a:latin typeface="隶书" pitchFamily="1" charset="-122"/>
              </a:rPr>
              <a:t>电视或使用电脑1小时后要休息一下，要</a:t>
            </a:r>
            <a:r>
              <a:rPr lang="zh-CN" altLang="en-US" sz="2400" b="1" dirty="0" smtClean="0">
                <a:latin typeface="隶书" pitchFamily="1" charset="-122"/>
              </a:rPr>
              <a:t>远眺</a:t>
            </a:r>
            <a:r>
              <a:rPr lang="zh-CN" altLang="en-US" sz="2400" b="1" dirty="0">
                <a:latin typeface="隶书" pitchFamily="1" charset="-122"/>
              </a:rPr>
              <a:t>几分钟。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隶书" pitchFamily="1" charset="-122"/>
              </a:rPr>
              <a:t>⑦要定期检查视力，认真做眼保健操。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文本框 1"/>
          <p:cNvSpPr txBox="1">
            <a:spLocks noChangeArrowheads="1"/>
          </p:cNvSpPr>
          <p:nvPr/>
        </p:nvSpPr>
        <p:spPr bwMode="auto">
          <a:xfrm>
            <a:off x="2858347" y="232833"/>
            <a:ext cx="36711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保护眼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睛从现在做起</a:t>
            </a:r>
            <a:endParaRPr lang="zh-CN" altLang="en-US" sz="28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4486" b="1943"/>
          <a:stretch>
            <a:fillRect/>
          </a:stretch>
        </p:blipFill>
        <p:spPr bwMode="auto">
          <a:xfrm>
            <a:off x="555414" y="701948"/>
            <a:ext cx="8121226" cy="4306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64778" y="1698590"/>
            <a:ext cx="85566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眼睛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90675" y="2114527"/>
            <a:ext cx="476250" cy="193899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眼睛和眼镜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91212" y="567561"/>
            <a:ext cx="863600" cy="430887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200">
                <a:latin typeface="宋体" pitchFamily="2" charset="-122"/>
                <a:ea typeface="宋体" pitchFamily="2" charset="-122"/>
              </a:rPr>
              <a:t>结构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84439" y="1003923"/>
            <a:ext cx="861695" cy="430887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原理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177665" y="1440415"/>
            <a:ext cx="3276600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dirty="0">
                <a:latin typeface="宋体" pitchFamily="2" charset="-122"/>
                <a:ea typeface="宋体" pitchFamily="2" charset="-122"/>
              </a:rPr>
              <a:t>远点、近点和明视距离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091941" y="2040643"/>
            <a:ext cx="12160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远视眼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837451" y="1903306"/>
            <a:ext cx="928687" cy="43088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2200">
                <a:latin typeface="宋体" pitchFamily="2" charset="-122"/>
                <a:ea typeface="宋体" pitchFamily="2" charset="-122"/>
              </a:rPr>
              <a:t>成因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13214" y="2327040"/>
            <a:ext cx="1497013" cy="43088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200" dirty="0">
                <a:latin typeface="宋体" pitchFamily="2" charset="-122"/>
                <a:ea typeface="宋体" pitchFamily="2" charset="-122"/>
              </a:rPr>
              <a:t>矫正方法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91941" y="2930219"/>
            <a:ext cx="12160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远视眼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686213" y="2768952"/>
            <a:ext cx="930275" cy="43088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200">
                <a:latin typeface="宋体" pitchFamily="2" charset="-122"/>
                <a:ea typeface="宋体" pitchFamily="2" charset="-122"/>
              </a:rPr>
              <a:t>成因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648431" y="3207208"/>
            <a:ext cx="1497012" cy="430887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200">
                <a:latin typeface="宋体" pitchFamily="2" charset="-122"/>
                <a:ea typeface="宋体" pitchFamily="2" charset="-122"/>
              </a:rPr>
              <a:t>矫正方法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664778" y="4059708"/>
            <a:ext cx="85566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眼镜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980393" y="3643794"/>
            <a:ext cx="2379663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近视眼：凹透镜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002301" y="4108180"/>
            <a:ext cx="237807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远视眼：凸透镜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997856" y="4585664"/>
            <a:ext cx="1036637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latin typeface="宋体" pitchFamily="2" charset="-122"/>
                <a:ea typeface="宋体" pitchFamily="2" charset="-122"/>
              </a:rPr>
              <a:t>度数</a:t>
            </a:r>
          </a:p>
        </p:txBody>
      </p:sp>
      <p:sp>
        <p:nvSpPr>
          <p:cNvPr id="18" name="左大括号 17"/>
          <p:cNvSpPr/>
          <p:nvPr/>
        </p:nvSpPr>
        <p:spPr>
          <a:xfrm>
            <a:off x="3707765" y="723499"/>
            <a:ext cx="279400" cy="2346866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5463540" y="1917124"/>
            <a:ext cx="215900" cy="622347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5393690" y="2824516"/>
            <a:ext cx="215900" cy="623534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3709354" y="3761599"/>
            <a:ext cx="180975" cy="938271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196465" y="1917123"/>
            <a:ext cx="279400" cy="2346866"/>
          </a:xfrm>
          <a:prstGeom prst="leftBrac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Shape 112"/>
          <p:cNvSpPr/>
          <p:nvPr/>
        </p:nvSpPr>
        <p:spPr>
          <a:xfrm>
            <a:off x="116877" y="137503"/>
            <a:ext cx="591267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6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4"/>
          <p:cNvSpPr txBox="1">
            <a:spLocks noChangeArrowheads="1"/>
          </p:cNvSpPr>
          <p:nvPr/>
        </p:nvSpPr>
        <p:spPr bwMode="auto">
          <a:xfrm>
            <a:off x="269346" y="1805705"/>
            <a:ext cx="86423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</a:rPr>
              <a:t>眼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睛的成像原理与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的原理相似，它的角膜、晶状体共同作用，相当于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________,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物体在它的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上成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________________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像。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3745971" y="1805705"/>
            <a:ext cx="15240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照相机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4333875" y="2431334"/>
            <a:ext cx="16764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凸透镜</a:t>
            </a:r>
          </a:p>
        </p:txBody>
      </p:sp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295169" y="3101893"/>
            <a:ext cx="15240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视网膜</a:t>
            </a:r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2255520" y="3145015"/>
            <a:ext cx="3200400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倒立、缩小的实</a:t>
            </a:r>
          </a:p>
        </p:txBody>
      </p:sp>
      <p:sp>
        <p:nvSpPr>
          <p:cNvPr id="8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矩形: 圆角 3"/>
          <p:cNvSpPr/>
          <p:nvPr/>
        </p:nvSpPr>
        <p:spPr>
          <a:xfrm>
            <a:off x="588599" y="1276618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648506" y="713332"/>
            <a:ext cx="317009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考点一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：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眼睛成像原理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62470" grpId="0"/>
      <p:bldP spid="62471" grpId="0"/>
      <p:bldP spid="624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58"/>
          <p:cNvSpPr>
            <a:spLocks noChangeArrowheads="1"/>
          </p:cNvSpPr>
          <p:nvPr/>
        </p:nvSpPr>
        <p:spPr bwMode="auto">
          <a:xfrm>
            <a:off x="514773" y="934070"/>
            <a:ext cx="8337973" cy="3373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2.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眼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睛是一部高度精密的光学系统，下列围绕眼睛的讨论，错误的是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．视网膜相当于光屏</a:t>
            </a: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．物体在视网膜上成的像的像距大于</a:t>
            </a: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倍焦距</a:t>
            </a: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．晶状体相当于一个凸透镜</a:t>
            </a: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．外界物体在视网膜上成的像是倒立的</a:t>
            </a:r>
          </a:p>
        </p:txBody>
      </p:sp>
      <p:sp>
        <p:nvSpPr>
          <p:cNvPr id="7428" name="Rectangle 260"/>
          <p:cNvSpPr>
            <a:spLocks noChangeArrowheads="1"/>
          </p:cNvSpPr>
          <p:nvPr/>
        </p:nvSpPr>
        <p:spPr bwMode="auto">
          <a:xfrm>
            <a:off x="3906520" y="1534161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</a:p>
        </p:txBody>
      </p:sp>
      <p:sp>
        <p:nvSpPr>
          <p:cNvPr id="5" name="矩形: 圆角 6"/>
          <p:cNvSpPr/>
          <p:nvPr/>
        </p:nvSpPr>
        <p:spPr>
          <a:xfrm>
            <a:off x="613069" y="375130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7"/>
          <p:cNvSpPr>
            <a:spLocks noChangeArrowheads="1"/>
          </p:cNvSpPr>
          <p:nvPr/>
        </p:nvSpPr>
        <p:spPr bwMode="auto">
          <a:xfrm>
            <a:off x="431801" y="898042"/>
            <a:ext cx="8387079" cy="3139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6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．关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于眼睛的调节，下列说法正确的是</a:t>
            </a: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     )</a:t>
            </a:r>
            <a:endParaRPr lang="en-US" altLang="zh-CN" sz="26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看远处物体时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睫状体应收缩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使晶状体变得凸一些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看远处物体时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睫状体应放松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使晶状体变得凸一些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看近处物体时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睫状体应收缩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使晶状体变得凸一些</a:t>
            </a:r>
            <a:endParaRPr lang="zh-CN" altLang="en-US" sz="26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看近处物体时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睫状体应放松</a:t>
            </a:r>
            <a:r>
              <a:rPr lang="zh-CN" altLang="en-US" sz="26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6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使晶状体变得扁平一些</a:t>
            </a:r>
          </a:p>
        </p:txBody>
      </p:sp>
      <p:sp>
        <p:nvSpPr>
          <p:cNvPr id="326695" name="Rectangle 39"/>
          <p:cNvSpPr>
            <a:spLocks noChangeArrowheads="1"/>
          </p:cNvSpPr>
          <p:nvPr/>
        </p:nvSpPr>
        <p:spPr bwMode="auto">
          <a:xfrm>
            <a:off x="6707293" y="911014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6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6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6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9"/>
          <p:cNvSpPr>
            <a:spLocks noChangeArrowheads="1"/>
          </p:cNvSpPr>
          <p:nvPr/>
        </p:nvSpPr>
        <p:spPr bwMode="auto">
          <a:xfrm>
            <a:off x="365760" y="1291258"/>
            <a:ext cx="8412480" cy="3329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近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视眼患者看不清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填“近处”或“远处”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的物体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是因为晶状体太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折光能力太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所致。近视眼成像在视网膜的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面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应佩戴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透镜矫正。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5.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远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视眼患者看不清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填“近处”或“远处”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的物体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是因为晶状体太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折光能力太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所致。远视眼成像在视网膜的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面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应佩戴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透镜矫正。</a:t>
            </a:r>
          </a:p>
        </p:txBody>
      </p:sp>
      <p:sp>
        <p:nvSpPr>
          <p:cNvPr id="325723" name="Rectangle 91"/>
          <p:cNvSpPr>
            <a:spLocks noChangeArrowheads="1"/>
          </p:cNvSpPr>
          <p:nvPr/>
        </p:nvSpPr>
        <p:spPr bwMode="auto">
          <a:xfrm>
            <a:off x="3425613" y="1326444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远处</a:t>
            </a:r>
          </a:p>
        </p:txBody>
      </p:sp>
      <p:sp>
        <p:nvSpPr>
          <p:cNvPr id="325724" name="Rectangle 92"/>
          <p:cNvSpPr>
            <a:spLocks noChangeArrowheads="1"/>
          </p:cNvSpPr>
          <p:nvPr/>
        </p:nvSpPr>
        <p:spPr bwMode="auto">
          <a:xfrm>
            <a:off x="2821094" y="1847426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厚</a:t>
            </a:r>
          </a:p>
        </p:txBody>
      </p:sp>
      <p:sp>
        <p:nvSpPr>
          <p:cNvPr id="325725" name="Rectangle 93"/>
          <p:cNvSpPr>
            <a:spLocks noChangeArrowheads="1"/>
          </p:cNvSpPr>
          <p:nvPr/>
        </p:nvSpPr>
        <p:spPr bwMode="auto">
          <a:xfrm>
            <a:off x="5438987" y="1867747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强</a:t>
            </a:r>
          </a:p>
        </p:txBody>
      </p:sp>
      <p:sp>
        <p:nvSpPr>
          <p:cNvPr id="325726" name="Rectangle 94"/>
          <p:cNvSpPr>
            <a:spLocks noChangeArrowheads="1"/>
          </p:cNvSpPr>
          <p:nvPr/>
        </p:nvSpPr>
        <p:spPr bwMode="auto">
          <a:xfrm>
            <a:off x="1928707" y="2426547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前</a:t>
            </a:r>
          </a:p>
        </p:txBody>
      </p:sp>
      <p:sp>
        <p:nvSpPr>
          <p:cNvPr id="325727" name="Rectangle 95"/>
          <p:cNvSpPr>
            <a:spLocks noChangeArrowheads="1"/>
          </p:cNvSpPr>
          <p:nvPr/>
        </p:nvSpPr>
        <p:spPr bwMode="auto">
          <a:xfrm>
            <a:off x="4192693" y="241977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凹</a:t>
            </a:r>
          </a:p>
        </p:txBody>
      </p:sp>
      <p:sp>
        <p:nvSpPr>
          <p:cNvPr id="325728" name="Rectangle 96"/>
          <p:cNvSpPr>
            <a:spLocks noChangeArrowheads="1"/>
          </p:cNvSpPr>
          <p:nvPr/>
        </p:nvSpPr>
        <p:spPr bwMode="auto">
          <a:xfrm>
            <a:off x="3444240" y="2971800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近处</a:t>
            </a:r>
          </a:p>
        </p:txBody>
      </p:sp>
      <p:sp>
        <p:nvSpPr>
          <p:cNvPr id="325729" name="Rectangle 97"/>
          <p:cNvSpPr>
            <a:spLocks noChangeArrowheads="1"/>
          </p:cNvSpPr>
          <p:nvPr/>
        </p:nvSpPr>
        <p:spPr bwMode="auto">
          <a:xfrm>
            <a:off x="2680547" y="3510280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薄</a:t>
            </a:r>
          </a:p>
        </p:txBody>
      </p:sp>
      <p:sp>
        <p:nvSpPr>
          <p:cNvPr id="325730" name="Rectangle 98"/>
          <p:cNvSpPr>
            <a:spLocks noChangeArrowheads="1"/>
          </p:cNvSpPr>
          <p:nvPr/>
        </p:nvSpPr>
        <p:spPr bwMode="auto">
          <a:xfrm>
            <a:off x="5113867" y="3537373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弱</a:t>
            </a:r>
          </a:p>
        </p:txBody>
      </p:sp>
      <p:sp>
        <p:nvSpPr>
          <p:cNvPr id="325731" name="Rectangle 99"/>
          <p:cNvSpPr>
            <a:spLocks noChangeArrowheads="1"/>
          </p:cNvSpPr>
          <p:nvPr/>
        </p:nvSpPr>
        <p:spPr bwMode="auto">
          <a:xfrm>
            <a:off x="1622213" y="405553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后</a:t>
            </a:r>
          </a:p>
        </p:txBody>
      </p:sp>
      <p:sp>
        <p:nvSpPr>
          <p:cNvPr id="325732" name="Rectangle 100"/>
          <p:cNvSpPr>
            <a:spLocks noChangeArrowheads="1"/>
          </p:cNvSpPr>
          <p:nvPr/>
        </p:nvSpPr>
        <p:spPr bwMode="auto">
          <a:xfrm>
            <a:off x="3970867" y="4041987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凸</a:t>
            </a:r>
          </a:p>
        </p:txBody>
      </p:sp>
      <p:sp>
        <p:nvSpPr>
          <p:cNvPr id="18" name="矩形: 圆角 3"/>
          <p:cNvSpPr/>
          <p:nvPr/>
        </p:nvSpPr>
        <p:spPr>
          <a:xfrm>
            <a:off x="583622" y="890870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443981" y="309121"/>
            <a:ext cx="440120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点二：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近视眼和远视眼及矫正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5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5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5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5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5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5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5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5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5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5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5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5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5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5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5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5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5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723" grpId="0"/>
      <p:bldP spid="325724" grpId="0"/>
      <p:bldP spid="325725" grpId="0"/>
      <p:bldP spid="325726" grpId="0"/>
      <p:bldP spid="325727" grpId="0"/>
      <p:bldP spid="325728" grpId="0"/>
      <p:bldP spid="325729" grpId="0"/>
      <p:bldP spid="325730" grpId="0"/>
      <p:bldP spid="325731" grpId="0"/>
      <p:bldP spid="3257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69"/>
          <p:cNvSpPr>
            <a:spLocks noChangeArrowheads="1"/>
          </p:cNvSpPr>
          <p:nvPr/>
        </p:nvSpPr>
        <p:spPr bwMode="auto">
          <a:xfrm>
            <a:off x="990600" y="1629505"/>
            <a:ext cx="5105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眼球   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好像一架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照相机</a:t>
            </a:r>
          </a:p>
        </p:txBody>
      </p:sp>
      <p:pic>
        <p:nvPicPr>
          <p:cNvPr id="7170" name="图片 7170" descr="2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1"/>
          <a:stretch>
            <a:fillRect/>
          </a:stretch>
        </p:blipFill>
        <p:spPr bwMode="auto">
          <a:xfrm>
            <a:off x="332300" y="1100031"/>
            <a:ext cx="1981200" cy="15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7171" descr="0857152431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9" t="8032" r="3615" b="14859"/>
          <a:stretch>
            <a:fillRect/>
          </a:stretch>
        </p:blipFill>
        <p:spPr bwMode="auto">
          <a:xfrm>
            <a:off x="5577497" y="1083169"/>
            <a:ext cx="3048000" cy="140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矩形 7172"/>
          <p:cNvSpPr/>
          <p:nvPr/>
        </p:nvSpPr>
        <p:spPr>
          <a:xfrm>
            <a:off x="5996597" y="2907454"/>
            <a:ext cx="2209800" cy="954107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accent6">
                <a:lumMod val="75000"/>
              </a:schemeClr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noProof="1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+mn-ea"/>
              </a:rPr>
              <a:t>照相机的凸透镜成像</a:t>
            </a:r>
            <a:endParaRPr lang="zh-CN" altLang="en-US" sz="2800" noProof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685800" y="2907454"/>
            <a:ext cx="1524000" cy="954107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accent6">
                <a:lumMod val="75000"/>
              </a:schemeClr>
            </a:solidFill>
            <a:prstDash val="dash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zh-CN" altLang="en-US" sz="2800" noProof="1">
                <a:solidFill>
                  <a:srgbClr val="0000FF"/>
                </a:solidFill>
                <a:latin typeface="宋体" pitchFamily="2" charset="-122"/>
                <a:ea typeface="宋体" pitchFamily="2" charset="-122"/>
                <a:cs typeface="+mn-ea"/>
              </a:rPr>
              <a:t>眼睛看到物体</a:t>
            </a:r>
            <a:endParaRPr lang="zh-CN" altLang="en-US" sz="2800" noProof="1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175" name="直接连接符 7174"/>
          <p:cNvSpPr>
            <a:spLocks noChangeShapeType="1"/>
          </p:cNvSpPr>
          <p:nvPr/>
        </p:nvSpPr>
        <p:spPr bwMode="auto">
          <a:xfrm>
            <a:off x="1524000" y="2394373"/>
            <a:ext cx="152400" cy="57008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176" name="直接连接符 7175"/>
          <p:cNvSpPr>
            <a:spLocks noChangeShapeType="1"/>
          </p:cNvSpPr>
          <p:nvPr/>
        </p:nvSpPr>
        <p:spPr bwMode="auto">
          <a:xfrm flipH="1">
            <a:off x="6644297" y="2508391"/>
            <a:ext cx="609600" cy="3990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7169"/>
          <p:cNvSpPr>
            <a:spLocks noChangeArrowheads="1"/>
          </p:cNvSpPr>
          <p:nvPr/>
        </p:nvSpPr>
        <p:spPr bwMode="auto">
          <a:xfrm>
            <a:off x="3361001" y="4037864"/>
            <a:ext cx="2751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有什么联系？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ldLvl="0" animBg="1"/>
      <p:bldP spid="7174" grpId="0" bldLvl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19947" y="649429"/>
            <a:ext cx="85153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6.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以</a:t>
            </a:r>
            <a:r>
              <a:rPr lang="zh-CN" altLang="en-US" sz="24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下的四幅图中，分别表示近视眼成像情况和矫正做法的是（　</a:t>
            </a:r>
            <a:r>
              <a:rPr lang="zh-CN" altLang="en-US" sz="24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　　）</a:t>
            </a:r>
            <a:endParaRPr lang="zh-CN" altLang="en-US" sz="24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871325" y="4360299"/>
            <a:ext cx="75809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Ａ、②①　　</a:t>
            </a: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、③①　　</a:t>
            </a: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、②④　　</a:t>
            </a: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、③④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058545" y="1289191"/>
            <a:ext cx="494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ahoma" pitchFamily="34" charset="0"/>
              </a:rPr>
              <a:t>Ｂ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267163" y="1557220"/>
            <a:ext cx="5472113" cy="2616471"/>
            <a:chOff x="0" y="0"/>
            <a:chExt cx="3447" cy="2203"/>
          </a:xfrm>
        </p:grpSpPr>
        <p:sp>
          <p:nvSpPr>
            <p:cNvPr id="24586" name="Text Box 10"/>
            <p:cNvSpPr txBox="1">
              <a:spLocks noChangeArrowheads="1"/>
            </p:cNvSpPr>
            <p:nvPr/>
          </p:nvSpPr>
          <p:spPr bwMode="auto">
            <a:xfrm>
              <a:off x="826" y="696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</a:rPr>
                <a:t>①</a:t>
              </a:r>
            </a:p>
          </p:txBody>
        </p:sp>
        <p:sp>
          <p:nvSpPr>
            <p:cNvPr id="24587" name="Text Box 11"/>
            <p:cNvSpPr txBox="1">
              <a:spLocks noChangeArrowheads="1"/>
            </p:cNvSpPr>
            <p:nvPr/>
          </p:nvSpPr>
          <p:spPr bwMode="auto">
            <a:xfrm>
              <a:off x="2740" y="1814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tx1"/>
                  </a:solidFill>
                  <a:latin typeface="Tahoma" pitchFamily="34" charset="0"/>
                </a:rPr>
                <a:t>④</a:t>
              </a:r>
            </a:p>
          </p:txBody>
        </p:sp>
        <p:sp>
          <p:nvSpPr>
            <p:cNvPr id="24588" name="Text Box 12"/>
            <p:cNvSpPr txBox="1">
              <a:spLocks noChangeArrowheads="1"/>
            </p:cNvSpPr>
            <p:nvPr/>
          </p:nvSpPr>
          <p:spPr bwMode="auto">
            <a:xfrm>
              <a:off x="846" y="1768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tx1"/>
                  </a:solidFill>
                  <a:latin typeface="Tahoma" pitchFamily="34" charset="0"/>
                </a:rPr>
                <a:t>③</a:t>
              </a:r>
            </a:p>
          </p:txBody>
        </p: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2721" y="726"/>
              <a:ext cx="311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chemeClr val="tx1"/>
                  </a:solidFill>
                  <a:latin typeface="Tahoma" pitchFamily="34" charset="0"/>
                </a:rPr>
                <a:t>②</a:t>
              </a:r>
            </a:p>
          </p:txBody>
        </p:sp>
        <p:pic>
          <p:nvPicPr>
            <p:cNvPr id="24590" name="Picture 14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22" y="1090"/>
              <a:ext cx="1344" cy="7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1" name="Picture 15" descr="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" y="1049"/>
              <a:ext cx="1296" cy="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2" name="Picture 16" descr="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8"/>
              <a:ext cx="1406" cy="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93" name="Picture 17" descr="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81" y="0"/>
              <a:ext cx="1566" cy="7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矩形: 圆角 6"/>
          <p:cNvSpPr/>
          <p:nvPr/>
        </p:nvSpPr>
        <p:spPr>
          <a:xfrm>
            <a:off x="669294" y="3348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99"/>
          <p:cNvSpPr txBox="1">
            <a:spLocks noChangeArrowheads="1"/>
          </p:cNvSpPr>
          <p:nvPr/>
        </p:nvSpPr>
        <p:spPr bwMode="auto">
          <a:xfrm>
            <a:off x="376450" y="693385"/>
            <a:ext cx="8570912" cy="371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6038">
              <a:lnSpc>
                <a:spcPct val="14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7.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高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老师戴着眼镜正在批改作业，听到远处有学生叫她，为了看清该学生，高老师立即摘下眼镜跟这位学生打招呼，下列说法正确的是（    ）</a:t>
            </a:r>
          </a:p>
          <a:p>
            <a:pPr indent="46038">
              <a:lnSpc>
                <a:spcPct val="14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A.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高老师是近视眼    </a:t>
            </a:r>
          </a:p>
          <a:p>
            <a:pPr indent="46038">
              <a:lnSpc>
                <a:spcPct val="14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B.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高老师不戴眼镜看近处物体时，像成在视网膜前方</a:t>
            </a:r>
          </a:p>
          <a:p>
            <a:pPr indent="46038">
              <a:lnSpc>
                <a:spcPct val="14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C.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高老师眼球前后径过长或晶状体过厚</a:t>
            </a:r>
          </a:p>
          <a:p>
            <a:pPr indent="46038">
              <a:lnSpc>
                <a:spcPct val="14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高老师所戴眼镜的镜片是凸透镜</a:t>
            </a:r>
          </a:p>
        </p:txBody>
      </p:sp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2395643" y="1763561"/>
            <a:ext cx="685800" cy="504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5"/>
          <p:cNvSpPr>
            <a:spLocks noChangeArrowheads="1"/>
          </p:cNvSpPr>
          <p:nvPr/>
        </p:nvSpPr>
        <p:spPr bwMode="auto">
          <a:xfrm>
            <a:off x="546946" y="754849"/>
            <a:ext cx="8153400" cy="146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</a:rPr>
              <a:t>8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报纸上放有小明的近视眼镜、爸爸的老花眼镜、奶奶度数更深的老花眼镜及妈妈的平光镜，如图所示，则奶奶的眼镜是</a:t>
            </a:r>
            <a:r>
              <a:rPr lang="en-US" altLang="zh-CN" sz="2400" dirty="0">
                <a:latin typeface="宋体" pitchFamily="2" charset="-122"/>
                <a:ea typeface="宋体" pitchFamily="2" charset="-122"/>
              </a:rPr>
              <a:t>(      )</a:t>
            </a:r>
          </a:p>
        </p:txBody>
      </p:sp>
      <p:pic>
        <p:nvPicPr>
          <p:cNvPr id="12291" name="Picture 15" descr="C:\Users\Administrator\Desktop\八上物理（人教）四清 教师用书２０１５邹梨花√\S173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054" y="2578946"/>
            <a:ext cx="7643356" cy="1410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9985" name="Rectangle 17"/>
          <p:cNvSpPr>
            <a:spLocks noChangeArrowheads="1"/>
          </p:cNvSpPr>
          <p:nvPr/>
        </p:nvSpPr>
        <p:spPr bwMode="auto">
          <a:xfrm>
            <a:off x="1689947" y="1772355"/>
            <a:ext cx="3385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9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9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8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5"/>
          <p:cNvSpPr>
            <a:spLocks noChangeArrowheads="1"/>
          </p:cNvSpPr>
          <p:nvPr/>
        </p:nvSpPr>
        <p:spPr bwMode="auto">
          <a:xfrm>
            <a:off x="467360" y="685659"/>
            <a:ext cx="8249920" cy="105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人眼的结构如图所示，近年来时兴一种角膜切割手术治疗近视眼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患者不用戴眼镜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以下说法正确的是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329756" name="Rectangle 28"/>
          <p:cNvSpPr>
            <a:spLocks noChangeArrowheads="1"/>
          </p:cNvSpPr>
          <p:nvPr/>
        </p:nvSpPr>
        <p:spPr bwMode="auto">
          <a:xfrm>
            <a:off x="7404946" y="1244601"/>
            <a:ext cx="3898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pic>
        <p:nvPicPr>
          <p:cNvPr id="13316" name="Picture 29" descr="C:\Users\Administrator\Desktop\八上物理（人教）四清 教师用书２０１５邹梨花√\S174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19121" y="1783080"/>
            <a:ext cx="2894013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31"/>
          <p:cNvSpPr>
            <a:spLocks noChangeArrowheads="1"/>
          </p:cNvSpPr>
          <p:nvPr/>
        </p:nvSpPr>
        <p:spPr bwMode="auto">
          <a:xfrm>
            <a:off x="474134" y="3146236"/>
            <a:ext cx="8317654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．用激光切割近视眼角膜，使之周围变薄相当于人造凸透镜替代镜片</a:t>
            </a:r>
            <a:endParaRPr lang="zh-CN" altLang="en-US" sz="20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矫正远视眼应让患者戴上凹透镜</a:t>
            </a:r>
            <a:endParaRPr lang="zh-CN" altLang="en-US" sz="20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用激光切割近视眼角膜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使之中央变薄相当于人造凹透镜替代镜片</a:t>
            </a:r>
            <a:endParaRPr lang="zh-CN" altLang="en-US" sz="20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000" dirty="0"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0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玻璃体相当于一个焦距可变的凸透镜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5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9"/>
          <p:cNvSpPr>
            <a:spLocks noChangeArrowheads="1"/>
          </p:cNvSpPr>
          <p:nvPr/>
        </p:nvSpPr>
        <p:spPr bwMode="auto">
          <a:xfrm>
            <a:off x="309881" y="548961"/>
            <a:ext cx="8651240" cy="345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10.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善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于观察的小明发现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张老师上课时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观察远处的同学时要摘下眼镜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而看近处的课本时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又要戴上眼镜。这样频繁地戴上摘下眼镜非常不方便。张老师的眼睛属于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填“近视眼”或“远视眼”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。如图所示的是一种新型眼镜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这种眼镜的镜片分上下两个区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区厚薄均匀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区可以矫正视力。张老师戴上这种眼镜就可以通过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区”或“</a:t>
            </a:r>
            <a:r>
              <a:rPr lang="en-US" altLang="zh-CN" sz="2400" i="1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区”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看远处同学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再不需要频繁地戴上或摘下眼镜了。</a:t>
            </a:r>
          </a:p>
        </p:txBody>
      </p:sp>
      <p:sp>
        <p:nvSpPr>
          <p:cNvPr id="333844" name="Rectangle 20"/>
          <p:cNvSpPr>
            <a:spLocks noChangeArrowheads="1"/>
          </p:cNvSpPr>
          <p:nvPr/>
        </p:nvSpPr>
        <p:spPr bwMode="auto">
          <a:xfrm>
            <a:off x="6168813" y="1564076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远视眼</a:t>
            </a:r>
          </a:p>
        </p:txBody>
      </p:sp>
      <p:sp>
        <p:nvSpPr>
          <p:cNvPr id="333846" name="Rectangle 22"/>
          <p:cNvSpPr>
            <a:spLocks noChangeArrowheads="1"/>
          </p:cNvSpPr>
          <p:nvPr/>
        </p:nvSpPr>
        <p:spPr bwMode="auto">
          <a:xfrm>
            <a:off x="3288453" y="2952045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区</a:t>
            </a:r>
          </a:p>
        </p:txBody>
      </p:sp>
      <p:pic>
        <p:nvPicPr>
          <p:cNvPr id="15365" name="Picture 23" descr="C:\Users\Administrator\Desktop\八上物理（人教）四清 教师用书２０１５邹梨花√\S175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9559" y="3664937"/>
            <a:ext cx="2552620" cy="121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3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3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3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3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44" grpId="0"/>
      <p:bldP spid="3338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3"/>
          <p:cNvSpPr>
            <a:spLocks noChangeArrowheads="1"/>
          </p:cNvSpPr>
          <p:nvPr/>
        </p:nvSpPr>
        <p:spPr bwMode="auto">
          <a:xfrm>
            <a:off x="450426" y="642459"/>
            <a:ext cx="8382000" cy="19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11.</a:t>
            </a:r>
            <a:r>
              <a:rPr lang="zh-CN" altLang="en-US" sz="24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在光具座上依次放置点燃的蜡烛、装水的透明塑料袋、光屏。装水的透明塑料袋是一个水透镜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塑料袋与装有少量水的注射器相连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可通过注射器向塑料袋中加水或吸水来改变水透镜的厚度。</a:t>
            </a:r>
          </a:p>
        </p:txBody>
      </p:sp>
      <p:pic>
        <p:nvPicPr>
          <p:cNvPr id="16387" name="Picture 14" descr="C:\Users\Administrator\Desktop\八上物理（人教）四清 教师用书２０１５邹梨花√\C12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98133" y="2703689"/>
            <a:ext cx="5215180" cy="2017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ChangeArrowheads="1"/>
          </p:cNvSpPr>
          <p:nvPr/>
        </p:nvSpPr>
        <p:spPr bwMode="auto">
          <a:xfrm>
            <a:off x="396239" y="788173"/>
            <a:ext cx="8382000" cy="338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(1)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用注射器向袋中加水时，透镜变厚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折光能力变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填“强”或“弱”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  <a:p>
            <a:pPr algn="l" eaLnBrk="0" hangingPunct="0">
              <a:lnSpc>
                <a:spcPct val="130000"/>
              </a:lnSpc>
            </a:pP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(2)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若光屏上刚好得到了清晰的像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当用注射器吸走袋中的一些水时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光屏上的像就变模糊了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为了使光屏上的像再变清晰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应向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____(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填“左”或“右”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移动光屏。如不移动光屏使光屏上得到清晰的像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可在烛焰与注水塑料袋间加一个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透镜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这相当于</a:t>
            </a:r>
            <a:r>
              <a:rPr lang="en-US" altLang="zh-CN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____</a:t>
            </a:r>
            <a:r>
              <a:rPr lang="zh-CN" altLang="en-US" sz="2400" dirty="0">
                <a:latin typeface="宋体" pitchFamily="2" charset="-122"/>
                <a:ea typeface="宋体" pitchFamily="2" charset="-122"/>
                <a:cs typeface="Times New Roman" pitchFamily="18" charset="0"/>
              </a:rPr>
              <a:t>视眼的成因及矫正。</a:t>
            </a:r>
          </a:p>
        </p:txBody>
      </p:sp>
      <p:sp>
        <p:nvSpPr>
          <p:cNvPr id="347149" name="Rectangle 13"/>
          <p:cNvSpPr>
            <a:spLocks noChangeArrowheads="1"/>
          </p:cNvSpPr>
          <p:nvPr/>
        </p:nvSpPr>
        <p:spPr bwMode="auto">
          <a:xfrm>
            <a:off x="7445587" y="79304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强</a:t>
            </a:r>
          </a:p>
        </p:txBody>
      </p:sp>
      <p:sp>
        <p:nvSpPr>
          <p:cNvPr id="347150" name="Rectangle 14"/>
          <p:cNvSpPr>
            <a:spLocks noChangeArrowheads="1"/>
          </p:cNvSpPr>
          <p:nvPr/>
        </p:nvSpPr>
        <p:spPr bwMode="auto">
          <a:xfrm>
            <a:off x="3327399" y="2678854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</a:t>
            </a:r>
          </a:p>
        </p:txBody>
      </p:sp>
      <p:sp>
        <p:nvSpPr>
          <p:cNvPr id="347151" name="Rectangle 15"/>
          <p:cNvSpPr>
            <a:spLocks noChangeArrowheads="1"/>
          </p:cNvSpPr>
          <p:nvPr/>
        </p:nvSpPr>
        <p:spPr bwMode="auto">
          <a:xfrm>
            <a:off x="1788160" y="3647440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凸</a:t>
            </a:r>
          </a:p>
        </p:txBody>
      </p:sp>
      <p:sp>
        <p:nvSpPr>
          <p:cNvPr id="347152" name="Rectangle 16"/>
          <p:cNvSpPr>
            <a:spLocks noChangeArrowheads="1"/>
          </p:cNvSpPr>
          <p:nvPr/>
        </p:nvSpPr>
        <p:spPr bwMode="auto">
          <a:xfrm>
            <a:off x="4572000" y="3627120"/>
            <a:ext cx="4924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远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7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7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7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7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7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7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7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7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7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49" grpId="0"/>
      <p:bldP spid="347150" grpId="0"/>
      <p:bldP spid="347151" grpId="0"/>
      <p:bldP spid="3471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99"/>
          <p:cNvSpPr txBox="1">
            <a:spLocks noChangeArrowheads="1"/>
          </p:cNvSpPr>
          <p:nvPr/>
        </p:nvSpPr>
        <p:spPr bwMode="auto">
          <a:xfrm>
            <a:off x="556890" y="813046"/>
            <a:ext cx="825022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23838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</a:rPr>
              <a:t>            </a:t>
            </a:r>
            <a:r>
              <a:rPr lang="zh-CN" altLang="en-US" sz="2800" dirty="0" smtClean="0">
                <a:latin typeface="宋体" pitchFamily="2" charset="-122"/>
              </a:rPr>
              <a:t>　　</a:t>
            </a:r>
            <a:r>
              <a:rPr lang="zh-CN" altLang="en-US" sz="2800" b="1" dirty="0" smtClean="0">
                <a:latin typeface="宋体" pitchFamily="2" charset="-122"/>
              </a:rPr>
              <a:t>学</a:t>
            </a:r>
            <a:r>
              <a:rPr lang="zh-CN" altLang="en-US" sz="2800" b="1" dirty="0">
                <a:latin typeface="宋体" pitchFamily="2" charset="-122"/>
              </a:rPr>
              <a:t>习目标</a:t>
            </a:r>
          </a:p>
          <a:p>
            <a:pPr indent="223838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</a:rPr>
              <a:t>1.</a:t>
            </a:r>
            <a:r>
              <a:rPr lang="zh-CN" altLang="en-US" sz="2800" dirty="0">
                <a:latin typeface="宋体" pitchFamily="2" charset="-122"/>
              </a:rPr>
              <a:t>了解眼睛的构造，知道眼睛是怎样看见物体的</a:t>
            </a:r>
            <a:r>
              <a:rPr lang="zh-CN" altLang="en-US" sz="2800" dirty="0" smtClean="0">
                <a:latin typeface="宋体" pitchFamily="2" charset="-122"/>
              </a:rPr>
              <a:t>；</a:t>
            </a:r>
            <a:endParaRPr lang="en-US" altLang="zh-CN" sz="2800" dirty="0">
              <a:solidFill>
                <a:srgbClr val="FF0000"/>
              </a:solidFill>
              <a:latin typeface="宋体" pitchFamily="2" charset="-122"/>
            </a:endParaRPr>
          </a:p>
          <a:p>
            <a:pPr indent="223838">
              <a:lnSpc>
                <a:spcPct val="150000"/>
              </a:lnSpc>
            </a:pPr>
            <a:r>
              <a:rPr lang="en-US" altLang="zh-CN" sz="2800" dirty="0">
                <a:latin typeface="宋体" pitchFamily="2" charset="-122"/>
              </a:rPr>
              <a:t>2</a:t>
            </a:r>
            <a:r>
              <a:rPr lang="en-US" altLang="zh-CN" sz="2800" dirty="0" smtClean="0">
                <a:latin typeface="宋体" pitchFamily="2" charset="-122"/>
              </a:rPr>
              <a:t>.</a:t>
            </a:r>
            <a:r>
              <a:rPr lang="zh-CN" altLang="en-US" sz="2800" dirty="0" smtClean="0">
                <a:latin typeface="宋体" pitchFamily="2" charset="-122"/>
              </a:rPr>
              <a:t>了解近视眼和远视眼的形成原因及矫正方法。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</a:rPr>
              <a:t>重点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</a:rPr>
              <a:t>）</a:t>
            </a:r>
            <a:endParaRPr lang="en-US" altLang="zh-CN" sz="2800" dirty="0" smtClean="0">
              <a:solidFill>
                <a:srgbClr val="FF0000"/>
              </a:solidFill>
              <a:latin typeface="宋体" pitchFamily="2" charset="-122"/>
            </a:endParaRPr>
          </a:p>
          <a:p>
            <a:pPr indent="223838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2800" dirty="0" smtClean="0">
                <a:solidFill>
                  <a:schemeClr val="tx1"/>
                </a:solidFill>
                <a:latin typeface="宋体" pitchFamily="2" charset="-122"/>
              </a:rPr>
              <a:t>了解护眼小常识，形成爱眼护眼好习惯。</a:t>
            </a:r>
            <a:endParaRPr lang="zh-CN" altLang="en-US" sz="28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5121" descr="10001"/>
          <p:cNvPicPr>
            <a:picLocks noChangeAspect="1" noChangeArrowheads="1"/>
          </p:cNvPicPr>
          <p:nvPr/>
        </p:nvPicPr>
        <p:blipFill>
          <a:blip r:embed="rId3" cstate="print"/>
          <a:srcRect l="13791" t="7285" r="14732" b="6412"/>
          <a:stretch>
            <a:fillRect/>
          </a:stretch>
        </p:blipFill>
        <p:spPr bwMode="auto">
          <a:xfrm>
            <a:off x="2414917" y="1331083"/>
            <a:ext cx="5535612" cy="317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AutoShape 19"/>
          <p:cNvSpPr/>
          <p:nvPr/>
        </p:nvSpPr>
        <p:spPr>
          <a:xfrm>
            <a:off x="6817054" y="1541303"/>
            <a:ext cx="1752600" cy="931145"/>
          </a:xfrm>
          <a:prstGeom prst="cloudCallout">
            <a:avLst>
              <a:gd name="adj1" fmla="val -15690"/>
              <a:gd name="adj2" fmla="val -78519"/>
            </a:avLst>
          </a:prstGeom>
          <a:solidFill>
            <a:schemeClr val="bg1"/>
          </a:solidFill>
          <a:ln w="1270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800" noProof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24" name="AutoShape 19"/>
          <p:cNvSpPr/>
          <p:nvPr/>
        </p:nvSpPr>
        <p:spPr>
          <a:xfrm>
            <a:off x="724230" y="3114986"/>
            <a:ext cx="1979613" cy="1178184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bg1"/>
          </a:solidFill>
          <a:ln w="12700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800" noProof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25" name="Text Box 12"/>
          <p:cNvSpPr txBox="1">
            <a:spLocks noChangeArrowheads="1"/>
          </p:cNvSpPr>
          <p:nvPr/>
        </p:nvSpPr>
        <p:spPr bwMode="auto">
          <a:xfrm>
            <a:off x="1106817" y="3268197"/>
            <a:ext cx="1371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角膜</a:t>
            </a:r>
          </a:p>
        </p:txBody>
      </p:sp>
      <p:sp>
        <p:nvSpPr>
          <p:cNvPr id="5126" name="Text Box 13"/>
          <p:cNvSpPr txBox="1">
            <a:spLocks noChangeArrowheads="1"/>
          </p:cNvSpPr>
          <p:nvPr/>
        </p:nvSpPr>
        <p:spPr bwMode="auto">
          <a:xfrm>
            <a:off x="1205242" y="3663696"/>
            <a:ext cx="1752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晶状体</a:t>
            </a:r>
          </a:p>
        </p:txBody>
      </p:sp>
      <p:sp>
        <p:nvSpPr>
          <p:cNvPr id="5127" name="Text Box 14"/>
          <p:cNvSpPr txBox="1">
            <a:spLocks noChangeArrowheads="1"/>
          </p:cNvSpPr>
          <p:nvPr/>
        </p:nvSpPr>
        <p:spPr bwMode="auto">
          <a:xfrm>
            <a:off x="7020254" y="1835849"/>
            <a:ext cx="1828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视网膜</a:t>
            </a:r>
          </a:p>
        </p:txBody>
      </p:sp>
      <p:sp>
        <p:nvSpPr>
          <p:cNvPr id="5129" name="Text Box 20"/>
          <p:cNvSpPr txBox="1">
            <a:spLocks noChangeArrowheads="1"/>
          </p:cNvSpPr>
          <p:nvPr/>
        </p:nvSpPr>
        <p:spPr bwMode="auto">
          <a:xfrm>
            <a:off x="1476704" y="2303797"/>
            <a:ext cx="11255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瞳孔</a:t>
            </a:r>
          </a:p>
        </p:txBody>
      </p:sp>
      <p:sp>
        <p:nvSpPr>
          <p:cNvPr id="5130" name="Text Box 22"/>
          <p:cNvSpPr txBox="1">
            <a:spLocks noChangeArrowheads="1"/>
          </p:cNvSpPr>
          <p:nvPr/>
        </p:nvSpPr>
        <p:spPr bwMode="auto">
          <a:xfrm>
            <a:off x="1629105" y="1187373"/>
            <a:ext cx="16922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睫状体</a:t>
            </a:r>
          </a:p>
        </p:txBody>
      </p:sp>
      <p:sp>
        <p:nvSpPr>
          <p:cNvPr id="5131" name="Text Box 23"/>
          <p:cNvSpPr txBox="1">
            <a:spLocks noChangeArrowheads="1"/>
          </p:cNvSpPr>
          <p:nvPr/>
        </p:nvSpPr>
        <p:spPr bwMode="auto">
          <a:xfrm>
            <a:off x="6936118" y="4293169"/>
            <a:ext cx="17922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玻璃体</a:t>
            </a:r>
          </a:p>
        </p:txBody>
      </p:sp>
      <p:sp>
        <p:nvSpPr>
          <p:cNvPr id="5132" name="Line 24"/>
          <p:cNvSpPr>
            <a:spLocks noChangeShapeType="1"/>
          </p:cNvSpPr>
          <p:nvPr/>
        </p:nvSpPr>
        <p:spPr bwMode="auto">
          <a:xfrm>
            <a:off x="6690054" y="3015221"/>
            <a:ext cx="1200150" cy="1187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3" name="Text Box 25"/>
          <p:cNvSpPr txBox="1">
            <a:spLocks noChangeArrowheads="1"/>
          </p:cNvSpPr>
          <p:nvPr/>
        </p:nvSpPr>
        <p:spPr bwMode="auto">
          <a:xfrm>
            <a:off x="7512379" y="3082918"/>
            <a:ext cx="14239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视神经</a:t>
            </a:r>
          </a:p>
        </p:txBody>
      </p:sp>
      <p:sp>
        <p:nvSpPr>
          <p:cNvPr id="5134" name="Line 30"/>
          <p:cNvSpPr>
            <a:spLocks noChangeShapeType="1"/>
          </p:cNvSpPr>
          <p:nvPr/>
        </p:nvSpPr>
        <p:spPr bwMode="auto">
          <a:xfrm>
            <a:off x="5251780" y="3385778"/>
            <a:ext cx="1624013" cy="110335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5" name="Line 31"/>
          <p:cNvSpPr>
            <a:spLocks noChangeShapeType="1"/>
          </p:cNvSpPr>
          <p:nvPr/>
        </p:nvSpPr>
        <p:spPr bwMode="auto">
          <a:xfrm flipV="1">
            <a:off x="6356679" y="2036568"/>
            <a:ext cx="693738" cy="26722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6" name="Line 32"/>
          <p:cNvSpPr>
            <a:spLocks noChangeShapeType="1"/>
          </p:cNvSpPr>
          <p:nvPr/>
        </p:nvSpPr>
        <p:spPr bwMode="auto">
          <a:xfrm flipH="1" flipV="1">
            <a:off x="2778455" y="1541303"/>
            <a:ext cx="809625" cy="42044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7" name="Line 33"/>
          <p:cNvSpPr>
            <a:spLocks noChangeShapeType="1"/>
          </p:cNvSpPr>
          <p:nvPr/>
        </p:nvSpPr>
        <p:spPr bwMode="auto">
          <a:xfrm flipH="1">
            <a:off x="1943429" y="3161305"/>
            <a:ext cx="901700" cy="22803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8" name="Line 34"/>
          <p:cNvSpPr>
            <a:spLocks noChangeShapeType="1"/>
          </p:cNvSpPr>
          <p:nvPr/>
        </p:nvSpPr>
        <p:spPr bwMode="auto">
          <a:xfrm flipH="1">
            <a:off x="2091068" y="3082918"/>
            <a:ext cx="1404937" cy="75893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39" name="Line 35"/>
          <p:cNvSpPr>
            <a:spLocks noChangeShapeType="1"/>
          </p:cNvSpPr>
          <p:nvPr/>
        </p:nvSpPr>
        <p:spPr bwMode="auto">
          <a:xfrm flipH="1" flipV="1">
            <a:off x="2100592" y="2472448"/>
            <a:ext cx="1033462" cy="53446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hangingPunct="0"/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29943" y="4464814"/>
            <a:ext cx="37753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共同作用相当于凸透镜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265740" y="773825"/>
            <a:ext cx="19800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dirty="0">
                <a:latin typeface="宋体" pitchFamily="2" charset="-122"/>
                <a:ea typeface="宋体" pitchFamily="2" charset="-122"/>
              </a:rPr>
              <a:t>相当于光屏</a:t>
            </a:r>
          </a:p>
        </p:txBody>
      </p:sp>
      <p:sp>
        <p:nvSpPr>
          <p:cNvPr id="28" name="文本框 6151"/>
          <p:cNvSpPr txBox="1">
            <a:spLocks noChangeArrowheads="1"/>
          </p:cNvSpPr>
          <p:nvPr/>
        </p:nvSpPr>
        <p:spPr bwMode="auto">
          <a:xfrm>
            <a:off x="878540" y="621550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dirty="0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眼</a:t>
            </a:r>
            <a:r>
              <a:rPr lang="zh-CN" altLang="zh-CN" sz="2800" b="1" dirty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睛</a:t>
            </a:r>
          </a:p>
        </p:txBody>
      </p:sp>
      <p:sp>
        <p:nvSpPr>
          <p:cNvPr id="29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  <p:bldP spid="5124" grpId="0" bldLvl="0" animBg="1"/>
      <p:bldP spid="5125" grpId="0"/>
      <p:bldP spid="5126" grpId="0"/>
      <p:bldP spid="5127" grpId="0"/>
      <p:bldP spid="5129" grpId="0"/>
      <p:bldP spid="5130" grpId="0"/>
      <p:bldP spid="5131" grpId="0"/>
      <p:bldP spid="5133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5361"/>
          <p:cNvSpPr txBox="1">
            <a:spLocks noChangeArrowheads="1"/>
          </p:cNvSpPr>
          <p:nvPr/>
        </p:nvSpPr>
        <p:spPr bwMode="auto">
          <a:xfrm>
            <a:off x="1094874" y="500485"/>
            <a:ext cx="5410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人眼看清物体的过程</a:t>
            </a:r>
            <a:r>
              <a:rPr lang="en-US" altLang="zh-CN" sz="2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</a:p>
        </p:txBody>
      </p:sp>
      <p:pic>
        <p:nvPicPr>
          <p:cNvPr id="11266" name="图片 15362" descr="22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91"/>
          <a:stretch>
            <a:fillRect/>
          </a:stretch>
        </p:blipFill>
        <p:spPr bwMode="auto">
          <a:xfrm>
            <a:off x="3088201" y="1370589"/>
            <a:ext cx="2971800" cy="195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矩形 15363"/>
          <p:cNvSpPr>
            <a:spLocks noChangeArrowheads="1"/>
          </p:cNvSpPr>
          <p:nvPr/>
        </p:nvSpPr>
        <p:spPr bwMode="auto">
          <a:xfrm>
            <a:off x="3962400" y="1938302"/>
            <a:ext cx="18473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ahoma" pitchFamily="34" charset="0"/>
            </a:endParaRPr>
          </a:p>
        </p:txBody>
      </p:sp>
      <p:grpSp>
        <p:nvGrpSpPr>
          <p:cNvPr id="2" name="组合 15364"/>
          <p:cNvGrpSpPr>
            <a:grpSpLocks/>
          </p:cNvGrpSpPr>
          <p:nvPr/>
        </p:nvGrpSpPr>
        <p:grpSpPr bwMode="auto">
          <a:xfrm rot="181407">
            <a:off x="1524000" y="2052320"/>
            <a:ext cx="2133600" cy="228036"/>
            <a:chOff x="0" y="0"/>
            <a:chExt cx="960" cy="144"/>
          </a:xfrm>
        </p:grpSpPr>
        <p:sp>
          <p:nvSpPr>
            <p:cNvPr id="11269" name="直接连接符 15365"/>
            <p:cNvSpPr>
              <a:spLocks noChangeShapeType="1"/>
            </p:cNvSpPr>
            <p:nvPr/>
          </p:nvSpPr>
          <p:spPr bwMode="auto">
            <a:xfrm flipV="1">
              <a:off x="0" y="0"/>
              <a:ext cx="96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0" name="直接连接符 15366"/>
            <p:cNvSpPr>
              <a:spLocks noChangeShapeType="1"/>
            </p:cNvSpPr>
            <p:nvPr/>
          </p:nvSpPr>
          <p:spPr bwMode="auto">
            <a:xfrm rot="21599999" flipV="1">
              <a:off x="202" y="78"/>
              <a:ext cx="221" cy="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15367"/>
          <p:cNvGrpSpPr>
            <a:grpSpLocks/>
          </p:cNvGrpSpPr>
          <p:nvPr/>
        </p:nvGrpSpPr>
        <p:grpSpPr bwMode="auto">
          <a:xfrm rot="939904">
            <a:off x="1501775" y="2434755"/>
            <a:ext cx="2228850" cy="241100"/>
            <a:chOff x="0" y="0"/>
            <a:chExt cx="960" cy="144"/>
          </a:xfrm>
        </p:grpSpPr>
        <p:sp>
          <p:nvSpPr>
            <p:cNvPr id="11272" name="直接连接符 15368"/>
            <p:cNvSpPr>
              <a:spLocks noChangeShapeType="1"/>
            </p:cNvSpPr>
            <p:nvPr/>
          </p:nvSpPr>
          <p:spPr bwMode="auto">
            <a:xfrm flipV="1">
              <a:off x="0" y="0"/>
              <a:ext cx="96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3" name="直接连接符 15369"/>
            <p:cNvSpPr>
              <a:spLocks noChangeShapeType="1"/>
            </p:cNvSpPr>
            <p:nvPr/>
          </p:nvSpPr>
          <p:spPr bwMode="auto">
            <a:xfrm flipV="1">
              <a:off x="229" y="84"/>
              <a:ext cx="166" cy="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5370"/>
          <p:cNvGrpSpPr>
            <a:grpSpLocks/>
          </p:cNvGrpSpPr>
          <p:nvPr/>
        </p:nvGrpSpPr>
        <p:grpSpPr bwMode="auto">
          <a:xfrm rot="944066">
            <a:off x="3628402" y="2060605"/>
            <a:ext cx="2151201" cy="315153"/>
            <a:chOff x="0" y="0"/>
            <a:chExt cx="960" cy="144"/>
          </a:xfrm>
        </p:grpSpPr>
        <p:sp>
          <p:nvSpPr>
            <p:cNvPr id="11275" name="直接连接符 15371"/>
            <p:cNvSpPr>
              <a:spLocks noChangeShapeType="1"/>
            </p:cNvSpPr>
            <p:nvPr/>
          </p:nvSpPr>
          <p:spPr bwMode="auto">
            <a:xfrm flipV="1">
              <a:off x="0" y="0"/>
              <a:ext cx="96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6" name="直接连接符 15372"/>
            <p:cNvSpPr>
              <a:spLocks noChangeShapeType="1"/>
            </p:cNvSpPr>
            <p:nvPr/>
          </p:nvSpPr>
          <p:spPr bwMode="auto">
            <a:xfrm flipV="1">
              <a:off x="242" y="48"/>
              <a:ext cx="334" cy="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15373"/>
          <p:cNvGrpSpPr>
            <a:grpSpLocks/>
          </p:cNvGrpSpPr>
          <p:nvPr/>
        </p:nvGrpSpPr>
        <p:grpSpPr bwMode="auto">
          <a:xfrm rot="-285818">
            <a:off x="3678799" y="2449374"/>
            <a:ext cx="2133600" cy="228036"/>
            <a:chOff x="0" y="0"/>
            <a:chExt cx="960" cy="144"/>
          </a:xfrm>
        </p:grpSpPr>
        <p:sp>
          <p:nvSpPr>
            <p:cNvPr id="11278" name="直接连接符 15374"/>
            <p:cNvSpPr>
              <a:spLocks noChangeShapeType="1"/>
            </p:cNvSpPr>
            <p:nvPr/>
          </p:nvSpPr>
          <p:spPr bwMode="auto">
            <a:xfrm flipV="1">
              <a:off x="0" y="0"/>
              <a:ext cx="960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直接连接符 15375"/>
            <p:cNvSpPr>
              <a:spLocks noChangeShapeType="1"/>
            </p:cNvSpPr>
            <p:nvPr/>
          </p:nvSpPr>
          <p:spPr bwMode="auto">
            <a:xfrm rot="179999" flipV="1">
              <a:off x="255" y="48"/>
              <a:ext cx="321" cy="58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7" name="矩形 15376"/>
          <p:cNvSpPr>
            <a:spLocks noChangeArrowheads="1"/>
          </p:cNvSpPr>
          <p:nvPr/>
        </p:nvSpPr>
        <p:spPr bwMode="auto">
          <a:xfrm>
            <a:off x="228600" y="1995312"/>
            <a:ext cx="1600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来自物体的光</a:t>
            </a:r>
          </a:p>
        </p:txBody>
      </p:sp>
      <p:sp>
        <p:nvSpPr>
          <p:cNvPr id="15378" name="矩形 15377"/>
          <p:cNvSpPr>
            <a:spLocks noChangeArrowheads="1"/>
          </p:cNvSpPr>
          <p:nvPr/>
        </p:nvSpPr>
        <p:spPr bwMode="auto">
          <a:xfrm>
            <a:off x="6075363" y="2213846"/>
            <a:ext cx="29829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会聚在视网膜上</a:t>
            </a:r>
          </a:p>
        </p:txBody>
      </p:sp>
      <p:sp>
        <p:nvSpPr>
          <p:cNvPr id="15379" name="矩形 15378"/>
          <p:cNvSpPr>
            <a:spLocks noChangeArrowheads="1"/>
          </p:cNvSpPr>
          <p:nvPr/>
        </p:nvSpPr>
        <p:spPr bwMode="auto">
          <a:xfrm>
            <a:off x="618767" y="3733932"/>
            <a:ext cx="698519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dirty="0">
                <a:latin typeface="宋体" pitchFamily="2" charset="-122"/>
              </a:rPr>
              <a:t>   </a:t>
            </a:r>
            <a:r>
              <a:rPr lang="zh-CN" altLang="en-US" sz="2800" dirty="0">
                <a:latin typeface="宋体" pitchFamily="2" charset="-122"/>
              </a:rPr>
              <a:t>视神经细胞受到光的刺激，把这个信号传给大脑，我们就看到了物体。</a:t>
            </a:r>
          </a:p>
        </p:txBody>
      </p:sp>
      <p:pic>
        <p:nvPicPr>
          <p:cNvPr id="15380" name="图片 15379" descr="33646f678a17c23eab184cd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23000" t="2028" r="24001" b="13316"/>
          <a:stretch>
            <a:fillRect/>
          </a:stretch>
        </p:blipFill>
        <p:spPr bwMode="auto">
          <a:xfrm>
            <a:off x="7010400" y="2679418"/>
            <a:ext cx="1481138" cy="1254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81" name="直接连接符 15380"/>
          <p:cNvSpPr>
            <a:spLocks noChangeShapeType="1"/>
          </p:cNvSpPr>
          <p:nvPr/>
        </p:nvSpPr>
        <p:spPr bwMode="auto">
          <a:xfrm>
            <a:off x="5715000" y="2679418"/>
            <a:ext cx="838200" cy="17102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2" name="直接连接符 15381"/>
          <p:cNvSpPr>
            <a:spLocks noChangeShapeType="1"/>
          </p:cNvSpPr>
          <p:nvPr/>
        </p:nvSpPr>
        <p:spPr bwMode="auto">
          <a:xfrm>
            <a:off x="6629400" y="2850444"/>
            <a:ext cx="838200" cy="17102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3" name="椭圆 15382"/>
          <p:cNvSpPr>
            <a:spLocks noChangeArrowheads="1"/>
          </p:cNvSpPr>
          <p:nvPr/>
        </p:nvSpPr>
        <p:spPr bwMode="auto">
          <a:xfrm flipH="1">
            <a:off x="5791200" y="2235223"/>
            <a:ext cx="152400" cy="228036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3399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fol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/>
      <p:bldP spid="15378" grpId="0"/>
      <p:bldP spid="153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2" name="Object 8"/>
          <p:cNvGraphicFramePr>
            <a:graphicFrameLocks/>
          </p:cNvGraphicFramePr>
          <p:nvPr/>
        </p:nvGraphicFramePr>
        <p:xfrm>
          <a:off x="1693016" y="2285013"/>
          <a:ext cx="2095500" cy="1479856"/>
        </p:xfrm>
        <a:graphic>
          <a:graphicData uri="http://schemas.openxmlformats.org/presentationml/2006/ole">
            <p:oleObj spid="_x0000_s4099" r:id="rId3" imgW="1752480" imgH="1653480" progId="PBrush">
              <p:embed/>
            </p:oleObj>
          </a:graphicData>
        </a:graphic>
      </p:graphicFrame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560493" y="838190"/>
            <a:ext cx="5983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ahoma" pitchFamily="34" charset="0"/>
              </a:rPr>
              <a:t>人眼看清</a:t>
            </a:r>
            <a:r>
              <a:rPr lang="zh-CN" altLang="en-US" sz="2800" dirty="0" smtClean="0">
                <a:solidFill>
                  <a:srgbClr val="FF0000"/>
                </a:solidFill>
                <a:latin typeface="Tahoma" pitchFamily="34" charset="0"/>
              </a:rPr>
              <a:t>远处物</a:t>
            </a:r>
            <a:r>
              <a:rPr lang="zh-CN" altLang="en-US" sz="2800" dirty="0">
                <a:solidFill>
                  <a:srgbClr val="FF0000"/>
                </a:solidFill>
                <a:latin typeface="Tahoma" pitchFamily="34" charset="0"/>
              </a:rPr>
              <a:t>体的原理：</a:t>
            </a:r>
          </a:p>
        </p:txBody>
      </p:sp>
      <p:sp>
        <p:nvSpPr>
          <p:cNvPr id="6154" name="Text Box 10"/>
          <p:cNvSpPr txBox="1"/>
          <p:nvPr/>
        </p:nvSpPr>
        <p:spPr>
          <a:xfrm>
            <a:off x="4355253" y="2001803"/>
            <a:ext cx="4267200" cy="2012859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noProof="1">
                <a:latin typeface="宋体" pitchFamily="2" charset="-122"/>
                <a:ea typeface="宋体" pitchFamily="2" charset="-122"/>
                <a:cs typeface="+mn-ea"/>
              </a:rPr>
              <a:t>    </a:t>
            </a:r>
            <a:r>
              <a:rPr lang="zh-CN" altLang="en-US" sz="2400" noProof="1">
                <a:latin typeface="宋体" pitchFamily="2" charset="-122"/>
                <a:ea typeface="宋体" pitchFamily="2" charset="-122"/>
                <a:cs typeface="+mn-ea"/>
              </a:rPr>
              <a:t>当睫状体放松时，</a:t>
            </a:r>
            <a:r>
              <a:rPr lang="zh-CN" altLang="en-US" sz="2400" noProof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+mn-ea"/>
              </a:rPr>
              <a:t>晶状体变薄</a:t>
            </a:r>
            <a:r>
              <a:rPr lang="zh-CN" altLang="en-US" sz="2400" noProof="1">
                <a:latin typeface="宋体" pitchFamily="2" charset="-122"/>
                <a:ea typeface="宋体" pitchFamily="2" charset="-122"/>
                <a:cs typeface="+mn-ea"/>
              </a:rPr>
              <a:t>，远处来的光线恰好会聚在视网膜上，眼球可以看清远处的物体。</a:t>
            </a:r>
            <a:endParaRPr lang="zh-CN" altLang="en-US" sz="2400" noProof="1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21453" y="2669823"/>
            <a:ext cx="1524000" cy="570089"/>
            <a:chOff x="1320" y="4080"/>
            <a:chExt cx="2400" cy="1200"/>
          </a:xfrm>
        </p:grpSpPr>
        <p:sp>
          <p:nvSpPr>
            <p:cNvPr id="12295" name="Line 14"/>
            <p:cNvSpPr>
              <a:spLocks noChangeShapeType="1"/>
            </p:cNvSpPr>
            <p:nvPr/>
          </p:nvSpPr>
          <p:spPr bwMode="auto">
            <a:xfrm flipV="1">
              <a:off x="1320" y="4080"/>
              <a:ext cx="2400" cy="36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6" name="Line 15"/>
            <p:cNvSpPr>
              <a:spLocks noChangeShapeType="1"/>
            </p:cNvSpPr>
            <p:nvPr/>
          </p:nvSpPr>
          <p:spPr bwMode="auto">
            <a:xfrm>
              <a:off x="1320" y="5040"/>
              <a:ext cx="2400" cy="24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6"/>
          <p:cNvGrpSpPr>
            <a:grpSpLocks/>
          </p:cNvGrpSpPr>
          <p:nvPr/>
        </p:nvGrpSpPr>
        <p:grpSpPr bwMode="auto">
          <a:xfrm>
            <a:off x="2145453" y="2669823"/>
            <a:ext cx="1531938" cy="570089"/>
            <a:chOff x="3720" y="4080"/>
            <a:chExt cx="2640" cy="1200"/>
          </a:xfrm>
        </p:grpSpPr>
        <p:sp>
          <p:nvSpPr>
            <p:cNvPr id="12298" name="Line 16"/>
            <p:cNvSpPr>
              <a:spLocks noChangeShapeType="1"/>
            </p:cNvSpPr>
            <p:nvPr/>
          </p:nvSpPr>
          <p:spPr bwMode="auto">
            <a:xfrm flipV="1">
              <a:off x="3720" y="4680"/>
              <a:ext cx="2640" cy="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Line 17"/>
            <p:cNvSpPr>
              <a:spLocks noChangeShapeType="1"/>
            </p:cNvSpPr>
            <p:nvPr/>
          </p:nvSpPr>
          <p:spPr bwMode="auto">
            <a:xfrm>
              <a:off x="3720" y="4080"/>
              <a:ext cx="2640" cy="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0" name="Text Box 24"/>
          <p:cNvSpPr txBox="1">
            <a:spLocks noChangeArrowheads="1"/>
          </p:cNvSpPr>
          <p:nvPr/>
        </p:nvSpPr>
        <p:spPr bwMode="auto">
          <a:xfrm>
            <a:off x="4826106" y="838190"/>
            <a:ext cx="320516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itchFamily="34" charset="0"/>
              </a:rPr>
              <a:t>晶状体的调节作用</a:t>
            </a:r>
          </a:p>
        </p:txBody>
      </p:sp>
      <p:sp>
        <p:nvSpPr>
          <p:cNvPr id="4127" name="xjhgx2"/>
          <p:cNvSpPr>
            <a:spLocks noChangeArrowheads="1"/>
          </p:cNvSpPr>
          <p:nvPr/>
        </p:nvSpPr>
        <p:spPr bwMode="auto">
          <a:xfrm>
            <a:off x="2147041" y="2669823"/>
            <a:ext cx="277812" cy="570089"/>
          </a:xfrm>
          <a:custGeom>
            <a:avLst/>
            <a:gdLst/>
            <a:ahLst/>
            <a:cxnLst>
              <a:cxn ang="0">
                <a:pos x="310" y="0"/>
              </a:cxn>
              <a:cxn ang="0">
                <a:pos x="237" y="270"/>
              </a:cxn>
              <a:cxn ang="0">
                <a:pos x="175" y="542"/>
              </a:cxn>
              <a:cxn ang="0">
                <a:pos x="121" y="816"/>
              </a:cxn>
              <a:cxn ang="0">
                <a:pos x="78" y="1091"/>
              </a:cxn>
              <a:cxn ang="0">
                <a:pos x="44" y="1368"/>
              </a:cxn>
              <a:cxn ang="0">
                <a:pos x="19" y="1646"/>
              </a:cxn>
              <a:cxn ang="0">
                <a:pos x="5" y="1925"/>
              </a:cxn>
              <a:cxn ang="0">
                <a:pos x="0" y="2204"/>
              </a:cxn>
              <a:cxn ang="0">
                <a:pos x="5" y="2483"/>
              </a:cxn>
              <a:cxn ang="0">
                <a:pos x="19" y="2762"/>
              </a:cxn>
              <a:cxn ang="0">
                <a:pos x="44" y="3040"/>
              </a:cxn>
              <a:cxn ang="0">
                <a:pos x="78" y="3317"/>
              </a:cxn>
              <a:cxn ang="0">
                <a:pos x="121" y="3592"/>
              </a:cxn>
              <a:cxn ang="0">
                <a:pos x="175" y="3866"/>
              </a:cxn>
              <a:cxn ang="0">
                <a:pos x="237" y="4138"/>
              </a:cxn>
              <a:cxn ang="0">
                <a:pos x="310" y="4408"/>
              </a:cxn>
              <a:cxn ang="0">
                <a:pos x="310" y="4408"/>
              </a:cxn>
              <a:cxn ang="0">
                <a:pos x="383" y="4138"/>
              </a:cxn>
              <a:cxn ang="0">
                <a:pos x="445" y="3866"/>
              </a:cxn>
              <a:cxn ang="0">
                <a:pos x="499" y="3592"/>
              </a:cxn>
              <a:cxn ang="0">
                <a:pos x="542" y="3317"/>
              </a:cxn>
              <a:cxn ang="0">
                <a:pos x="576" y="3040"/>
              </a:cxn>
              <a:cxn ang="0">
                <a:pos x="601" y="2762"/>
              </a:cxn>
              <a:cxn ang="0">
                <a:pos x="615" y="2483"/>
              </a:cxn>
              <a:cxn ang="0">
                <a:pos x="620" y="2204"/>
              </a:cxn>
              <a:cxn ang="0">
                <a:pos x="615" y="1925"/>
              </a:cxn>
              <a:cxn ang="0">
                <a:pos x="601" y="1646"/>
              </a:cxn>
              <a:cxn ang="0">
                <a:pos x="576" y="1368"/>
              </a:cxn>
              <a:cxn ang="0">
                <a:pos x="542" y="1091"/>
              </a:cxn>
              <a:cxn ang="0">
                <a:pos x="499" y="816"/>
              </a:cxn>
              <a:cxn ang="0">
                <a:pos x="445" y="542"/>
              </a:cxn>
              <a:cxn ang="0">
                <a:pos x="383" y="270"/>
              </a:cxn>
              <a:cxn ang="0">
                <a:pos x="310" y="0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50000">
                <a:srgbClr val="FF0000"/>
              </a:gs>
              <a:gs pos="100000">
                <a:srgbClr val="FFFFFD"/>
              </a:gs>
            </a:gsLst>
            <a:lin ang="13500000"/>
          </a:gradFill>
          <a:ln w="63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xjhgx2"/>
          <p:cNvSpPr>
            <a:spLocks noChangeArrowheads="1"/>
          </p:cNvSpPr>
          <p:nvPr/>
        </p:nvSpPr>
        <p:spPr bwMode="auto">
          <a:xfrm>
            <a:off x="2210541" y="2669823"/>
            <a:ext cx="150812" cy="570089"/>
          </a:xfrm>
          <a:custGeom>
            <a:avLst/>
            <a:gdLst/>
            <a:ahLst/>
            <a:cxnLst>
              <a:cxn ang="0">
                <a:pos x="310" y="0"/>
              </a:cxn>
              <a:cxn ang="0">
                <a:pos x="237" y="270"/>
              </a:cxn>
              <a:cxn ang="0">
                <a:pos x="175" y="542"/>
              </a:cxn>
              <a:cxn ang="0">
                <a:pos x="121" y="816"/>
              </a:cxn>
              <a:cxn ang="0">
                <a:pos x="78" y="1091"/>
              </a:cxn>
              <a:cxn ang="0">
                <a:pos x="44" y="1368"/>
              </a:cxn>
              <a:cxn ang="0">
                <a:pos x="19" y="1646"/>
              </a:cxn>
              <a:cxn ang="0">
                <a:pos x="5" y="1925"/>
              </a:cxn>
              <a:cxn ang="0">
                <a:pos x="0" y="2204"/>
              </a:cxn>
              <a:cxn ang="0">
                <a:pos x="5" y="2483"/>
              </a:cxn>
              <a:cxn ang="0">
                <a:pos x="19" y="2762"/>
              </a:cxn>
              <a:cxn ang="0">
                <a:pos x="44" y="3040"/>
              </a:cxn>
              <a:cxn ang="0">
                <a:pos x="78" y="3317"/>
              </a:cxn>
              <a:cxn ang="0">
                <a:pos x="121" y="3592"/>
              </a:cxn>
              <a:cxn ang="0">
                <a:pos x="175" y="3866"/>
              </a:cxn>
              <a:cxn ang="0">
                <a:pos x="237" y="4138"/>
              </a:cxn>
              <a:cxn ang="0">
                <a:pos x="310" y="4408"/>
              </a:cxn>
              <a:cxn ang="0">
                <a:pos x="310" y="4408"/>
              </a:cxn>
              <a:cxn ang="0">
                <a:pos x="383" y="4138"/>
              </a:cxn>
              <a:cxn ang="0">
                <a:pos x="445" y="3866"/>
              </a:cxn>
              <a:cxn ang="0">
                <a:pos x="499" y="3592"/>
              </a:cxn>
              <a:cxn ang="0">
                <a:pos x="542" y="3317"/>
              </a:cxn>
              <a:cxn ang="0">
                <a:pos x="576" y="3040"/>
              </a:cxn>
              <a:cxn ang="0">
                <a:pos x="601" y="2762"/>
              </a:cxn>
              <a:cxn ang="0">
                <a:pos x="615" y="2483"/>
              </a:cxn>
              <a:cxn ang="0">
                <a:pos x="620" y="2204"/>
              </a:cxn>
              <a:cxn ang="0">
                <a:pos x="615" y="1925"/>
              </a:cxn>
              <a:cxn ang="0">
                <a:pos x="601" y="1646"/>
              </a:cxn>
              <a:cxn ang="0">
                <a:pos x="576" y="1368"/>
              </a:cxn>
              <a:cxn ang="0">
                <a:pos x="542" y="1091"/>
              </a:cxn>
              <a:cxn ang="0">
                <a:pos x="499" y="816"/>
              </a:cxn>
              <a:cxn ang="0">
                <a:pos x="445" y="542"/>
              </a:cxn>
              <a:cxn ang="0">
                <a:pos x="383" y="270"/>
              </a:cxn>
              <a:cxn ang="0">
                <a:pos x="310" y="0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50000">
                <a:srgbClr val="FF0000"/>
              </a:gs>
              <a:gs pos="100000">
                <a:srgbClr val="FFFFFD"/>
              </a:gs>
            </a:gsLst>
            <a:lin ang="13500000"/>
          </a:gradFill>
          <a:ln w="63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1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1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00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194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6154" grpId="0" bldLvl="0" animBg="1"/>
      <p:bldP spid="19470" grpId="0" bldLvl="0" animBg="1"/>
      <p:bldP spid="4127" grpId="0" bldLvl="0" animBg="1"/>
      <p:bldP spid="4127" grpId="1" bldLvl="0" animBg="1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  <p:bldP spid="2" grpId="11" animBg="1"/>
      <p:bldP spid="2" grpId="12" animBg="1"/>
      <p:bldP spid="2" grpId="13" animBg="1"/>
      <p:bldP spid="2" grpId="14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614680" y="838190"/>
            <a:ext cx="5983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ahoma" pitchFamily="34" charset="0"/>
              </a:rPr>
              <a:t>人眼看</a:t>
            </a:r>
            <a:r>
              <a:rPr lang="zh-CN" altLang="en-US" sz="2800" dirty="0" smtClean="0">
                <a:solidFill>
                  <a:srgbClr val="FF0000"/>
                </a:solidFill>
                <a:latin typeface="Tahoma" pitchFamily="34" charset="0"/>
              </a:rPr>
              <a:t>清近处物</a:t>
            </a:r>
            <a:r>
              <a:rPr lang="zh-CN" altLang="en-US" sz="2800" dirty="0">
                <a:solidFill>
                  <a:srgbClr val="FF0000"/>
                </a:solidFill>
                <a:latin typeface="Tahoma" pitchFamily="34" charset="0"/>
              </a:rPr>
              <a:t>体的原理：</a:t>
            </a:r>
          </a:p>
        </p:txBody>
      </p:sp>
      <p:pic>
        <p:nvPicPr>
          <p:cNvPr id="6147" name="Picture 3" descr="2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987" y="2065867"/>
            <a:ext cx="2590800" cy="1647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7" name="Text Box 13"/>
          <p:cNvSpPr txBox="1"/>
          <p:nvPr/>
        </p:nvSpPr>
        <p:spPr>
          <a:xfrm>
            <a:off x="4599093" y="1900203"/>
            <a:ext cx="4114800" cy="2012859"/>
          </a:xfrm>
          <a:prstGeom prst="rect">
            <a:avLst/>
          </a:prstGeom>
          <a:solidFill>
            <a:schemeClr val="bg1"/>
          </a:solidFill>
          <a:ln w="22225" cap="flat" cmpd="sng">
            <a:solidFill>
              <a:schemeClr val="accent6">
                <a:lumMod val="7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noProof="1">
                <a:latin typeface="宋体" panose="02010600030101010101" pitchFamily="2" charset="-122"/>
                <a:cs typeface="+mn-ea"/>
              </a:rPr>
              <a:t>    </a:t>
            </a: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当睫状体收缩时，</a:t>
            </a:r>
            <a:r>
              <a:rPr lang="zh-CN" altLang="en-US" sz="2400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晶状体变厚</a:t>
            </a:r>
            <a:r>
              <a:rPr lang="zh-CN" altLang="en-US" sz="2400" noProof="1">
                <a:latin typeface="宋体" panose="02010600030101010101" pitchFamily="2" charset="-122"/>
                <a:cs typeface="+mn-ea"/>
              </a:rPr>
              <a:t>，近处来的光线恰好会聚在视网膜上，眼球可以看清近处的物体。</a:t>
            </a:r>
            <a:endParaRPr lang="zh-CN" altLang="en-US" sz="2400" noProof="1">
              <a:latin typeface="宋体" panose="02010600030101010101" pitchFamily="2" charset="-122"/>
            </a:endParaRPr>
          </a:p>
        </p:txBody>
      </p:sp>
      <p:grpSp>
        <p:nvGrpSpPr>
          <p:cNvPr id="7" name="组合 8"/>
          <p:cNvGrpSpPr>
            <a:grpSpLocks/>
          </p:cNvGrpSpPr>
          <p:nvPr/>
        </p:nvGrpSpPr>
        <p:grpSpPr bwMode="auto">
          <a:xfrm>
            <a:off x="470112" y="2692964"/>
            <a:ext cx="1371600" cy="456071"/>
            <a:chOff x="8815" y="4200"/>
            <a:chExt cx="2160" cy="960"/>
          </a:xfrm>
        </p:grpSpPr>
        <p:sp>
          <p:nvSpPr>
            <p:cNvPr id="12301" name="Line 18"/>
            <p:cNvSpPr>
              <a:spLocks noChangeShapeType="1"/>
            </p:cNvSpPr>
            <p:nvPr/>
          </p:nvSpPr>
          <p:spPr bwMode="auto">
            <a:xfrm flipV="1">
              <a:off x="8815" y="4200"/>
              <a:ext cx="2160" cy="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Line 19"/>
            <p:cNvSpPr>
              <a:spLocks noChangeShapeType="1"/>
            </p:cNvSpPr>
            <p:nvPr/>
          </p:nvSpPr>
          <p:spPr bwMode="auto">
            <a:xfrm>
              <a:off x="8815" y="4680"/>
              <a:ext cx="2160" cy="48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6" name="Line 22"/>
          <p:cNvSpPr>
            <a:spLocks noChangeShapeType="1"/>
          </p:cNvSpPr>
          <p:nvPr/>
        </p:nvSpPr>
        <p:spPr bwMode="auto">
          <a:xfrm>
            <a:off x="1959187" y="2692964"/>
            <a:ext cx="1600200" cy="17102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7" name="Line 23"/>
          <p:cNvSpPr>
            <a:spLocks noChangeShapeType="1"/>
          </p:cNvSpPr>
          <p:nvPr/>
        </p:nvSpPr>
        <p:spPr bwMode="auto">
          <a:xfrm flipV="1">
            <a:off x="1959187" y="2863991"/>
            <a:ext cx="1600200" cy="28504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0" name="Text Box 24"/>
          <p:cNvSpPr txBox="1">
            <a:spLocks noChangeArrowheads="1"/>
          </p:cNvSpPr>
          <p:nvPr/>
        </p:nvSpPr>
        <p:spPr bwMode="auto">
          <a:xfrm>
            <a:off x="4880293" y="838190"/>
            <a:ext cx="3205162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ahoma" pitchFamily="34" charset="0"/>
              </a:rPr>
              <a:t>晶状体的调节作用</a:t>
            </a:r>
          </a:p>
        </p:txBody>
      </p:sp>
      <p:sp>
        <p:nvSpPr>
          <p:cNvPr id="3" name="xjhgx2"/>
          <p:cNvSpPr>
            <a:spLocks noChangeArrowheads="1"/>
          </p:cNvSpPr>
          <p:nvPr/>
        </p:nvSpPr>
        <p:spPr bwMode="auto">
          <a:xfrm>
            <a:off x="1746462" y="2635955"/>
            <a:ext cx="304800" cy="570089"/>
          </a:xfrm>
          <a:custGeom>
            <a:avLst/>
            <a:gdLst/>
            <a:ahLst/>
            <a:cxnLst>
              <a:cxn ang="0">
                <a:pos x="310" y="0"/>
              </a:cxn>
              <a:cxn ang="0">
                <a:pos x="237" y="270"/>
              </a:cxn>
              <a:cxn ang="0">
                <a:pos x="175" y="542"/>
              </a:cxn>
              <a:cxn ang="0">
                <a:pos x="121" y="816"/>
              </a:cxn>
              <a:cxn ang="0">
                <a:pos x="78" y="1091"/>
              </a:cxn>
              <a:cxn ang="0">
                <a:pos x="44" y="1368"/>
              </a:cxn>
              <a:cxn ang="0">
                <a:pos x="19" y="1646"/>
              </a:cxn>
              <a:cxn ang="0">
                <a:pos x="5" y="1925"/>
              </a:cxn>
              <a:cxn ang="0">
                <a:pos x="0" y="2204"/>
              </a:cxn>
              <a:cxn ang="0">
                <a:pos x="5" y="2483"/>
              </a:cxn>
              <a:cxn ang="0">
                <a:pos x="19" y="2762"/>
              </a:cxn>
              <a:cxn ang="0">
                <a:pos x="44" y="3040"/>
              </a:cxn>
              <a:cxn ang="0">
                <a:pos x="78" y="3317"/>
              </a:cxn>
              <a:cxn ang="0">
                <a:pos x="121" y="3592"/>
              </a:cxn>
              <a:cxn ang="0">
                <a:pos x="175" y="3866"/>
              </a:cxn>
              <a:cxn ang="0">
                <a:pos x="237" y="4138"/>
              </a:cxn>
              <a:cxn ang="0">
                <a:pos x="310" y="4408"/>
              </a:cxn>
              <a:cxn ang="0">
                <a:pos x="310" y="4408"/>
              </a:cxn>
              <a:cxn ang="0">
                <a:pos x="383" y="4138"/>
              </a:cxn>
              <a:cxn ang="0">
                <a:pos x="445" y="3866"/>
              </a:cxn>
              <a:cxn ang="0">
                <a:pos x="499" y="3592"/>
              </a:cxn>
              <a:cxn ang="0">
                <a:pos x="542" y="3317"/>
              </a:cxn>
              <a:cxn ang="0">
                <a:pos x="576" y="3040"/>
              </a:cxn>
              <a:cxn ang="0">
                <a:pos x="601" y="2762"/>
              </a:cxn>
              <a:cxn ang="0">
                <a:pos x="615" y="2483"/>
              </a:cxn>
              <a:cxn ang="0">
                <a:pos x="620" y="2204"/>
              </a:cxn>
              <a:cxn ang="0">
                <a:pos x="615" y="1925"/>
              </a:cxn>
              <a:cxn ang="0">
                <a:pos x="601" y="1646"/>
              </a:cxn>
              <a:cxn ang="0">
                <a:pos x="576" y="1368"/>
              </a:cxn>
              <a:cxn ang="0">
                <a:pos x="542" y="1091"/>
              </a:cxn>
              <a:cxn ang="0">
                <a:pos x="499" y="816"/>
              </a:cxn>
              <a:cxn ang="0">
                <a:pos x="445" y="542"/>
              </a:cxn>
              <a:cxn ang="0">
                <a:pos x="383" y="270"/>
              </a:cxn>
              <a:cxn ang="0">
                <a:pos x="310" y="0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50000">
                <a:srgbClr val="FF0000"/>
              </a:gs>
              <a:gs pos="100000">
                <a:srgbClr val="FFFFFD"/>
              </a:gs>
            </a:gsLst>
            <a:lin ang="13500000"/>
          </a:gradFill>
          <a:ln w="63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xjhgx2"/>
          <p:cNvSpPr>
            <a:spLocks noChangeArrowheads="1"/>
          </p:cNvSpPr>
          <p:nvPr/>
        </p:nvSpPr>
        <p:spPr bwMode="auto">
          <a:xfrm>
            <a:off x="1698837" y="2635955"/>
            <a:ext cx="400050" cy="570089"/>
          </a:xfrm>
          <a:custGeom>
            <a:avLst/>
            <a:gdLst/>
            <a:ahLst/>
            <a:cxnLst>
              <a:cxn ang="0">
                <a:pos x="310" y="0"/>
              </a:cxn>
              <a:cxn ang="0">
                <a:pos x="237" y="270"/>
              </a:cxn>
              <a:cxn ang="0">
                <a:pos x="175" y="542"/>
              </a:cxn>
              <a:cxn ang="0">
                <a:pos x="121" y="816"/>
              </a:cxn>
              <a:cxn ang="0">
                <a:pos x="78" y="1091"/>
              </a:cxn>
              <a:cxn ang="0">
                <a:pos x="44" y="1368"/>
              </a:cxn>
              <a:cxn ang="0">
                <a:pos x="19" y="1646"/>
              </a:cxn>
              <a:cxn ang="0">
                <a:pos x="5" y="1925"/>
              </a:cxn>
              <a:cxn ang="0">
                <a:pos x="0" y="2204"/>
              </a:cxn>
              <a:cxn ang="0">
                <a:pos x="5" y="2483"/>
              </a:cxn>
              <a:cxn ang="0">
                <a:pos x="19" y="2762"/>
              </a:cxn>
              <a:cxn ang="0">
                <a:pos x="44" y="3040"/>
              </a:cxn>
              <a:cxn ang="0">
                <a:pos x="78" y="3317"/>
              </a:cxn>
              <a:cxn ang="0">
                <a:pos x="121" y="3592"/>
              </a:cxn>
              <a:cxn ang="0">
                <a:pos x="175" y="3866"/>
              </a:cxn>
              <a:cxn ang="0">
                <a:pos x="237" y="4138"/>
              </a:cxn>
              <a:cxn ang="0">
                <a:pos x="310" y="4408"/>
              </a:cxn>
              <a:cxn ang="0">
                <a:pos x="310" y="4408"/>
              </a:cxn>
              <a:cxn ang="0">
                <a:pos x="383" y="4138"/>
              </a:cxn>
              <a:cxn ang="0">
                <a:pos x="445" y="3866"/>
              </a:cxn>
              <a:cxn ang="0">
                <a:pos x="499" y="3592"/>
              </a:cxn>
              <a:cxn ang="0">
                <a:pos x="542" y="3317"/>
              </a:cxn>
              <a:cxn ang="0">
                <a:pos x="576" y="3040"/>
              </a:cxn>
              <a:cxn ang="0">
                <a:pos x="601" y="2762"/>
              </a:cxn>
              <a:cxn ang="0">
                <a:pos x="615" y="2483"/>
              </a:cxn>
              <a:cxn ang="0">
                <a:pos x="620" y="2204"/>
              </a:cxn>
              <a:cxn ang="0">
                <a:pos x="615" y="1925"/>
              </a:cxn>
              <a:cxn ang="0">
                <a:pos x="601" y="1646"/>
              </a:cxn>
              <a:cxn ang="0">
                <a:pos x="576" y="1368"/>
              </a:cxn>
              <a:cxn ang="0">
                <a:pos x="542" y="1091"/>
              </a:cxn>
              <a:cxn ang="0">
                <a:pos x="499" y="816"/>
              </a:cxn>
              <a:cxn ang="0">
                <a:pos x="445" y="542"/>
              </a:cxn>
              <a:cxn ang="0">
                <a:pos x="383" y="270"/>
              </a:cxn>
              <a:cxn ang="0">
                <a:pos x="310" y="0"/>
              </a:cxn>
            </a:cxnLst>
            <a:rect l="0" t="0" r="r" b="b"/>
            <a:pathLst>
              <a:path w="620" h="4408">
                <a:moveTo>
                  <a:pt x="310" y="0"/>
                </a:moveTo>
                <a:lnTo>
                  <a:pt x="237" y="270"/>
                </a:lnTo>
                <a:lnTo>
                  <a:pt x="175" y="542"/>
                </a:lnTo>
                <a:lnTo>
                  <a:pt x="121" y="816"/>
                </a:lnTo>
                <a:lnTo>
                  <a:pt x="78" y="1091"/>
                </a:lnTo>
                <a:lnTo>
                  <a:pt x="44" y="1368"/>
                </a:lnTo>
                <a:lnTo>
                  <a:pt x="19" y="1646"/>
                </a:lnTo>
                <a:lnTo>
                  <a:pt x="5" y="1925"/>
                </a:lnTo>
                <a:lnTo>
                  <a:pt x="0" y="2204"/>
                </a:lnTo>
                <a:lnTo>
                  <a:pt x="5" y="2483"/>
                </a:lnTo>
                <a:lnTo>
                  <a:pt x="19" y="2762"/>
                </a:lnTo>
                <a:lnTo>
                  <a:pt x="44" y="3040"/>
                </a:lnTo>
                <a:lnTo>
                  <a:pt x="78" y="3317"/>
                </a:lnTo>
                <a:lnTo>
                  <a:pt x="121" y="3592"/>
                </a:lnTo>
                <a:lnTo>
                  <a:pt x="175" y="3866"/>
                </a:lnTo>
                <a:lnTo>
                  <a:pt x="237" y="4138"/>
                </a:lnTo>
                <a:lnTo>
                  <a:pt x="310" y="4408"/>
                </a:lnTo>
                <a:lnTo>
                  <a:pt x="383" y="4138"/>
                </a:lnTo>
                <a:lnTo>
                  <a:pt x="445" y="3866"/>
                </a:lnTo>
                <a:lnTo>
                  <a:pt x="499" y="3592"/>
                </a:lnTo>
                <a:lnTo>
                  <a:pt x="542" y="3317"/>
                </a:lnTo>
                <a:lnTo>
                  <a:pt x="576" y="3040"/>
                </a:lnTo>
                <a:lnTo>
                  <a:pt x="601" y="2762"/>
                </a:lnTo>
                <a:lnTo>
                  <a:pt x="615" y="2483"/>
                </a:lnTo>
                <a:lnTo>
                  <a:pt x="620" y="2204"/>
                </a:lnTo>
                <a:lnTo>
                  <a:pt x="615" y="1925"/>
                </a:lnTo>
                <a:lnTo>
                  <a:pt x="601" y="1646"/>
                </a:lnTo>
                <a:lnTo>
                  <a:pt x="576" y="1368"/>
                </a:lnTo>
                <a:lnTo>
                  <a:pt x="542" y="1091"/>
                </a:lnTo>
                <a:lnTo>
                  <a:pt x="499" y="816"/>
                </a:lnTo>
                <a:lnTo>
                  <a:pt x="445" y="542"/>
                </a:lnTo>
                <a:lnTo>
                  <a:pt x="383" y="270"/>
                </a:lnTo>
                <a:lnTo>
                  <a:pt x="310" y="0"/>
                </a:lnTo>
                <a:close/>
              </a:path>
            </a:pathLst>
          </a:custGeom>
          <a:gradFill rotWithShape="1">
            <a:gsLst>
              <a:gs pos="0">
                <a:srgbClr val="FFFFFB"/>
              </a:gs>
              <a:gs pos="50000">
                <a:srgbClr val="FF0000"/>
              </a:gs>
              <a:gs pos="100000">
                <a:srgbClr val="FFFFFD"/>
              </a:gs>
            </a:gsLst>
            <a:lin ang="13500000"/>
          </a:gradFill>
          <a:ln w="635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1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1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00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947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6157" grpId="0" bldLvl="0" animBg="1"/>
      <p:bldP spid="19470" grpId="0" bldLvl="0" animBg="1"/>
      <p:bldP spid="3" grpId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3857626" y="2866531"/>
          <a:ext cx="3096668" cy="2156836"/>
        </p:xfrm>
        <a:graphic>
          <a:graphicData uri="http://schemas.openxmlformats.org/presentationml/2006/ole">
            <p:oleObj spid="_x0000_s11268" r:id="rId3" imgW="2704762" imgH="2577778" progId="">
              <p:embed/>
            </p:oleObj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541839" y="3615961"/>
            <a:ext cx="2232025" cy="616408"/>
            <a:chOff x="0" y="0"/>
            <a:chExt cx="1406" cy="519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3" y="0"/>
              <a:ext cx="1363" cy="202"/>
              <a:chOff x="0" y="0"/>
              <a:chExt cx="2494" cy="90"/>
            </a:xfrm>
          </p:grpSpPr>
          <p:sp>
            <p:nvSpPr>
              <p:cNvPr id="13318" name="Line 6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19" name="Line 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 flipV="1">
              <a:off x="0" y="202"/>
              <a:ext cx="1406" cy="317"/>
              <a:chOff x="0" y="0"/>
              <a:chExt cx="2494" cy="90"/>
            </a:xfrm>
          </p:grpSpPr>
          <p:sp>
            <p:nvSpPr>
              <p:cNvPr id="13321" name="Line 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22" name="Line 1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577851" y="2967485"/>
            <a:ext cx="18002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ahoma" pitchFamily="34" charset="0"/>
              </a:rPr>
              <a:t>远处：</a:t>
            </a:r>
          </a:p>
        </p:txBody>
      </p:sp>
      <p:graphicFrame>
        <p:nvGraphicFramePr>
          <p:cNvPr id="13324" name="Object 12"/>
          <p:cNvGraphicFramePr>
            <a:graphicFrameLocks noChangeAspect="1"/>
          </p:cNvGraphicFramePr>
          <p:nvPr/>
        </p:nvGraphicFramePr>
        <p:xfrm>
          <a:off x="3892550" y="763796"/>
          <a:ext cx="2927350" cy="2118175"/>
        </p:xfrm>
        <a:graphic>
          <a:graphicData uri="http://schemas.openxmlformats.org/presentationml/2006/ole">
            <p:oleObj spid="_x0000_s11269" r:id="rId4" imgW="3073016" imgH="2971429" progId="">
              <p:embed/>
            </p:oleObj>
          </a:graphicData>
        </a:graphic>
      </p:graphicFrame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512888" y="1482879"/>
            <a:ext cx="2990850" cy="647288"/>
            <a:chOff x="0" y="0"/>
            <a:chExt cx="1884" cy="545"/>
          </a:xfrm>
        </p:grpSpPr>
        <p:grpSp>
          <p:nvGrpSpPr>
            <p:cNvPr id="6" name="Group 14"/>
            <p:cNvGrpSpPr>
              <a:grpSpLocks/>
            </p:cNvGrpSpPr>
            <p:nvPr/>
          </p:nvGrpSpPr>
          <p:grpSpPr bwMode="auto">
            <a:xfrm flipV="1">
              <a:off x="0" y="0"/>
              <a:ext cx="1862" cy="253"/>
              <a:chOff x="0" y="0"/>
              <a:chExt cx="2494" cy="90"/>
            </a:xfrm>
          </p:grpSpPr>
          <p:sp>
            <p:nvSpPr>
              <p:cNvPr id="13327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28" name="Line 1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0" y="253"/>
              <a:ext cx="1884" cy="292"/>
              <a:chOff x="0" y="0"/>
              <a:chExt cx="2494" cy="90"/>
            </a:xfrm>
          </p:grpSpPr>
          <p:sp>
            <p:nvSpPr>
              <p:cNvPr id="13330" name="Line 18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31" name="Line 19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20"/>
          <p:cNvGrpSpPr>
            <a:grpSpLocks/>
          </p:cNvGrpSpPr>
          <p:nvPr/>
        </p:nvGrpSpPr>
        <p:grpSpPr bwMode="auto">
          <a:xfrm>
            <a:off x="1514475" y="3615961"/>
            <a:ext cx="3024188" cy="592655"/>
            <a:chOff x="0" y="0"/>
            <a:chExt cx="1905" cy="499"/>
          </a:xfrm>
        </p:grpSpPr>
        <p:grpSp>
          <p:nvGrpSpPr>
            <p:cNvPr id="9" name="Group 21"/>
            <p:cNvGrpSpPr>
              <a:grpSpLocks/>
            </p:cNvGrpSpPr>
            <p:nvPr/>
          </p:nvGrpSpPr>
          <p:grpSpPr bwMode="auto">
            <a:xfrm flipV="1">
              <a:off x="45" y="0"/>
              <a:ext cx="1860" cy="46"/>
              <a:chOff x="0" y="0"/>
              <a:chExt cx="2494" cy="90"/>
            </a:xfrm>
          </p:grpSpPr>
          <p:sp>
            <p:nvSpPr>
              <p:cNvPr id="13334" name="Line 22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35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0" name="Group 24"/>
            <p:cNvGrpSpPr>
              <a:grpSpLocks/>
            </p:cNvGrpSpPr>
            <p:nvPr/>
          </p:nvGrpSpPr>
          <p:grpSpPr bwMode="auto">
            <a:xfrm>
              <a:off x="0" y="363"/>
              <a:ext cx="1860" cy="136"/>
              <a:chOff x="0" y="0"/>
              <a:chExt cx="2494" cy="90"/>
            </a:xfrm>
          </p:grpSpPr>
          <p:sp>
            <p:nvSpPr>
              <p:cNvPr id="13337" name="Line 25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38" name="Line 26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4468814" y="1484065"/>
            <a:ext cx="2232025" cy="646101"/>
            <a:chOff x="0" y="0"/>
            <a:chExt cx="1406" cy="544"/>
          </a:xfrm>
        </p:grpSpPr>
        <p:grpSp>
          <p:nvGrpSpPr>
            <p:cNvPr id="12" name="Group 28"/>
            <p:cNvGrpSpPr>
              <a:grpSpLocks/>
            </p:cNvGrpSpPr>
            <p:nvPr/>
          </p:nvGrpSpPr>
          <p:grpSpPr bwMode="auto">
            <a:xfrm>
              <a:off x="0" y="0"/>
              <a:ext cx="1406" cy="227"/>
              <a:chOff x="0" y="0"/>
              <a:chExt cx="2494" cy="90"/>
            </a:xfrm>
          </p:grpSpPr>
          <p:sp>
            <p:nvSpPr>
              <p:cNvPr id="13341" name="Line 29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42" name="Line 30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13" name="Group 31"/>
            <p:cNvGrpSpPr>
              <a:grpSpLocks/>
            </p:cNvGrpSpPr>
            <p:nvPr/>
          </p:nvGrpSpPr>
          <p:grpSpPr bwMode="auto">
            <a:xfrm flipV="1">
              <a:off x="0" y="227"/>
              <a:ext cx="1406" cy="317"/>
              <a:chOff x="0" y="0"/>
              <a:chExt cx="2494" cy="90"/>
            </a:xfrm>
          </p:grpSpPr>
          <p:sp>
            <p:nvSpPr>
              <p:cNvPr id="13344" name="Line 32"/>
              <p:cNvSpPr>
                <a:spLocks noChangeShapeType="1"/>
              </p:cNvSpPr>
              <p:nvPr/>
            </p:nvSpPr>
            <p:spPr bwMode="auto">
              <a:xfrm>
                <a:off x="0" y="0"/>
                <a:ext cx="2494" cy="9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3345" name="Line 3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315" cy="4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13346" name="Text Box 34"/>
          <p:cNvSpPr txBox="1">
            <a:spLocks noChangeArrowheads="1"/>
          </p:cNvSpPr>
          <p:nvPr/>
        </p:nvSpPr>
        <p:spPr bwMode="auto">
          <a:xfrm>
            <a:off x="609601" y="973361"/>
            <a:ext cx="18399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ahoma" pitchFamily="34" charset="0"/>
              </a:rPr>
              <a:t>近处：</a:t>
            </a: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7139516" y="829733"/>
            <a:ext cx="163872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眼睛通过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睫状体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来改变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晶状体</a:t>
            </a:r>
            <a:r>
              <a:rPr lang="zh-CN" altLang="en-US" sz="28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的形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状来看清远近处物体</a:t>
            </a:r>
            <a:endParaRPr lang="zh-CN" altLang="en-US" sz="28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1696</Words>
  <Application>Microsoft Office PowerPoint</Application>
  <PresentationFormat>自定义</PresentationFormat>
  <Paragraphs>216</Paragraphs>
  <Slides>36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护眼小常识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155</cp:revision>
  <dcterms:created xsi:type="dcterms:W3CDTF">2019-04-02T02:49:00Z</dcterms:created>
  <dcterms:modified xsi:type="dcterms:W3CDTF">2019-11-23T09:49:20Z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2052-11.3.0.8632</vt:lpwstr>
  </property>
</Properties>
</file>