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Default Extension="mp4" ContentType="video/mp4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305" r:id="rId2"/>
    <p:sldId id="278" r:id="rId3"/>
    <p:sldId id="276" r:id="rId4"/>
    <p:sldId id="265" r:id="rId5"/>
    <p:sldId id="266" r:id="rId6"/>
    <p:sldId id="267" r:id="rId7"/>
    <p:sldId id="302" r:id="rId8"/>
    <p:sldId id="291" r:id="rId9"/>
    <p:sldId id="304" r:id="rId10"/>
    <p:sldId id="303" r:id="rId11"/>
    <p:sldId id="306" r:id="rId12"/>
    <p:sldId id="307" r:id="rId13"/>
    <p:sldId id="299" r:id="rId14"/>
    <p:sldId id="300" r:id="rId15"/>
    <p:sldId id="301" r:id="rId16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4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000099"/>
    <a:srgbClr val="FFFF66"/>
    <a:srgbClr val="FFFF00"/>
    <a:srgbClr val="990099"/>
    <a:srgbClr val="FF3399"/>
    <a:srgbClr val="99CCFF"/>
    <a:srgbClr val="6600CC"/>
    <a:srgbClr val="CC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55" autoAdjust="0"/>
    <p:restoredTop sz="94660"/>
  </p:normalViewPr>
  <p:slideViewPr>
    <p:cSldViewPr snapToGrid="0" snapToObjects="1" showGuides="1">
      <p:cViewPr varScale="1">
        <p:scale>
          <a:sx n="114" d="100"/>
          <a:sy n="114" d="100"/>
        </p:scale>
        <p:origin x="-1950" y="-96"/>
      </p:cViewPr>
      <p:guideLst>
        <p:guide orient="horz" pos="224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26675" cy="7372667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z="1200" strike="noStrike" noProof="1"/>
          </a:p>
        </p:txBody>
      </p:sp>
      <p:sp>
        <p:nvSpPr>
          <p:cNvPr id="2051" name="Rectangle 3"/>
          <p:cNvSpPr>
            <a:spLocks noGrp="1"/>
          </p:cNvSpPr>
          <p:nvPr>
            <p:ph type="dt" idx="1"/>
          </p:nvPr>
        </p:nvSpPr>
        <p:spPr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fontAlgn="base"/>
            <a:endParaRPr lang="zh-CN" altLang="en-US" sz="1200" strike="noStrike" noProof="1"/>
          </a:p>
        </p:txBody>
      </p:sp>
      <p:sp>
        <p:nvSpPr>
          <p:cNvPr id="2052" name="Rectangle 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 dirty="0"/>
              <a:t>单击此处编辑母版文本样式</a:t>
            </a:r>
          </a:p>
          <a:p>
            <a:pPr lvl="1" indent="0"/>
            <a:r>
              <a:rPr lang="zh-CN" altLang="en-US" dirty="0"/>
              <a:t>第二级</a:t>
            </a:r>
          </a:p>
          <a:p>
            <a:pPr lvl="2" indent="0"/>
            <a:r>
              <a:rPr lang="zh-CN" altLang="en-US" dirty="0"/>
              <a:t>第三级</a:t>
            </a:r>
          </a:p>
          <a:p>
            <a:pPr lvl="3" indent="0"/>
            <a:r>
              <a:rPr lang="zh-CN" altLang="en-US" dirty="0"/>
              <a:t>第四级</a:t>
            </a:r>
          </a:p>
          <a:p>
            <a:pPr lvl="4" indent="0"/>
            <a:r>
              <a:rPr lang="zh-CN" altLang="en-US" dirty="0"/>
              <a:t>第五级</a:t>
            </a:r>
          </a:p>
        </p:txBody>
      </p:sp>
      <p:sp>
        <p:nvSpPr>
          <p:cNvPr id="2054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fontAlgn="base"/>
            <a:endParaRPr lang="en-US" altLang="x-none" sz="1200" strike="noStrike" noProof="1"/>
          </a:p>
        </p:txBody>
      </p:sp>
      <p:sp>
        <p:nvSpPr>
          <p:cNvPr id="2055" name="Rectangle 7"/>
          <p:cNvSpPr>
            <a:spLocks noGrp="1"/>
          </p:cNvSpPr>
          <p:nvPr>
            <p:ph type="sldNum" sz="quarter" idx="5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fontAlgn="base"/>
              <a:t>‹#›</a:t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eaLnBrk="1" fontAlgn="base" hangingPunct="1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eaLnBrk="1" fontAlgn="base" hangingPunct="1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eaLnBrk="1" fontAlgn="base" hangingPunct="1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eaLnBrk="1" fontAlgn="base" hangingPunct="1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eaLnBrk="1" fontAlgn="base" hangingPunct="1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eaLnBrk="1" fontAlgn="base" hangingPunct="1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eaLnBrk="1" fontAlgn="base" hangingPunct="1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eaLnBrk="1" fontAlgn="base" hangingPunct="1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eaLnBrk="1" fontAlgn="base" hangingPunct="1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eaLnBrk="1" fontAlgn="base" hangingPunct="1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eaLnBrk="1" fontAlgn="base" hangingPunct="1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/>
              <a:t>单击此处编辑母版文本样式</a:t>
            </a:r>
          </a:p>
          <a:p>
            <a:pPr lvl="1" indent="-28575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eaLnBrk="1" fontAlgn="base" hangingPunct="1"/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&#29289;&#20307;&#30340;&#28014;&#27785;&#26465;&#20214;_&#26631;&#28165;.flv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video" Target="../media/media3.mp4"/><Relationship Id="rId7" Type="http://schemas.microsoft.com/office/2007/relationships/media" Target="../media/media2.mp4"/><Relationship Id="rId2" Type="http://schemas.openxmlformats.org/officeDocument/2006/relationships/video" Target="NULL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microsoft.com/office/2007/relationships/media" Target="../media/media1.mp4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9" Type="http://schemas.microsoft.com/office/2007/relationships/media" Target="../media/media3.mp4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video" Target="../media/media3.mp4"/><Relationship Id="rId1" Type="http://schemas.openxmlformats.org/officeDocument/2006/relationships/video" Target="../media/media4.mp4"/><Relationship Id="rId6" Type="http://schemas.microsoft.com/office/2007/relationships/media" Target="../media/media3.mp4"/><Relationship Id="rId5" Type="http://schemas.openxmlformats.org/officeDocument/2006/relationships/image" Target="../media/image5.png"/><Relationship Id="rId4" Type="http://schemas.microsoft.com/office/2007/relationships/media" Target="../media/media4.mp4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5.mp4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microsoft.com/office/2007/relationships/media" Target="../media/media5.mp4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075" descr="打捞铁牛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55543" y="1771993"/>
            <a:ext cx="1673225" cy="1055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1259497" y="3323278"/>
            <a:ext cx="6286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</a:rPr>
              <a:t>课题</a:t>
            </a:r>
            <a:r>
              <a:rPr lang="zh-CN" altLang="en-US" sz="2000" dirty="0"/>
              <a:t> 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</a:rPr>
              <a:t>：物 体 的 浮 沉 条 件</a:t>
            </a:r>
          </a:p>
        </p:txBody>
      </p:sp>
      <p:sp>
        <p:nvSpPr>
          <p:cNvPr id="7" name="矩形 6"/>
          <p:cNvSpPr/>
          <p:nvPr/>
        </p:nvSpPr>
        <p:spPr>
          <a:xfrm>
            <a:off x="1259497" y="1329684"/>
            <a:ext cx="6286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</a:rPr>
              <a:t>版本：人教版</a:t>
            </a:r>
          </a:p>
        </p:txBody>
      </p:sp>
      <p:sp>
        <p:nvSpPr>
          <p:cNvPr id="9" name="矩形 8"/>
          <p:cNvSpPr/>
          <p:nvPr/>
        </p:nvSpPr>
        <p:spPr>
          <a:xfrm>
            <a:off x="1259497" y="2248738"/>
            <a:ext cx="6286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</a:rPr>
              <a:t>年级：八年级下册</a:t>
            </a:r>
          </a:p>
        </p:txBody>
      </p:sp>
      <p:sp>
        <p:nvSpPr>
          <p:cNvPr id="10" name="矩形 9"/>
          <p:cNvSpPr/>
          <p:nvPr/>
        </p:nvSpPr>
        <p:spPr>
          <a:xfrm>
            <a:off x="1259497" y="4421024"/>
            <a:ext cx="6286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</a:rPr>
              <a:t>讲授：临朐冶源初中 张玉荣</a:t>
            </a:r>
          </a:p>
        </p:txBody>
      </p:sp>
      <p:sp>
        <p:nvSpPr>
          <p:cNvPr id="13" name="同侧圆角矩形 12"/>
          <p:cNvSpPr/>
          <p:nvPr/>
        </p:nvSpPr>
        <p:spPr>
          <a:xfrm>
            <a:off x="1" y="-65399"/>
            <a:ext cx="9143999" cy="756138"/>
          </a:xfrm>
          <a:prstGeom prst="round2Same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同侧圆角矩形 14"/>
          <p:cNvSpPr/>
          <p:nvPr/>
        </p:nvSpPr>
        <p:spPr>
          <a:xfrm rot="10800000">
            <a:off x="1" y="6101862"/>
            <a:ext cx="9143999" cy="756138"/>
          </a:xfrm>
          <a:prstGeom prst="round2Same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0944442"/>
      </p:ext>
    </p:extLst>
  </p:cSld>
  <p:clrMapOvr>
    <a:masterClrMapping/>
  </p:clrMapOvr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64347558"/>
              </p:ext>
            </p:extLst>
          </p:nvPr>
        </p:nvGraphicFramePr>
        <p:xfrm>
          <a:off x="879230" y="1608993"/>
          <a:ext cx="7570175" cy="4182939"/>
        </p:xfrm>
        <a:graphic>
          <a:graphicData uri="http://schemas.openxmlformats.org/drawingml/2006/table">
            <a:tbl>
              <a:tblPr firstRow="1" firstCol="1" bandRow="1"/>
              <a:tblGrid>
                <a:gridCol w="1846382">
                  <a:extLst>
                    <a:ext uri="{9D8B030D-6E8A-4147-A177-3AD203B41FA5}">
                      <a16:colId xmlns:a16="http://schemas.microsoft.com/office/drawing/2014/main" xmlns="" val="1966456255"/>
                    </a:ext>
                  </a:extLst>
                </a:gridCol>
                <a:gridCol w="1907931">
                  <a:extLst>
                    <a:ext uri="{9D8B030D-6E8A-4147-A177-3AD203B41FA5}">
                      <a16:colId xmlns:a16="http://schemas.microsoft.com/office/drawing/2014/main" xmlns="" val="2496117926"/>
                    </a:ext>
                  </a:extLst>
                </a:gridCol>
                <a:gridCol w="1907931">
                  <a:extLst>
                    <a:ext uri="{9D8B030D-6E8A-4147-A177-3AD203B41FA5}">
                      <a16:colId xmlns:a16="http://schemas.microsoft.com/office/drawing/2014/main" xmlns="" val="4026524002"/>
                    </a:ext>
                  </a:extLst>
                </a:gridCol>
                <a:gridCol w="1907931">
                  <a:extLst>
                    <a:ext uri="{9D8B030D-6E8A-4147-A177-3AD203B41FA5}">
                      <a16:colId xmlns:a16="http://schemas.microsoft.com/office/drawing/2014/main" xmlns="" val="2331005553"/>
                    </a:ext>
                  </a:extLst>
                </a:gridCol>
              </a:tblGrid>
              <a:tr h="1081600">
                <a:tc>
                  <a:txBody>
                    <a:bodyPr/>
                    <a:lstStyle/>
                    <a:p>
                      <a:pPr marL="0" marR="0" indent="0" algn="just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altLang="zh-CN" sz="3200" b="0" i="0" u="none" kern="1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CN" altLang="en-US" sz="3200" b="0" i="0" u="none" kern="1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浸没状态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3200" b="0" i="0" u="none" kern="1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  </a:t>
                      </a:r>
                    </a:p>
                    <a:p>
                      <a:pPr marL="0" indent="0" algn="just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CN" altLang="en-US" sz="3200" b="0" i="0" u="none" kern="1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上浮</a:t>
                      </a:r>
                      <a:endParaRPr lang="en-US" sz="3200" b="0" i="0" u="none" kern="1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3200" b="0" i="0" u="none" kern="1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  </a:t>
                      </a:r>
                    </a:p>
                    <a:p>
                      <a:pPr marL="0" indent="0" algn="just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CN" altLang="en-US" sz="3200" b="0" i="0" u="none" kern="1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悬浮</a:t>
                      </a:r>
                      <a:endParaRPr lang="zh-CN" sz="3200" b="0" i="0" u="none" kern="1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3200" b="0" i="0" u="none" kern="1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  </a:t>
                      </a:r>
                    </a:p>
                    <a:p>
                      <a:pPr marL="0" indent="0" algn="just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CN" altLang="en-US" sz="3200" b="0" i="0" u="none" kern="1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下沉</a:t>
                      </a:r>
                      <a:endParaRPr lang="zh-CN" sz="3200" b="0" i="0" u="none" kern="1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6464336"/>
                  </a:ext>
                </a:extLst>
              </a:tr>
              <a:tr h="10470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b="0" i="0" u="none" kern="1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3200" b="0" i="0" u="none" kern="1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受力分析</a:t>
                      </a:r>
                      <a:endParaRPr lang="zh-CN" sz="3200" b="0" i="0" u="none" kern="1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b="0" i="0" u="none" kern="1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3200" b="0" i="0" u="none" kern="1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b="0" i="0" u="none" kern="1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3200" b="0" i="0" u="none" kern="1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b="0" i="0" u="none" kern="1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3200" b="0" i="0" u="none" kern="1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6818534"/>
                  </a:ext>
                </a:extLst>
              </a:tr>
              <a:tr h="10073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altLang="zh-CN" sz="3200" b="0" i="0" u="none" kern="1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3200" b="0" i="0" u="none" kern="1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密度关系</a:t>
                      </a:r>
                      <a:endParaRPr lang="en-US" sz="3200" b="0" i="0" u="none" kern="1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b="0" i="0" u="none" kern="1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3200" b="0" i="0" u="none" kern="1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zh-CN" sz="3200" b="0" i="0" u="none" kern="1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b="0" i="0" u="none" kern="1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3200" b="0" i="0" u="none" kern="1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b="0" i="0" u="none" kern="1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3200" b="0" i="0" u="none" kern="1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2324725"/>
                  </a:ext>
                </a:extLst>
              </a:tr>
              <a:tr h="10470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b="0" i="0" u="none" kern="1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3200" b="0" i="0" u="none" kern="1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静止状态</a:t>
                      </a:r>
                      <a:endParaRPr lang="zh-CN" sz="3200" b="0" i="0" u="none" kern="1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b="0" i="0" u="none" kern="1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b="0" i="0" u="none" kern="1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zh-CN" altLang="en-US" sz="3200" b="0" i="0" u="none" kern="1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漂浮</a:t>
                      </a:r>
                      <a:endParaRPr lang="zh-CN" sz="3200" b="0" i="0" u="none" kern="1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b="0" i="0" u="none" kern="1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3200" b="0" i="0" u="none" kern="1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悬浮</a:t>
                      </a:r>
                      <a:endParaRPr lang="zh-CN" sz="3200" b="0" i="0" u="none" kern="1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b="0" i="0" u="none" kern="1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3200" b="0" i="0" u="none" kern="1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zh-CN" altLang="en-US" sz="3200" b="0" i="0" u="none" kern="1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沉底</a:t>
                      </a:r>
                      <a:endParaRPr lang="zh-CN" sz="3200" b="0" i="0" u="none" kern="1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6501486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4646733" y="3043359"/>
            <a:ext cx="1616148" cy="70788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fontAlgn="base"/>
            <a:r>
              <a:rPr lang="en-US" altLang="x-none" sz="4000" b="1" i="1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F</a:t>
            </a:r>
            <a:r>
              <a:rPr lang="zh-CN" altLang="en-US" sz="4000" b="1" strike="noStrike" baseline="-25000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浮</a:t>
            </a:r>
            <a:r>
              <a:rPr lang="en-US" altLang="x-none" sz="4000" b="1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=</a:t>
            </a:r>
            <a:r>
              <a:rPr lang="zh-CN" altLang="en-US" sz="4000" b="1" strike="noStrike" baseline="-25000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 </a:t>
            </a:r>
            <a:r>
              <a:rPr lang="en-US" altLang="x-none" sz="4000" b="1" i="1" strike="noStrike" noProof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+mn-ea"/>
                <a:sym typeface="+mn-ea"/>
              </a:rPr>
              <a:t>G</a:t>
            </a:r>
            <a:endParaRPr lang="en-US" altLang="x-none" sz="4000" b="1" i="1" strike="noStrike" noProof="1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28459" y="3043359"/>
            <a:ext cx="1754006" cy="70788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x-none" sz="4000" b="1" i="1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F</a:t>
            </a:r>
            <a:r>
              <a:rPr lang="zh-CN" altLang="en-US" sz="4000" b="1" strike="noStrike" baseline="-25000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浮</a:t>
            </a:r>
            <a:r>
              <a:rPr lang="en-US" altLang="x-none" sz="40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＜</a:t>
            </a:r>
            <a:r>
              <a:rPr lang="en-US" altLang="x-none" sz="4000" b="1" i="1" strike="noStrike" noProof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+mn-ea"/>
                <a:sym typeface="+mn-ea"/>
              </a:rPr>
              <a:t>G</a:t>
            </a:r>
            <a:endParaRPr lang="en-US" altLang="x-none" sz="4000" b="1" i="1" strike="noStrike" noProof="1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26544" y="3009668"/>
            <a:ext cx="1702710" cy="70788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x-none" sz="4000" b="1" i="1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F</a:t>
            </a:r>
            <a:r>
              <a:rPr lang="zh-CN" altLang="en-US" sz="4000" b="1" strike="noStrike" baseline="-25000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浮 </a:t>
            </a:r>
            <a:r>
              <a:rPr lang="zh-CN" altLang="en-US" sz="5400" b="1" strike="noStrike" baseline="-25000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 </a:t>
            </a:r>
            <a:r>
              <a:rPr lang="en-US" altLang="zh-CN" sz="5400" b="1" strike="noStrike" baseline="-25000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&gt;</a:t>
            </a:r>
            <a:r>
              <a:rPr lang="en-US" altLang="x-none" sz="4000" b="1" i="1" strike="noStrike" noProof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+mn-ea"/>
                <a:sym typeface="+mn-ea"/>
              </a:rPr>
              <a:t>G</a:t>
            </a:r>
            <a:endParaRPr lang="en-US" altLang="x-none" sz="4000" b="1" i="1" strike="noStrike" noProof="1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84066" y="4084860"/>
            <a:ext cx="1851789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el-GR" altLang="x-none" sz="3600" b="1" i="1" dirty="0">
                <a:latin typeface="等线" panose="02010600030101010101" pitchFamily="2" charset="-122"/>
                <a:ea typeface="等线" panose="02010600030101010101" pitchFamily="2" charset="-122"/>
              </a:rPr>
              <a:t>ρ</a:t>
            </a:r>
            <a:r>
              <a:rPr lang="zh-CN" altLang="en-US" sz="3600" b="1" baseline="-25000" dirty="0">
                <a:latin typeface="Times New Roman" panose="02020603050405020304" pitchFamily="18" charset="0"/>
              </a:rPr>
              <a:t>液</a:t>
            </a:r>
            <a:r>
              <a:rPr lang="zh-CN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x-none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= </a:t>
            </a:r>
            <a:r>
              <a:rPr lang="el-GR" altLang="x-none" sz="3600" b="1" i="1" dirty="0">
                <a:latin typeface="等线" panose="02010600030101010101" pitchFamily="2" charset="-122"/>
                <a:ea typeface="等线" panose="02010600030101010101" pitchFamily="2" charset="-122"/>
              </a:rPr>
              <a:t>ρ</a:t>
            </a:r>
            <a:r>
              <a:rPr lang="zh-CN" altLang="en-US" sz="3600" b="1" baseline="-25000" dirty="0">
                <a:latin typeface="Times New Roman" panose="02020603050405020304" pitchFamily="18" charset="0"/>
              </a:rPr>
              <a:t>物</a:t>
            </a:r>
            <a:endParaRPr lang="zh-CN" altLang="en-US" sz="3600" b="1" baseline="-25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95366" y="4053906"/>
            <a:ext cx="1821332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el-GR" altLang="x-none" sz="3600" b="1" i="1" dirty="0">
                <a:latin typeface="等线" panose="02010600030101010101" pitchFamily="2" charset="-122"/>
                <a:ea typeface="等线" panose="02010600030101010101" pitchFamily="2" charset="-122"/>
              </a:rPr>
              <a:t>ρ</a:t>
            </a:r>
            <a:r>
              <a:rPr lang="zh-CN" altLang="en-US" sz="3600" b="1" baseline="-25000" dirty="0">
                <a:latin typeface="Times New Roman" panose="02020603050405020304" pitchFamily="18" charset="0"/>
              </a:rPr>
              <a:t>液</a:t>
            </a:r>
            <a:r>
              <a:rPr lang="en-US" altLang="x-none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＜</a:t>
            </a:r>
            <a:r>
              <a:rPr lang="el-GR" altLang="x-none" sz="3600" b="1" i="1" dirty="0">
                <a:latin typeface="等线" panose="02010600030101010101" pitchFamily="2" charset="-122"/>
                <a:ea typeface="等线" panose="02010600030101010101" pitchFamily="2" charset="-122"/>
              </a:rPr>
              <a:t>ρ</a:t>
            </a:r>
            <a:r>
              <a:rPr lang="zh-CN" altLang="en-US" sz="3600" b="1" baseline="-25000" dirty="0">
                <a:latin typeface="Times New Roman" panose="02020603050405020304" pitchFamily="18" charset="0"/>
              </a:rPr>
              <a:t>物</a:t>
            </a:r>
            <a:endParaRPr lang="zh-CN" altLang="en-US" sz="3600" b="1" baseline="-25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926544" y="4031700"/>
            <a:ext cx="1736373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el-GR" altLang="x-none" sz="3600" b="1" i="1" dirty="0">
                <a:latin typeface="等线" panose="02010600030101010101" pitchFamily="2" charset="-122"/>
                <a:ea typeface="等线" panose="02010600030101010101" pitchFamily="2" charset="-122"/>
              </a:rPr>
              <a:t>ρ</a:t>
            </a:r>
            <a:r>
              <a:rPr lang="zh-CN" altLang="en-US" sz="36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液</a:t>
            </a: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x-none" sz="3600" b="1" dirty="0">
                <a:latin typeface="Times New Roman" panose="02020603050405020304" pitchFamily="18" charset="0"/>
              </a:rPr>
              <a:t>&gt;</a:t>
            </a:r>
            <a:r>
              <a:rPr lang="el-GR" altLang="x-none" sz="3600" b="1" i="1" dirty="0">
                <a:latin typeface="等线" panose="02010600030101010101" pitchFamily="2" charset="-122"/>
                <a:ea typeface="等线" panose="02010600030101010101" pitchFamily="2" charset="-122"/>
              </a:rPr>
              <a:t>ρ</a:t>
            </a:r>
            <a:r>
              <a:rPr lang="zh-CN" altLang="en-US" sz="3600" b="1" baseline="-25000" dirty="0">
                <a:latin typeface="Times New Roman" panose="02020603050405020304" pitchFamily="18" charset="0"/>
              </a:rPr>
              <a:t>物</a:t>
            </a:r>
            <a:endParaRPr lang="zh-CN" altLang="en-US" sz="3600" b="1" baseline="-25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393074" y="835561"/>
            <a:ext cx="46891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4000" b="1" dirty="0">
                <a:latin typeface="微软雅黑" panose="020B0503020204020204" charset="-122"/>
                <a:ea typeface="微软雅黑" panose="020B0503020204020204" charset="-122"/>
              </a:rPr>
              <a:t>物 体 的 浮 沉 条 件</a:t>
            </a:r>
          </a:p>
        </p:txBody>
      </p:sp>
      <p:sp>
        <p:nvSpPr>
          <p:cNvPr id="12" name="同侧圆角矩形 11"/>
          <p:cNvSpPr/>
          <p:nvPr/>
        </p:nvSpPr>
        <p:spPr>
          <a:xfrm>
            <a:off x="1" y="-65399"/>
            <a:ext cx="9143999" cy="756138"/>
          </a:xfrm>
          <a:prstGeom prst="round2Same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同侧圆角矩形 12"/>
          <p:cNvSpPr/>
          <p:nvPr/>
        </p:nvSpPr>
        <p:spPr>
          <a:xfrm rot="10800000">
            <a:off x="1" y="6101862"/>
            <a:ext cx="9143999" cy="756138"/>
          </a:xfrm>
          <a:prstGeom prst="round2Same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857737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20292113"/>
              </p:ext>
            </p:extLst>
          </p:nvPr>
        </p:nvGraphicFramePr>
        <p:xfrm>
          <a:off x="1441929" y="2499946"/>
          <a:ext cx="7921870" cy="853440"/>
        </p:xfrm>
        <a:graphic>
          <a:graphicData uri="http://schemas.openxmlformats.org/drawingml/2006/table">
            <a:tbl>
              <a:tblPr/>
              <a:tblGrid>
                <a:gridCol w="3960935">
                  <a:extLst>
                    <a:ext uri="{9D8B030D-6E8A-4147-A177-3AD203B41FA5}">
                      <a16:colId xmlns:a16="http://schemas.microsoft.com/office/drawing/2014/main" xmlns="" val="44008624"/>
                    </a:ext>
                  </a:extLst>
                </a:gridCol>
                <a:gridCol w="3960935">
                  <a:extLst>
                    <a:ext uri="{9D8B030D-6E8A-4147-A177-3AD203B41FA5}">
                      <a16:colId xmlns:a16="http://schemas.microsoft.com/office/drawing/2014/main" xmlns="" val="10788928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A．F</a:t>
                      </a:r>
                      <a:r>
                        <a:rPr lang="zh-CN" altLang="en-US" b="1" baseline="-25000" dirty="0"/>
                        <a:t>甲</a:t>
                      </a:r>
                      <a:r>
                        <a:rPr lang="zh-CN" altLang="en-US" b="1" dirty="0"/>
                        <a:t>＞</a:t>
                      </a:r>
                      <a:r>
                        <a:rPr lang="en-US" b="1" dirty="0"/>
                        <a:t>F</a:t>
                      </a:r>
                      <a:r>
                        <a:rPr lang="zh-CN" altLang="en-US" b="1" baseline="-25000" dirty="0"/>
                        <a:t>乙</a:t>
                      </a:r>
                      <a:r>
                        <a:rPr lang="zh-CN" altLang="en-US" b="1" dirty="0"/>
                        <a:t>＞</a:t>
                      </a:r>
                      <a:r>
                        <a:rPr lang="en-US" b="1" dirty="0"/>
                        <a:t>F</a:t>
                      </a:r>
                      <a:r>
                        <a:rPr lang="zh-CN" altLang="en-US" b="1" baseline="-25000" dirty="0"/>
                        <a:t>丙</a:t>
                      </a:r>
                      <a:endParaRPr lang="zh-CN" altLang="en-US" b="1" dirty="0"/>
                    </a:p>
                  </a:txBody>
                  <a:tcPr marL="0" marR="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B．F</a:t>
                      </a:r>
                      <a:r>
                        <a:rPr lang="zh-CN" altLang="en-US" b="1" baseline="-25000" dirty="0"/>
                        <a:t>甲</a:t>
                      </a:r>
                      <a:r>
                        <a:rPr lang="en-US" altLang="zh-CN" b="1" dirty="0"/>
                        <a:t>= </a:t>
                      </a:r>
                      <a:r>
                        <a:rPr lang="en-US" b="1" dirty="0"/>
                        <a:t>F</a:t>
                      </a:r>
                      <a:r>
                        <a:rPr lang="zh-CN" altLang="en-US" b="1" baseline="-25000" dirty="0"/>
                        <a:t>乙</a:t>
                      </a:r>
                      <a:r>
                        <a:rPr lang="zh-CN" altLang="en-US" b="1" dirty="0"/>
                        <a:t>＞</a:t>
                      </a:r>
                      <a:r>
                        <a:rPr lang="en-US" b="1" dirty="0"/>
                        <a:t>F</a:t>
                      </a:r>
                      <a:r>
                        <a:rPr lang="zh-CN" altLang="en-US" b="1" baseline="-25000" dirty="0"/>
                        <a:t>丙</a:t>
                      </a:r>
                      <a:endParaRPr lang="zh-CN" altLang="en-US" b="1" dirty="0"/>
                    </a:p>
                  </a:txBody>
                  <a:tcPr marL="0" marR="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63415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C．F</a:t>
                      </a:r>
                      <a:r>
                        <a:rPr lang="zh-CN" altLang="en-US" b="1" baseline="-25000" dirty="0"/>
                        <a:t>甲</a:t>
                      </a:r>
                      <a:r>
                        <a:rPr lang="zh-CN" altLang="en-US" b="1" dirty="0"/>
                        <a:t>＞</a:t>
                      </a:r>
                      <a:r>
                        <a:rPr lang="en-US" b="1" dirty="0"/>
                        <a:t>F</a:t>
                      </a:r>
                      <a:r>
                        <a:rPr lang="zh-CN" altLang="en-US" b="1" baseline="-25000" dirty="0"/>
                        <a:t>乙  </a:t>
                      </a:r>
                      <a:r>
                        <a:rPr lang="en-US" altLang="zh-CN" b="1" dirty="0"/>
                        <a:t>= </a:t>
                      </a:r>
                      <a:r>
                        <a:rPr lang="en-US" b="1" dirty="0"/>
                        <a:t>F</a:t>
                      </a:r>
                      <a:r>
                        <a:rPr lang="zh-CN" altLang="en-US" b="1" baseline="-25000" dirty="0"/>
                        <a:t>丙</a:t>
                      </a:r>
                      <a:endParaRPr lang="zh-CN" altLang="en-US" b="1" dirty="0"/>
                    </a:p>
                  </a:txBody>
                  <a:tcPr marL="0" marR="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D．F</a:t>
                      </a:r>
                      <a:r>
                        <a:rPr lang="zh-CN" altLang="en-US" b="1" baseline="-25000" dirty="0"/>
                        <a:t>甲</a:t>
                      </a:r>
                      <a:r>
                        <a:rPr lang="zh-CN" altLang="en-US" b="1" dirty="0"/>
                        <a:t>＜</a:t>
                      </a:r>
                      <a:r>
                        <a:rPr lang="en-US" b="1" dirty="0"/>
                        <a:t>F</a:t>
                      </a:r>
                      <a:r>
                        <a:rPr lang="zh-CN" altLang="en-US" b="1" baseline="-25000" dirty="0"/>
                        <a:t>乙</a:t>
                      </a:r>
                      <a:r>
                        <a:rPr lang="zh-CN" altLang="en-US" b="1" dirty="0"/>
                        <a:t>＜</a:t>
                      </a:r>
                      <a:r>
                        <a:rPr lang="en-US" b="1" dirty="0"/>
                        <a:t>F</a:t>
                      </a:r>
                      <a:r>
                        <a:rPr lang="zh-CN" altLang="en-US" b="1" baseline="-25000" dirty="0"/>
                        <a:t>丙</a:t>
                      </a:r>
                      <a:endParaRPr lang="zh-CN" altLang="en-US" b="1" dirty="0"/>
                    </a:p>
                  </a:txBody>
                  <a:tcPr marL="0" marR="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572776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72324" y="698973"/>
            <a:ext cx="8199351" cy="272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zh-CN" altLang="en-US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练习</a:t>
            </a:r>
            <a:endParaRPr lang="en-US" altLang="zh-CN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kumimoji="0" lang="zh-CN" altLang="zh-CN" sz="200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如图所示，将同一个小球分别放入甲、乙、丙三种液体中，静止时小球漂浮在甲液面上，小球悬浮在乙液体里，小球则沉入丙液体的底部，则</a:t>
            </a:r>
            <a:r>
              <a:rPr kumimoji="0" lang="en-US" altLang="zh-CN" sz="200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kumimoji="0" lang="zh-CN" altLang="zh-CN" sz="200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小球在三种液体中所受浮力的关系，正确的是（　　）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zh-CN" altLang="zh-CN" sz="4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" descr="https://gss0.baidu.com/-vo3dSag_xI4khGko9WTAnF6hhy/zhidao/pic/item/cefc1e178a82b9018f41cd85708da9773812ef9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5392" y="3824273"/>
            <a:ext cx="4841542" cy="132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同侧圆角矩形 6"/>
          <p:cNvSpPr/>
          <p:nvPr/>
        </p:nvSpPr>
        <p:spPr>
          <a:xfrm>
            <a:off x="1" y="19191"/>
            <a:ext cx="9143999" cy="756138"/>
          </a:xfrm>
          <a:prstGeom prst="round2Same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同侧圆角矩形 7"/>
          <p:cNvSpPr/>
          <p:nvPr/>
        </p:nvSpPr>
        <p:spPr>
          <a:xfrm rot="10800000">
            <a:off x="1" y="6101862"/>
            <a:ext cx="9143999" cy="756138"/>
          </a:xfrm>
          <a:prstGeom prst="round2Same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517688" y="5380673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漂浮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4314887" y="5380673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悬浮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6006027" y="536319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下沉</a:t>
            </a:r>
            <a:endParaRPr lang="zh-CN" altLang="en-US" dirty="0"/>
          </a:p>
        </p:txBody>
      </p:sp>
      <p:grpSp>
        <p:nvGrpSpPr>
          <p:cNvPr id="32" name="组合 31"/>
          <p:cNvGrpSpPr/>
          <p:nvPr/>
        </p:nvGrpSpPr>
        <p:grpSpPr>
          <a:xfrm>
            <a:off x="4125755" y="3961833"/>
            <a:ext cx="647700" cy="822325"/>
            <a:chOff x="0" y="0"/>
            <a:chExt cx="425" cy="567"/>
          </a:xfrm>
        </p:grpSpPr>
        <p:sp>
          <p:nvSpPr>
            <p:cNvPr id="33" name="文本框 5136"/>
            <p:cNvSpPr txBox="1"/>
            <p:nvPr/>
          </p:nvSpPr>
          <p:spPr>
            <a:xfrm>
              <a:off x="0" y="0"/>
              <a:ext cx="425" cy="27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 eaLnBrk="0" hangingPunct="0">
                <a:spcBef>
                  <a:spcPct val="50000"/>
                </a:spcBef>
              </a:pPr>
              <a:r>
                <a:rPr lang="en-US" altLang="x-none" sz="20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r>
                <a:rPr lang="zh-CN" altLang="en-US" sz="2000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浮</a:t>
              </a:r>
            </a:p>
          </p:txBody>
        </p:sp>
        <p:sp>
          <p:nvSpPr>
            <p:cNvPr id="34" name="直接连接符 5137"/>
            <p:cNvSpPr/>
            <p:nvPr/>
          </p:nvSpPr>
          <p:spPr>
            <a:xfrm flipV="1">
              <a:off x="28" y="85"/>
              <a:ext cx="4" cy="482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grpSp>
        <p:nvGrpSpPr>
          <p:cNvPr id="35" name="组合 34"/>
          <p:cNvGrpSpPr/>
          <p:nvPr/>
        </p:nvGrpSpPr>
        <p:grpSpPr>
          <a:xfrm>
            <a:off x="3711418" y="4784158"/>
            <a:ext cx="533400" cy="779463"/>
            <a:chOff x="0" y="0"/>
            <a:chExt cx="336" cy="391"/>
          </a:xfrm>
        </p:grpSpPr>
        <p:sp>
          <p:nvSpPr>
            <p:cNvPr id="36" name="文本框 5139"/>
            <p:cNvSpPr txBox="1"/>
            <p:nvPr/>
          </p:nvSpPr>
          <p:spPr>
            <a:xfrm>
              <a:off x="0" y="192"/>
              <a:ext cx="336" cy="19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 eaLnBrk="0" hangingPunct="0">
                <a:spcBef>
                  <a:spcPct val="50000"/>
                </a:spcBef>
              </a:pPr>
              <a:r>
                <a:rPr lang="en-US" altLang="x-none" sz="20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G</a:t>
              </a:r>
              <a:endParaRPr lang="en-US" altLang="x-none" sz="20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7" name="直接连接符 5140"/>
            <p:cNvSpPr/>
            <p:nvPr/>
          </p:nvSpPr>
          <p:spPr>
            <a:xfrm>
              <a:off x="288" y="0"/>
              <a:ext cx="0" cy="336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oval" w="med" len="med"/>
              <a:tailEnd type="triangle" w="med" len="med"/>
            </a:ln>
          </p:spPr>
        </p:sp>
      </p:grpSp>
      <p:grpSp>
        <p:nvGrpSpPr>
          <p:cNvPr id="38" name="组合 37"/>
          <p:cNvGrpSpPr/>
          <p:nvPr/>
        </p:nvGrpSpPr>
        <p:grpSpPr>
          <a:xfrm>
            <a:off x="5817201" y="4147048"/>
            <a:ext cx="647700" cy="822325"/>
            <a:chOff x="0" y="0"/>
            <a:chExt cx="425" cy="567"/>
          </a:xfrm>
        </p:grpSpPr>
        <p:sp>
          <p:nvSpPr>
            <p:cNvPr id="39" name="文本框 5136"/>
            <p:cNvSpPr txBox="1"/>
            <p:nvPr/>
          </p:nvSpPr>
          <p:spPr>
            <a:xfrm>
              <a:off x="0" y="0"/>
              <a:ext cx="425" cy="27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 eaLnBrk="0" hangingPunct="0">
                <a:spcBef>
                  <a:spcPct val="50000"/>
                </a:spcBef>
              </a:pPr>
              <a:r>
                <a:rPr lang="en-US" altLang="x-none" sz="20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r>
                <a:rPr lang="zh-CN" altLang="en-US" sz="2000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浮</a:t>
              </a:r>
            </a:p>
          </p:txBody>
        </p:sp>
        <p:sp>
          <p:nvSpPr>
            <p:cNvPr id="40" name="直接连接符 5137"/>
            <p:cNvSpPr/>
            <p:nvPr/>
          </p:nvSpPr>
          <p:spPr>
            <a:xfrm flipV="1">
              <a:off x="28" y="220"/>
              <a:ext cx="0" cy="347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grpSp>
        <p:nvGrpSpPr>
          <p:cNvPr id="41" name="组合 40"/>
          <p:cNvGrpSpPr/>
          <p:nvPr/>
        </p:nvGrpSpPr>
        <p:grpSpPr>
          <a:xfrm>
            <a:off x="5402864" y="4969373"/>
            <a:ext cx="533400" cy="779463"/>
            <a:chOff x="0" y="0"/>
            <a:chExt cx="336" cy="391"/>
          </a:xfrm>
        </p:grpSpPr>
        <p:sp>
          <p:nvSpPr>
            <p:cNvPr id="42" name="文本框 5139"/>
            <p:cNvSpPr txBox="1"/>
            <p:nvPr/>
          </p:nvSpPr>
          <p:spPr>
            <a:xfrm>
              <a:off x="0" y="192"/>
              <a:ext cx="336" cy="19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 eaLnBrk="0" hangingPunct="0">
                <a:spcBef>
                  <a:spcPct val="50000"/>
                </a:spcBef>
              </a:pPr>
              <a:r>
                <a:rPr lang="en-US" altLang="x-none" sz="20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G</a:t>
              </a:r>
              <a:endParaRPr lang="en-US" altLang="x-none" sz="20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3" name="直接连接符 5140"/>
            <p:cNvSpPr/>
            <p:nvPr/>
          </p:nvSpPr>
          <p:spPr>
            <a:xfrm>
              <a:off x="288" y="0"/>
              <a:ext cx="0" cy="336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oval" w="med" len="med"/>
              <a:tailEnd type="triangle" w="med" len="med"/>
            </a:ln>
          </p:spPr>
        </p:sp>
      </p:grpSp>
      <p:grpSp>
        <p:nvGrpSpPr>
          <p:cNvPr id="44" name="组合 43"/>
          <p:cNvGrpSpPr/>
          <p:nvPr/>
        </p:nvGrpSpPr>
        <p:grpSpPr>
          <a:xfrm>
            <a:off x="2325638" y="3824273"/>
            <a:ext cx="647700" cy="822325"/>
            <a:chOff x="0" y="0"/>
            <a:chExt cx="425" cy="567"/>
          </a:xfrm>
        </p:grpSpPr>
        <p:sp>
          <p:nvSpPr>
            <p:cNvPr id="45" name="文本框 5136"/>
            <p:cNvSpPr txBox="1"/>
            <p:nvPr/>
          </p:nvSpPr>
          <p:spPr>
            <a:xfrm>
              <a:off x="0" y="0"/>
              <a:ext cx="425" cy="27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 eaLnBrk="0" hangingPunct="0">
                <a:spcBef>
                  <a:spcPct val="50000"/>
                </a:spcBef>
              </a:pPr>
              <a:r>
                <a:rPr lang="en-US" altLang="x-none" sz="20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r>
                <a:rPr lang="zh-CN" altLang="en-US" sz="2000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浮</a:t>
              </a:r>
            </a:p>
          </p:txBody>
        </p:sp>
        <p:sp>
          <p:nvSpPr>
            <p:cNvPr id="46" name="直接连接符 5137"/>
            <p:cNvSpPr/>
            <p:nvPr/>
          </p:nvSpPr>
          <p:spPr>
            <a:xfrm flipV="1">
              <a:off x="28" y="85"/>
              <a:ext cx="4" cy="482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grpSp>
        <p:nvGrpSpPr>
          <p:cNvPr id="47" name="组合 46"/>
          <p:cNvGrpSpPr/>
          <p:nvPr/>
        </p:nvGrpSpPr>
        <p:grpSpPr>
          <a:xfrm>
            <a:off x="1911301" y="4646598"/>
            <a:ext cx="533400" cy="779463"/>
            <a:chOff x="0" y="0"/>
            <a:chExt cx="336" cy="391"/>
          </a:xfrm>
        </p:grpSpPr>
        <p:sp>
          <p:nvSpPr>
            <p:cNvPr id="48" name="文本框 5139"/>
            <p:cNvSpPr txBox="1"/>
            <p:nvPr/>
          </p:nvSpPr>
          <p:spPr>
            <a:xfrm>
              <a:off x="0" y="192"/>
              <a:ext cx="336" cy="19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 eaLnBrk="0" hangingPunct="0">
                <a:spcBef>
                  <a:spcPct val="50000"/>
                </a:spcBef>
              </a:pPr>
              <a:r>
                <a:rPr lang="en-US" altLang="x-none" sz="20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G</a:t>
              </a:r>
              <a:endParaRPr lang="en-US" altLang="x-none" sz="20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9" name="直接连接符 5140"/>
            <p:cNvSpPr/>
            <p:nvPr/>
          </p:nvSpPr>
          <p:spPr>
            <a:xfrm>
              <a:off x="288" y="0"/>
              <a:ext cx="0" cy="336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oval" w="med" len="med"/>
              <a:tailEnd type="triangle" w="med" len="med"/>
            </a:ln>
          </p:spPr>
        </p:sp>
      </p:grpSp>
      <p:sp>
        <p:nvSpPr>
          <p:cNvPr id="31" name="文本框 30"/>
          <p:cNvSpPr txBox="1"/>
          <p:nvPr/>
        </p:nvSpPr>
        <p:spPr>
          <a:xfrm>
            <a:off x="6241002" y="1935333"/>
            <a:ext cx="1588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2"/>
                </a:solidFill>
              </a:rPr>
              <a:t>B</a:t>
            </a:r>
            <a:endParaRPr lang="zh-CN" altLang="en-US" sz="2400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11025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00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003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00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58243191"/>
              </p:ext>
            </p:extLst>
          </p:nvPr>
        </p:nvGraphicFramePr>
        <p:xfrm>
          <a:off x="1124058" y="2410450"/>
          <a:ext cx="7921870" cy="1117600"/>
        </p:xfrm>
        <a:graphic>
          <a:graphicData uri="http://schemas.openxmlformats.org/drawingml/2006/table">
            <a:tbl>
              <a:tblPr/>
              <a:tblGrid>
                <a:gridCol w="3960935">
                  <a:extLst>
                    <a:ext uri="{9D8B030D-6E8A-4147-A177-3AD203B41FA5}">
                      <a16:colId xmlns:a16="http://schemas.microsoft.com/office/drawing/2014/main" xmlns="" val="44008624"/>
                    </a:ext>
                  </a:extLst>
                </a:gridCol>
                <a:gridCol w="3960935">
                  <a:extLst>
                    <a:ext uri="{9D8B030D-6E8A-4147-A177-3AD203B41FA5}">
                      <a16:colId xmlns:a16="http://schemas.microsoft.com/office/drawing/2014/main" xmlns="" val="10788928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A．</a:t>
                      </a:r>
                      <a:r>
                        <a:rPr lang="el-GR" altLang="x-none" sz="1800" b="1" i="1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ρ</a:t>
                      </a:r>
                      <a:r>
                        <a:rPr lang="zh-CN" altLang="en-US" b="1" baseline="-25000" dirty="0"/>
                        <a:t>甲</a:t>
                      </a:r>
                      <a:r>
                        <a:rPr lang="en-US" altLang="zh-CN" sz="4000" b="0" baseline="-25000" dirty="0"/>
                        <a:t>=</a:t>
                      </a:r>
                      <a:r>
                        <a:rPr lang="el-GR" altLang="x-none" sz="1800" b="1" i="1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ρ</a:t>
                      </a:r>
                      <a:r>
                        <a:rPr lang="zh-CN" altLang="en-US" b="1" baseline="-25000" dirty="0"/>
                        <a:t>乙</a:t>
                      </a:r>
                      <a:r>
                        <a:rPr lang="en-US" altLang="zh-CN" sz="4000" b="0" baseline="-25000" dirty="0"/>
                        <a:t>=</a:t>
                      </a:r>
                      <a:r>
                        <a:rPr lang="el-GR" altLang="x-none" sz="1800" b="1" i="1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ρ</a:t>
                      </a:r>
                      <a:r>
                        <a:rPr lang="zh-CN" altLang="en-US" b="1" baseline="-25000" dirty="0"/>
                        <a:t>丙</a:t>
                      </a:r>
                      <a:endParaRPr lang="zh-CN" altLang="en-US" b="1" dirty="0"/>
                    </a:p>
                  </a:txBody>
                  <a:tcPr marL="0" marR="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B．</a:t>
                      </a:r>
                      <a:r>
                        <a:rPr lang="el-GR" altLang="x-none" sz="1800" b="1" i="1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ρ</a:t>
                      </a:r>
                      <a:r>
                        <a:rPr lang="zh-CN" altLang="en-US" b="1" baseline="-25000" dirty="0"/>
                        <a:t>甲</a:t>
                      </a:r>
                      <a:r>
                        <a:rPr lang="zh-CN" altLang="en-US" b="1" dirty="0"/>
                        <a:t>＞</a:t>
                      </a:r>
                      <a:r>
                        <a:rPr lang="el-GR" altLang="x-none" sz="1800" b="1" i="1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ρ</a:t>
                      </a:r>
                      <a:r>
                        <a:rPr lang="zh-CN" altLang="en-US" b="1" baseline="-25000" dirty="0"/>
                        <a:t>乙</a:t>
                      </a:r>
                      <a:r>
                        <a:rPr lang="zh-CN" altLang="en-US" b="1" dirty="0"/>
                        <a:t>＞</a:t>
                      </a:r>
                      <a:r>
                        <a:rPr lang="el-GR" altLang="x-none" sz="1800" b="1" i="1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ρ</a:t>
                      </a:r>
                      <a:r>
                        <a:rPr lang="zh-CN" altLang="en-US" b="1" baseline="-25000" dirty="0"/>
                        <a:t>丙</a:t>
                      </a:r>
                      <a:endParaRPr lang="zh-CN" altLang="en-US" b="1" dirty="0"/>
                    </a:p>
                  </a:txBody>
                  <a:tcPr marL="0" marR="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63415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C．</a:t>
                      </a:r>
                      <a:r>
                        <a:rPr lang="el-GR" altLang="x-none" sz="1800" b="1" i="1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ρ</a:t>
                      </a:r>
                      <a:r>
                        <a:rPr lang="zh-CN" altLang="en-US" b="1" baseline="-25000" dirty="0"/>
                        <a:t>甲</a:t>
                      </a:r>
                      <a:r>
                        <a:rPr lang="en-US" altLang="zh-CN" sz="3600" b="0" i="0" baseline="-25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&lt;</a:t>
                      </a:r>
                      <a:r>
                        <a:rPr lang="el-GR" altLang="x-none" sz="1800" b="1" i="1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ρ</a:t>
                      </a:r>
                      <a:r>
                        <a:rPr lang="zh-CN" altLang="en-US" b="1" baseline="-25000" dirty="0"/>
                        <a:t>乙</a:t>
                      </a:r>
                      <a:r>
                        <a:rPr lang="en-US" altLang="zh-CN" sz="3600" b="0" i="0" baseline="-25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&lt;</a:t>
                      </a:r>
                      <a:r>
                        <a:rPr lang="el-GR" altLang="x-none" sz="1800" b="1" i="1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ρ</a:t>
                      </a:r>
                      <a:r>
                        <a:rPr lang="zh-CN" altLang="en-US" b="1" baseline="-25000" dirty="0"/>
                        <a:t>丙</a:t>
                      </a:r>
                      <a:endParaRPr lang="zh-CN" altLang="en-US" b="1" dirty="0"/>
                    </a:p>
                  </a:txBody>
                  <a:tcPr marL="0" marR="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D．</a:t>
                      </a:r>
                      <a:r>
                        <a:rPr lang="el-GR" altLang="x-none" sz="1800" b="1" i="1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ρ</a:t>
                      </a:r>
                      <a:r>
                        <a:rPr lang="zh-CN" altLang="en-US" b="1" baseline="-25000" dirty="0"/>
                        <a:t>甲</a:t>
                      </a:r>
                      <a:r>
                        <a:rPr lang="en-US" altLang="zh-CN" sz="4000" b="0" baseline="-25000" dirty="0"/>
                        <a:t>=</a:t>
                      </a:r>
                      <a:r>
                        <a:rPr lang="en-US" altLang="zh-CN" b="1" baseline="-25000" dirty="0"/>
                        <a:t> </a:t>
                      </a:r>
                      <a:r>
                        <a:rPr lang="el-GR" altLang="x-none" sz="1800" b="1" i="1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ρ</a:t>
                      </a:r>
                      <a:r>
                        <a:rPr lang="zh-CN" altLang="en-US" b="1" baseline="-25000" dirty="0"/>
                        <a:t>乙</a:t>
                      </a:r>
                      <a:r>
                        <a:rPr lang="zh-CN" altLang="en-US" b="1" dirty="0"/>
                        <a:t>＞</a:t>
                      </a:r>
                      <a:r>
                        <a:rPr lang="el-GR" altLang="x-none" sz="1800" b="1" i="1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ρ</a:t>
                      </a:r>
                      <a:r>
                        <a:rPr lang="zh-CN" altLang="en-US" b="1" baseline="-25000" dirty="0"/>
                        <a:t>丙</a:t>
                      </a:r>
                      <a:endParaRPr lang="zh-CN" altLang="en-US" b="1" dirty="0"/>
                    </a:p>
                  </a:txBody>
                  <a:tcPr marL="0" marR="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572776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92659" y="676882"/>
            <a:ext cx="8199351" cy="272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zh-CN" altLang="en-US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练习</a:t>
            </a:r>
            <a:endParaRPr lang="en-US" altLang="zh-CN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kumimoji="0" lang="zh-CN" altLang="zh-CN" sz="200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如图所示，将同一个小球分别放入甲、乙、丙三种液体中，静止时小球漂浮在甲液面上，小球悬浮在乙液体里，小球则沉入丙液体的底部，则</a:t>
            </a:r>
            <a:r>
              <a:rPr lang="en-US" altLang="zh-CN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0" lang="en-US" altLang="zh-CN" sz="200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kumimoji="0" lang="zh-CN" altLang="zh-CN" sz="200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三种液体的</a:t>
            </a:r>
            <a:r>
              <a:rPr kumimoji="0" lang="zh-CN" altLang="en-US" sz="200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密度</a:t>
            </a:r>
            <a:r>
              <a:rPr kumimoji="0" lang="zh-CN" altLang="zh-CN" sz="200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关系，正确的是（　　）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zh-CN" altLang="zh-CN" sz="4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" descr="https://gss0.baidu.com/-vo3dSag_xI4khGko9WTAnF6hhy/zhidao/pic/item/cefc1e178a82b9018f41cd85708da9773812ef9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1855" y="3819953"/>
            <a:ext cx="4300705" cy="117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同侧圆角矩形 6"/>
          <p:cNvSpPr/>
          <p:nvPr/>
        </p:nvSpPr>
        <p:spPr>
          <a:xfrm>
            <a:off x="1" y="-26633"/>
            <a:ext cx="9143999" cy="756138"/>
          </a:xfrm>
          <a:prstGeom prst="round2Same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同侧圆角矩形 7"/>
          <p:cNvSpPr/>
          <p:nvPr/>
        </p:nvSpPr>
        <p:spPr>
          <a:xfrm rot="10800000">
            <a:off x="1" y="6101862"/>
            <a:ext cx="9143999" cy="756138"/>
          </a:xfrm>
          <a:prstGeom prst="round2Same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360870" y="5446347"/>
            <a:ext cx="1045479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el-GR" altLang="x-none" sz="2000" b="1" i="1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ρ</a:t>
            </a:r>
            <a:r>
              <a:rPr lang="zh-CN" altLang="en-US" sz="20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甲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x-none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&gt;</a:t>
            </a:r>
            <a:r>
              <a:rPr lang="el-GR" altLang="x-none" sz="2000" b="1" i="1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ρ</a:t>
            </a:r>
            <a:r>
              <a:rPr lang="zh-CN" altLang="en-US" sz="2000" b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物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914855" y="5468418"/>
            <a:ext cx="1045479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el-GR" altLang="x-none" sz="2000" b="1" i="1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ρ</a:t>
            </a:r>
            <a:r>
              <a:rPr lang="zh-CN" altLang="en-US" sz="20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乙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  <a:r>
              <a:rPr lang="el-GR" altLang="x-none" sz="2000" b="1" i="1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ρ</a:t>
            </a:r>
            <a:r>
              <a:rPr lang="zh-CN" altLang="en-US" sz="2000" b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物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33615" y="199120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accent2"/>
                </a:solidFill>
              </a:rPr>
              <a:t>C</a:t>
            </a:r>
            <a:endParaRPr lang="zh-CN" altLang="en-US" sz="2400" dirty="0">
              <a:solidFill>
                <a:schemeClr val="accent2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517688" y="517564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漂浮</a:t>
            </a:r>
            <a:endParaRPr lang="zh-CN" altLang="en-US" dirty="0">
              <a:solidFill>
                <a:srgbClr val="000099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135077" y="514916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悬浮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5608226" y="512483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下沉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5488759" y="5466866"/>
            <a:ext cx="1003801" cy="379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x-none" b="1" i="1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ρ</a:t>
            </a:r>
            <a:r>
              <a:rPr lang="zh-CN" altLang="en-US" b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丙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aseline="-25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</a:t>
            </a:r>
            <a:r>
              <a:rPr lang="el-GR" altLang="x-none" b="1" i="1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ρ</a:t>
            </a:r>
            <a:r>
              <a:rPr lang="zh-CN" altLang="en-US" b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物</a:t>
            </a:r>
            <a:endParaRPr lang="zh-CN" altLang="en-US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19814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5" grpId="0"/>
      <p:bldP spid="11" grpId="0"/>
      <p:bldP spid="12" grpId="0"/>
      <p:bldP spid="1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9" name="组合 7169"/>
          <p:cNvGrpSpPr/>
          <p:nvPr/>
        </p:nvGrpSpPr>
        <p:grpSpPr>
          <a:xfrm>
            <a:off x="2877187" y="3634108"/>
            <a:ext cx="2971800" cy="2025650"/>
            <a:chOff x="0" y="0"/>
            <a:chExt cx="1872" cy="1276"/>
          </a:xfrm>
        </p:grpSpPr>
        <p:sp>
          <p:nvSpPr>
            <p:cNvPr id="7170" name="矩形 7170"/>
            <p:cNvSpPr/>
            <p:nvPr/>
          </p:nvSpPr>
          <p:spPr>
            <a:xfrm>
              <a:off x="0" y="0"/>
              <a:ext cx="1872" cy="1276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7171" name="组合 7171"/>
            <p:cNvGrpSpPr/>
            <p:nvPr/>
          </p:nvGrpSpPr>
          <p:grpSpPr>
            <a:xfrm>
              <a:off x="0" y="27"/>
              <a:ext cx="1815" cy="1135"/>
              <a:chOff x="0" y="0"/>
              <a:chExt cx="1815" cy="1135"/>
            </a:xfrm>
          </p:grpSpPr>
          <p:grpSp>
            <p:nvGrpSpPr>
              <p:cNvPr id="7172" name="组合 7172"/>
              <p:cNvGrpSpPr/>
              <p:nvPr/>
            </p:nvGrpSpPr>
            <p:grpSpPr>
              <a:xfrm>
                <a:off x="57" y="425"/>
                <a:ext cx="1661" cy="710"/>
                <a:chOff x="0" y="0"/>
                <a:chExt cx="1661" cy="710"/>
              </a:xfrm>
            </p:grpSpPr>
            <p:sp>
              <p:nvSpPr>
                <p:cNvPr id="7173" name="圆角矩形 7173"/>
                <p:cNvSpPr/>
                <p:nvPr/>
              </p:nvSpPr>
              <p:spPr>
                <a:xfrm>
                  <a:off x="0" y="29"/>
                  <a:ext cx="1661" cy="681"/>
                </a:xfrm>
                <a:prstGeom prst="roundRect">
                  <a:avLst>
                    <a:gd name="adj" fmla="val 16667"/>
                  </a:avLst>
                </a:prstGeom>
                <a:pattFill prst="dashHorz">
                  <a:fgClr>
                    <a:schemeClr val="accent1"/>
                  </a:fgClr>
                  <a:bgClr>
                    <a:srgbClr val="CCECFF"/>
                  </a:bgClr>
                </a:pattFill>
                <a:ln w="9525">
                  <a:noFill/>
                </a:ln>
              </p:spPr>
              <p:txBody>
                <a:bodyPr anchor="t"/>
                <a:lstStyle/>
                <a:p>
                  <a:pPr lvl="0" inden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174" name="矩形 7174"/>
                <p:cNvSpPr/>
                <p:nvPr/>
              </p:nvSpPr>
              <p:spPr>
                <a:xfrm>
                  <a:off x="0" y="0"/>
                  <a:ext cx="1661" cy="142"/>
                </a:xfrm>
                <a:prstGeom prst="rect">
                  <a:avLst/>
                </a:prstGeom>
                <a:pattFill prst="dashHorz">
                  <a:fgClr>
                    <a:schemeClr val="accent1"/>
                  </a:fgClr>
                  <a:bgClr>
                    <a:srgbClr val="CCECFF"/>
                  </a:bgClr>
                </a:pattFill>
                <a:ln w="9525">
                  <a:noFill/>
                </a:ln>
              </p:spPr>
              <p:txBody>
                <a:bodyPr anchor="t"/>
                <a:lstStyle/>
                <a:p>
                  <a:pPr lvl="0" inden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7175" name="圆角矩形 7175"/>
              <p:cNvSpPr/>
              <p:nvPr/>
            </p:nvSpPr>
            <p:spPr>
              <a:xfrm>
                <a:off x="57" y="57"/>
                <a:ext cx="1661" cy="1077"/>
              </a:xfrm>
              <a:prstGeom prst="roundRect">
                <a:avLst>
                  <a:gd name="adj" fmla="val 11699"/>
                </a:avLst>
              </a:pr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lvl="0" indent="0"/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176" name="矩形 7176"/>
              <p:cNvSpPr/>
              <p:nvPr/>
            </p:nvSpPr>
            <p:spPr>
              <a:xfrm>
                <a:off x="0" y="0"/>
                <a:ext cx="1815" cy="22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anchor="t"/>
              <a:lstStyle/>
              <a:p>
                <a:pPr lvl="0" indent="0"/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7177" name="组合 7177"/>
              <p:cNvGrpSpPr/>
              <p:nvPr/>
            </p:nvGrpSpPr>
            <p:grpSpPr>
              <a:xfrm>
                <a:off x="312" y="369"/>
                <a:ext cx="397" cy="368"/>
                <a:chOff x="0" y="0"/>
                <a:chExt cx="397" cy="368"/>
              </a:xfrm>
            </p:grpSpPr>
            <p:sp>
              <p:nvSpPr>
                <p:cNvPr id="7178" name="椭圆 7178"/>
                <p:cNvSpPr/>
                <p:nvPr/>
              </p:nvSpPr>
              <p:spPr>
                <a:xfrm>
                  <a:off x="0" y="0"/>
                  <a:ext cx="397" cy="3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8E8E8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285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179" name="文本框 7179"/>
                <p:cNvSpPr txBox="1"/>
                <p:nvPr/>
              </p:nvSpPr>
              <p:spPr>
                <a:xfrm>
                  <a:off x="57" y="0"/>
                  <a:ext cx="311" cy="32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 lvl="0" indent="0" eaLnBrk="0" hangingPunct="0">
                    <a:spcBef>
                      <a:spcPct val="50000"/>
                    </a:spcBef>
                  </a:pPr>
                  <a:r>
                    <a:rPr lang="en-US" altLang="x-none" sz="2800" b="1" dirty="0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A</a:t>
                  </a:r>
                </a:p>
              </p:txBody>
            </p:sp>
          </p:grpSp>
          <p:sp>
            <p:nvSpPr>
              <p:cNvPr id="7180" name="椭圆 7180"/>
              <p:cNvSpPr/>
              <p:nvPr/>
            </p:nvSpPr>
            <p:spPr>
              <a:xfrm>
                <a:off x="1049" y="624"/>
                <a:ext cx="312" cy="283"/>
              </a:xfrm>
              <a:prstGeom prst="ellipse">
                <a:avLst/>
              </a:prstGeom>
              <a:gradFill rotWithShape="1">
                <a:gsLst>
                  <a:gs pos="0">
                    <a:srgbClr val="BDDEFF"/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  <a:tileRect/>
              </a:gradFill>
              <a:ln w="28575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lvl="0" indent="0"/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181" name="文本框 7181"/>
              <p:cNvSpPr txBox="1"/>
              <p:nvPr/>
            </p:nvSpPr>
            <p:spPr>
              <a:xfrm>
                <a:off x="1078" y="595"/>
                <a:ext cx="221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lvl="0" indent="0" eaLnBrk="0" hangingPunct="0">
                  <a:spcBef>
                    <a:spcPct val="50000"/>
                  </a:spcBef>
                </a:pPr>
                <a:r>
                  <a:rPr lang="en-US" altLang="x-none" sz="28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B</a:t>
                </a:r>
              </a:p>
            </p:txBody>
          </p:sp>
          <p:sp>
            <p:nvSpPr>
              <p:cNvPr id="7182" name="直接连接符 7182"/>
              <p:cNvSpPr/>
              <p:nvPr/>
            </p:nvSpPr>
            <p:spPr>
              <a:xfrm>
                <a:off x="57" y="425"/>
                <a:ext cx="1661" cy="0"/>
              </a:xfrm>
              <a:prstGeom prst="line">
                <a:avLst/>
              </a:prstGeom>
              <a:ln w="2857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7183" name="文本框 7183"/>
          <p:cNvSpPr txBox="1"/>
          <p:nvPr/>
        </p:nvSpPr>
        <p:spPr>
          <a:xfrm>
            <a:off x="638175" y="732155"/>
            <a:ext cx="8505825" cy="319472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just">
              <a:lnSpc>
                <a:spcPct val="120000"/>
              </a:lnSpc>
            </a:pPr>
            <a:r>
              <a:rPr lang="zh-CN" altLang="en-US" sz="2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练习</a:t>
            </a:r>
            <a:r>
              <a:rPr lang="en-US" altLang="zh-CN" sz="2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endParaRPr lang="en-US" altLang="zh-CN" sz="2800" b="1" dirty="0">
              <a:solidFill>
                <a:srgbClr val="99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 algn="just">
              <a:lnSpc>
                <a:spcPct val="12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如图所示，</a:t>
            </a:r>
            <a:r>
              <a:rPr lang="en-US" altLang="x-none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x-none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两物体静止在水中（    ）</a:t>
            </a:r>
          </a:p>
          <a:p>
            <a:pPr lvl="0" indent="0" algn="just">
              <a:lnSpc>
                <a:spcPct val="12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x-none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．两物体受到的浮力一定相等</a:t>
            </a:r>
          </a:p>
          <a:p>
            <a:pPr lvl="0" indent="0" algn="just">
              <a:lnSpc>
                <a:spcPct val="12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x-none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．两物体受到的浮力不等，</a:t>
            </a:r>
            <a:r>
              <a:rPr lang="en-US" altLang="x-none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物体受到的浮力大 </a:t>
            </a:r>
          </a:p>
          <a:p>
            <a:pPr lvl="0" indent="0" algn="just">
              <a:lnSpc>
                <a:spcPct val="12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x-none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．两物体的密度不等，</a:t>
            </a:r>
            <a:r>
              <a:rPr lang="en-US" altLang="x-none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物体的密度大</a:t>
            </a:r>
          </a:p>
          <a:p>
            <a:pPr lvl="0" indent="0" algn="just">
              <a:lnSpc>
                <a:spcPct val="12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x-none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．两物体的重力不等，</a:t>
            </a:r>
            <a:r>
              <a:rPr lang="en-US" altLang="x-none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物体的重力大</a:t>
            </a:r>
            <a:endParaRPr lang="zh-CN" altLang="en-US" sz="28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同侧圆角矩形 16"/>
          <p:cNvSpPr/>
          <p:nvPr/>
        </p:nvSpPr>
        <p:spPr>
          <a:xfrm>
            <a:off x="1" y="-65399"/>
            <a:ext cx="9143999" cy="756138"/>
          </a:xfrm>
          <a:prstGeom prst="round2Same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同侧圆角矩形 17"/>
          <p:cNvSpPr/>
          <p:nvPr/>
        </p:nvSpPr>
        <p:spPr>
          <a:xfrm rot="10800000">
            <a:off x="1" y="6101862"/>
            <a:ext cx="9143999" cy="756138"/>
          </a:xfrm>
          <a:prstGeom prst="round2Same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9" name="组合 7169"/>
          <p:cNvGrpSpPr/>
          <p:nvPr/>
        </p:nvGrpSpPr>
        <p:grpSpPr>
          <a:xfrm>
            <a:off x="6148637" y="1396827"/>
            <a:ext cx="2971800" cy="2025650"/>
            <a:chOff x="0" y="0"/>
            <a:chExt cx="1872" cy="1276"/>
          </a:xfrm>
        </p:grpSpPr>
        <p:sp>
          <p:nvSpPr>
            <p:cNvPr id="7170" name="矩形 7170"/>
            <p:cNvSpPr/>
            <p:nvPr/>
          </p:nvSpPr>
          <p:spPr>
            <a:xfrm>
              <a:off x="0" y="0"/>
              <a:ext cx="1872" cy="1276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7171" name="组合 7171"/>
            <p:cNvGrpSpPr/>
            <p:nvPr/>
          </p:nvGrpSpPr>
          <p:grpSpPr>
            <a:xfrm>
              <a:off x="0" y="27"/>
              <a:ext cx="1815" cy="1135"/>
              <a:chOff x="0" y="0"/>
              <a:chExt cx="1815" cy="1135"/>
            </a:xfrm>
          </p:grpSpPr>
          <p:grpSp>
            <p:nvGrpSpPr>
              <p:cNvPr id="7172" name="组合 7172"/>
              <p:cNvGrpSpPr/>
              <p:nvPr/>
            </p:nvGrpSpPr>
            <p:grpSpPr>
              <a:xfrm>
                <a:off x="57" y="425"/>
                <a:ext cx="1661" cy="710"/>
                <a:chOff x="0" y="0"/>
                <a:chExt cx="1661" cy="710"/>
              </a:xfrm>
            </p:grpSpPr>
            <p:sp>
              <p:nvSpPr>
                <p:cNvPr id="7173" name="圆角矩形 7173"/>
                <p:cNvSpPr/>
                <p:nvPr/>
              </p:nvSpPr>
              <p:spPr>
                <a:xfrm>
                  <a:off x="0" y="29"/>
                  <a:ext cx="1661" cy="681"/>
                </a:xfrm>
                <a:prstGeom prst="roundRect">
                  <a:avLst>
                    <a:gd name="adj" fmla="val 16667"/>
                  </a:avLst>
                </a:prstGeom>
                <a:pattFill prst="dashHorz">
                  <a:fgClr>
                    <a:schemeClr val="accent1"/>
                  </a:fgClr>
                  <a:bgClr>
                    <a:srgbClr val="CCECFF"/>
                  </a:bgClr>
                </a:pattFill>
                <a:ln w="9525">
                  <a:noFill/>
                </a:ln>
              </p:spPr>
              <p:txBody>
                <a:bodyPr anchor="t"/>
                <a:lstStyle/>
                <a:p>
                  <a:pPr lvl="0" inden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174" name="矩形 7174"/>
                <p:cNvSpPr/>
                <p:nvPr/>
              </p:nvSpPr>
              <p:spPr>
                <a:xfrm>
                  <a:off x="0" y="0"/>
                  <a:ext cx="1661" cy="142"/>
                </a:xfrm>
                <a:prstGeom prst="rect">
                  <a:avLst/>
                </a:prstGeom>
                <a:pattFill prst="dashHorz">
                  <a:fgClr>
                    <a:schemeClr val="accent1"/>
                  </a:fgClr>
                  <a:bgClr>
                    <a:srgbClr val="CCECFF"/>
                  </a:bgClr>
                </a:pattFill>
                <a:ln w="9525">
                  <a:noFill/>
                </a:ln>
              </p:spPr>
              <p:txBody>
                <a:bodyPr anchor="t"/>
                <a:lstStyle/>
                <a:p>
                  <a:pPr lvl="0" inden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7175" name="圆角矩形 7175"/>
              <p:cNvSpPr/>
              <p:nvPr/>
            </p:nvSpPr>
            <p:spPr>
              <a:xfrm>
                <a:off x="57" y="57"/>
                <a:ext cx="1661" cy="1077"/>
              </a:xfrm>
              <a:prstGeom prst="roundRect">
                <a:avLst>
                  <a:gd name="adj" fmla="val 11699"/>
                </a:avLst>
              </a:pr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lvl="0" indent="0"/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176" name="矩形 7176"/>
              <p:cNvSpPr/>
              <p:nvPr/>
            </p:nvSpPr>
            <p:spPr>
              <a:xfrm>
                <a:off x="0" y="0"/>
                <a:ext cx="1815" cy="22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anchor="t"/>
              <a:lstStyle/>
              <a:p>
                <a:pPr lvl="0" indent="0"/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7177" name="组合 7177"/>
              <p:cNvGrpSpPr/>
              <p:nvPr/>
            </p:nvGrpSpPr>
            <p:grpSpPr>
              <a:xfrm>
                <a:off x="312" y="369"/>
                <a:ext cx="397" cy="368"/>
                <a:chOff x="0" y="0"/>
                <a:chExt cx="397" cy="368"/>
              </a:xfrm>
            </p:grpSpPr>
            <p:sp>
              <p:nvSpPr>
                <p:cNvPr id="7178" name="椭圆 7178"/>
                <p:cNvSpPr/>
                <p:nvPr/>
              </p:nvSpPr>
              <p:spPr>
                <a:xfrm>
                  <a:off x="0" y="0"/>
                  <a:ext cx="397" cy="3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8E8E8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28575" cap="flat" cmpd="sng">
                  <a:solidFill>
                    <a:srgbClr val="4D4D4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179" name="文本框 7179"/>
                <p:cNvSpPr txBox="1"/>
                <p:nvPr/>
              </p:nvSpPr>
              <p:spPr>
                <a:xfrm>
                  <a:off x="57" y="0"/>
                  <a:ext cx="311" cy="32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 lvl="0" indent="0" eaLnBrk="0" hangingPunct="0">
                    <a:spcBef>
                      <a:spcPct val="50000"/>
                    </a:spcBef>
                  </a:pPr>
                  <a:r>
                    <a:rPr lang="en-US" altLang="x-none" sz="2800" b="1" dirty="0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A</a:t>
                  </a:r>
                </a:p>
              </p:txBody>
            </p:sp>
          </p:grpSp>
          <p:sp>
            <p:nvSpPr>
              <p:cNvPr id="7180" name="椭圆 7180"/>
              <p:cNvSpPr/>
              <p:nvPr/>
            </p:nvSpPr>
            <p:spPr>
              <a:xfrm>
                <a:off x="1049" y="624"/>
                <a:ext cx="312" cy="283"/>
              </a:xfrm>
              <a:prstGeom prst="ellipse">
                <a:avLst/>
              </a:prstGeom>
              <a:gradFill rotWithShape="1">
                <a:gsLst>
                  <a:gs pos="0">
                    <a:srgbClr val="BDDEFF"/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  <a:tileRect/>
              </a:gradFill>
              <a:ln w="28575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lvl="0" indent="0"/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181" name="文本框 7181"/>
              <p:cNvSpPr txBox="1"/>
              <p:nvPr/>
            </p:nvSpPr>
            <p:spPr>
              <a:xfrm>
                <a:off x="1078" y="595"/>
                <a:ext cx="221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lvl="0" indent="0" eaLnBrk="0" hangingPunct="0">
                  <a:spcBef>
                    <a:spcPct val="50000"/>
                  </a:spcBef>
                </a:pPr>
                <a:r>
                  <a:rPr lang="en-US" altLang="x-none" sz="2800" b="1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B</a:t>
                </a:r>
              </a:p>
            </p:txBody>
          </p:sp>
          <p:sp>
            <p:nvSpPr>
              <p:cNvPr id="7182" name="直接连接符 7182"/>
              <p:cNvSpPr/>
              <p:nvPr/>
            </p:nvSpPr>
            <p:spPr>
              <a:xfrm>
                <a:off x="57" y="425"/>
                <a:ext cx="1661" cy="0"/>
              </a:xfrm>
              <a:prstGeom prst="line">
                <a:avLst/>
              </a:prstGeom>
              <a:ln w="2857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7183" name="文本框 7183"/>
          <p:cNvSpPr txBox="1"/>
          <p:nvPr/>
        </p:nvSpPr>
        <p:spPr>
          <a:xfrm>
            <a:off x="527726" y="821055"/>
            <a:ext cx="8505825" cy="245605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2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练习</a:t>
            </a:r>
            <a:r>
              <a:rPr lang="en-US" altLang="zh-CN" sz="2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  <a:p>
            <a:pPr lvl="0" algn="just">
              <a:lnSpc>
                <a:spcPct val="12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如图所示，</a:t>
            </a:r>
            <a:r>
              <a:rPr lang="en-US" altLang="x-none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x-none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两物体静止在水中（    ）</a:t>
            </a:r>
          </a:p>
          <a:p>
            <a:pPr lvl="0" indent="0" algn="just">
              <a:lnSpc>
                <a:spcPct val="12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x-none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．两物体受到的浮力一定相等</a:t>
            </a:r>
          </a:p>
          <a:p>
            <a:pPr lvl="0" indent="0" algn="just">
              <a:lnSpc>
                <a:spcPct val="12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x-none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．两物体受到的浮力不等，</a:t>
            </a:r>
            <a:r>
              <a:rPr lang="en-US" altLang="x-none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物体受到的浮力大 </a:t>
            </a:r>
          </a:p>
          <a:p>
            <a:pPr lvl="0" indent="0" algn="just">
              <a:lnSpc>
                <a:spcPct val="12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x-none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．两物体的密度不等，</a:t>
            </a:r>
            <a:r>
              <a:rPr lang="en-US" altLang="x-none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物体的密度大</a:t>
            </a:r>
          </a:p>
          <a:p>
            <a:pPr lvl="0" indent="0" algn="just">
              <a:lnSpc>
                <a:spcPct val="12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x-none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．两物体的重力不等，</a:t>
            </a:r>
            <a:r>
              <a:rPr lang="en-US" altLang="x-none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物体的重力大</a:t>
            </a:r>
            <a:endParaRPr lang="zh-CN" altLang="en-US" sz="24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85" name="文本框 7184"/>
          <p:cNvSpPr txBox="1"/>
          <p:nvPr/>
        </p:nvSpPr>
        <p:spPr>
          <a:xfrm>
            <a:off x="527726" y="3212777"/>
            <a:ext cx="8621712" cy="34163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x-none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【</a:t>
            </a: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解析</a:t>
            </a:r>
            <a:r>
              <a:rPr lang="en-US" altLang="x-none" sz="28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】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x-none" sz="2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∵</a:t>
            </a:r>
            <a:r>
              <a:rPr lang="en-US" altLang="x-none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漂浮  </a:t>
            </a:r>
            <a:r>
              <a:rPr lang="en-US" altLang="x-none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悬浮  ∴ </a:t>
            </a:r>
            <a:r>
              <a:rPr lang="en-US" altLang="x-none" sz="2400" b="1" i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2400" b="1" baseline="-25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浮</a:t>
            </a:r>
            <a:r>
              <a:rPr lang="en-US" altLang="x-none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en-US" altLang="x-none" sz="2400" b="1" i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 </a:t>
            </a:r>
          </a:p>
          <a:p>
            <a:pPr lvl="0" indent="0">
              <a:lnSpc>
                <a:spcPct val="120000"/>
              </a:lnSpc>
            </a:pPr>
            <a:r>
              <a:rPr lang="en-US" altLang="x-none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∵ 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不知</a:t>
            </a:r>
            <a:r>
              <a:rPr lang="en-US" altLang="x-none" sz="2400" b="1" i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en-US" altLang="x-none" sz="2400" b="1" baseline="-25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en-US" altLang="x-none" sz="2400" b="1" i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en-US" altLang="x-none" sz="2400" b="1" baseline="-25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的关系，∴ 不能比较浮力的大小。</a:t>
            </a:r>
            <a:endParaRPr lang="en-US" altLang="x-none" sz="2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>
              <a:lnSpc>
                <a:spcPct val="12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∵ 不知</a:t>
            </a:r>
            <a:r>
              <a:rPr lang="en-US" altLang="x-none" sz="2400" b="1" i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en-US" altLang="x-none" sz="2400" b="1" baseline="-25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 b="1" baseline="-25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en-US" altLang="x-none" sz="2400" b="1" i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en-US" altLang="x-none" sz="2400" b="1" baseline="-25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400" b="1" baseline="-25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的关系， </a:t>
            </a:r>
          </a:p>
          <a:p>
            <a:pPr lvl="0" indent="0">
              <a:lnSpc>
                <a:spcPct val="12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</a:t>
            </a:r>
            <a:r>
              <a:rPr lang="zh-CN" altLang="en-US" sz="2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∴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不能根据</a:t>
            </a:r>
            <a:r>
              <a:rPr lang="en-US" altLang="x-none" sz="2400" b="1" i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2400" b="1" baseline="-25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浮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x-none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 </a:t>
            </a:r>
            <a:r>
              <a:rPr lang="el-GR" altLang="en-US" sz="2400" b="1" i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ρ</a:t>
            </a:r>
            <a:r>
              <a:rPr lang="zh-CN" altLang="en-US" sz="2400" b="1" baseline="-25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</a:t>
            </a:r>
            <a:r>
              <a:rPr lang="zh-CN" altLang="en-US" sz="1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x-none" sz="2400" b="1" i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gV</a:t>
            </a:r>
            <a:r>
              <a:rPr lang="zh-CN" altLang="en-US" sz="2400" b="1" baseline="-25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比较浮力的大小。</a:t>
            </a:r>
          </a:p>
          <a:p>
            <a:pPr lvl="0">
              <a:lnSpc>
                <a:spcPct val="120000"/>
              </a:lnSpc>
            </a:pPr>
            <a:r>
              <a:rPr lang="en-US" altLang="x-none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x-none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∵</a:t>
            </a:r>
            <a:r>
              <a:rPr lang="en-US" altLang="x-none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漂浮  ∴ </a:t>
            </a:r>
            <a:r>
              <a:rPr lang="el-GR" altLang="en-US" sz="2400" b="1" i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ρ</a:t>
            </a:r>
            <a:r>
              <a:rPr lang="en-US" altLang="x-none" sz="2400" b="1" baseline="-25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x-none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 </a:t>
            </a:r>
            <a:r>
              <a:rPr lang="el-GR" altLang="en-US" sz="2400" b="1" i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ρ</a:t>
            </a:r>
            <a:r>
              <a:rPr lang="zh-CN" altLang="en-US" sz="2400" b="1" baseline="-25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</a:t>
            </a:r>
            <a:r>
              <a:rPr lang="zh-CN" altLang="en-US" sz="24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∵</a:t>
            </a:r>
            <a:r>
              <a:rPr lang="zh-CN" altLang="en-US" sz="24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x-none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悬浮 ∴ </a:t>
            </a:r>
            <a:r>
              <a:rPr lang="el-GR" altLang="en-US" sz="2400" b="1" i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ρ</a:t>
            </a:r>
            <a:r>
              <a:rPr lang="en-US" altLang="x-none" sz="2400" b="1" baseline="-25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 </a:t>
            </a:r>
            <a:r>
              <a:rPr lang="el-GR" altLang="en-US" sz="2400" b="1" i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ρ</a:t>
            </a:r>
            <a:r>
              <a:rPr lang="zh-CN" altLang="en-US" sz="2400" b="1" baseline="-25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</a:t>
            </a:r>
            <a:r>
              <a:rPr lang="zh-CN" altLang="en-US" sz="24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>
              <a:lnSpc>
                <a:spcPct val="120000"/>
              </a:lnSpc>
            </a:pPr>
            <a:r>
              <a:rPr lang="zh-CN" altLang="en-US" sz="24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∴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en-US" altLang="x-none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l-GR" altLang="en-US" sz="2400" b="1" i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ρ</a:t>
            </a:r>
            <a:r>
              <a:rPr lang="en-US" altLang="x-none" sz="2400" b="1" baseline="-25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 </a:t>
            </a:r>
            <a:r>
              <a:rPr lang="el-GR" altLang="en-US" sz="2400" b="1" i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ρ</a:t>
            </a:r>
            <a:r>
              <a:rPr lang="zh-CN" altLang="en-US" sz="2400" b="1" baseline="-25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</a:t>
            </a:r>
            <a:r>
              <a:rPr lang="en-US" altLang="x-none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 </a:t>
            </a:r>
            <a:r>
              <a:rPr lang="el-GR" altLang="en-US" sz="2400" b="1" i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ρ</a:t>
            </a:r>
            <a:r>
              <a:rPr lang="en-US" altLang="x-none" sz="2400" b="1" baseline="-25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x-none" sz="24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l-GR" altLang="en-US" sz="2400" b="1" i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ρ</a:t>
            </a:r>
            <a:r>
              <a:rPr lang="en-US" altLang="x-none" sz="2400" b="1" baseline="-25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x-none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 </a:t>
            </a:r>
            <a:r>
              <a:rPr lang="el-GR" altLang="en-US" sz="2400" b="1" i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ρ</a:t>
            </a:r>
            <a:r>
              <a:rPr lang="en-US" altLang="x-none" sz="2400" b="1" baseline="-25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lvl="0" indent="0">
              <a:lnSpc>
                <a:spcPct val="120000"/>
              </a:lnSpc>
            </a:pPr>
            <a:endParaRPr lang="zh-CN" altLang="en-US" sz="28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186" name="文本框 7185"/>
          <p:cNvSpPr txBox="1"/>
          <p:nvPr/>
        </p:nvSpPr>
        <p:spPr>
          <a:xfrm>
            <a:off x="4730262" y="1293838"/>
            <a:ext cx="432170" cy="5440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</a:p>
        </p:txBody>
      </p:sp>
      <p:sp>
        <p:nvSpPr>
          <p:cNvPr id="19" name="同侧圆角矩形 18"/>
          <p:cNvSpPr/>
          <p:nvPr/>
        </p:nvSpPr>
        <p:spPr>
          <a:xfrm>
            <a:off x="1" y="-65399"/>
            <a:ext cx="9143999" cy="756138"/>
          </a:xfrm>
          <a:prstGeom prst="round2Same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同侧圆角矩形 19"/>
          <p:cNvSpPr/>
          <p:nvPr/>
        </p:nvSpPr>
        <p:spPr>
          <a:xfrm rot="10800000">
            <a:off x="1" y="6101862"/>
            <a:ext cx="9143999" cy="756138"/>
          </a:xfrm>
          <a:prstGeom prst="round2Same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71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6" grpId="0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5720" y="11430"/>
            <a:ext cx="9234805" cy="6835775"/>
          </a:xfrm>
          <a:prstGeom prst="rect">
            <a:avLst/>
          </a:prstGeom>
        </p:spPr>
      </p:pic>
      <p:pic>
        <p:nvPicPr>
          <p:cNvPr id="13313" name="图片 8193" descr="b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10662" y="-149152"/>
            <a:ext cx="9564687" cy="9148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8" name="文本框 8194"/>
          <p:cNvSpPr txBox="1"/>
          <p:nvPr/>
        </p:nvSpPr>
        <p:spPr>
          <a:xfrm>
            <a:off x="2905125" y="522288"/>
            <a:ext cx="3841750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zh-CN" altLang="en-US" sz="4800" dirty="0">
                <a:latin typeface="微软雅黑" panose="020B0503020204020204" charset="-122"/>
                <a:ea typeface="微软雅黑" panose="020B0503020204020204" charset="-122"/>
              </a:rPr>
              <a:t>你学会了吗？</a:t>
            </a:r>
          </a:p>
        </p:txBody>
      </p:sp>
      <p:sp>
        <p:nvSpPr>
          <p:cNvPr id="5" name="同侧圆角矩形 4"/>
          <p:cNvSpPr/>
          <p:nvPr/>
        </p:nvSpPr>
        <p:spPr>
          <a:xfrm>
            <a:off x="-210662" y="-233850"/>
            <a:ext cx="9564687" cy="756138"/>
          </a:xfrm>
          <a:prstGeom prst="round2Same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同侧圆角矩形 5"/>
          <p:cNvSpPr/>
          <p:nvPr/>
        </p:nvSpPr>
        <p:spPr>
          <a:xfrm rot="10800000">
            <a:off x="-210661" y="5984311"/>
            <a:ext cx="9564686" cy="873689"/>
          </a:xfrm>
          <a:prstGeom prst="round2Same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文本框 3074"/>
          <p:cNvSpPr txBox="1"/>
          <p:nvPr/>
        </p:nvSpPr>
        <p:spPr>
          <a:xfrm>
            <a:off x="1366056" y="1436028"/>
            <a:ext cx="6653212" cy="437042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</a:rPr>
              <a:t>学习任务：</a:t>
            </a:r>
          </a:p>
          <a:p>
            <a:pPr lvl="0" indent="0"/>
            <a:endParaRPr lang="zh-CN" altLang="en-US" sz="3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 indent="0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>1、知道物体在液体中的</a:t>
            </a:r>
            <a:r>
              <a:rPr lang="zh-CN" altLang="en-US" sz="32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浮沉状态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</a:p>
          <a:p>
            <a:pPr lvl="0" indent="0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                 </a:t>
            </a:r>
          </a:p>
          <a:p>
            <a:pPr lvl="0" indent="0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>2、从</a:t>
            </a:r>
            <a:r>
              <a:rPr lang="zh-CN" altLang="en-US" sz="32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受力情况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>分析物体浮沉条件。</a:t>
            </a:r>
          </a:p>
          <a:p>
            <a:pPr lvl="0" indent="0"/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>                 </a:t>
            </a:r>
          </a:p>
          <a:p>
            <a:pPr lvl="0" indent="0"/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> 3、从</a:t>
            </a:r>
            <a:r>
              <a:rPr lang="zh-CN" altLang="en-US" sz="32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密度关系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>分析物体浮沉条件。</a:t>
            </a:r>
          </a:p>
          <a:p>
            <a:pPr lvl="0" indent="0"/>
            <a:r>
              <a:rPr lang="en-US" altLang="zh-CN" sz="27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  <a:p>
            <a:pPr lvl="0" indent="0"/>
            <a:r>
              <a:rPr lang="en-US" altLang="zh-CN" sz="27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sz="27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同侧圆角矩形 5"/>
          <p:cNvSpPr/>
          <p:nvPr/>
        </p:nvSpPr>
        <p:spPr>
          <a:xfrm>
            <a:off x="1" y="-65399"/>
            <a:ext cx="9143999" cy="756138"/>
          </a:xfrm>
          <a:prstGeom prst="round2Same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同侧圆角矩形 6"/>
          <p:cNvSpPr/>
          <p:nvPr/>
        </p:nvSpPr>
        <p:spPr>
          <a:xfrm rot="10800000">
            <a:off x="1" y="6101862"/>
            <a:ext cx="9143999" cy="756138"/>
          </a:xfrm>
          <a:prstGeom prst="round2Same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75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75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75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75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75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75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625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75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75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75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750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750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750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32423" y="4432124"/>
            <a:ext cx="538163" cy="97631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fontAlgn="base"/>
            <a:r>
              <a:rPr lang="zh-CN" altLang="en-US" sz="2800" b="1" strike="noStrike" noProof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浸</a:t>
            </a:r>
          </a:p>
          <a:p>
            <a:pPr fontAlgn="base"/>
            <a:r>
              <a:rPr lang="zh-CN" altLang="en-US" sz="2800" b="1" strike="noStrike" noProof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没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81088" y="4523479"/>
            <a:ext cx="1098550" cy="6794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</a:rPr>
              <a:t>上浮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094004" y="4524114"/>
            <a:ext cx="1098550" cy="6788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</a:rPr>
              <a:t>悬浮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106920" y="4496675"/>
            <a:ext cx="1098550" cy="6794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</a:rPr>
              <a:t>下沉</a:t>
            </a:r>
          </a:p>
        </p:txBody>
      </p:sp>
      <p:sp>
        <p:nvSpPr>
          <p:cNvPr id="4108" name="文本框 14"/>
          <p:cNvSpPr txBox="1"/>
          <p:nvPr/>
        </p:nvSpPr>
        <p:spPr>
          <a:xfrm>
            <a:off x="1630363" y="524883"/>
            <a:ext cx="5624512" cy="6794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en-US" altLang="zh-CN" sz="3600" b="1" dirty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</a:rPr>
              <a:t>物体在液体中的浮沉状态</a:t>
            </a:r>
          </a:p>
        </p:txBody>
      </p:sp>
      <p:pic>
        <p:nvPicPr>
          <p:cNvPr id="3" name="上浮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5">
                  <p14:trim st="5199" end="100.0777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40677" y="1330960"/>
            <a:ext cx="2971800" cy="2852387"/>
          </a:xfrm>
          <a:prstGeom prst="rect">
            <a:avLst/>
          </a:prstGeom>
        </p:spPr>
      </p:pic>
      <p:pic>
        <p:nvPicPr>
          <p:cNvPr id="5" name="悬浮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7">
                  <p14:trim end="18317.9333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3201035" y="1325847"/>
            <a:ext cx="3048000" cy="2857500"/>
          </a:xfrm>
          <a:prstGeom prst="rect">
            <a:avLst/>
          </a:prstGeom>
        </p:spPr>
      </p:pic>
      <p:pic>
        <p:nvPicPr>
          <p:cNvPr id="12" name="下沉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6337593" y="1330960"/>
            <a:ext cx="2806407" cy="28711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081088" y="5514307"/>
            <a:ext cx="1098550" cy="6794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</a:rPr>
              <a:t>漂浮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091940" y="5514307"/>
            <a:ext cx="1098550" cy="6794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</a:rPr>
              <a:t>悬浮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109167" y="5419154"/>
            <a:ext cx="1098550" cy="6794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</a:rPr>
              <a:t>沉底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32422" y="5443440"/>
            <a:ext cx="538163" cy="97472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zh-CN" altLang="en-US" sz="2800" b="1" strike="noStrike" noProof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静</a:t>
            </a:r>
          </a:p>
          <a:p>
            <a:pPr fontAlgn="base"/>
            <a:r>
              <a:rPr lang="zh-CN" altLang="en-US" sz="2800" b="1" strike="noStrike" noProof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止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46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5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7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58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7" grpId="0" animBg="1"/>
      <p:bldP spid="6" grpId="0"/>
      <p:bldP spid="9" grpId="0"/>
      <p:bldP spid="10" grpId="0"/>
      <p:bldP spid="14" grpId="0"/>
      <p:bldP spid="14" grpId="1"/>
      <p:bldP spid="15" grpId="0"/>
      <p:bldP spid="15" grpId="1"/>
      <p:bldP spid="16" grpId="0"/>
      <p:bldP spid="16" grpId="1"/>
      <p:bldP spid="17" grpId="0" animBg="1"/>
    </p:bldLst>
  </p:timing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组合 5121"/>
          <p:cNvGrpSpPr/>
          <p:nvPr/>
        </p:nvGrpSpPr>
        <p:grpSpPr>
          <a:xfrm>
            <a:off x="6538913" y="3214688"/>
            <a:ext cx="2190750" cy="2122487"/>
            <a:chOff x="0" y="0"/>
            <a:chExt cx="3617" cy="1623"/>
          </a:xfrm>
        </p:grpSpPr>
        <p:sp>
          <p:nvSpPr>
            <p:cNvPr id="5122" name="矩形 5122"/>
            <p:cNvSpPr/>
            <p:nvPr/>
          </p:nvSpPr>
          <p:spPr>
            <a:xfrm>
              <a:off x="11" y="0"/>
              <a:ext cx="3562" cy="1623"/>
            </a:xfrm>
            <a:prstGeom prst="rect">
              <a:avLst/>
            </a:prstGeom>
            <a:solidFill>
              <a:srgbClr val="CCFFFF"/>
            </a:solidFill>
            <a:ln w="9525">
              <a:noFill/>
            </a:ln>
          </p:spPr>
          <p:txBody>
            <a:bodyPr anchor="t"/>
            <a:lstStyle/>
            <a:p>
              <a:pPr lvl="0" inden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23" name="直接连接符 5123"/>
            <p:cNvSpPr/>
            <p:nvPr/>
          </p:nvSpPr>
          <p:spPr>
            <a:xfrm>
              <a:off x="0" y="0"/>
              <a:ext cx="3617" cy="0"/>
            </a:xfrm>
            <a:prstGeom prst="line">
              <a:avLst/>
            </a:prstGeom>
            <a:ln w="190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127" name="组合 5126"/>
          <p:cNvGrpSpPr/>
          <p:nvPr/>
        </p:nvGrpSpPr>
        <p:grpSpPr>
          <a:xfrm>
            <a:off x="6975475" y="4618038"/>
            <a:ext cx="1385888" cy="495300"/>
            <a:chOff x="0" y="0"/>
            <a:chExt cx="873" cy="312"/>
          </a:xfrm>
        </p:grpSpPr>
        <p:sp>
          <p:nvSpPr>
            <p:cNvPr id="5126" name="文本框 5127"/>
            <p:cNvSpPr txBox="1"/>
            <p:nvPr/>
          </p:nvSpPr>
          <p:spPr>
            <a:xfrm>
              <a:off x="518" y="54"/>
              <a:ext cx="355" cy="205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 anchor="t"/>
            <a:lstStyle/>
            <a:p>
              <a:pPr lvl="0" indent="0" algn="just" eaLnBrk="0" hangingPunct="0"/>
              <a:r>
                <a:rPr lang="zh-CN" altLang="en-US" sz="2000" b="1" dirty="0">
                  <a:latin typeface="微软雅黑" panose="020B0503020204020204" charset="-122"/>
                  <a:ea typeface="微软雅黑" panose="020B0503020204020204" charset="-122"/>
                </a:rPr>
                <a:t>上浮</a:t>
              </a:r>
            </a:p>
          </p:txBody>
        </p:sp>
        <p:sp>
          <p:nvSpPr>
            <p:cNvPr id="2" name="直接连接符 5128"/>
            <p:cNvSpPr/>
            <p:nvPr/>
          </p:nvSpPr>
          <p:spPr>
            <a:xfrm flipV="1">
              <a:off x="0" y="0"/>
              <a:ext cx="0" cy="31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sp>
        <p:nvSpPr>
          <p:cNvPr id="5128" name="矩形 5129"/>
          <p:cNvSpPr/>
          <p:nvPr/>
        </p:nvSpPr>
        <p:spPr>
          <a:xfrm>
            <a:off x="7373938" y="4033838"/>
            <a:ext cx="561975" cy="4841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5136" name="组合 5135"/>
          <p:cNvGrpSpPr/>
          <p:nvPr/>
        </p:nvGrpSpPr>
        <p:grpSpPr>
          <a:xfrm>
            <a:off x="7610475" y="3303588"/>
            <a:ext cx="647700" cy="1017587"/>
            <a:chOff x="0" y="0"/>
            <a:chExt cx="425" cy="567"/>
          </a:xfrm>
        </p:grpSpPr>
        <p:sp>
          <p:nvSpPr>
            <p:cNvPr id="5130" name="文本框 5136"/>
            <p:cNvSpPr txBox="1"/>
            <p:nvPr/>
          </p:nvSpPr>
          <p:spPr>
            <a:xfrm>
              <a:off x="0" y="0"/>
              <a:ext cx="425" cy="22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 eaLnBrk="0" hangingPunct="0">
                <a:spcBef>
                  <a:spcPct val="50000"/>
                </a:spcBef>
              </a:pPr>
              <a:r>
                <a:rPr lang="en-US" altLang="x-none" sz="20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r>
                <a:rPr lang="zh-CN" altLang="en-US" sz="2000" b="1" baseline="-25000" dirty="0">
                  <a:latin typeface="微软雅黑" panose="020B0503020204020204" charset="-122"/>
                  <a:ea typeface="微软雅黑" panose="020B0503020204020204" charset="-122"/>
                </a:rPr>
                <a:t>浮</a:t>
              </a:r>
            </a:p>
          </p:txBody>
        </p:sp>
        <p:sp>
          <p:nvSpPr>
            <p:cNvPr id="5131" name="直接连接符 5137"/>
            <p:cNvSpPr/>
            <p:nvPr/>
          </p:nvSpPr>
          <p:spPr>
            <a:xfrm flipV="1">
              <a:off x="28" y="85"/>
              <a:ext cx="4" cy="482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grpSp>
        <p:nvGrpSpPr>
          <p:cNvPr id="5139" name="组合 5138"/>
          <p:cNvGrpSpPr/>
          <p:nvPr/>
        </p:nvGrpSpPr>
        <p:grpSpPr>
          <a:xfrm>
            <a:off x="7202488" y="4321175"/>
            <a:ext cx="533400" cy="773113"/>
            <a:chOff x="0" y="0"/>
            <a:chExt cx="336" cy="394"/>
          </a:xfrm>
        </p:grpSpPr>
        <p:sp>
          <p:nvSpPr>
            <p:cNvPr id="5133" name="文本框 5139"/>
            <p:cNvSpPr txBox="1"/>
            <p:nvPr/>
          </p:nvSpPr>
          <p:spPr>
            <a:xfrm>
              <a:off x="0" y="192"/>
              <a:ext cx="336" cy="20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 eaLnBrk="0" hangingPunct="0">
                <a:spcBef>
                  <a:spcPct val="50000"/>
                </a:spcBef>
              </a:pPr>
              <a:r>
                <a:rPr lang="en-US" altLang="x-none" sz="2000" b="1" i="1" dirty="0">
                  <a:solidFill>
                    <a:srgbClr val="990099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G</a:t>
              </a:r>
              <a:endParaRPr lang="en-US" altLang="x-none" sz="2000" b="1" i="1" baseline="-25000" dirty="0">
                <a:solidFill>
                  <a:srgbClr val="990099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134" name="直接连接符 5140"/>
            <p:cNvSpPr/>
            <p:nvPr/>
          </p:nvSpPr>
          <p:spPr>
            <a:xfrm>
              <a:off x="288" y="0"/>
              <a:ext cx="0" cy="336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oval" w="med" len="med"/>
              <a:tailEnd type="triangle" w="med" len="med"/>
            </a:ln>
          </p:spPr>
        </p:sp>
      </p:grpSp>
      <p:sp>
        <p:nvSpPr>
          <p:cNvPr id="5154" name="文本框 5153"/>
          <p:cNvSpPr txBox="1"/>
          <p:nvPr/>
        </p:nvSpPr>
        <p:spPr>
          <a:xfrm>
            <a:off x="4021138" y="2055813"/>
            <a:ext cx="3352800" cy="11890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 eaLnBrk="0" hangingPunct="0">
              <a:spcBef>
                <a:spcPct val="50000"/>
              </a:spcBef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上浮</a:t>
            </a:r>
          </a:p>
          <a:p>
            <a:pPr lvl="0" indent="0" eaLnBrk="0" hangingPunct="0">
              <a:spcBef>
                <a:spcPct val="50000"/>
              </a:spcBef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x-none" sz="2800" b="1" i="1" dirty="0">
                <a:latin typeface="微软雅黑" panose="020B0503020204020204" charset="-122"/>
                <a:ea typeface="微软雅黑" panose="020B0503020204020204" charset="-122"/>
              </a:rPr>
              <a:t>F</a:t>
            </a:r>
            <a:r>
              <a:rPr lang="zh-CN" altLang="en-US" sz="2800" b="1" baseline="-25000" dirty="0">
                <a:latin typeface="微软雅黑" panose="020B0503020204020204" charset="-122"/>
                <a:ea typeface="微软雅黑" panose="020B0503020204020204" charset="-122"/>
              </a:rPr>
              <a:t>浮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＞</a:t>
            </a:r>
            <a:r>
              <a:rPr lang="en-US" altLang="x-none" sz="2800" b="1" i="1" dirty="0">
                <a:solidFill>
                  <a:srgbClr val="990099"/>
                </a:solidFill>
                <a:latin typeface="微软雅黑" panose="020B0503020204020204" charset="-122"/>
                <a:ea typeface="微软雅黑" panose="020B0503020204020204" charset="-122"/>
              </a:rPr>
              <a:t>G</a:t>
            </a:r>
          </a:p>
        </p:txBody>
      </p:sp>
      <p:sp>
        <p:nvSpPr>
          <p:cNvPr id="5163" name="文本框 5162"/>
          <p:cNvSpPr txBox="1"/>
          <p:nvPr/>
        </p:nvSpPr>
        <p:spPr>
          <a:xfrm>
            <a:off x="4175125" y="4224338"/>
            <a:ext cx="2916238" cy="11890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 eaLnBrk="0" hangingPunct="0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漂浮</a:t>
            </a:r>
          </a:p>
          <a:p>
            <a:pPr lvl="0" indent="0" eaLnBrk="0" hangingPunct="0">
              <a:spcBef>
                <a:spcPct val="50000"/>
              </a:spcBef>
            </a:pPr>
            <a:r>
              <a:rPr lang="en-US" altLang="x-none" sz="2800" b="1" i="1" dirty="0">
                <a:latin typeface="微软雅黑" panose="020B0503020204020204" charset="-122"/>
                <a:ea typeface="微软雅黑" panose="020B0503020204020204" charset="-122"/>
              </a:rPr>
              <a:t>F</a:t>
            </a:r>
            <a:r>
              <a:rPr lang="zh-CN" altLang="en-US" sz="2800" b="1" baseline="-25000" dirty="0">
                <a:latin typeface="微软雅黑" panose="020B0503020204020204" charset="-122"/>
                <a:ea typeface="微软雅黑" panose="020B0503020204020204" charset="-122"/>
              </a:rPr>
              <a:t>浮 </a:t>
            </a:r>
            <a:r>
              <a:rPr lang="en-US" altLang="x-none" sz="2800" b="1" dirty="0">
                <a:latin typeface="微软雅黑" panose="020B0503020204020204" charset="-122"/>
                <a:ea typeface="微软雅黑" panose="020B0503020204020204" charset="-122"/>
              </a:rPr>
              <a:t>= </a:t>
            </a:r>
            <a:r>
              <a:rPr lang="en-US" altLang="x-none" sz="2800" b="1" i="1" dirty="0">
                <a:solidFill>
                  <a:srgbClr val="990099"/>
                </a:solidFill>
                <a:latin typeface="微软雅黑" panose="020B0503020204020204" charset="-122"/>
                <a:ea typeface="微软雅黑" panose="020B0503020204020204" charset="-122"/>
              </a:rPr>
              <a:t>G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73063" y="2238375"/>
            <a:ext cx="538163" cy="97631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fontAlgn="base"/>
            <a:r>
              <a:rPr lang="zh-CN" altLang="en-US" sz="2800" b="1" strike="noStrike" noProof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浸</a:t>
            </a:r>
          </a:p>
          <a:p>
            <a:pPr fontAlgn="base"/>
            <a:r>
              <a:rPr lang="zh-CN" altLang="en-US" sz="2800" b="1" strike="noStrike" noProof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没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73063" y="4406900"/>
            <a:ext cx="538163" cy="97631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fontAlgn="base"/>
            <a:r>
              <a:rPr lang="zh-CN" altLang="en-US" sz="2800" b="1" strike="noStrike" noProof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静</a:t>
            </a:r>
          </a:p>
          <a:p>
            <a:pPr fontAlgn="base"/>
            <a:r>
              <a:rPr lang="zh-CN" altLang="en-US" sz="2800" b="1" strike="noStrike" noProof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止</a:t>
            </a:r>
          </a:p>
        </p:txBody>
      </p:sp>
      <p:sp>
        <p:nvSpPr>
          <p:cNvPr id="23" name="文本框 14"/>
          <p:cNvSpPr txBox="1"/>
          <p:nvPr/>
        </p:nvSpPr>
        <p:spPr>
          <a:xfrm>
            <a:off x="1039622" y="989688"/>
            <a:ext cx="7064755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en-US" altLang="zh-CN" sz="3600" b="1" dirty="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</a:rPr>
              <a:t>从受力情况分析物体的浮沉条件</a:t>
            </a:r>
          </a:p>
        </p:txBody>
      </p:sp>
      <p:sp>
        <p:nvSpPr>
          <p:cNvPr id="20" name="同侧圆角矩形 19"/>
          <p:cNvSpPr/>
          <p:nvPr/>
        </p:nvSpPr>
        <p:spPr>
          <a:xfrm>
            <a:off x="1" y="-65399"/>
            <a:ext cx="9143999" cy="756138"/>
          </a:xfrm>
          <a:prstGeom prst="round2Same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同侧圆角矩形 20"/>
          <p:cNvSpPr/>
          <p:nvPr/>
        </p:nvSpPr>
        <p:spPr>
          <a:xfrm rot="10800000">
            <a:off x="1" y="6101862"/>
            <a:ext cx="9143999" cy="756138"/>
          </a:xfrm>
          <a:prstGeom prst="round2Same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4306 0.000000 L -0.334306 0.000000 " pathEditMode="relative" rAng="0" ptsTypes="">
                                      <p:cBhvr>
                                        <p:cTn id="40" dur="20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0000 0.000000 L -0.340000 0.000000 " pathEditMode="relative" rAng="0" ptsTypes="">
                                      <p:cBhvr>
                                        <p:cTn id="42" dur="20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4" grpId="0"/>
      <p:bldP spid="5154" grpId="1"/>
      <p:bldP spid="5163" grpId="0"/>
      <p:bldP spid="5163" grpId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5" name="组合 5121"/>
          <p:cNvGrpSpPr/>
          <p:nvPr/>
        </p:nvGrpSpPr>
        <p:grpSpPr>
          <a:xfrm>
            <a:off x="6538913" y="3214688"/>
            <a:ext cx="2190750" cy="2122487"/>
            <a:chOff x="0" y="0"/>
            <a:chExt cx="3617" cy="1623"/>
          </a:xfrm>
        </p:grpSpPr>
        <p:sp>
          <p:nvSpPr>
            <p:cNvPr id="6146" name="矩形 5122"/>
            <p:cNvSpPr/>
            <p:nvPr/>
          </p:nvSpPr>
          <p:spPr>
            <a:xfrm>
              <a:off x="11" y="0"/>
              <a:ext cx="3562" cy="1623"/>
            </a:xfrm>
            <a:prstGeom prst="rect">
              <a:avLst/>
            </a:prstGeom>
            <a:solidFill>
              <a:srgbClr val="CCFFFF"/>
            </a:solidFill>
            <a:ln w="9525">
              <a:noFill/>
            </a:ln>
          </p:spPr>
          <p:txBody>
            <a:bodyPr anchor="t"/>
            <a:lstStyle/>
            <a:p>
              <a:pPr lvl="0" inden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147" name="直接连接符 5123"/>
            <p:cNvSpPr/>
            <p:nvPr/>
          </p:nvSpPr>
          <p:spPr>
            <a:xfrm>
              <a:off x="0" y="0"/>
              <a:ext cx="3617" cy="0"/>
            </a:xfrm>
            <a:prstGeom prst="line">
              <a:avLst/>
            </a:prstGeom>
            <a:ln w="190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6150" name="矩形 5129"/>
          <p:cNvSpPr/>
          <p:nvPr/>
        </p:nvSpPr>
        <p:spPr>
          <a:xfrm>
            <a:off x="7375208" y="4033838"/>
            <a:ext cx="561975" cy="4841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5136" name="组合 5135"/>
          <p:cNvGrpSpPr/>
          <p:nvPr/>
        </p:nvGrpSpPr>
        <p:grpSpPr>
          <a:xfrm>
            <a:off x="7616825" y="3498850"/>
            <a:ext cx="647700" cy="822325"/>
            <a:chOff x="0" y="0"/>
            <a:chExt cx="425" cy="567"/>
          </a:xfrm>
        </p:grpSpPr>
        <p:sp>
          <p:nvSpPr>
            <p:cNvPr id="6152" name="文本框 5136"/>
            <p:cNvSpPr txBox="1"/>
            <p:nvPr/>
          </p:nvSpPr>
          <p:spPr>
            <a:xfrm>
              <a:off x="0" y="0"/>
              <a:ext cx="425" cy="27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 eaLnBrk="0" hangingPunct="0">
                <a:spcBef>
                  <a:spcPct val="50000"/>
                </a:spcBef>
              </a:pPr>
              <a:r>
                <a:rPr lang="en-US" altLang="x-none" sz="20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r>
                <a:rPr lang="zh-CN" altLang="en-US" sz="2000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浮</a:t>
              </a:r>
            </a:p>
          </p:txBody>
        </p:sp>
        <p:sp>
          <p:nvSpPr>
            <p:cNvPr id="6153" name="直接连接符 5137"/>
            <p:cNvSpPr/>
            <p:nvPr/>
          </p:nvSpPr>
          <p:spPr>
            <a:xfrm flipV="1">
              <a:off x="28" y="85"/>
              <a:ext cx="4" cy="482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grpSp>
        <p:nvGrpSpPr>
          <p:cNvPr id="5139" name="组合 5138"/>
          <p:cNvGrpSpPr/>
          <p:nvPr/>
        </p:nvGrpSpPr>
        <p:grpSpPr>
          <a:xfrm>
            <a:off x="7202488" y="4321175"/>
            <a:ext cx="533400" cy="779463"/>
            <a:chOff x="0" y="0"/>
            <a:chExt cx="336" cy="391"/>
          </a:xfrm>
        </p:grpSpPr>
        <p:sp>
          <p:nvSpPr>
            <p:cNvPr id="6155" name="文本框 5139"/>
            <p:cNvSpPr txBox="1"/>
            <p:nvPr/>
          </p:nvSpPr>
          <p:spPr>
            <a:xfrm>
              <a:off x="0" y="192"/>
              <a:ext cx="336" cy="19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 eaLnBrk="0" hangingPunct="0">
                <a:spcBef>
                  <a:spcPct val="50000"/>
                </a:spcBef>
              </a:pPr>
              <a:r>
                <a:rPr lang="en-US" altLang="x-none" sz="2000" b="1" i="1" dirty="0">
                  <a:solidFill>
                    <a:srgbClr val="990099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G</a:t>
              </a:r>
              <a:endParaRPr lang="en-US" altLang="x-none" sz="2000" b="1" i="1" baseline="-25000" dirty="0">
                <a:solidFill>
                  <a:srgbClr val="990099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6156" name="直接连接符 5140"/>
            <p:cNvSpPr/>
            <p:nvPr/>
          </p:nvSpPr>
          <p:spPr>
            <a:xfrm>
              <a:off x="288" y="0"/>
              <a:ext cx="0" cy="336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oval" w="med" len="med"/>
              <a:tailEnd type="triangle" w="med" len="med"/>
            </a:ln>
          </p:spPr>
        </p:sp>
      </p:grpSp>
      <p:sp>
        <p:nvSpPr>
          <p:cNvPr id="5164" name="文本框 5163"/>
          <p:cNvSpPr txBox="1"/>
          <p:nvPr/>
        </p:nvSpPr>
        <p:spPr>
          <a:xfrm>
            <a:off x="4584700" y="2395538"/>
            <a:ext cx="3352800" cy="11890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 eaLnBrk="0" hangingPunct="0"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悬浮</a:t>
            </a:r>
          </a:p>
          <a:p>
            <a:pPr lvl="0" indent="0" eaLnBrk="0" hangingPunct="0">
              <a:spcBef>
                <a:spcPct val="50000"/>
              </a:spcBef>
            </a:pPr>
            <a:r>
              <a:rPr lang="en-US" altLang="x-none" sz="2800" b="1" i="1" dirty="0">
                <a:latin typeface="微软雅黑" panose="020B0503020204020204" charset="-122"/>
                <a:ea typeface="微软雅黑" panose="020B0503020204020204" charset="-122"/>
              </a:rPr>
              <a:t>F</a:t>
            </a:r>
            <a:r>
              <a:rPr lang="zh-CN" altLang="en-US" sz="2800" b="1" baseline="-25000" dirty="0">
                <a:latin typeface="微软雅黑" panose="020B0503020204020204" charset="-122"/>
                <a:ea typeface="微软雅黑" panose="020B0503020204020204" charset="-122"/>
              </a:rPr>
              <a:t>浮 </a:t>
            </a:r>
            <a:r>
              <a:rPr lang="en-US" altLang="x-none" sz="2800" b="1" dirty="0">
                <a:latin typeface="微软雅黑" panose="020B0503020204020204" charset="-122"/>
                <a:ea typeface="微软雅黑" panose="020B0503020204020204" charset="-122"/>
              </a:rPr>
              <a:t>= </a:t>
            </a:r>
            <a:r>
              <a:rPr lang="en-US" altLang="x-none" sz="2800" b="1" i="1" dirty="0">
                <a:solidFill>
                  <a:srgbClr val="990099"/>
                </a:solidFill>
                <a:latin typeface="微软雅黑" panose="020B0503020204020204" charset="-122"/>
                <a:ea typeface="微软雅黑" panose="020B0503020204020204" charset="-122"/>
              </a:rPr>
              <a:t>G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584700" y="4591050"/>
            <a:ext cx="3352800" cy="1187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 eaLnBrk="0" hangingPunct="0"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悬浮</a:t>
            </a:r>
          </a:p>
          <a:p>
            <a:pPr lvl="0" indent="0" eaLnBrk="0" hangingPunct="0">
              <a:spcBef>
                <a:spcPct val="50000"/>
              </a:spcBef>
            </a:pPr>
            <a:r>
              <a:rPr lang="en-US" altLang="x-none" sz="2800" b="1" i="1" dirty="0">
                <a:latin typeface="微软雅黑" panose="020B0503020204020204" charset="-122"/>
                <a:ea typeface="微软雅黑" panose="020B0503020204020204" charset="-122"/>
              </a:rPr>
              <a:t>F</a:t>
            </a:r>
            <a:r>
              <a:rPr lang="zh-CN" altLang="en-US" sz="2800" b="1" baseline="-25000" dirty="0">
                <a:latin typeface="微软雅黑" panose="020B0503020204020204" charset="-122"/>
                <a:ea typeface="微软雅黑" panose="020B0503020204020204" charset="-122"/>
              </a:rPr>
              <a:t>浮 </a:t>
            </a:r>
            <a:r>
              <a:rPr lang="en-US" altLang="x-none" sz="2800" b="1" dirty="0">
                <a:latin typeface="微软雅黑" panose="020B0503020204020204" charset="-122"/>
                <a:ea typeface="微软雅黑" panose="020B0503020204020204" charset="-122"/>
              </a:rPr>
              <a:t>= </a:t>
            </a:r>
            <a:r>
              <a:rPr lang="en-US" altLang="x-none" sz="2800" b="1" i="1" dirty="0">
                <a:solidFill>
                  <a:srgbClr val="990099"/>
                </a:solidFill>
                <a:latin typeface="微软雅黑" panose="020B0503020204020204" charset="-122"/>
                <a:ea typeface="微软雅黑" panose="020B0503020204020204" charset="-122"/>
              </a:rPr>
              <a:t>G</a:t>
            </a:r>
          </a:p>
        </p:txBody>
      </p:sp>
      <p:sp>
        <p:nvSpPr>
          <p:cNvPr id="6159" name="文本框 2"/>
          <p:cNvSpPr txBox="1"/>
          <p:nvPr/>
        </p:nvSpPr>
        <p:spPr>
          <a:xfrm>
            <a:off x="911225" y="2395538"/>
            <a:ext cx="3352800" cy="11890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 eaLnBrk="0" hangingPunct="0">
              <a:spcBef>
                <a:spcPct val="50000"/>
              </a:spcBef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上浮</a:t>
            </a:r>
          </a:p>
          <a:p>
            <a:pPr lvl="0" indent="0" eaLnBrk="0" hangingPunct="0">
              <a:spcBef>
                <a:spcPct val="50000"/>
              </a:spcBef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x-none" sz="2800" b="1" i="1" dirty="0">
                <a:latin typeface="微软雅黑" panose="020B0503020204020204" charset="-122"/>
                <a:ea typeface="微软雅黑" panose="020B0503020204020204" charset="-122"/>
              </a:rPr>
              <a:t>F</a:t>
            </a:r>
            <a:r>
              <a:rPr lang="zh-CN" altLang="en-US" sz="2800" b="1" baseline="-25000" dirty="0">
                <a:latin typeface="微软雅黑" panose="020B0503020204020204" charset="-122"/>
                <a:ea typeface="微软雅黑" panose="020B0503020204020204" charset="-122"/>
              </a:rPr>
              <a:t>浮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＞</a:t>
            </a:r>
            <a:r>
              <a:rPr lang="en-US" altLang="x-none" sz="2800" b="1" i="1" dirty="0">
                <a:solidFill>
                  <a:srgbClr val="990099"/>
                </a:solidFill>
                <a:latin typeface="微软雅黑" panose="020B0503020204020204" charset="-122"/>
                <a:ea typeface="微软雅黑" panose="020B0503020204020204" charset="-122"/>
              </a:rPr>
              <a:t>G</a:t>
            </a:r>
          </a:p>
        </p:txBody>
      </p:sp>
      <p:sp>
        <p:nvSpPr>
          <p:cNvPr id="6160" name="文本框 3"/>
          <p:cNvSpPr txBox="1"/>
          <p:nvPr/>
        </p:nvSpPr>
        <p:spPr>
          <a:xfrm>
            <a:off x="911225" y="4575175"/>
            <a:ext cx="2916238" cy="11890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 eaLnBrk="0" hangingPunct="0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漂浮</a:t>
            </a:r>
          </a:p>
          <a:p>
            <a:pPr lvl="0" indent="0" eaLnBrk="0" hangingPunct="0">
              <a:spcBef>
                <a:spcPct val="50000"/>
              </a:spcBef>
            </a:pPr>
            <a:r>
              <a:rPr lang="en-US" altLang="x-none" sz="2800" b="1" i="1" dirty="0">
                <a:latin typeface="微软雅黑" panose="020B0503020204020204" charset="-122"/>
                <a:ea typeface="微软雅黑" panose="020B0503020204020204" charset="-122"/>
              </a:rPr>
              <a:t>F</a:t>
            </a:r>
            <a:r>
              <a:rPr lang="zh-CN" altLang="en-US" sz="2800" b="1" baseline="-25000" dirty="0">
                <a:latin typeface="微软雅黑" panose="020B0503020204020204" charset="-122"/>
                <a:ea typeface="微软雅黑" panose="020B0503020204020204" charset="-122"/>
              </a:rPr>
              <a:t>浮 </a:t>
            </a:r>
            <a:r>
              <a:rPr lang="en-US" altLang="x-none" sz="2800" b="1" dirty="0">
                <a:latin typeface="微软雅黑" panose="020B0503020204020204" charset="-122"/>
                <a:ea typeface="微软雅黑" panose="020B0503020204020204" charset="-122"/>
              </a:rPr>
              <a:t>= </a:t>
            </a:r>
            <a:r>
              <a:rPr lang="en-US" altLang="x-none" sz="2800" b="1" i="1" dirty="0">
                <a:solidFill>
                  <a:srgbClr val="990099"/>
                </a:solidFill>
                <a:latin typeface="微软雅黑" panose="020B0503020204020204" charset="-122"/>
                <a:ea typeface="微软雅黑" panose="020B0503020204020204" charset="-122"/>
              </a:rPr>
              <a:t>G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73063" y="2486025"/>
            <a:ext cx="538163" cy="97631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fontAlgn="base"/>
            <a:r>
              <a:rPr lang="zh-CN" altLang="en-US" sz="2800" b="1" strike="noStrike" noProof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浸</a:t>
            </a:r>
          </a:p>
          <a:p>
            <a:pPr fontAlgn="base"/>
            <a:r>
              <a:rPr lang="zh-CN" altLang="en-US" sz="2800" b="1" strike="noStrike" noProof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没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73063" y="4697413"/>
            <a:ext cx="538163" cy="97472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zh-CN" altLang="en-US" sz="2800" b="1" strike="noStrike" noProof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静</a:t>
            </a:r>
          </a:p>
          <a:p>
            <a:pPr fontAlgn="base"/>
            <a:r>
              <a:rPr lang="zh-CN" altLang="en-US" sz="2800" b="1" strike="noStrike" noProof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止</a:t>
            </a:r>
          </a:p>
        </p:txBody>
      </p:sp>
      <p:sp>
        <p:nvSpPr>
          <p:cNvPr id="20" name="文本框 14"/>
          <p:cNvSpPr txBox="1"/>
          <p:nvPr/>
        </p:nvSpPr>
        <p:spPr>
          <a:xfrm>
            <a:off x="911226" y="1016156"/>
            <a:ext cx="7064755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en-US" altLang="zh-CN" sz="3600" b="1" dirty="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</a:rPr>
              <a:t>从受力情况分析物体的浮沉条件</a:t>
            </a:r>
          </a:p>
        </p:txBody>
      </p:sp>
      <p:sp>
        <p:nvSpPr>
          <p:cNvPr id="19" name="同侧圆角矩形 18"/>
          <p:cNvSpPr/>
          <p:nvPr/>
        </p:nvSpPr>
        <p:spPr>
          <a:xfrm>
            <a:off x="1" y="-65399"/>
            <a:ext cx="9143999" cy="756138"/>
          </a:xfrm>
          <a:prstGeom prst="round2Same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同侧圆角矩形 20"/>
          <p:cNvSpPr/>
          <p:nvPr/>
        </p:nvSpPr>
        <p:spPr>
          <a:xfrm rot="10800000">
            <a:off x="1" y="6101862"/>
            <a:ext cx="9143999" cy="756138"/>
          </a:xfrm>
          <a:prstGeom prst="round2Same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86 0.003704 L -0.218958 0.003981 " pathEditMode="relative" rAng="0" ptsTypes="">
                                      <p:cBhvr>
                                        <p:cTn id="22" dur="20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222 0.000000 L -0.220417 0.000185 " pathEditMode="relative" rAng="0" ptsTypes="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4" grpId="0"/>
      <p:bldP spid="5164" grpId="1"/>
      <p:bldP spid="5164" grpId="2"/>
      <p:bldP spid="2" grpId="0"/>
      <p:bldP spid="2" grpId="1"/>
      <p:bldP spid="2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9" name="组合 5121"/>
          <p:cNvGrpSpPr/>
          <p:nvPr/>
        </p:nvGrpSpPr>
        <p:grpSpPr>
          <a:xfrm>
            <a:off x="6538913" y="3214688"/>
            <a:ext cx="2190750" cy="2122487"/>
            <a:chOff x="0" y="0"/>
            <a:chExt cx="3617" cy="1623"/>
          </a:xfrm>
        </p:grpSpPr>
        <p:sp>
          <p:nvSpPr>
            <p:cNvPr id="7170" name="矩形 5122"/>
            <p:cNvSpPr/>
            <p:nvPr/>
          </p:nvSpPr>
          <p:spPr>
            <a:xfrm>
              <a:off x="11" y="0"/>
              <a:ext cx="3562" cy="1623"/>
            </a:xfrm>
            <a:prstGeom prst="rect">
              <a:avLst/>
            </a:prstGeom>
            <a:solidFill>
              <a:srgbClr val="CCFFFF"/>
            </a:solidFill>
            <a:ln w="9525">
              <a:noFill/>
            </a:ln>
          </p:spPr>
          <p:txBody>
            <a:bodyPr anchor="t"/>
            <a:lstStyle/>
            <a:p>
              <a:pPr lvl="0" inden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71" name="直接连接符 5123"/>
            <p:cNvSpPr/>
            <p:nvPr/>
          </p:nvSpPr>
          <p:spPr>
            <a:xfrm>
              <a:off x="0" y="0"/>
              <a:ext cx="3617" cy="0"/>
            </a:xfrm>
            <a:prstGeom prst="line">
              <a:avLst/>
            </a:prstGeom>
            <a:ln w="190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7173" name="矩形 5129"/>
          <p:cNvSpPr/>
          <p:nvPr/>
        </p:nvSpPr>
        <p:spPr>
          <a:xfrm>
            <a:off x="7380288" y="4105275"/>
            <a:ext cx="561975" cy="48418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5136" name="组合 5135"/>
          <p:cNvGrpSpPr/>
          <p:nvPr/>
        </p:nvGrpSpPr>
        <p:grpSpPr>
          <a:xfrm>
            <a:off x="7624763" y="3711575"/>
            <a:ext cx="528637" cy="609600"/>
            <a:chOff x="0" y="0"/>
            <a:chExt cx="425" cy="567"/>
          </a:xfrm>
        </p:grpSpPr>
        <p:sp>
          <p:nvSpPr>
            <p:cNvPr id="7175" name="文本框 5136"/>
            <p:cNvSpPr txBox="1"/>
            <p:nvPr/>
          </p:nvSpPr>
          <p:spPr>
            <a:xfrm>
              <a:off x="0" y="0"/>
              <a:ext cx="425" cy="36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 eaLnBrk="0" hangingPunct="0">
                <a:spcBef>
                  <a:spcPct val="50000"/>
                </a:spcBef>
              </a:pPr>
              <a:r>
                <a:rPr lang="en-US" altLang="x-none" sz="2000" b="1" i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r>
                <a:rPr lang="zh-CN" altLang="en-US" sz="2000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浮</a:t>
              </a:r>
            </a:p>
          </p:txBody>
        </p:sp>
        <p:sp>
          <p:nvSpPr>
            <p:cNvPr id="7176" name="直接连接符 5137"/>
            <p:cNvSpPr/>
            <p:nvPr/>
          </p:nvSpPr>
          <p:spPr>
            <a:xfrm flipV="1">
              <a:off x="28" y="85"/>
              <a:ext cx="4" cy="482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grpSp>
        <p:nvGrpSpPr>
          <p:cNvPr id="5139" name="组合 5138"/>
          <p:cNvGrpSpPr/>
          <p:nvPr/>
        </p:nvGrpSpPr>
        <p:grpSpPr>
          <a:xfrm>
            <a:off x="7126288" y="4321175"/>
            <a:ext cx="533400" cy="771525"/>
            <a:chOff x="-48" y="0"/>
            <a:chExt cx="336" cy="367"/>
          </a:xfrm>
        </p:grpSpPr>
        <p:sp>
          <p:nvSpPr>
            <p:cNvPr id="7178" name="文本框 5139"/>
            <p:cNvSpPr txBox="1"/>
            <p:nvPr/>
          </p:nvSpPr>
          <p:spPr>
            <a:xfrm>
              <a:off x="-48" y="179"/>
              <a:ext cx="336" cy="18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 eaLnBrk="0" hangingPunct="0">
                <a:spcBef>
                  <a:spcPct val="50000"/>
                </a:spcBef>
              </a:pPr>
              <a:r>
                <a:rPr lang="en-US" altLang="x-none" sz="2000" b="1" i="1" dirty="0">
                  <a:solidFill>
                    <a:srgbClr val="990099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G</a:t>
              </a:r>
              <a:endParaRPr lang="en-US" altLang="x-none" sz="2000" b="1" i="1" baseline="-25000" dirty="0">
                <a:solidFill>
                  <a:srgbClr val="990099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179" name="直接连接符 5140"/>
            <p:cNvSpPr/>
            <p:nvPr/>
          </p:nvSpPr>
          <p:spPr>
            <a:xfrm>
              <a:off x="288" y="0"/>
              <a:ext cx="0" cy="336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oval" w="med" len="med"/>
              <a:tailEnd type="triangle" w="med" len="med"/>
            </a:ln>
          </p:spPr>
        </p:sp>
      </p:grpSp>
      <p:sp>
        <p:nvSpPr>
          <p:cNvPr id="7180" name="文本框 5163"/>
          <p:cNvSpPr txBox="1"/>
          <p:nvPr/>
        </p:nvSpPr>
        <p:spPr>
          <a:xfrm>
            <a:off x="2901950" y="2425700"/>
            <a:ext cx="3352800" cy="11890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 eaLnBrk="0" hangingPunct="0"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悬浮</a:t>
            </a:r>
          </a:p>
          <a:p>
            <a:pPr lvl="0" indent="0" eaLnBrk="0" hangingPunct="0">
              <a:spcBef>
                <a:spcPct val="50000"/>
              </a:spcBef>
            </a:pPr>
            <a:r>
              <a:rPr lang="en-US" altLang="x-none" sz="2800" b="1" i="1" dirty="0">
                <a:latin typeface="微软雅黑" panose="020B0503020204020204" charset="-122"/>
                <a:ea typeface="微软雅黑" panose="020B0503020204020204" charset="-122"/>
              </a:rPr>
              <a:t>F</a:t>
            </a:r>
            <a:r>
              <a:rPr lang="zh-CN" altLang="en-US" sz="2800" b="1" baseline="-25000" dirty="0">
                <a:latin typeface="微软雅黑" panose="020B0503020204020204" charset="-122"/>
                <a:ea typeface="微软雅黑" panose="020B0503020204020204" charset="-122"/>
              </a:rPr>
              <a:t>浮 </a:t>
            </a:r>
            <a:r>
              <a:rPr lang="en-US" altLang="x-none" sz="2800" b="1" dirty="0">
                <a:latin typeface="微软雅黑" panose="020B0503020204020204" charset="-122"/>
                <a:ea typeface="微软雅黑" panose="020B0503020204020204" charset="-122"/>
              </a:rPr>
              <a:t>= </a:t>
            </a:r>
            <a:r>
              <a:rPr lang="en-US" altLang="x-none" sz="2800" b="1" i="1" dirty="0">
                <a:solidFill>
                  <a:srgbClr val="990099"/>
                </a:solidFill>
                <a:latin typeface="微软雅黑" panose="020B0503020204020204" charset="-122"/>
                <a:ea typeface="微软雅黑" panose="020B0503020204020204" charset="-122"/>
              </a:rPr>
              <a:t>G</a:t>
            </a:r>
          </a:p>
        </p:txBody>
      </p:sp>
      <p:sp>
        <p:nvSpPr>
          <p:cNvPr id="7181" name="文本框 1"/>
          <p:cNvSpPr txBox="1"/>
          <p:nvPr/>
        </p:nvSpPr>
        <p:spPr>
          <a:xfrm>
            <a:off x="2770188" y="4605338"/>
            <a:ext cx="3352800" cy="11890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 eaLnBrk="0" hangingPunct="0"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悬浮</a:t>
            </a:r>
          </a:p>
          <a:p>
            <a:pPr lvl="0" indent="0" eaLnBrk="0" hangingPunct="0">
              <a:spcBef>
                <a:spcPct val="50000"/>
              </a:spcBef>
            </a:pPr>
            <a:r>
              <a:rPr lang="en-US" altLang="x-none" sz="2800" b="1" i="1" dirty="0">
                <a:latin typeface="微软雅黑" panose="020B0503020204020204" charset="-122"/>
                <a:ea typeface="微软雅黑" panose="020B0503020204020204" charset="-122"/>
              </a:rPr>
              <a:t>F</a:t>
            </a:r>
            <a:r>
              <a:rPr lang="zh-CN" altLang="en-US" sz="2800" b="1" baseline="-25000" dirty="0">
                <a:latin typeface="微软雅黑" panose="020B0503020204020204" charset="-122"/>
                <a:ea typeface="微软雅黑" panose="020B0503020204020204" charset="-122"/>
              </a:rPr>
              <a:t>浮 </a:t>
            </a:r>
            <a:r>
              <a:rPr lang="en-US" altLang="x-none" sz="2800" b="1" dirty="0">
                <a:latin typeface="微软雅黑" panose="020B0503020204020204" charset="-122"/>
                <a:ea typeface="微软雅黑" panose="020B0503020204020204" charset="-122"/>
              </a:rPr>
              <a:t>= </a:t>
            </a:r>
            <a:r>
              <a:rPr lang="en-US" altLang="x-none" sz="2800" b="1" i="1" dirty="0">
                <a:solidFill>
                  <a:srgbClr val="990099"/>
                </a:solidFill>
                <a:latin typeface="微软雅黑" panose="020B0503020204020204" charset="-122"/>
                <a:ea typeface="微软雅黑" panose="020B0503020204020204" charset="-122"/>
              </a:rPr>
              <a:t>G</a:t>
            </a:r>
          </a:p>
        </p:txBody>
      </p:sp>
      <p:sp>
        <p:nvSpPr>
          <p:cNvPr id="7182" name="文本框 2"/>
          <p:cNvSpPr txBox="1"/>
          <p:nvPr/>
        </p:nvSpPr>
        <p:spPr>
          <a:xfrm>
            <a:off x="1025370" y="2395494"/>
            <a:ext cx="3352800" cy="11890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 eaLnBrk="0" hangingPunct="0">
              <a:spcBef>
                <a:spcPct val="50000"/>
              </a:spcBef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上浮</a:t>
            </a:r>
          </a:p>
          <a:p>
            <a:pPr lvl="0" indent="0" eaLnBrk="0" hangingPunct="0">
              <a:spcBef>
                <a:spcPct val="50000"/>
              </a:spcBef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x-none" sz="2800" b="1" i="1" dirty="0">
                <a:latin typeface="微软雅黑" panose="020B0503020204020204" charset="-122"/>
                <a:ea typeface="微软雅黑" panose="020B0503020204020204" charset="-122"/>
              </a:rPr>
              <a:t>F</a:t>
            </a:r>
            <a:r>
              <a:rPr lang="zh-CN" altLang="en-US" sz="2800" b="1" baseline="-25000" dirty="0">
                <a:latin typeface="微软雅黑" panose="020B0503020204020204" charset="-122"/>
                <a:ea typeface="微软雅黑" panose="020B0503020204020204" charset="-122"/>
              </a:rPr>
              <a:t>浮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＞</a:t>
            </a:r>
            <a:r>
              <a:rPr lang="en-US" altLang="x-none" sz="2800" b="1" i="1" dirty="0">
                <a:solidFill>
                  <a:srgbClr val="990099"/>
                </a:solidFill>
                <a:latin typeface="微软雅黑" panose="020B0503020204020204" charset="-122"/>
                <a:ea typeface="微软雅黑" panose="020B0503020204020204" charset="-122"/>
              </a:rPr>
              <a:t>G</a:t>
            </a:r>
          </a:p>
        </p:txBody>
      </p:sp>
      <p:sp>
        <p:nvSpPr>
          <p:cNvPr id="7183" name="文本框 3"/>
          <p:cNvSpPr txBox="1"/>
          <p:nvPr/>
        </p:nvSpPr>
        <p:spPr>
          <a:xfrm>
            <a:off x="1050925" y="4589463"/>
            <a:ext cx="2916238" cy="11890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 eaLnBrk="0" hangingPunct="0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漂浮</a:t>
            </a:r>
          </a:p>
          <a:p>
            <a:pPr lvl="0" indent="0" eaLnBrk="0" hangingPunct="0">
              <a:spcBef>
                <a:spcPct val="50000"/>
              </a:spcBef>
            </a:pPr>
            <a:r>
              <a:rPr lang="en-US" altLang="x-none" sz="2800" b="1" i="1" dirty="0">
                <a:latin typeface="微软雅黑" panose="020B0503020204020204" charset="-122"/>
                <a:ea typeface="微软雅黑" panose="020B0503020204020204" charset="-122"/>
              </a:rPr>
              <a:t>F</a:t>
            </a:r>
            <a:r>
              <a:rPr lang="zh-CN" altLang="en-US" sz="2800" b="1" baseline="-25000" dirty="0">
                <a:latin typeface="微软雅黑" panose="020B0503020204020204" charset="-122"/>
                <a:ea typeface="微软雅黑" panose="020B0503020204020204" charset="-122"/>
              </a:rPr>
              <a:t>浮 </a:t>
            </a:r>
            <a:r>
              <a:rPr lang="en-US" altLang="x-none" sz="2800" b="1" dirty="0">
                <a:latin typeface="微软雅黑" panose="020B0503020204020204" charset="-122"/>
                <a:ea typeface="微软雅黑" panose="020B0503020204020204" charset="-122"/>
              </a:rPr>
              <a:t>= </a:t>
            </a:r>
            <a:r>
              <a:rPr lang="en-US" altLang="x-none" sz="2800" b="1" i="1" dirty="0">
                <a:solidFill>
                  <a:srgbClr val="990099"/>
                </a:solidFill>
                <a:latin typeface="微软雅黑" panose="020B0503020204020204" charset="-122"/>
                <a:ea typeface="微软雅黑" panose="020B0503020204020204" charset="-122"/>
              </a:rPr>
              <a:t>G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82575" y="2501900"/>
            <a:ext cx="539750" cy="9747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fontAlgn="base"/>
            <a:r>
              <a:rPr lang="zh-CN" altLang="en-US" sz="2800" b="1" strike="noStrike" noProof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浸</a:t>
            </a:r>
          </a:p>
          <a:p>
            <a:pPr fontAlgn="base"/>
            <a:r>
              <a:rPr lang="zh-CN" altLang="en-US" sz="2800" b="1" strike="noStrike" noProof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没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82575" y="4697413"/>
            <a:ext cx="539750" cy="97472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fontAlgn="base"/>
            <a:r>
              <a:rPr lang="zh-CN" altLang="en-US" sz="2800" b="1" strike="noStrike" noProof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静</a:t>
            </a:r>
          </a:p>
          <a:p>
            <a:pPr fontAlgn="base"/>
            <a:r>
              <a:rPr lang="zh-CN" altLang="en-US" sz="2800" b="1" strike="noStrike" noProof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止</a:t>
            </a:r>
          </a:p>
        </p:txBody>
      </p:sp>
      <p:grpSp>
        <p:nvGrpSpPr>
          <p:cNvPr id="5133" name="组合 5132"/>
          <p:cNvGrpSpPr/>
          <p:nvPr/>
        </p:nvGrpSpPr>
        <p:grpSpPr>
          <a:xfrm>
            <a:off x="7126288" y="4772025"/>
            <a:ext cx="1276350" cy="565150"/>
            <a:chOff x="0" y="0"/>
            <a:chExt cx="804" cy="356"/>
          </a:xfrm>
        </p:grpSpPr>
        <p:sp>
          <p:nvSpPr>
            <p:cNvPr id="7187" name="文本框 5133"/>
            <p:cNvSpPr txBox="1"/>
            <p:nvPr/>
          </p:nvSpPr>
          <p:spPr>
            <a:xfrm>
              <a:off x="448" y="0"/>
              <a:ext cx="356" cy="205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 anchor="t"/>
            <a:lstStyle/>
            <a:p>
              <a:pPr lvl="0" indent="0" algn="just" eaLnBrk="0" hangingPunct="0"/>
              <a:r>
                <a:rPr lang="zh-CN" altLang="en-US" sz="20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下沉</a:t>
              </a:r>
              <a:endPara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88" name="直接连接符 5134"/>
            <p:cNvSpPr/>
            <p:nvPr/>
          </p:nvSpPr>
          <p:spPr>
            <a:xfrm>
              <a:off x="0" y="44"/>
              <a:ext cx="0" cy="31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sp>
        <p:nvSpPr>
          <p:cNvPr id="5165" name="文本框 5164"/>
          <p:cNvSpPr txBox="1"/>
          <p:nvPr/>
        </p:nvSpPr>
        <p:spPr>
          <a:xfrm>
            <a:off x="4589463" y="2425700"/>
            <a:ext cx="3352800" cy="11890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 eaLnBrk="0" hangingPunct="0">
              <a:spcBef>
                <a:spcPct val="50000"/>
              </a:spcBef>
            </a:pP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下沉</a:t>
            </a:r>
          </a:p>
          <a:p>
            <a:pPr lvl="0" indent="0" eaLnBrk="0" hangingPunct="0">
              <a:spcBef>
                <a:spcPct val="50000"/>
              </a:spcBef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x-none" sz="2800" b="1" i="1" dirty="0">
                <a:latin typeface="微软雅黑" panose="020B0503020204020204" charset="-122"/>
                <a:ea typeface="微软雅黑" panose="020B0503020204020204" charset="-122"/>
              </a:rPr>
              <a:t>F</a:t>
            </a:r>
            <a:r>
              <a:rPr lang="zh-CN" altLang="en-US" sz="2800" b="1" baseline="-25000" dirty="0">
                <a:latin typeface="微软雅黑" panose="020B0503020204020204" charset="-122"/>
                <a:ea typeface="微软雅黑" panose="020B0503020204020204" charset="-122"/>
              </a:rPr>
              <a:t>浮</a:t>
            </a:r>
            <a:r>
              <a:rPr lang="en-US" altLang="x-none" sz="2800" b="1" dirty="0">
                <a:latin typeface="微软雅黑" panose="020B0503020204020204" charset="-122"/>
                <a:ea typeface="微软雅黑" panose="020B0503020204020204" charset="-122"/>
              </a:rPr>
              <a:t>＜</a:t>
            </a:r>
            <a:r>
              <a:rPr lang="en-US" altLang="x-none" sz="2800" b="1" i="1" dirty="0">
                <a:solidFill>
                  <a:srgbClr val="990099"/>
                </a:solidFill>
                <a:latin typeface="微软雅黑" panose="020B0503020204020204" charset="-122"/>
                <a:ea typeface="微软雅黑" panose="020B0503020204020204" charset="-122"/>
              </a:rPr>
              <a:t>G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589780" y="4591050"/>
            <a:ext cx="3718560" cy="18288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eaLnBrk="0" hangingPunct="0">
              <a:spcBef>
                <a:spcPct val="50000"/>
              </a:spcBef>
            </a:pP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zh-CN" sz="2800" b="1" dirty="0">
                <a:latin typeface="微软雅黑" panose="020B0503020204020204" charset="-122"/>
                <a:ea typeface="微软雅黑" panose="020B0503020204020204" charset="-122"/>
              </a:rPr>
              <a:t>沉底</a:t>
            </a:r>
          </a:p>
          <a:p>
            <a:pPr lvl="0" indent="0" eaLnBrk="0" hangingPunct="0">
              <a:spcBef>
                <a:spcPct val="50000"/>
              </a:spcBef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en-US" altLang="x-none" sz="2800" b="1" i="1" dirty="0">
                <a:latin typeface="微软雅黑" panose="020B0503020204020204" charset="-122"/>
                <a:ea typeface="微软雅黑" panose="020B0503020204020204" charset="-122"/>
              </a:rPr>
              <a:t>F</a:t>
            </a:r>
            <a:r>
              <a:rPr lang="zh-CN" altLang="en-US" sz="2800" b="1" baseline="-25000" dirty="0">
                <a:latin typeface="微软雅黑" panose="020B0503020204020204" charset="-122"/>
                <a:ea typeface="微软雅黑" panose="020B0503020204020204" charset="-122"/>
              </a:rPr>
              <a:t>浮   </a:t>
            </a:r>
            <a:r>
              <a:rPr lang="en-US" altLang="x-none" sz="2800" b="1" i="1" dirty="0">
                <a:solidFill>
                  <a:srgbClr val="99009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+N=G</a:t>
            </a:r>
            <a:endParaRPr lang="en-US" altLang="x-none" sz="2800" b="1" i="1" dirty="0">
              <a:solidFill>
                <a:srgbClr val="99009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indent="0" eaLnBrk="0" hangingPunct="0">
              <a:spcBef>
                <a:spcPct val="50000"/>
              </a:spcBef>
            </a:pPr>
            <a:endParaRPr lang="en-US" altLang="x-none" sz="2800" b="1" i="1" dirty="0">
              <a:solidFill>
                <a:srgbClr val="99009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14"/>
          <p:cNvSpPr txBox="1"/>
          <p:nvPr/>
        </p:nvSpPr>
        <p:spPr>
          <a:xfrm>
            <a:off x="1199878" y="1049339"/>
            <a:ext cx="7064755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en-US" altLang="zh-CN" sz="3600" b="1" dirty="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</a:rPr>
              <a:t>从受力情况分析物体的浮沉条件</a:t>
            </a:r>
          </a:p>
        </p:txBody>
      </p:sp>
      <p:sp>
        <p:nvSpPr>
          <p:cNvPr id="24" name="同侧圆角矩形 23"/>
          <p:cNvSpPr/>
          <p:nvPr/>
        </p:nvSpPr>
        <p:spPr>
          <a:xfrm>
            <a:off x="1" y="-65399"/>
            <a:ext cx="9143999" cy="756138"/>
          </a:xfrm>
          <a:prstGeom prst="round2Same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同侧圆角矩形 25"/>
          <p:cNvSpPr/>
          <p:nvPr/>
        </p:nvSpPr>
        <p:spPr>
          <a:xfrm rot="10800000">
            <a:off x="1" y="6101862"/>
            <a:ext cx="9143999" cy="756138"/>
          </a:xfrm>
          <a:prstGeom prst="round2Same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1"/>
      <p:bldP spid="7181" grpId="1"/>
      <p:bldP spid="5165" grpId="1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上浮水银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819995" y="1274884"/>
            <a:ext cx="4066442" cy="3049832"/>
          </a:xfrm>
          <a:prstGeom prst="rect">
            <a:avLst/>
          </a:prstGeom>
        </p:spPr>
      </p:pic>
      <p:pic>
        <p:nvPicPr>
          <p:cNvPr id="4" name="下沉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50270" y="1274884"/>
            <a:ext cx="4066442" cy="304983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502605" y="324401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609570" y="324401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水银</a:t>
            </a:r>
          </a:p>
        </p:txBody>
      </p:sp>
      <p:sp>
        <p:nvSpPr>
          <p:cNvPr id="7" name="矩形 6"/>
          <p:cNvSpPr/>
          <p:nvPr/>
        </p:nvSpPr>
        <p:spPr>
          <a:xfrm>
            <a:off x="946637" y="4457341"/>
            <a:ext cx="166584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15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？</a:t>
            </a:r>
          </a:p>
        </p:txBody>
      </p:sp>
      <p:sp>
        <p:nvSpPr>
          <p:cNvPr id="8" name="云形标注 7"/>
          <p:cNvSpPr/>
          <p:nvPr/>
        </p:nvSpPr>
        <p:spPr>
          <a:xfrm>
            <a:off x="1840223" y="4853354"/>
            <a:ext cx="6877343" cy="937397"/>
          </a:xfrm>
          <a:prstGeom prst="cloudCallout">
            <a:avLst>
              <a:gd name="adj1" fmla="val -35535"/>
              <a:gd name="adj2" fmla="val 9630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物体的浮沉情况可能与密度有关</a:t>
            </a:r>
          </a:p>
        </p:txBody>
      </p:sp>
    </p:spTree>
    <p:extLst>
      <p:ext uri="{BB962C8B-B14F-4D97-AF65-F5344CB8AC3E}">
        <p14:creationId xmlns:p14="http://schemas.microsoft.com/office/powerpoint/2010/main" xmlns="" val="161883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15058" y="5908428"/>
            <a:ext cx="764491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在逐渐往容器中倒水的过程，盐水的密度在逐渐的减小</a:t>
            </a:r>
          </a:p>
        </p:txBody>
      </p:sp>
      <p:pic>
        <p:nvPicPr>
          <p:cNvPr id="3" name="ffff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72782" y="1176250"/>
            <a:ext cx="7064755" cy="4526710"/>
          </a:xfrm>
          <a:prstGeom prst="rect">
            <a:avLst/>
          </a:prstGeom>
        </p:spPr>
      </p:pic>
      <p:sp>
        <p:nvSpPr>
          <p:cNvPr id="6" name="文本框 14"/>
          <p:cNvSpPr txBox="1"/>
          <p:nvPr/>
        </p:nvSpPr>
        <p:spPr>
          <a:xfrm>
            <a:off x="1172783" y="236953"/>
            <a:ext cx="7064755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en-US" altLang="zh-CN" sz="3600" b="1" dirty="0"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</a:rPr>
              <a:t>从密度情况分析物体的浮沉条件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227932" y="3500951"/>
            <a:ext cx="900112" cy="6397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en-US" altLang="x-none" sz="3600" b="1" i="1" dirty="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V</a:t>
            </a:r>
            <a:r>
              <a:rPr lang="zh-CN" altLang="en-US" sz="3600" b="1" baseline="-25000" dirty="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排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44563" y="3383793"/>
            <a:ext cx="690562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en-US" altLang="x-none" sz="4000" b="1" i="1" dirty="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g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80233" y="2147359"/>
            <a:ext cx="854075" cy="7000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en-US" altLang="x-none" sz="40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zh-CN" altLang="en-US" sz="40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浮</a:t>
            </a:r>
          </a:p>
        </p:txBody>
      </p:sp>
      <p:sp>
        <p:nvSpPr>
          <p:cNvPr id="10" name="文本框 9"/>
          <p:cNvSpPr txBox="1"/>
          <p:nvPr/>
        </p:nvSpPr>
        <p:spPr>
          <a:xfrm flipH="1">
            <a:off x="2190736" y="2153278"/>
            <a:ext cx="467995" cy="701039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fontAlgn="base"/>
            <a:r>
              <a:rPr lang="en-US" altLang="x-none" sz="4000" b="1" i="1" strike="noStrike" noProof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G </a:t>
            </a:r>
            <a:endParaRPr lang="en-US" altLang="x-none" sz="4000" b="1" i="1" strike="noStrike" noProof="1"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654208" y="2214554"/>
            <a:ext cx="544513" cy="6397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＞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784157" y="3413614"/>
            <a:ext cx="690880" cy="70104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fontAlgn="base"/>
            <a:r>
              <a:rPr lang="en-US" altLang="x-none" sz="4000" b="1" i="1" strike="noStrike" noProof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宋体" panose="02010600030101010101" pitchFamily="2" charset="-122"/>
              </a:rPr>
              <a:t> g </a:t>
            </a:r>
            <a:endParaRPr lang="en-US" altLang="x-none" sz="4000" b="1" i="1" strike="noStrike" noProof="1"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145277" y="3554731"/>
            <a:ext cx="719454" cy="57912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fontAlgn="base"/>
            <a:r>
              <a:rPr lang="en-US" altLang="x-none" sz="3200" b="1" i="1" strike="noStrike" noProof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V</a:t>
            </a:r>
            <a:r>
              <a:rPr lang="zh-CN" altLang="en-US" sz="3200" b="1" strike="noStrike" baseline="-25000" noProof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物</a:t>
            </a:r>
            <a:endParaRPr lang="zh-CN" altLang="en-US" sz="3200" b="1" strike="noStrike" baseline="-25000" noProof="1"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25742" y="1117185"/>
            <a:ext cx="538163" cy="97631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fontAlgn="base"/>
            <a:r>
              <a:rPr lang="zh-CN" altLang="en-US" sz="2800" b="1" strike="noStrike" noProof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浸</a:t>
            </a:r>
          </a:p>
          <a:p>
            <a:pPr fontAlgn="base"/>
            <a:r>
              <a:rPr lang="zh-CN" altLang="en-US" sz="2800" b="1" strike="noStrike" noProof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没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926465" y="3578896"/>
            <a:ext cx="542925" cy="6397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＞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354180" y="1271304"/>
            <a:ext cx="1096962" cy="6794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</a:rPr>
              <a:t>上浮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1172783" y="3649663"/>
            <a:ext cx="796925" cy="3746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2859084" y="3734629"/>
            <a:ext cx="796925" cy="3746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4023042" y="1211915"/>
            <a:ext cx="1098550" cy="6794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</a:rPr>
              <a:t>悬浮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775710" y="2177046"/>
            <a:ext cx="1593215" cy="70104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fontAlgn="base"/>
            <a:r>
              <a:rPr lang="en-US" altLang="x-none" sz="4000" b="1" i="1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F</a:t>
            </a:r>
            <a:r>
              <a:rPr lang="zh-CN" altLang="en-US" sz="4000" b="1" strike="noStrike" baseline="-25000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浮</a:t>
            </a:r>
            <a:r>
              <a:rPr lang="en-US" altLang="x-none" sz="4000" b="1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=</a:t>
            </a:r>
            <a:r>
              <a:rPr lang="zh-CN" altLang="en-US" sz="4000" b="1" strike="noStrike" baseline="-25000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 </a:t>
            </a:r>
            <a:r>
              <a:rPr lang="en-US" altLang="x-none" sz="4000" b="1" i="1" strike="noStrike" noProof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G</a:t>
            </a:r>
            <a:endParaRPr lang="en-US" altLang="x-none" sz="4000" b="1" i="1" strike="noStrike" noProof="1"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359526" y="2207684"/>
            <a:ext cx="1878012" cy="6397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en-US" altLang="x-none" sz="3600" b="1" i="1" dirty="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F</a:t>
            </a:r>
            <a:r>
              <a:rPr lang="zh-CN" altLang="en-US" sz="3600" b="1" baseline="-25000" dirty="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浮</a:t>
            </a:r>
            <a:r>
              <a:rPr lang="en-US" altLang="x-none" sz="3600" b="1" dirty="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＜</a:t>
            </a:r>
            <a:r>
              <a:rPr lang="zh-CN" altLang="en-US" sz="3600" b="1" baseline="-25000" dirty="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en-US" altLang="x-none" sz="3600" b="1" i="1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G</a:t>
            </a:r>
            <a:r>
              <a:rPr lang="en-US" altLang="x-none" sz="3600" b="1" i="1" dirty="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 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6693492" y="1205759"/>
            <a:ext cx="1096962" cy="6794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</a:rPr>
              <a:t>下沉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279400" y="4714093"/>
            <a:ext cx="539750" cy="97472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fontAlgn="base"/>
            <a:r>
              <a:rPr lang="zh-CN" altLang="en-US" sz="2800" b="1" strike="noStrike" noProof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静</a:t>
            </a:r>
          </a:p>
          <a:p>
            <a:pPr fontAlgn="base"/>
            <a:r>
              <a:rPr lang="zh-CN" altLang="en-US" sz="2800" b="1" strike="noStrike" noProof="1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止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1377190" y="4936368"/>
            <a:ext cx="1098550" cy="6794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</a:rPr>
              <a:t>漂浮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4024317" y="4866640"/>
            <a:ext cx="1098550" cy="6794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</a:rPr>
              <a:t>悬浮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6749257" y="4861731"/>
            <a:ext cx="1098550" cy="6794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</a:rPr>
              <a:t>沉底</a:t>
            </a:r>
          </a:p>
        </p:txBody>
      </p:sp>
      <p:sp>
        <p:nvSpPr>
          <p:cNvPr id="27" name="文本框 14"/>
          <p:cNvSpPr txBox="1"/>
          <p:nvPr/>
        </p:nvSpPr>
        <p:spPr>
          <a:xfrm>
            <a:off x="1185967" y="534856"/>
            <a:ext cx="7064755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en-US" altLang="zh-CN" sz="3600" b="1" dirty="0"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</a:rPr>
              <a:t>从密度情况分析物体的浮沉条件</a:t>
            </a:r>
          </a:p>
        </p:txBody>
      </p:sp>
      <p:sp>
        <p:nvSpPr>
          <p:cNvPr id="28" name="同侧圆角矩形 27"/>
          <p:cNvSpPr/>
          <p:nvPr/>
        </p:nvSpPr>
        <p:spPr>
          <a:xfrm>
            <a:off x="1" y="-179909"/>
            <a:ext cx="9143999" cy="756138"/>
          </a:xfrm>
          <a:prstGeom prst="round2Same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同侧圆角矩形 31"/>
          <p:cNvSpPr/>
          <p:nvPr/>
        </p:nvSpPr>
        <p:spPr>
          <a:xfrm rot="10800000">
            <a:off x="0" y="5969127"/>
            <a:ext cx="9143999" cy="873688"/>
          </a:xfrm>
          <a:prstGeom prst="round2Same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869389" y="3427391"/>
            <a:ext cx="1620281" cy="625591"/>
            <a:chOff x="3869389" y="3427391"/>
            <a:chExt cx="1620281" cy="625591"/>
          </a:xfrm>
        </p:grpSpPr>
        <p:sp>
          <p:nvSpPr>
            <p:cNvPr id="31" name="文本框 30"/>
            <p:cNvSpPr txBox="1"/>
            <p:nvPr/>
          </p:nvSpPr>
          <p:spPr>
            <a:xfrm>
              <a:off x="3869389" y="3468207"/>
              <a:ext cx="1042273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 indent="0"/>
              <a:r>
                <a:rPr lang="el-GR" altLang="x-none" sz="3200" b="1" i="1" dirty="0">
                  <a:latin typeface="等线" panose="02010600030101010101" pitchFamily="2" charset="-122"/>
                  <a:ea typeface="等线" panose="02010600030101010101" pitchFamily="2" charset="-122"/>
                </a:rPr>
                <a:t>ρ</a:t>
              </a:r>
              <a:r>
                <a:rPr lang="zh-CN" altLang="en-US" sz="3200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液</a:t>
              </a:r>
              <a:r>
                <a:rPr lang="zh-CN" altLang="en-US" sz="32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 </a:t>
              </a:r>
              <a:r>
                <a:rPr lang="en-US" altLang="x-none" sz="32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=</a:t>
              </a:r>
              <a:endParaRPr lang="zh-CN" altLang="en-US" sz="3200" b="1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784028" y="3427391"/>
              <a:ext cx="70564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x-none" sz="3200" b="1" i="1" dirty="0">
                  <a:solidFill>
                    <a:srgbClr val="0070C0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ρ</a:t>
              </a:r>
              <a:r>
                <a:rPr lang="zh-CN" altLang="en-US" sz="3200" b="1" baseline="-25000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物</a:t>
              </a:r>
              <a:endParaRPr lang="zh-CN" altLang="en-US" sz="3200" dirty="0">
                <a:solidFill>
                  <a:srgbClr val="0070C0"/>
                </a:solidFill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526670" y="3477960"/>
            <a:ext cx="7056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x-none" sz="3200" b="1" i="1" dirty="0">
                <a:latin typeface="等线" panose="02010600030101010101" pitchFamily="2" charset="-122"/>
                <a:ea typeface="等线" panose="02010600030101010101" pitchFamily="2" charset="-122"/>
              </a:rPr>
              <a:t>ρ</a:t>
            </a:r>
            <a:r>
              <a:rPr lang="zh-CN" altLang="en-US" sz="3200" b="1" baseline="-25000" dirty="0">
                <a:latin typeface="Times New Roman" panose="02020603050405020304" pitchFamily="18" charset="0"/>
              </a:rPr>
              <a:t>液</a:t>
            </a:r>
            <a:endParaRPr lang="zh-CN" altLang="en-US" sz="3200" dirty="0"/>
          </a:p>
        </p:txBody>
      </p:sp>
      <p:grpSp>
        <p:nvGrpSpPr>
          <p:cNvPr id="8" name="组合 7"/>
          <p:cNvGrpSpPr/>
          <p:nvPr/>
        </p:nvGrpSpPr>
        <p:grpSpPr>
          <a:xfrm>
            <a:off x="6463507" y="3403704"/>
            <a:ext cx="1611565" cy="657551"/>
            <a:chOff x="6463507" y="3403704"/>
            <a:chExt cx="1611565" cy="657551"/>
          </a:xfrm>
        </p:grpSpPr>
        <p:sp>
          <p:nvSpPr>
            <p:cNvPr id="35" name="文本框 34"/>
            <p:cNvSpPr txBox="1"/>
            <p:nvPr/>
          </p:nvSpPr>
          <p:spPr>
            <a:xfrm>
              <a:off x="6463507" y="3476480"/>
              <a:ext cx="1117614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 indent="0"/>
              <a:r>
                <a:rPr lang="el-GR" altLang="x-none" sz="3200" b="1" i="1" dirty="0">
                  <a:latin typeface="等线" panose="02010600030101010101" pitchFamily="2" charset="-122"/>
                  <a:ea typeface="等线" panose="02010600030101010101" pitchFamily="2" charset="-122"/>
                </a:rPr>
                <a:t>ρ</a:t>
              </a:r>
              <a:r>
                <a:rPr lang="zh-CN" altLang="en-US" sz="3200" b="1" baseline="-250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液</a:t>
              </a:r>
              <a:r>
                <a:rPr lang="en-US" altLang="x-none" sz="32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＜</a:t>
              </a:r>
              <a:endParaRPr lang="zh-CN" altLang="en-US" sz="3200" b="1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7369430" y="3403704"/>
              <a:ext cx="70564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x-none" sz="3200" b="1" i="1" dirty="0">
                  <a:solidFill>
                    <a:srgbClr val="0070C0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ρ</a:t>
              </a:r>
              <a:r>
                <a:rPr lang="zh-CN" altLang="en-US" sz="3200" b="1" baseline="-25000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物</a:t>
              </a:r>
              <a:endParaRPr lang="zh-CN" altLang="en-US" sz="3200" dirty="0">
                <a:solidFill>
                  <a:srgbClr val="0070C0"/>
                </a:solidFill>
              </a:endParaRPr>
            </a:p>
          </p:txBody>
        </p:sp>
      </p:grpSp>
      <p:sp>
        <p:nvSpPr>
          <p:cNvPr id="43" name="矩形 42"/>
          <p:cNvSpPr/>
          <p:nvPr/>
        </p:nvSpPr>
        <p:spPr>
          <a:xfrm>
            <a:off x="2368969" y="3512839"/>
            <a:ext cx="7056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x-none" sz="3200" b="1" i="1" dirty="0">
                <a:solidFill>
                  <a:srgbClr val="0070C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ρ</a:t>
            </a:r>
            <a:r>
              <a:rPr lang="zh-CN" altLang="en-US" sz="3200" b="1" baseline="-25000" dirty="0">
                <a:solidFill>
                  <a:srgbClr val="0070C0"/>
                </a:solidFill>
                <a:latin typeface="Times New Roman" panose="02020603050405020304" pitchFamily="18" charset="0"/>
              </a:rPr>
              <a:t>物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5746182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2" grpId="0"/>
      <p:bldP spid="2" grpId="1"/>
      <p:bldP spid="4" grpId="1"/>
      <p:bldP spid="4" grpId="2"/>
      <p:bldP spid="4" grpId="3"/>
      <p:bldP spid="4" grpId="4"/>
      <p:bldP spid="10" grpId="0"/>
      <p:bldP spid="10" grpId="2"/>
      <p:bldP spid="14" grpId="0"/>
      <p:bldP spid="16" grpId="0"/>
      <p:bldP spid="16" grpId="1"/>
      <p:bldP spid="17" grpId="0"/>
      <p:bldP spid="17" grpId="1"/>
      <p:bldP spid="18" grpId="0" bldLvl="0" animBg="1"/>
      <p:bldP spid="18" grpId="1" animBg="1"/>
      <p:bldP spid="19" grpId="0"/>
      <p:bldP spid="20" grpId="0"/>
      <p:bldP spid="29" grpId="0"/>
      <p:bldP spid="30" grpId="0"/>
      <p:bldP spid="33" grpId="0"/>
      <p:bldP spid="34" grpId="0"/>
      <p:bldP spid="36" grpId="0" animBg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6.6|1.2|1.1|0.9|0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|0.1|0.4|0.1|0.1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4|0.1|0.3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6|0.4|0.4|0|0.3|0.1|0.5|0.1|0.5|8.5|1.1|0.8|1.1|2.7|0.4|0.6|0.4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2|0.4|0|0.4|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|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|0.6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EF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675</TotalTime>
  <Words>746</Words>
  <Application>Microsoft Office PowerPoint</Application>
  <PresentationFormat>全屏显示(4:3)</PresentationFormat>
  <Paragraphs>191</Paragraphs>
  <Slides>15</Slides>
  <Notes>0</Notes>
  <HiddenSlides>0</HiddenSlides>
  <MMClips>6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China</cp:lastModifiedBy>
  <cp:revision>208</cp:revision>
  <dcterms:created xsi:type="dcterms:W3CDTF">2013-01-25T01:44:00Z</dcterms:created>
  <dcterms:modified xsi:type="dcterms:W3CDTF">2019-02-20T11:49:08Z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