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9" r:id="rId2"/>
    <p:sldId id="349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15" r:id="rId16"/>
    <p:sldId id="360" r:id="rId17"/>
    <p:sldId id="377" r:id="rId18"/>
    <p:sldId id="378" r:id="rId19"/>
    <p:sldId id="379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758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5120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5122" name="文本占位符 5120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3049976"/>
            <a:ext cx="3886200" cy="15713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3049976"/>
            <a:ext cx="3886200" cy="15713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8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7.wmf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4160" y="2261870"/>
            <a:ext cx="3606165" cy="9709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4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altLang="en-US" sz="4000" baseline="-25000" dirty="0" smtClean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</a:p>
        </p:txBody>
      </p:sp>
      <p:sp>
        <p:nvSpPr>
          <p:cNvPr id="5" name="Shape 40"/>
          <p:cNvSpPr/>
          <p:nvPr/>
        </p:nvSpPr>
        <p:spPr>
          <a:xfrm>
            <a:off x="4299669" y="1086225"/>
            <a:ext cx="3781372" cy="81153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沪粤版物理</a:t>
            </a:r>
            <a:r>
              <a:rPr lang="zh-CN" altLang="en-US" sz="2400" b="1" baseline="-250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003165" y="3232785"/>
            <a:ext cx="3395345" cy="5708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zh-CN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让声音为人类服务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/>
          <p:nvPr/>
        </p:nvSpPr>
        <p:spPr>
          <a:xfrm>
            <a:off x="509270" y="224790"/>
            <a:ext cx="23666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、吸声</a:t>
            </a:r>
          </a:p>
        </p:txBody>
      </p:sp>
    </p:spTree>
    <p:controls>
      <p:control spid="1027" name="ShockwaveFlash1" r:id="rId2" imgW="1828571" imgH="1828571"/>
    </p:controls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751395" y="2283993"/>
            <a:ext cx="2820195" cy="1768465"/>
          </a:xfrm>
          <a:prstGeom prst="roundRect">
            <a:avLst>
              <a:gd name="adj" fmla="val 12702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165" r="-165"/>
            </a:stretch>
          </a:blipFill>
          <a:ln w="3175" cap="flat" cmpd="sng" algn="ctr">
            <a:solidFill>
              <a:srgbClr val="92D050">
                <a:lumMod val="20000"/>
                <a:lumOff val="80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345"/>
          </a:p>
        </p:txBody>
      </p:sp>
      <p:sp>
        <p:nvSpPr>
          <p:cNvPr id="2" name="任意多边形 1"/>
          <p:cNvSpPr/>
          <p:nvPr>
            <p:custDataLst>
              <p:tags r:id="rId3"/>
            </p:custDataLst>
          </p:nvPr>
        </p:nvSpPr>
        <p:spPr>
          <a:xfrm>
            <a:off x="1666583" y="2215613"/>
            <a:ext cx="685572" cy="685572"/>
          </a:xfrm>
          <a:custGeom>
            <a:avLst/>
            <a:gdLst>
              <a:gd name="connsiteX0" fmla="*/ 360370 w 838200"/>
              <a:gd name="connsiteY0" fmla="*/ 0 h 838200"/>
              <a:gd name="connsiteX1" fmla="*/ 838200 w 838200"/>
              <a:gd name="connsiteY1" fmla="*/ 0 h 838200"/>
              <a:gd name="connsiteX2" fmla="*/ 838200 w 838200"/>
              <a:gd name="connsiteY2" fmla="*/ 76200 h 838200"/>
              <a:gd name="connsiteX3" fmla="*/ 398462 w 838200"/>
              <a:gd name="connsiteY3" fmla="*/ 76200 h 838200"/>
              <a:gd name="connsiteX4" fmla="*/ 85725 w 838200"/>
              <a:gd name="connsiteY4" fmla="*/ 388937 h 838200"/>
              <a:gd name="connsiteX5" fmla="*/ 85725 w 838200"/>
              <a:gd name="connsiteY5" fmla="*/ 838200 h 838200"/>
              <a:gd name="connsiteX6" fmla="*/ 0 w 838200"/>
              <a:gd name="connsiteY6" fmla="*/ 838200 h 838200"/>
              <a:gd name="connsiteX7" fmla="*/ 0 w 838200"/>
              <a:gd name="connsiteY7" fmla="*/ 360370 h 838200"/>
              <a:gd name="connsiteX8" fmla="*/ 360370 w 838200"/>
              <a:gd name="connsiteY8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8200" h="838200">
                <a:moveTo>
                  <a:pt x="360370" y="0"/>
                </a:moveTo>
                <a:lnTo>
                  <a:pt x="838200" y="0"/>
                </a:lnTo>
                <a:lnTo>
                  <a:pt x="838200" y="76200"/>
                </a:lnTo>
                <a:lnTo>
                  <a:pt x="398462" y="76200"/>
                </a:lnTo>
                <a:cubicBezTo>
                  <a:pt x="225742" y="76200"/>
                  <a:pt x="85725" y="216217"/>
                  <a:pt x="85725" y="388937"/>
                </a:cubicBezTo>
                <a:lnTo>
                  <a:pt x="85725" y="838200"/>
                </a:lnTo>
                <a:lnTo>
                  <a:pt x="0" y="838200"/>
                </a:lnTo>
                <a:lnTo>
                  <a:pt x="0" y="360370"/>
                </a:lnTo>
                <a:cubicBezTo>
                  <a:pt x="0" y="161343"/>
                  <a:pt x="161343" y="0"/>
                  <a:pt x="360370" y="0"/>
                </a:cubicBezTo>
                <a:close/>
              </a:path>
            </a:pathLst>
          </a:custGeom>
          <a:solidFill>
            <a:srgbClr val="92D05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345"/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1859907" y="4153160"/>
            <a:ext cx="2409560" cy="91521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da-DK" altLang="zh-CN" sz="1345" dirty="0">
                <a:solidFill>
                  <a:srgbClr val="92D050"/>
                </a:solidFill>
              </a:rPr>
              <a:t>LOREM IPSUM DOLOR LOREM </a:t>
            </a:r>
            <a:endParaRPr lang="zh-CN" altLang="en-US" sz="1345" dirty="0">
              <a:solidFill>
                <a:srgbClr val="92D050"/>
              </a:solidFill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4354853" y="773202"/>
            <a:ext cx="2820195" cy="1768465"/>
          </a:xfrm>
          <a:prstGeom prst="roundRect">
            <a:avLst>
              <a:gd name="adj" fmla="val 12702"/>
            </a:avLst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t="-6692" b="-6692"/>
            </a:stretch>
          </a:blipFill>
          <a:ln w="3175" cap="flat" cmpd="sng" algn="ctr">
            <a:solidFill>
              <a:srgbClr val="92D050">
                <a:lumMod val="20000"/>
                <a:lumOff val="80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345"/>
          </a:p>
        </p:txBody>
      </p:sp>
      <p:sp>
        <p:nvSpPr>
          <p:cNvPr id="3" name="任意多边形 2"/>
          <p:cNvSpPr/>
          <p:nvPr>
            <p:custDataLst>
              <p:tags r:id="rId6"/>
            </p:custDataLst>
          </p:nvPr>
        </p:nvSpPr>
        <p:spPr>
          <a:xfrm>
            <a:off x="4269467" y="708662"/>
            <a:ext cx="685572" cy="685572"/>
          </a:xfrm>
          <a:custGeom>
            <a:avLst/>
            <a:gdLst>
              <a:gd name="connsiteX0" fmla="*/ 360370 w 838200"/>
              <a:gd name="connsiteY0" fmla="*/ 0 h 838200"/>
              <a:gd name="connsiteX1" fmla="*/ 838200 w 838200"/>
              <a:gd name="connsiteY1" fmla="*/ 0 h 838200"/>
              <a:gd name="connsiteX2" fmla="*/ 838200 w 838200"/>
              <a:gd name="connsiteY2" fmla="*/ 76200 h 838200"/>
              <a:gd name="connsiteX3" fmla="*/ 398462 w 838200"/>
              <a:gd name="connsiteY3" fmla="*/ 76200 h 838200"/>
              <a:gd name="connsiteX4" fmla="*/ 85725 w 838200"/>
              <a:gd name="connsiteY4" fmla="*/ 388937 h 838200"/>
              <a:gd name="connsiteX5" fmla="*/ 85725 w 838200"/>
              <a:gd name="connsiteY5" fmla="*/ 838200 h 838200"/>
              <a:gd name="connsiteX6" fmla="*/ 0 w 838200"/>
              <a:gd name="connsiteY6" fmla="*/ 838200 h 838200"/>
              <a:gd name="connsiteX7" fmla="*/ 0 w 838200"/>
              <a:gd name="connsiteY7" fmla="*/ 360370 h 838200"/>
              <a:gd name="connsiteX8" fmla="*/ 360370 w 838200"/>
              <a:gd name="connsiteY8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8200" h="838200">
                <a:moveTo>
                  <a:pt x="360370" y="0"/>
                </a:moveTo>
                <a:lnTo>
                  <a:pt x="838200" y="0"/>
                </a:lnTo>
                <a:lnTo>
                  <a:pt x="838200" y="76200"/>
                </a:lnTo>
                <a:lnTo>
                  <a:pt x="398462" y="76200"/>
                </a:lnTo>
                <a:cubicBezTo>
                  <a:pt x="225742" y="76200"/>
                  <a:pt x="85725" y="216217"/>
                  <a:pt x="85725" y="388937"/>
                </a:cubicBezTo>
                <a:lnTo>
                  <a:pt x="85725" y="838200"/>
                </a:lnTo>
                <a:lnTo>
                  <a:pt x="0" y="838200"/>
                </a:lnTo>
                <a:lnTo>
                  <a:pt x="0" y="360370"/>
                </a:lnTo>
                <a:cubicBezTo>
                  <a:pt x="0" y="161343"/>
                  <a:pt x="161343" y="0"/>
                  <a:pt x="360370" y="0"/>
                </a:cubicBezTo>
                <a:close/>
              </a:path>
            </a:pathLst>
          </a:custGeom>
          <a:solidFill>
            <a:srgbClr val="92D05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345"/>
          </a:p>
        </p:txBody>
      </p:sp>
      <p:sp>
        <p:nvSpPr>
          <p:cNvPr id="27" name="任意多边形 26"/>
          <p:cNvSpPr/>
          <p:nvPr>
            <p:custDataLst>
              <p:tags r:id="rId7"/>
            </p:custDataLst>
          </p:nvPr>
        </p:nvSpPr>
        <p:spPr>
          <a:xfrm rot="10800000" flipH="1" flipV="1">
            <a:off x="1796574" y="1862843"/>
            <a:ext cx="5765703" cy="3059090"/>
          </a:xfrm>
          <a:custGeom>
            <a:avLst/>
            <a:gdLst>
              <a:gd name="connsiteX0" fmla="*/ 5807923 w 5893648"/>
              <a:gd name="connsiteY0" fmla="*/ 0 h 3126974"/>
              <a:gd name="connsiteX1" fmla="*/ 5893648 w 5893648"/>
              <a:gd name="connsiteY1" fmla="*/ 0 h 3126974"/>
              <a:gd name="connsiteX2" fmla="*/ 5893648 w 5893648"/>
              <a:gd name="connsiteY2" fmla="*/ 477830 h 3126974"/>
              <a:gd name="connsiteX3" fmla="*/ 5533278 w 5893648"/>
              <a:gd name="connsiteY3" fmla="*/ 838200 h 3126974"/>
              <a:gd name="connsiteX4" fmla="*/ 5176948 w 5893648"/>
              <a:gd name="connsiteY4" fmla="*/ 838200 h 3126974"/>
              <a:gd name="connsiteX5" fmla="*/ 5055448 w 5893648"/>
              <a:gd name="connsiteY5" fmla="*/ 838200 h 3126974"/>
              <a:gd name="connsiteX6" fmla="*/ 3740998 w 5893648"/>
              <a:gd name="connsiteY6" fmla="*/ 838200 h 3126974"/>
              <a:gd name="connsiteX7" fmla="*/ 3340948 w 5893648"/>
              <a:gd name="connsiteY7" fmla="*/ 838200 h 3126974"/>
              <a:gd name="connsiteX8" fmla="*/ 3301260 w 5893648"/>
              <a:gd name="connsiteY8" fmla="*/ 838200 h 3126974"/>
              <a:gd name="connsiteX9" fmla="*/ 2988523 w 5893648"/>
              <a:gd name="connsiteY9" fmla="*/ 1150937 h 3126974"/>
              <a:gd name="connsiteX10" fmla="*/ 2988523 w 5893648"/>
              <a:gd name="connsiteY10" fmla="*/ 1526774 h 3126974"/>
              <a:gd name="connsiteX11" fmla="*/ 2990850 w 5893648"/>
              <a:gd name="connsiteY11" fmla="*/ 1526774 h 3126974"/>
              <a:gd name="connsiteX12" fmla="*/ 2990850 w 5893648"/>
              <a:gd name="connsiteY12" fmla="*/ 2004604 h 3126974"/>
              <a:gd name="connsiteX13" fmla="*/ 2630480 w 5893648"/>
              <a:gd name="connsiteY13" fmla="*/ 2364974 h 3126974"/>
              <a:gd name="connsiteX14" fmla="*/ 2274150 w 5893648"/>
              <a:gd name="connsiteY14" fmla="*/ 2364974 h 3126974"/>
              <a:gd name="connsiteX15" fmla="*/ 2152650 w 5893648"/>
              <a:gd name="connsiteY15" fmla="*/ 2364974 h 3126974"/>
              <a:gd name="connsiteX16" fmla="*/ 838200 w 5893648"/>
              <a:gd name="connsiteY16" fmla="*/ 2364974 h 3126974"/>
              <a:gd name="connsiteX17" fmla="*/ 438150 w 5893648"/>
              <a:gd name="connsiteY17" fmla="*/ 2364974 h 3126974"/>
              <a:gd name="connsiteX18" fmla="*/ 398462 w 5893648"/>
              <a:gd name="connsiteY18" fmla="*/ 2364974 h 3126974"/>
              <a:gd name="connsiteX19" fmla="*/ 85725 w 5893648"/>
              <a:gd name="connsiteY19" fmla="*/ 2677711 h 3126974"/>
              <a:gd name="connsiteX20" fmla="*/ 85725 w 5893648"/>
              <a:gd name="connsiteY20" fmla="*/ 3126974 h 3126974"/>
              <a:gd name="connsiteX21" fmla="*/ 0 w 5893648"/>
              <a:gd name="connsiteY21" fmla="*/ 3126974 h 3126974"/>
              <a:gd name="connsiteX22" fmla="*/ 0 w 5893648"/>
              <a:gd name="connsiteY22" fmla="*/ 2649144 h 3126974"/>
              <a:gd name="connsiteX23" fmla="*/ 360370 w 5893648"/>
              <a:gd name="connsiteY23" fmla="*/ 2288774 h 3126974"/>
              <a:gd name="connsiteX24" fmla="*/ 438150 w 5893648"/>
              <a:gd name="connsiteY24" fmla="*/ 2288774 h 3126974"/>
              <a:gd name="connsiteX25" fmla="*/ 838200 w 5893648"/>
              <a:gd name="connsiteY25" fmla="*/ 2288774 h 3126974"/>
              <a:gd name="connsiteX26" fmla="*/ 2152650 w 5893648"/>
              <a:gd name="connsiteY26" fmla="*/ 2288774 h 3126974"/>
              <a:gd name="connsiteX27" fmla="*/ 2274150 w 5893648"/>
              <a:gd name="connsiteY27" fmla="*/ 2288774 h 3126974"/>
              <a:gd name="connsiteX28" fmla="*/ 2592388 w 5893648"/>
              <a:gd name="connsiteY28" fmla="*/ 2288774 h 3126974"/>
              <a:gd name="connsiteX29" fmla="*/ 2905125 w 5893648"/>
              <a:gd name="connsiteY29" fmla="*/ 1976037 h 3126974"/>
              <a:gd name="connsiteX30" fmla="*/ 2905125 w 5893648"/>
              <a:gd name="connsiteY30" fmla="*/ 1600200 h 3126974"/>
              <a:gd name="connsiteX31" fmla="*/ 2902798 w 5893648"/>
              <a:gd name="connsiteY31" fmla="*/ 1600200 h 3126974"/>
              <a:gd name="connsiteX32" fmla="*/ 2902798 w 5893648"/>
              <a:gd name="connsiteY32" fmla="*/ 1122370 h 3126974"/>
              <a:gd name="connsiteX33" fmla="*/ 3263168 w 5893648"/>
              <a:gd name="connsiteY33" fmla="*/ 762000 h 3126974"/>
              <a:gd name="connsiteX34" fmla="*/ 3340948 w 5893648"/>
              <a:gd name="connsiteY34" fmla="*/ 762000 h 3126974"/>
              <a:gd name="connsiteX35" fmla="*/ 3740998 w 5893648"/>
              <a:gd name="connsiteY35" fmla="*/ 762000 h 3126974"/>
              <a:gd name="connsiteX36" fmla="*/ 5055448 w 5893648"/>
              <a:gd name="connsiteY36" fmla="*/ 762000 h 3126974"/>
              <a:gd name="connsiteX37" fmla="*/ 5176948 w 5893648"/>
              <a:gd name="connsiteY37" fmla="*/ 762000 h 3126974"/>
              <a:gd name="connsiteX38" fmla="*/ 5495186 w 5893648"/>
              <a:gd name="connsiteY38" fmla="*/ 762000 h 3126974"/>
              <a:gd name="connsiteX39" fmla="*/ 5807923 w 5893648"/>
              <a:gd name="connsiteY39" fmla="*/ 449263 h 312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93648" h="3126974">
                <a:moveTo>
                  <a:pt x="5807923" y="0"/>
                </a:moveTo>
                <a:lnTo>
                  <a:pt x="5893648" y="0"/>
                </a:lnTo>
                <a:lnTo>
                  <a:pt x="5893648" y="477830"/>
                </a:lnTo>
                <a:cubicBezTo>
                  <a:pt x="5893648" y="676857"/>
                  <a:pt x="5732305" y="838200"/>
                  <a:pt x="5533278" y="838200"/>
                </a:cubicBezTo>
                <a:lnTo>
                  <a:pt x="5176948" y="838200"/>
                </a:lnTo>
                <a:lnTo>
                  <a:pt x="5055448" y="838200"/>
                </a:lnTo>
                <a:lnTo>
                  <a:pt x="3740998" y="838200"/>
                </a:lnTo>
                <a:lnTo>
                  <a:pt x="3340948" y="838200"/>
                </a:lnTo>
                <a:lnTo>
                  <a:pt x="3301260" y="838200"/>
                </a:lnTo>
                <a:cubicBezTo>
                  <a:pt x="3128540" y="838200"/>
                  <a:pt x="2988523" y="978217"/>
                  <a:pt x="2988523" y="1150937"/>
                </a:cubicBezTo>
                <a:lnTo>
                  <a:pt x="2988523" y="1526774"/>
                </a:lnTo>
                <a:lnTo>
                  <a:pt x="2990850" y="1526774"/>
                </a:lnTo>
                <a:lnTo>
                  <a:pt x="2990850" y="2004604"/>
                </a:lnTo>
                <a:cubicBezTo>
                  <a:pt x="2990850" y="2203631"/>
                  <a:pt x="2829507" y="2364974"/>
                  <a:pt x="2630480" y="2364974"/>
                </a:cubicBezTo>
                <a:lnTo>
                  <a:pt x="2274150" y="2364974"/>
                </a:lnTo>
                <a:lnTo>
                  <a:pt x="2152650" y="2364974"/>
                </a:lnTo>
                <a:lnTo>
                  <a:pt x="838200" y="2364974"/>
                </a:lnTo>
                <a:lnTo>
                  <a:pt x="438150" y="2364974"/>
                </a:lnTo>
                <a:lnTo>
                  <a:pt x="398462" y="2364974"/>
                </a:lnTo>
                <a:cubicBezTo>
                  <a:pt x="225742" y="2364974"/>
                  <a:pt x="85725" y="2504991"/>
                  <a:pt x="85725" y="2677711"/>
                </a:cubicBezTo>
                <a:lnTo>
                  <a:pt x="85725" y="3126974"/>
                </a:lnTo>
                <a:lnTo>
                  <a:pt x="0" y="3126974"/>
                </a:lnTo>
                <a:lnTo>
                  <a:pt x="0" y="2649144"/>
                </a:lnTo>
                <a:cubicBezTo>
                  <a:pt x="0" y="2450117"/>
                  <a:pt x="161343" y="2288774"/>
                  <a:pt x="360370" y="2288774"/>
                </a:cubicBezTo>
                <a:lnTo>
                  <a:pt x="438150" y="2288774"/>
                </a:lnTo>
                <a:lnTo>
                  <a:pt x="838200" y="2288774"/>
                </a:lnTo>
                <a:lnTo>
                  <a:pt x="2152650" y="2288774"/>
                </a:lnTo>
                <a:lnTo>
                  <a:pt x="2274150" y="2288774"/>
                </a:lnTo>
                <a:lnTo>
                  <a:pt x="2592388" y="2288774"/>
                </a:lnTo>
                <a:cubicBezTo>
                  <a:pt x="2765108" y="2288774"/>
                  <a:pt x="2905125" y="2148757"/>
                  <a:pt x="2905125" y="1976037"/>
                </a:cubicBezTo>
                <a:lnTo>
                  <a:pt x="2905125" y="1600200"/>
                </a:lnTo>
                <a:lnTo>
                  <a:pt x="2902798" y="1600200"/>
                </a:lnTo>
                <a:lnTo>
                  <a:pt x="2902798" y="1122370"/>
                </a:lnTo>
                <a:cubicBezTo>
                  <a:pt x="2902798" y="923343"/>
                  <a:pt x="3064141" y="762000"/>
                  <a:pt x="3263168" y="762000"/>
                </a:cubicBezTo>
                <a:lnTo>
                  <a:pt x="3340948" y="762000"/>
                </a:lnTo>
                <a:lnTo>
                  <a:pt x="3740998" y="762000"/>
                </a:lnTo>
                <a:lnTo>
                  <a:pt x="5055448" y="762000"/>
                </a:lnTo>
                <a:lnTo>
                  <a:pt x="5176948" y="762000"/>
                </a:lnTo>
                <a:lnTo>
                  <a:pt x="5495186" y="762000"/>
                </a:lnTo>
                <a:cubicBezTo>
                  <a:pt x="5667906" y="762000"/>
                  <a:pt x="5807923" y="621983"/>
                  <a:pt x="5807923" y="449263"/>
                </a:cubicBezTo>
                <a:close/>
              </a:path>
            </a:pathLst>
          </a:custGeom>
          <a:solidFill>
            <a:srgbClr val="92D05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345"/>
          </a:p>
        </p:txBody>
      </p:sp>
      <p:sp>
        <p:nvSpPr>
          <p:cNvPr id="24" name="矩形 23"/>
          <p:cNvSpPr/>
          <p:nvPr>
            <p:custDataLst>
              <p:tags r:id="rId8"/>
            </p:custDataLst>
          </p:nvPr>
        </p:nvSpPr>
        <p:spPr>
          <a:xfrm>
            <a:off x="4813112" y="2901163"/>
            <a:ext cx="2493971" cy="87126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dirty="0">
                <a:solidFill>
                  <a:schemeClr val="tx1"/>
                </a:solidFill>
              </a:rPr>
              <a:t>多孔物料体积的20℅有细小空洞组成，有助于吸纳噪音</a:t>
            </a: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2190750" y="1569085"/>
            <a:ext cx="2078990" cy="4724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tx1"/>
                </a:solidFill>
                <a:latin typeface="Calibri Light" panose="020F0302020204030204" charset="0"/>
                <a:ea typeface="+mn-ea"/>
                <a:cs typeface="+mn-ea"/>
              </a:rPr>
              <a:t>路面铺上多孔的吸音材料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/>
          </p:cNvSpPr>
          <p:nvPr>
            <p:ph type="body" idx="4294967295"/>
          </p:nvPr>
        </p:nvSpPr>
        <p:spPr>
          <a:xfrm>
            <a:off x="3214464" y="4317471"/>
            <a:ext cx="2747116" cy="429942"/>
          </a:xfrm>
        </p:spPr>
        <p:txBody>
          <a:bodyPr vert="horz" wrap="square" anchor="t"/>
          <a:lstStyle/>
          <a:p>
            <a:pPr eaLnBrk="1" hangingPunct="1">
              <a:buNone/>
            </a:pPr>
            <a:r>
              <a:rPr lang="zh-CN" altLang="en-US" sz="1795" b="1">
                <a:solidFill>
                  <a:srgbClr val="0000FF"/>
                </a:solidFill>
              </a:rPr>
              <a:t>公路两旁建隔音墙</a:t>
            </a:r>
          </a:p>
        </p:txBody>
      </p:sp>
      <p:sp>
        <p:nvSpPr>
          <p:cNvPr id="17410" name="Text Box 4"/>
          <p:cNvSpPr txBox="1"/>
          <p:nvPr/>
        </p:nvSpPr>
        <p:spPr>
          <a:xfrm>
            <a:off x="306705" y="205740"/>
            <a:ext cx="26498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、隔声</a:t>
            </a:r>
          </a:p>
        </p:txBody>
      </p:sp>
      <p:pic>
        <p:nvPicPr>
          <p:cNvPr id="1741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1056005"/>
            <a:ext cx="7073900" cy="30600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>
          <a:xfrm>
            <a:off x="681990" y="880745"/>
            <a:ext cx="7736205" cy="3161665"/>
            <a:chOff x="0" y="0"/>
            <a:chExt cx="5760" cy="1994"/>
          </a:xfrm>
        </p:grpSpPr>
        <p:pic>
          <p:nvPicPr>
            <p:cNvPr id="1843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79"/>
              <a:ext cx="5760" cy="13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Text Box 4"/>
            <p:cNvSpPr txBox="1"/>
            <p:nvPr/>
          </p:nvSpPr>
          <p:spPr>
            <a:xfrm>
              <a:off x="1478" y="0"/>
              <a:ext cx="2628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en-US" sz="3290" b="1" dirty="0">
                  <a:latin typeface="Arial" panose="020B0604020202020204" pitchFamily="34" charset="0"/>
                  <a:ea typeface="宋体" panose="02010600030101010101" pitchFamily="2" charset="-122"/>
                </a:rPr>
                <a:t>控制噪声的途径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 noChangeAspect="1"/>
          </p:cNvGrpSpPr>
          <p:nvPr/>
        </p:nvGrpSpPr>
        <p:grpSpPr>
          <a:xfrm>
            <a:off x="871855" y="513080"/>
            <a:ext cx="6978015" cy="4054475"/>
            <a:chOff x="0" y="0"/>
            <a:chExt cx="5640" cy="3277"/>
          </a:xfrm>
        </p:grpSpPr>
        <p:pic>
          <p:nvPicPr>
            <p:cNvPr id="19458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4" y="1536"/>
              <a:ext cx="1896" cy="17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59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800" cy="14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0" name="Text Box 5"/>
          <p:cNvSpPr txBox="1"/>
          <p:nvPr/>
        </p:nvSpPr>
        <p:spPr>
          <a:xfrm>
            <a:off x="1436511" y="2907453"/>
            <a:ext cx="2245360" cy="7124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040" b="1" dirty="0">
                <a:latin typeface="Arial" panose="020B0604020202020204" pitchFamily="34" charset="0"/>
                <a:ea typeface="仿宋_GB2312" panose="02010609030101010101" pitchFamily="49" charset="-122"/>
              </a:rPr>
              <a:t>声的利用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0483" name="Picture 49" descr="课堂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081" y="138278"/>
            <a:ext cx="3139052" cy="693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Text Box 2"/>
          <p:cNvSpPr txBox="1"/>
          <p:nvPr/>
        </p:nvSpPr>
        <p:spPr>
          <a:xfrm>
            <a:off x="1059815" y="744220"/>
            <a:ext cx="7720013" cy="4407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下列是一些正在振动着的物体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手臂以每秒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次上下挥动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蝙蝠的嘴发出频率为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100000Hz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的振动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丙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用小锤敲击的音叉发出频率为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256Hz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的声音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对以上物体的一些说法正确的是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甲、乙、丙都是声源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人耳能听到它们发出的声音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丙是声源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人耳能听到其发出的声音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甲、乙不是声源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甲、乙、丙都是声源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人耳只能听到丙发出的声音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以上说法都不正确</a:t>
            </a:r>
          </a:p>
        </p:txBody>
      </p:sp>
      <p:sp>
        <p:nvSpPr>
          <p:cNvPr id="21507" name="Text Box 3"/>
          <p:cNvSpPr txBox="1"/>
          <p:nvPr/>
        </p:nvSpPr>
        <p:spPr>
          <a:xfrm>
            <a:off x="5905500" y="2716530"/>
            <a:ext cx="61753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C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21505" name="Text Box 2"/>
          <p:cNvSpPr txBox="1"/>
          <p:nvPr/>
        </p:nvSpPr>
        <p:spPr>
          <a:xfrm>
            <a:off x="848995" y="1134745"/>
            <a:ext cx="8296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以下减弱噪声的方法中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属于在声源处减弱的是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影剧院的墙面用吸音材料制成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在飞机旁的工作人员佩带有耳罩的头盔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城市某些路段禁止鸣喇叭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高架道路两侧某些路段设有隔音板墙</a:t>
            </a:r>
          </a:p>
        </p:txBody>
      </p:sp>
      <p:pic>
        <p:nvPicPr>
          <p:cNvPr id="20483" name="Picture 49" descr="课堂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76" y="138278"/>
            <a:ext cx="3139052" cy="693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8011795" y="1280160"/>
            <a:ext cx="675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0483" name="Picture 49" descr="课堂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6" y="35408"/>
            <a:ext cx="3139052" cy="693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2"/>
          <p:cNvSpPr txBox="1"/>
          <p:nvPr/>
        </p:nvSpPr>
        <p:spPr>
          <a:xfrm>
            <a:off x="946468" y="525780"/>
            <a:ext cx="7250112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、假如你是一位城市建设的规划者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你将采取怎样的措施减弱噪声给人们带来的危害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举出两例即可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zh-CN" altLang="en-US" sz="2400" b="1" dirty="0">
                <a:solidFill>
                  <a:srgbClr val="9933FF"/>
                </a:solidFill>
                <a:latin typeface="楷体_GB2312" panose="02010609030101010101" charset="-122"/>
                <a:ea typeface="楷体_GB2312" panose="02010609030101010101" charset="-122"/>
              </a:rPr>
              <a:t>参考答案</a:t>
            </a:r>
            <a:r>
              <a:rPr lang="en-US" altLang="zh-CN" sz="2400" b="1" dirty="0">
                <a:solidFill>
                  <a:srgbClr val="9933FF"/>
                </a:solidFill>
                <a:latin typeface="楷体_GB2312" panose="02010609030101010101" charset="-122"/>
                <a:ea typeface="楷体_GB2312" panose="02010609030101010101" charset="-122"/>
              </a:rPr>
              <a:t>: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(1)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植树种草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设置隔音墙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工厂、车间、娱乐场所等远离居民区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(4)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司机在市区内禁止鸣笛</a:t>
            </a:r>
          </a:p>
          <a:p>
            <a:pPr defTabSz="914400" eaLnBrk="0" hangingPunct="0">
              <a:lnSpc>
                <a:spcPct val="150000"/>
              </a:lnSpc>
              <a:tabLst>
                <a:tab pos="4758055" algn="l"/>
              </a:tabLst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(5)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市区禁止燃放烟花爆竹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0483" name="Picture 49" descr="课堂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6" y="35408"/>
            <a:ext cx="3139052" cy="693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13"/>
          <p:cNvSpPr/>
          <p:nvPr/>
        </p:nvSpPr>
        <p:spPr>
          <a:xfrm>
            <a:off x="457200" y="1196975"/>
            <a:ext cx="8391525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121C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变式</a:t>
            </a:r>
            <a:r>
              <a:rPr lang="en-US" altLang="zh-CN" sz="3200" b="1" dirty="0">
                <a:solidFill>
                  <a:srgbClr val="121C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121C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敲击音叉</a:t>
            </a:r>
            <a:r>
              <a:rPr lang="en-US" altLang="zh-CN" sz="3200" b="1" dirty="0">
                <a:solidFill>
                  <a:srgbClr val="121C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121C3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，可以观察到的现象或者相关分析错误的是（    ）</a:t>
            </a:r>
          </a:p>
        </p:txBody>
      </p:sp>
      <p:sp>
        <p:nvSpPr>
          <p:cNvPr id="24580" name="矩形 15"/>
          <p:cNvSpPr/>
          <p:nvPr/>
        </p:nvSpPr>
        <p:spPr>
          <a:xfrm>
            <a:off x="457200" y="2274888"/>
            <a:ext cx="8391525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乒乓球被弹开，说明振动从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通过空气传到了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乒乓球的作用是是放大实验现象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声音具有能量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在月球上也会看到乒乓球被弹开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TextBox 12"/>
          <p:cNvSpPr txBox="1"/>
          <p:nvPr/>
        </p:nvSpPr>
        <p:spPr>
          <a:xfrm>
            <a:off x="3505200" y="1752600"/>
            <a:ext cx="7143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84261" y="28357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1" name="Text Box 2"/>
          <p:cNvSpPr txBox="1"/>
          <p:nvPr/>
        </p:nvSpPr>
        <p:spPr>
          <a:xfrm>
            <a:off x="1222446" y="2339575"/>
            <a:ext cx="1419284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让声音为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人类服务</a:t>
            </a:r>
          </a:p>
        </p:txBody>
      </p:sp>
      <p:sp>
        <p:nvSpPr>
          <p:cNvPr id="25602" name="AutoShape 3"/>
          <p:cNvSpPr/>
          <p:nvPr/>
        </p:nvSpPr>
        <p:spPr>
          <a:xfrm>
            <a:off x="2921118" y="1921675"/>
            <a:ext cx="268417" cy="1884857"/>
          </a:xfrm>
          <a:prstGeom prst="leftBrace">
            <a:avLst>
              <a:gd name="adj1" fmla="val 5848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Text Box 4"/>
          <p:cNvSpPr txBox="1"/>
          <p:nvPr/>
        </p:nvSpPr>
        <p:spPr>
          <a:xfrm>
            <a:off x="3174942" y="1437676"/>
            <a:ext cx="49263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生活中应用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传递信息、建筑</a:t>
            </a:r>
            <a:r>
              <a:rPr lang="zh-CN" altLang="en-US" sz="2400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音乐</a:t>
            </a:r>
          </a:p>
        </p:txBody>
      </p:sp>
      <p:sp>
        <p:nvSpPr>
          <p:cNvPr id="25604" name="Text Box 5"/>
          <p:cNvSpPr txBox="1"/>
          <p:nvPr/>
        </p:nvSpPr>
        <p:spPr>
          <a:xfrm>
            <a:off x="2844259" y="2799597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听不见的声音</a:t>
            </a:r>
          </a:p>
        </p:txBody>
      </p:sp>
      <p:sp>
        <p:nvSpPr>
          <p:cNvPr id="25605" name="AutoShape 6"/>
          <p:cNvSpPr/>
          <p:nvPr/>
        </p:nvSpPr>
        <p:spPr>
          <a:xfrm>
            <a:off x="4558936" y="2514330"/>
            <a:ext cx="114018" cy="684107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Text Box 7"/>
          <p:cNvSpPr txBox="1"/>
          <p:nvPr/>
        </p:nvSpPr>
        <p:spPr>
          <a:xfrm>
            <a:off x="4863512" y="2339081"/>
            <a:ext cx="32486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超声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频率高于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20000Hz</a:t>
            </a:r>
          </a:p>
        </p:txBody>
      </p:sp>
      <p:sp>
        <p:nvSpPr>
          <p:cNvPr id="25607" name="Text Box 8"/>
          <p:cNvSpPr txBox="1"/>
          <p:nvPr/>
        </p:nvSpPr>
        <p:spPr>
          <a:xfrm>
            <a:off x="4863501" y="3015333"/>
            <a:ext cx="2787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次声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频率低于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20Hz</a:t>
            </a:r>
          </a:p>
        </p:txBody>
      </p:sp>
      <p:sp>
        <p:nvSpPr>
          <p:cNvPr id="25608" name="Text Box 9"/>
          <p:cNvSpPr txBox="1"/>
          <p:nvPr/>
        </p:nvSpPr>
        <p:spPr>
          <a:xfrm>
            <a:off x="3175282" y="4099466"/>
            <a:ext cx="49263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控制噪声的措施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消声</a:t>
            </a:r>
            <a:r>
              <a:rPr lang="zh-CN" altLang="en-US" sz="2400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吸声、隔声</a:t>
            </a:r>
          </a:p>
        </p:txBody>
      </p:sp>
      <p:pic>
        <p:nvPicPr>
          <p:cNvPr id="25609" name="Picture 12" descr="本课小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851" y="158774"/>
            <a:ext cx="2785121" cy="7660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4318000" y="2374900"/>
            <a:ext cx="217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sp>
        <p:nvSpPr>
          <p:cNvPr id="6145" name="Rectangle 2"/>
          <p:cNvSpPr>
            <a:spLocks noGrp="1" noRot="1"/>
          </p:cNvSpPr>
          <p:nvPr>
            <p:ph type="body" idx="4294967295"/>
          </p:nvPr>
        </p:nvSpPr>
        <p:spPr>
          <a:xfrm>
            <a:off x="1369695" y="1898015"/>
            <a:ext cx="7045325" cy="2174875"/>
          </a:xfrm>
        </p:spPr>
        <p:txBody>
          <a:bodyPr vert="horz" wrap="square" anchor="t"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音乐是流动的艺术，音乐家运用不同的音调、响度，配上伴音、和声等，组成不同的旋律。有的高亢雄壮，有的低沉抒情，有的轻快流畅，有的婉转缠绵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</a:p>
        </p:txBody>
      </p:sp>
      <p:sp>
        <p:nvSpPr>
          <p:cNvPr id="6146" name="Text Box 5"/>
          <p:cNvSpPr txBox="1"/>
          <p:nvPr/>
        </p:nvSpPr>
        <p:spPr>
          <a:xfrm>
            <a:off x="3206750" y="1125220"/>
            <a:ext cx="2731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声音与音乐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1"/>
          <p:cNvPicPr>
            <a:picLocks noChangeAspect="1"/>
          </p:cNvPicPr>
          <p:nvPr/>
        </p:nvPicPr>
        <p:blipFill>
          <a:blip r:embed="rId2"/>
          <a:srcRect b="6250"/>
          <a:stretch>
            <a:fillRect/>
          </a:stretch>
        </p:blipFill>
        <p:spPr>
          <a:xfrm>
            <a:off x="1949591" y="1071292"/>
            <a:ext cx="5244818" cy="34906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回音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590" y="847725"/>
            <a:ext cx="6022975" cy="3695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4"/>
          <p:cNvSpPr txBox="1"/>
          <p:nvPr/>
        </p:nvSpPr>
        <p:spPr>
          <a:xfrm>
            <a:off x="7441541" y="2148899"/>
            <a:ext cx="551815" cy="109267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回音壁</a:t>
            </a:r>
          </a:p>
        </p:txBody>
      </p:sp>
      <p:sp>
        <p:nvSpPr>
          <p:cNvPr id="7172" name="Rectangle 5"/>
          <p:cNvSpPr/>
          <p:nvPr/>
        </p:nvSpPr>
        <p:spPr>
          <a:xfrm>
            <a:off x="3785741" y="164407"/>
            <a:ext cx="1922145" cy="500380"/>
          </a:xfrm>
          <a:prstGeom prst="rect">
            <a:avLst/>
          </a:prstGeom>
          <a:noFill/>
          <a:ln w="9525">
            <a:noFill/>
          </a:ln>
        </p:spPr>
        <p:txBody>
          <a:bodyPr wrap="none" lIns="67333" tIns="35013" rIns="67333" bIns="35013"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声音与建筑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2009925132245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020" y="1023785"/>
            <a:ext cx="5225815" cy="34906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3"/>
          <p:cNvSpPr txBox="1"/>
          <p:nvPr/>
        </p:nvSpPr>
        <p:spPr>
          <a:xfrm>
            <a:off x="3076293" y="223250"/>
            <a:ext cx="2850444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中国国家大剧院</a:t>
            </a:r>
          </a:p>
        </p:txBody>
      </p:sp>
      <p:pic>
        <p:nvPicPr>
          <p:cNvPr id="9220" name="Picture 4" descr="y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945" y="749300"/>
            <a:ext cx="5655310" cy="3764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Rot="1"/>
          </p:cNvSpPr>
          <p:nvPr>
            <p:ph type="body" sz="half" idx="4294967295"/>
          </p:nvPr>
        </p:nvSpPr>
        <p:spPr>
          <a:xfrm>
            <a:off x="1572942" y="596453"/>
            <a:ext cx="5997810" cy="934709"/>
          </a:xfrm>
        </p:spPr>
        <p:txBody>
          <a:bodyPr vert="horz" wrap="square" anchor="t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很多大礼堂、音乐厅的墙壁都会做成凹凸不平的蜂窝状，这是为什么</a:t>
            </a:r>
            <a:r>
              <a:rPr lang="zh-CN" altLang="en-US" b="1">
                <a:solidFill>
                  <a:srgbClr val="0000FF"/>
                </a:solidFill>
              </a:rPr>
              <a:t>呢？</a:t>
            </a:r>
          </a:p>
        </p:txBody>
      </p:sp>
      <p:pic>
        <p:nvPicPr>
          <p:cNvPr id="9218" name="Picture 3" descr="吸声材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151" y="2006001"/>
            <a:ext cx="2073698" cy="23147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4" descr="吸声材料1"/>
          <p:cNvPicPr>
            <a:picLocks noChangeAspect="1"/>
          </p:cNvPicPr>
          <p:nvPr/>
        </p:nvPicPr>
        <p:blipFill>
          <a:blip r:embed="rId4"/>
          <a:srcRect l="999" t="1485" r="4425" b="2226"/>
          <a:stretch>
            <a:fillRect/>
          </a:stretch>
        </p:blipFill>
        <p:spPr>
          <a:xfrm>
            <a:off x="5708615" y="1995311"/>
            <a:ext cx="1665135" cy="2315986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20" name="Object 5"/>
          <p:cNvGraphicFramePr>
            <a:graphicFrameLocks/>
          </p:cNvGraphicFramePr>
          <p:nvPr>
            <p:ph sz="half" idx="4294967295"/>
          </p:nvPr>
        </p:nvGraphicFramePr>
        <p:xfrm>
          <a:off x="1824885" y="2045194"/>
          <a:ext cx="1482231" cy="2261353"/>
        </p:xfrm>
        <a:graphic>
          <a:graphicData uri="http://schemas.openxmlformats.org/presentationml/2006/ole">
            <p:oleObj spid="_x0000_s3076" r:id="rId5" imgW="4177778" imgH="6374603" progId="">
              <p:embed/>
            </p:oleObj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2">
            <a:lum contrast="6000"/>
          </a:blip>
          <a:srcRect l="2060" r="1999"/>
          <a:stretch>
            <a:fillRect/>
          </a:stretch>
        </p:blipFill>
        <p:spPr>
          <a:xfrm>
            <a:off x="2633698" y="456071"/>
            <a:ext cx="3705578" cy="4275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6633128" y="1276762"/>
            <a:ext cx="505460" cy="196723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eaLnBrk="0" hangingPunct="0"/>
            <a:r>
              <a:rPr lang="zh-CN" altLang="en-US" sz="2095" b="1" dirty="0">
                <a:latin typeface="Arial" panose="020B0604020202020204" pitchFamily="34" charset="0"/>
                <a:ea typeface="黑体" panose="02010609060101010101" pitchFamily="49" charset="-122"/>
              </a:rPr>
              <a:t>双耳效应的妙用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2"/>
          <p:cNvSpPr txBox="1"/>
          <p:nvPr/>
        </p:nvSpPr>
        <p:spPr>
          <a:xfrm>
            <a:off x="1824885" y="382094"/>
            <a:ext cx="246325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en-US" altLang="zh-CN" sz="2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环境保护角度</a:t>
            </a:r>
            <a:r>
              <a:rPr lang="zh-CN" altLang="en-US" sz="2095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290" name="Rectangle 3"/>
          <p:cNvSpPr/>
          <p:nvPr/>
        </p:nvSpPr>
        <p:spPr>
          <a:xfrm>
            <a:off x="1824885" y="796572"/>
            <a:ext cx="2747115" cy="2399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凡是</a:t>
            </a:r>
            <a:r>
              <a:rPr lang="zh-CN" altLang="en-US" sz="2000" b="1" dirty="0">
                <a:solidFill>
                  <a:srgbClr val="9933FF"/>
                </a:solidFill>
                <a:latin typeface="楷体_GB2312" panose="02010609030101010101" charset="-122"/>
                <a:ea typeface="楷体_GB2312" panose="02010609030101010101" charset="-122"/>
              </a:rPr>
              <a:t>妨碍</a:t>
            </a:r>
            <a:r>
              <a:rPr lang="zh-CN" altLang="en-US" sz="20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人们正常休息、学习和工作的声音，以及对人们要听的声音产生</a:t>
            </a:r>
            <a:r>
              <a:rPr lang="zh-CN" altLang="en-US" sz="2000" b="1" dirty="0">
                <a:solidFill>
                  <a:srgbClr val="9933FF"/>
                </a:solidFill>
                <a:latin typeface="楷体_GB2312" panose="02010609030101010101" charset="-122"/>
                <a:ea typeface="楷体_GB2312" panose="02010609030101010101" charset="-122"/>
              </a:rPr>
              <a:t>干扰</a:t>
            </a:r>
            <a:r>
              <a:rPr lang="zh-CN" altLang="en-US" sz="20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的声音，都属于噪声。</a:t>
            </a:r>
            <a:r>
              <a:rPr lang="zh-CN" altLang="en-US" sz="1795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</p:txBody>
      </p:sp>
      <p:pic>
        <p:nvPicPr>
          <p:cNvPr id="12291" name="Picture 4" descr="1_223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645" y="1429973"/>
            <a:ext cx="2671104" cy="2711486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7" name="Rectangle 5"/>
          <p:cNvSpPr/>
          <p:nvPr/>
        </p:nvSpPr>
        <p:spPr>
          <a:xfrm>
            <a:off x="1824885" y="3012699"/>
            <a:ext cx="269367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小组讨论一：</a:t>
            </a:r>
            <a:endParaRPr lang="zh-CN" altLang="en-US" sz="2000" b="1" dirty="0">
              <a:solidFill>
                <a:srgbClr val="99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请你说说你周围或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者身边有哪些噪声？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493520" y="385034"/>
            <a:ext cx="6156960" cy="855133"/>
          </a:xfrm>
        </p:spPr>
        <p:txBody>
          <a:bodyPr vert="horz" wrap="square" anchor="ctr"/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控制和减少烦恼的噪声</a:t>
            </a:r>
          </a:p>
        </p:txBody>
      </p:sp>
      <p:sp>
        <p:nvSpPr>
          <p:cNvPr id="13314" name="Text Box 3"/>
          <p:cNvSpPr txBox="1"/>
          <p:nvPr/>
        </p:nvSpPr>
        <p:spPr>
          <a:xfrm>
            <a:off x="577215" y="4040505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charset="-122"/>
              </a:rPr>
              <a:t>控制、减少噪声主要在消声、吸声和隔声三方面采取措施。</a:t>
            </a:r>
          </a:p>
        </p:txBody>
      </p:sp>
      <p:graphicFrame>
        <p:nvGraphicFramePr>
          <p:cNvPr id="13315" name="Object 4"/>
          <p:cNvGraphicFramePr>
            <a:graphicFrameLocks/>
          </p:cNvGraphicFramePr>
          <p:nvPr>
            <p:ph idx="4294967295"/>
          </p:nvPr>
        </p:nvGraphicFramePr>
        <p:xfrm>
          <a:off x="2333214" y="1239943"/>
          <a:ext cx="4477573" cy="2734051"/>
        </p:xfrm>
        <a:graphic>
          <a:graphicData uri="http://schemas.openxmlformats.org/presentationml/2006/ole">
            <p:oleObj spid="_x0000_s25601" r:id="rId3" imgW="5282540" imgH="3225397" progId="">
              <p:embed/>
            </p:oleObj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/>
          </p:cNvSpPr>
          <p:nvPr>
            <p:ph type="body" idx="4294967295"/>
          </p:nvPr>
        </p:nvSpPr>
        <p:spPr>
          <a:xfrm>
            <a:off x="1619250" y="1153795"/>
            <a:ext cx="7060565" cy="431165"/>
          </a:xfrm>
        </p:spPr>
        <p:txBody>
          <a:bodyPr vert="horz" wrap="square" anchor="t"/>
          <a:lstStyle/>
          <a:p>
            <a:pPr eaLnBrk="1" hangingPunct="1"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给汽车的排气管加消音器，可减少排气噪声</a:t>
            </a:r>
          </a:p>
        </p:txBody>
      </p:sp>
      <p:pic>
        <p:nvPicPr>
          <p:cNvPr id="14338" name="Picture 3" descr="消声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830" y="1758950"/>
            <a:ext cx="4782185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4"/>
          <p:cNvSpPr txBox="1"/>
          <p:nvPr/>
        </p:nvSpPr>
        <p:spPr>
          <a:xfrm>
            <a:off x="994410" y="225425"/>
            <a:ext cx="26809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、消声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SLIDE_ID" val="150995200"/>
  <p:tag name="KSO_WM_SLIDE_INDEX" val="1"/>
  <p:tag name="KSO_WM_SLIDE_ITEM_CNT" val="4"/>
  <p:tag name="KSO_WM_SLIDE_LAYOUT" val="a_f_d"/>
  <p:tag name="KSO_WM_SLIDE_LAYOUT_CNT" val="1_2_2"/>
  <p:tag name="KSO_WM_SLIDE_TYPE" val="text"/>
  <p:tag name="KSO_WM_BEAUTIFY_FLAG" val="#wm#"/>
  <p:tag name="KSO_WM_SLIDE_POSITION" val="183*81"/>
  <p:tag name="KSO_WM_SLIDE_SIZE" val="581*452"/>
  <p:tag name="KSO_WM_TAG_VERSION" val="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UNIT_TYPE" val="d"/>
  <p:tag name="KSO_WM_UNIT_INDEX" val="2"/>
  <p:tag name="KSO_WM_UNIT_ID" val="256*d*2"/>
  <p:tag name="KSO_WM_UNIT_CLEAR" val="0"/>
  <p:tag name="KSO_WM_UNIT_LAYERLEVEL" val="1"/>
  <p:tag name="KSO_WM_UNIT_VALUE" val="656*1046"/>
  <p:tag name="KSO_WM_UNIT_HIGHLIGHT" val="0"/>
  <p:tag name="KSO_WM_UNIT_COMPATIBLE" val="0"/>
  <p:tag name="KSO_WM_BEAUTIFY_FLAG" val="#wm#"/>
  <p:tag name="KSO_WM_TAG_VERSION" val="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1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1"/>
  <p:tag name="KSO_WM_TEMPLATE_CATEGORY" val="diagram"/>
  <p:tag name="KSO_WM_TEMPLATE_INDEX" val="16908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UNIT_TYPE" val="f"/>
  <p:tag name="KSO_WM_UNIT_INDEX" val="2"/>
  <p:tag name="KSO_WM_UNIT_ID" val="256*f*2"/>
  <p:tag name="KSO_WM_UNIT_CLEAR" val="1"/>
  <p:tag name="KSO_WM_UNIT_LAYERLEVEL" val="1"/>
  <p:tag name="KSO_WM_UNIT_VALUE" val="39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UNIT_TYPE" val="d"/>
  <p:tag name="KSO_WM_UNIT_INDEX" val="1"/>
  <p:tag name="KSO_WM_UNIT_ID" val="256*d*1"/>
  <p:tag name="KSO_WM_UNIT_CLEAR" val="0"/>
  <p:tag name="KSO_WM_UNIT_LAYERLEVEL" val="1"/>
  <p:tag name="KSO_WM_UNIT_VALUE" val="656*1046"/>
  <p:tag name="KSO_WM_UNIT_HIGHLIGHT" val="0"/>
  <p:tag name="KSO_WM_UNIT_COMPATIBLE" val="0"/>
  <p:tag name="KSO_WM_BEAUTIFY_FLAG" val="#wm#"/>
  <p:tag name="KSO_WM_TAG_VERSION" val="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2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0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_3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08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UNIT_TYPE" val="f"/>
  <p:tag name="KSO_WM_UNIT_INDEX" val="1"/>
  <p:tag name="KSO_WM_UNIT_ID" val="256*f*1"/>
  <p:tag name="KSO_WM_UNIT_CLEAR" val="1"/>
  <p:tag name="KSO_WM_UNIT_LAYERLEVEL" val="1"/>
  <p:tag name="KSO_WM_UNIT_VALUE" val="26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083"/>
  <p:tag name="KSO_WM_UNIT_TYPE" val="a"/>
  <p:tag name="KSO_WM_UNIT_INDEX" val="1"/>
  <p:tag name="KSO_WM_UNIT_ID" val="256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</Words>
  <Application>WPS 演示</Application>
  <PresentationFormat>自定义</PresentationFormat>
  <Paragraphs>70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控制和减少烦恼的噪声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56</cp:revision>
  <dcterms:created xsi:type="dcterms:W3CDTF">2019-04-02T02:49:00Z</dcterms:created>
  <dcterms:modified xsi:type="dcterms:W3CDTF">2019-12-10T02:55:08Z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