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47AEA-5658-4970-9CAB-B6D0FA201561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DC06B-610E-4527-9326-9D80188407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0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>
                <a:latin typeface="微软雅黑" panose="020B0503020204020204" charset="-122"/>
                <a:ea typeface="微软雅黑" panose="020B0503020204020204" charset="-122"/>
              </a:rPr>
              <a:t>1</a:t>
            </a:fld>
            <a:endParaRPr lang="zh-CN" altLang="en-US" sz="12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2770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-1587" y="6402388"/>
            <a:ext cx="9147175" cy="458788"/>
          </a:xfrm>
          <a:prstGeom prst="rect">
            <a:avLst/>
          </a:prstGeom>
          <a:solidFill>
            <a:srgbClr val="00349E">
              <a:lumMod val="60000"/>
              <a:lumOff val="40000"/>
            </a:srgbClr>
          </a:solidFill>
          <a:ln>
            <a:noFill/>
          </a:ln>
        </p:spPr>
        <p:style>
          <a:lnRef idx="2">
            <a:srgbClr val="FF388C">
              <a:shade val="50000"/>
            </a:srgbClr>
          </a:lnRef>
          <a:fillRef idx="1">
            <a:srgbClr val="FF388C"/>
          </a:fillRef>
          <a:effectRef idx="0">
            <a:srgbClr val="FF388C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9" name="剪去单角的矩形 8"/>
          <p:cNvSpPr/>
          <p:nvPr userDrawn="1"/>
        </p:nvSpPr>
        <p:spPr>
          <a:xfrm flipV="1">
            <a:off x="0" y="0"/>
            <a:ext cx="9144000" cy="4283075"/>
          </a:xfrm>
          <a:prstGeom prst="snip1Rect">
            <a:avLst/>
          </a:prstGeom>
          <a:solidFill>
            <a:srgbClr val="00349E">
              <a:lumMod val="60000"/>
              <a:lumOff val="40000"/>
            </a:srgbClr>
          </a:solidFill>
          <a:ln>
            <a:noFill/>
          </a:ln>
        </p:spPr>
        <p:style>
          <a:lnRef idx="2">
            <a:srgbClr val="FF388C">
              <a:shade val="50000"/>
            </a:srgbClr>
          </a:lnRef>
          <a:fillRef idx="1">
            <a:srgbClr val="FF388C"/>
          </a:fillRef>
          <a:effectRef idx="0">
            <a:srgbClr val="FF388C"/>
          </a:effectRef>
          <a:fontRef idx="minor">
            <a:sysClr val="window" lastClr="FFFFFF"/>
          </a:fontRef>
        </p:style>
        <p:txBody>
          <a:bodyPr rtlCol="0" anchor="ctr"/>
          <a:lstStyle/>
          <a:p>
            <a:pPr algn="ctr" fontAlgn="auto"/>
            <a:endParaRPr lang="zh-CN" altLang="en-US" sz="3300" strike="noStrike" noProof="1">
              <a:latin typeface="锐字工房云字库综艺GBK" charset="-122"/>
              <a:ea typeface="锐字工房云字库综艺GBK" charset="-122"/>
              <a:sym typeface="宋体" panose="02010600030101010101" pitchFamily="2" charset="-122"/>
            </a:endParaRPr>
          </a:p>
          <a:p>
            <a:pPr algn="ctr" fontAlgn="auto"/>
            <a:endParaRPr lang="zh-CN" altLang="en-US" sz="3300" strike="noStrike" noProof="1">
              <a:latin typeface="锐字工房云字库综艺GBK" charset="-122"/>
              <a:ea typeface="锐字工房云字库综艺GBK" charset="-122"/>
              <a:sym typeface="宋体" panose="02010600030101010101" pitchFamily="2" charset="-122"/>
            </a:endParaRPr>
          </a:p>
          <a:p>
            <a:pPr algn="ctr" fontAlgn="auto"/>
            <a:r>
              <a:rPr lang="zh-CN" altLang="en-US" sz="3300" strike="noStrike" noProof="1">
                <a:latin typeface="锐字工房云字库综艺GBK" charset="-122"/>
                <a:ea typeface="锐字工房云字库综艺GBK" charset="-122"/>
                <a:sym typeface="宋体" panose="02010600030101010101" pitchFamily="2" charset="-122"/>
              </a:rPr>
              <a:t>          </a:t>
            </a:r>
            <a:endParaRPr lang="zh-CN" altLang="en-US" sz="3300" strike="noStrike" noProof="1">
              <a:ln>
                <a:solidFill>
                  <a:sysClr val="windowText" lastClr="000000"/>
                </a:solidFill>
              </a:ln>
              <a:latin typeface="锐字工房云字库综艺GBK" charset="-122"/>
              <a:ea typeface="锐字工房云字库综艺GBK" charset="-122"/>
              <a:sym typeface="宋体" panose="02010600030101010101" pitchFamily="2" charset="-122"/>
            </a:endParaRPr>
          </a:p>
        </p:txBody>
      </p:sp>
      <p:pic>
        <p:nvPicPr>
          <p:cNvPr id="2054" name="图片 5" descr="u=4189794083,299498987&amp;fm=27&amp;gp=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33400" y="1509713"/>
            <a:ext cx="1846263" cy="2771775"/>
          </a:xfrm>
          <a:prstGeom prst="rect">
            <a:avLst/>
          </a:prstGeom>
          <a:noFill/>
          <a:ln w="349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1" name="直角三角形 10"/>
          <p:cNvSpPr/>
          <p:nvPr userDrawn="1"/>
        </p:nvSpPr>
        <p:spPr>
          <a:xfrm>
            <a:off x="0" y="5530850"/>
            <a:ext cx="874713" cy="874713"/>
          </a:xfrm>
          <a:prstGeom prst="rtTriangle">
            <a:avLst/>
          </a:prstGeom>
          <a:solidFill>
            <a:srgbClr val="2C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trike="noStrike" noProof="1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2588281"/>
            <a:ext cx="8139178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/>
              <a:t>单击此处编辑标题</a:t>
            </a:r>
          </a:p>
        </p:txBody>
      </p:sp>
      <p:grpSp>
        <p:nvGrpSpPr>
          <p:cNvPr id="7" name="Group 33"/>
          <p:cNvGrpSpPr/>
          <p:nvPr userDrawn="1"/>
        </p:nvGrpSpPr>
        <p:grpSpPr>
          <a:xfrm>
            <a:off x="6537325" y="339725"/>
            <a:ext cx="2070100" cy="674370"/>
            <a:chOff x="-373495" y="-1"/>
            <a:chExt cx="2006314" cy="488647"/>
          </a:xfrm>
          <a:solidFill>
            <a:schemeClr val="bg1"/>
          </a:solidFill>
        </p:grpSpPr>
        <p:pic>
          <p:nvPicPr>
            <p:cNvPr id="8" name="image1.png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17740" y="-1"/>
              <a:ext cx="619089" cy="224043"/>
            </a:xfrm>
            <a:prstGeom prst="rect">
              <a:avLst/>
            </a:prstGeom>
            <a:grpFill/>
            <a:ln w="12700" cap="flat">
              <a:noFill/>
              <a:miter lim="400000"/>
              <a:headEnd/>
              <a:tailEnd/>
            </a:ln>
            <a:effectLst/>
          </p:spPr>
        </p:pic>
        <p:pic>
          <p:nvPicPr>
            <p:cNvPr id="10" name="image2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373495" y="236647"/>
              <a:ext cx="2006314" cy="251999"/>
            </a:xfrm>
            <a:prstGeom prst="rect">
              <a:avLst/>
            </a:prstGeom>
            <a:grpFill/>
            <a:ln w="12700" cap="flat">
              <a:noFill/>
              <a:miter lim="400000"/>
              <a:headEnd/>
              <a:tailEnd/>
            </a:ln>
            <a:effectLst/>
          </p:spPr>
        </p:pic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>2020/3/26</a:t>
            </a:fld>
            <a:endParaRPr lang="zh-CN" altLang="en-US" strike="noStrike" noProof="1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65396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图片 26" descr="05中图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9263" y="238125"/>
            <a:ext cx="8358187" cy="1077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>2020/3/26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2279129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图片 31" descr="08中考链接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9263" y="238125"/>
            <a:ext cx="8358187" cy="1206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>2020/3/26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3721047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新课引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图片 5" descr="01新课引入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675" y="238125"/>
            <a:ext cx="8035925" cy="1212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60400" y="6350000"/>
            <a:ext cx="2024063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>2020/3/26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87688" y="6350000"/>
            <a:ext cx="29686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0000"/>
            <a:ext cx="20256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215262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2.xml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5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9.xml"/><Relationship Id="rId5" Type="http://schemas.openxmlformats.org/officeDocument/2006/relationships/image" Target="../media/image12.png"/><Relationship Id="rId4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3.xml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组合 29"/>
          <p:cNvGrpSpPr/>
          <p:nvPr/>
        </p:nvGrpSpPr>
        <p:grpSpPr>
          <a:xfrm>
            <a:off x="2037873" y="3667757"/>
            <a:ext cx="5202079" cy="653415"/>
            <a:chOff x="5772" y="8176"/>
            <a:chExt cx="10923" cy="1372"/>
          </a:xfrm>
        </p:grpSpPr>
        <p:sp>
          <p:nvSpPr>
            <p:cNvPr id="22" name="圆角矩形 21"/>
            <p:cNvSpPr/>
            <p:nvPr/>
          </p:nvSpPr>
          <p:spPr>
            <a:xfrm>
              <a:off x="5772" y="8259"/>
              <a:ext cx="2146" cy="1289"/>
            </a:xfrm>
            <a:prstGeom prst="roundRect">
              <a:avLst/>
            </a:prstGeom>
            <a:solidFill>
              <a:srgbClr val="2C7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r>
                <a:rPr lang="zh-CN" altLang="en-US" sz="2000" strike="noStrike" noProof="1" smtClean="0">
                  <a:solidFill>
                    <a:schemeClr val="bg1"/>
                  </a:solidFill>
                  <a:effectLst/>
                  <a:latin typeface="方正姚体" panose="02010601030101010101" charset="-122"/>
                  <a:ea typeface="方正姚体" panose="02010601030101010101" charset="-122"/>
                  <a:cs typeface="Agency FB" panose="020B0503020202020204" charset="0"/>
                  <a:sym typeface="+mn-ea"/>
                </a:rPr>
                <a:t>专题</a:t>
              </a:r>
              <a:r>
                <a:rPr lang="en-US" altLang="zh-CN" sz="2000" strike="noStrike" noProof="1" smtClean="0">
                  <a:solidFill>
                    <a:schemeClr val="bg1"/>
                  </a:solidFill>
                  <a:effectLst/>
                  <a:latin typeface="方正姚体" panose="02010601030101010101" charset="-122"/>
                  <a:ea typeface="方正姚体" panose="02010601030101010101" charset="-122"/>
                  <a:cs typeface="Agency FB" panose="020B0503020202020204" charset="0"/>
                  <a:sym typeface="+mn-ea"/>
                </a:rPr>
                <a:t>14</a:t>
              </a:r>
              <a:endParaRPr lang="en-US" altLang="zh-CN" sz="2000" strike="noStrike" noProof="1">
                <a:solidFill>
                  <a:schemeClr val="bg1"/>
                </a:solidFill>
                <a:effectLst/>
                <a:latin typeface="方正姚体" panose="02010601030101010101" charset="-122"/>
                <a:ea typeface="方正姚体" panose="02010601030101010101" charset="-122"/>
                <a:cs typeface="Agency FB" panose="020B0503020202020204" charset="0"/>
                <a:sym typeface="+mn-ea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>
              <a:off x="7057" y="9548"/>
              <a:ext cx="8995" cy="0"/>
            </a:xfrm>
            <a:prstGeom prst="line">
              <a:avLst/>
            </a:prstGeom>
            <a:ln w="22225" cmpd="sng">
              <a:solidFill>
                <a:srgbClr val="2C71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文本框 4"/>
            <p:cNvSpPr txBox="1"/>
            <p:nvPr userDrawn="1"/>
          </p:nvSpPr>
          <p:spPr>
            <a:xfrm>
              <a:off x="7918" y="8176"/>
              <a:ext cx="8777" cy="1355"/>
            </a:xfrm>
            <a:prstGeom prst="rect">
              <a:avLst/>
            </a:prstGeom>
            <a:noFill/>
            <a:ln w="12700" cmpd="sng">
              <a:noFill/>
              <a:prstDash val="solid"/>
            </a:ln>
            <a:effectLst>
              <a:softEdge rad="63500"/>
            </a:effectLst>
          </p:spPr>
          <p:txBody>
            <a:bodyPr wrap="square" anchor="t">
              <a:spAutoFit/>
              <a:scene3d>
                <a:camera prst="orthographicFront"/>
                <a:lightRig rig="threePt" dir="t"/>
              </a:scene3d>
            </a:bodyPr>
            <a:lstStyle/>
            <a:p>
              <a:r>
                <a:rPr lang="zh-CN" altLang="en-US" sz="3600" noProof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黑体" panose="02010609060101010101" pitchFamily="2" charset="-122"/>
                </a:rPr>
                <a:t>物质的转化与推断</a:t>
              </a:r>
            </a:p>
          </p:txBody>
        </p:sp>
      </p:grpSp>
      <p:sp>
        <p:nvSpPr>
          <p:cNvPr id="13" name="流程图: 文档 12"/>
          <p:cNvSpPr/>
          <p:nvPr/>
        </p:nvSpPr>
        <p:spPr>
          <a:xfrm>
            <a:off x="0" y="0"/>
            <a:ext cx="9144000" cy="107950"/>
          </a:xfrm>
          <a:prstGeom prst="flowChartDocument">
            <a:avLst/>
          </a:prstGeom>
          <a:solidFill>
            <a:srgbClr val="2C71FF">
              <a:alpha val="34000"/>
            </a:srgbClr>
          </a:solidFill>
          <a:ln w="12700" cmpd="sng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trike="noStrike" noProof="1"/>
          </a:p>
        </p:txBody>
      </p:sp>
      <p:sp>
        <p:nvSpPr>
          <p:cNvPr id="14" name="标题 4"/>
          <p:cNvSpPr>
            <a:spLocks noGrp="1"/>
          </p:cNvSpPr>
          <p:nvPr/>
        </p:nvSpPr>
        <p:spPr>
          <a:xfrm>
            <a:off x="1115616" y="1795463"/>
            <a:ext cx="7560072" cy="1124744"/>
          </a:xfrm>
          <a:prstGeom prst="rect">
            <a:avLst/>
          </a:prstGeom>
        </p:spPr>
        <p:txBody>
          <a:bodyPr vert="horz" lIns="76200" tIns="28575" rIns="19050" bIns="28575" rtlCol="0" anchor="t" anchorCtr="0">
            <a:no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5400" b="0" u="none" strike="noStrike" kern="1200" cap="none" spc="6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4800" b="1" u="sng" strike="noStrike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charset="0"/>
                <a:ea typeface="华文中宋" panose="02010600040101010101" charset="-122"/>
                <a:cs typeface="Agency FB" panose="020B0503020202020204" charset="0"/>
              </a:rPr>
              <a:t>2020</a:t>
            </a:r>
            <a:r>
              <a:rPr lang="zh-CN" altLang="en-US" sz="4800" b="1" strike="noStrike" noProof="1" smtClean="0"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中考</a:t>
            </a:r>
            <a:r>
              <a:rPr lang="zh-CN" altLang="en-US" sz="4800" b="1" strike="noStrike" noProof="1"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化学专题复习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6415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24560" y="1510665"/>
            <a:ext cx="7294880" cy="422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1.点燃：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一般有_______参加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2.通电：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水的电解_______________________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3.催化剂：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_______________________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_______________________</a:t>
            </a:r>
            <a:endParaRPr lang="zh-CN" sz="28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4.高温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(1)CaCO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分解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_______________________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(2)CO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还原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__________________</a:t>
            </a:r>
            <a:endParaRPr lang="en-US" sz="28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(3)C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CO</a:t>
            </a:r>
            <a:r>
              <a:rPr lang="en-US" sz="28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_______________________</a:t>
            </a:r>
            <a:endParaRPr lang="zh-CN" altLang="en-US" sz="28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924560" y="899795"/>
            <a:ext cx="5319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物质俗名和主要成分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3742690" y="1477645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74645" y="2501265"/>
            <a:ext cx="4030345" cy="1038860"/>
            <a:chOff x="4131" y="8403"/>
            <a:chExt cx="6347" cy="1636"/>
          </a:xfrm>
        </p:grpSpPr>
        <p:sp>
          <p:nvSpPr>
            <p:cNvPr id="131" name="文本框 130"/>
            <p:cNvSpPr txBox="1"/>
            <p:nvPr/>
          </p:nvSpPr>
          <p:spPr>
            <a:xfrm>
              <a:off x="4131" y="8403"/>
              <a:ext cx="6347" cy="16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>
                <a:lnSpc>
                  <a:spcPct val="110000"/>
                </a:lnSpc>
              </a:pP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2KClO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3  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    2KCl+ 3O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</a:t>
              </a:r>
            </a:p>
            <a:p>
              <a:pPr indent="0">
                <a:lnSpc>
                  <a:spcPct val="110000"/>
                </a:lnSpc>
              </a:pP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2H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         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2H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O + 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</a:t>
              </a:r>
              <a:endParaRPr lang="en-US" altLang="en-US" sz="2800"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  <a:sym typeface="+mn-ea"/>
              </a:endParaRPr>
            </a:p>
          </p:txBody>
        </p:sp>
        <p:pic>
          <p:nvPicPr>
            <p:cNvPr id="65" name="图片 64"/>
            <p:cNvPicPr/>
            <p:nvPr/>
          </p:nvPicPr>
          <p:blipFill>
            <a:blip r:embed="rId3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056" y="8469"/>
              <a:ext cx="897" cy="68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6" name="图片 65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639" y="9335"/>
              <a:ext cx="1156" cy="53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5" name="组合 4"/>
          <p:cNvGrpSpPr/>
          <p:nvPr/>
        </p:nvGrpSpPr>
        <p:grpSpPr>
          <a:xfrm>
            <a:off x="4022090" y="1978025"/>
            <a:ext cx="4029710" cy="565150"/>
            <a:chOff x="7571" y="7850"/>
            <a:chExt cx="6346" cy="890"/>
          </a:xfrm>
        </p:grpSpPr>
        <p:sp>
          <p:nvSpPr>
            <p:cNvPr id="3" name="文本框 2"/>
            <p:cNvSpPr txBox="1"/>
            <p:nvPr/>
          </p:nvSpPr>
          <p:spPr>
            <a:xfrm>
              <a:off x="7571" y="7850"/>
              <a:ext cx="6347" cy="8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>
                <a:lnSpc>
                  <a:spcPct val="110000"/>
                </a:lnSpc>
              </a:pP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2H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       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2H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 + O</a:t>
              </a:r>
              <a:r>
                <a:rPr lang="en-US" sz="2800" baseline="-250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</a:t>
              </a:r>
              <a:endParaRPr lang="en-US" altLang="en-US" sz="2800"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  <a:sym typeface="+mn-ea"/>
              </a:endParaRPr>
            </a:p>
          </p:txBody>
        </p:sp>
        <p:pic>
          <p:nvPicPr>
            <p:cNvPr id="4" name="图片 3" descr="通电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936" y="8048"/>
              <a:ext cx="765" cy="405"/>
            </a:xfrm>
            <a:prstGeom prst="rect">
              <a:avLst/>
            </a:prstGeom>
          </p:spPr>
        </p:pic>
      </p:grpSp>
      <p:grpSp>
        <p:nvGrpSpPr>
          <p:cNvPr id="9" name="组合 8"/>
          <p:cNvGrpSpPr/>
          <p:nvPr/>
        </p:nvGrpSpPr>
        <p:grpSpPr>
          <a:xfrm>
            <a:off x="3481705" y="4551045"/>
            <a:ext cx="4610100" cy="521970"/>
            <a:chOff x="3820" y="9034"/>
            <a:chExt cx="7260" cy="822"/>
          </a:xfrm>
        </p:grpSpPr>
        <p:sp>
          <p:nvSpPr>
            <p:cNvPr id="6" name="文本框 5"/>
            <p:cNvSpPr txBox="1"/>
            <p:nvPr/>
          </p:nvSpPr>
          <p:spPr>
            <a:xfrm>
              <a:off x="3820" y="9034"/>
              <a:ext cx="726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Fe</a:t>
              </a:r>
              <a:r>
                <a:rPr lang="en-US" sz="2800" b="1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2</a:t>
              </a:r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O</a:t>
              </a:r>
              <a:r>
                <a:rPr lang="en-US" sz="2800" b="1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3 </a:t>
              </a:r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+ 3CO    2Fe + 3CO</a:t>
              </a:r>
              <a:r>
                <a:rPr lang="en-US" sz="2800" b="1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2</a:t>
              </a:r>
              <a:endParaRPr lang="en-US" altLang="en-US" sz="2800" b="1" baseline="-2500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endParaRPr>
            </a:p>
          </p:txBody>
        </p:sp>
        <p:pic>
          <p:nvPicPr>
            <p:cNvPr id="7" name="图片 6" descr="高温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12" y="9122"/>
              <a:ext cx="889" cy="471"/>
            </a:xfrm>
            <a:prstGeom prst="rect">
              <a:avLst/>
            </a:prstGeom>
          </p:spPr>
        </p:pic>
      </p:grpSp>
      <p:grpSp>
        <p:nvGrpSpPr>
          <p:cNvPr id="10" name="组合 9"/>
          <p:cNvGrpSpPr/>
          <p:nvPr/>
        </p:nvGrpSpPr>
        <p:grpSpPr>
          <a:xfrm>
            <a:off x="3211830" y="4043045"/>
            <a:ext cx="4145280" cy="521970"/>
            <a:chOff x="4983" y="8991"/>
            <a:chExt cx="6528" cy="822"/>
          </a:xfrm>
        </p:grpSpPr>
        <p:sp>
          <p:nvSpPr>
            <p:cNvPr id="11" name="文本框 10"/>
            <p:cNvSpPr txBox="1"/>
            <p:nvPr/>
          </p:nvSpPr>
          <p:spPr>
            <a:xfrm>
              <a:off x="4983" y="8991"/>
              <a:ext cx="652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  <a:sym typeface="+mn-ea"/>
                </a:rPr>
                <a:t>CaCO</a:t>
              </a:r>
              <a:r>
                <a:rPr lang="en-US" sz="2800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  <a:sym typeface="+mn-ea"/>
                </a:rPr>
                <a:t>3</a:t>
              </a:r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    </a:t>
              </a:r>
              <a:r>
                <a:rPr lang="en-US" sz="28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  <a:sym typeface="+mn-ea"/>
                </a:rPr>
                <a:t>CaO</a:t>
              </a:r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 + CO</a:t>
              </a:r>
              <a:r>
                <a:rPr lang="en-US" sz="2800" b="1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2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</a:t>
              </a:r>
              <a:endParaRPr lang="en-US" altLang="en-US" sz="2800"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  <a:sym typeface="+mn-ea"/>
              </a:endParaRPr>
            </a:p>
          </p:txBody>
        </p:sp>
        <p:pic>
          <p:nvPicPr>
            <p:cNvPr id="12" name="图片 11" descr="高温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82" y="9122"/>
              <a:ext cx="889" cy="471"/>
            </a:xfrm>
            <a:prstGeom prst="rect">
              <a:avLst/>
            </a:prstGeom>
          </p:spPr>
        </p:pic>
      </p:grpSp>
      <p:grpSp>
        <p:nvGrpSpPr>
          <p:cNvPr id="13" name="组合 12"/>
          <p:cNvGrpSpPr/>
          <p:nvPr/>
        </p:nvGrpSpPr>
        <p:grpSpPr>
          <a:xfrm>
            <a:off x="2919095" y="5100955"/>
            <a:ext cx="3072130" cy="521970"/>
            <a:chOff x="4763" y="9035"/>
            <a:chExt cx="4838" cy="822"/>
          </a:xfrm>
        </p:grpSpPr>
        <p:sp>
          <p:nvSpPr>
            <p:cNvPr id="14" name="文本框 13"/>
            <p:cNvSpPr txBox="1"/>
            <p:nvPr/>
          </p:nvSpPr>
          <p:spPr>
            <a:xfrm>
              <a:off x="4763" y="9035"/>
              <a:ext cx="483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  <a:sym typeface="+mn-ea"/>
                </a:rPr>
                <a:t>C + CO</a:t>
              </a:r>
              <a:r>
                <a:rPr lang="en-US" sz="2800" baseline="-25000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sz="2800" b="1">
                  <a:solidFill>
                    <a:srgbClr val="FF0000"/>
                  </a:solidFill>
                  <a:latin typeface="仿宋" panose="02010609060101010101" charset="-122"/>
                  <a:ea typeface="仿宋" panose="02010609060101010101" charset="-122"/>
                </a:rPr>
                <a:t>    2CO</a:t>
              </a:r>
              <a:r>
                <a:rPr lang="en-US" sz="2800">
                  <a:solidFill>
                    <a:srgbClr val="FF0000"/>
                  </a:solidFill>
                  <a:effectLst/>
                  <a:latin typeface="仿宋" panose="02010609060101010101" charset="-122"/>
                  <a:ea typeface="仿宋" panose="02010609060101010101" charset="-122"/>
                  <a:sym typeface="+mn-ea"/>
                </a:rPr>
                <a:t>↑</a:t>
              </a:r>
              <a:endParaRPr lang="en-US" altLang="en-US" sz="2800"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  <a:sym typeface="+mn-ea"/>
              </a:endParaRPr>
            </a:p>
          </p:txBody>
        </p:sp>
        <p:pic>
          <p:nvPicPr>
            <p:cNvPr id="15" name="图片 14" descr="高温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12" y="9122"/>
              <a:ext cx="889" cy="471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71725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24560" y="1652905"/>
            <a:ext cx="605409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气体：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CO和CO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液体：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       </a:t>
            </a:r>
            <a:endParaRPr lang="zh-CN" sz="28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固体：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FeCl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FeCl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</a:p>
          <a:p>
            <a:pPr>
              <a:lnSpc>
                <a:spcPct val="150000"/>
              </a:lnSpc>
            </a:pP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FeSO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Fe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(SO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en-US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en-US" sz="2800" b="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endParaRPr lang="en-US" altLang="en-US" sz="2800" b="0" baseline="-25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24560" y="899795"/>
            <a:ext cx="5319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sz="28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组成元素相同的物质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546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51485" y="942975"/>
            <a:ext cx="7914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7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物质的</a:t>
            </a:r>
            <a:r>
              <a:rPr lang="zh-CN" sz="280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相对分子质量和元素的质量分数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75920" y="1464945"/>
            <a:ext cx="8669655" cy="474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en-US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en-US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常考元素的相对原子质量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	  Ca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Na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23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Mg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24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Al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27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Zn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65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Fe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56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Cu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Ag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108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Cl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35.5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O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 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  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	N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</a:t>
            </a:r>
            <a:r>
              <a:rPr lang="zh-CN" altLang="en-US" sz="2800" b="1">
                <a:solidFill>
                  <a:srgbClr val="2C71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常考物质的相对分子质量和元素的质量分数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CO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28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	 CO</a:t>
            </a:r>
            <a:r>
              <a:rPr lang="zh-CN" alt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CuO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	CaO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56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Fe</a:t>
            </a:r>
            <a:r>
              <a:rPr lang="zh-CN" alt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O</a:t>
            </a:r>
            <a:r>
              <a:rPr lang="zh-CN" alt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160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其中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Fe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%=</a:t>
            </a:r>
            <a:r>
              <a:rPr lang="en-US" sz="2800" b="1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70%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HCl-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36.5 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H</a:t>
            </a:r>
            <a:r>
              <a:rPr lang="en-US" altLang="zh-CN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SO</a:t>
            </a:r>
            <a:r>
              <a:rPr lang="en-US" altLang="zh-CN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98 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SO</a:t>
            </a:r>
            <a:r>
              <a:rPr lang="en-US" altLang="zh-CN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96 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CO</a:t>
            </a:r>
            <a:r>
              <a:rPr lang="en-US" altLang="zh-CN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60        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O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%=</a:t>
            </a:r>
            <a:r>
              <a:rPr lang="en-US" sz="2800" b="1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30%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NaOH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  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Ca(OH)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74</a:t>
            </a:r>
            <a:endParaRPr lang="en-US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NaCl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58.5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Na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CO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106 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NaHCO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84 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CaCl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111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CaCO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其中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Ca%=</a:t>
            </a:r>
            <a:r>
              <a:rPr lang="en-US" sz="2800" b="1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40% 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CuSO</a:t>
            </a:r>
            <a:r>
              <a:rPr lang="en-US" sz="2800" b="1" baseline="-25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其中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Cu%=</a:t>
            </a:r>
            <a:r>
              <a:rPr lang="en-US" sz="2800" b="1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40%</a:t>
            </a:r>
            <a:endParaRPr lang="en-US" altLang="zh-CN" sz="2800" b="1" baseline="-250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330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8060" y="970915"/>
            <a:ext cx="37382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8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物质的分类</a:t>
            </a:r>
            <a:endParaRPr lang="zh-CN" sz="280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3" name="文本框 46101"/>
          <p:cNvSpPr txBox="1"/>
          <p:nvPr/>
        </p:nvSpPr>
        <p:spPr>
          <a:xfrm>
            <a:off x="1428115" y="3944620"/>
            <a:ext cx="523240" cy="953135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</a:rPr>
              <a:t>物质</a:t>
            </a:r>
          </a:p>
        </p:txBody>
      </p:sp>
      <p:sp>
        <p:nvSpPr>
          <p:cNvPr id="5" name="左大括号 4"/>
          <p:cNvSpPr/>
          <p:nvPr/>
        </p:nvSpPr>
        <p:spPr>
          <a:xfrm>
            <a:off x="2084070" y="3136900"/>
            <a:ext cx="75565" cy="2664020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46110"/>
          <p:cNvSpPr txBox="1"/>
          <p:nvPr/>
        </p:nvSpPr>
        <p:spPr>
          <a:xfrm>
            <a:off x="3813550" y="3893058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化合物</a:t>
            </a:r>
          </a:p>
        </p:txBody>
      </p:sp>
      <p:sp>
        <p:nvSpPr>
          <p:cNvPr id="7" name="文本框 46111"/>
          <p:cNvSpPr txBox="1"/>
          <p:nvPr/>
        </p:nvSpPr>
        <p:spPr>
          <a:xfrm>
            <a:off x="3799391" y="1876298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单质    </a:t>
            </a:r>
          </a:p>
        </p:txBody>
      </p:sp>
      <p:sp>
        <p:nvSpPr>
          <p:cNvPr id="8" name="文本框 46112"/>
          <p:cNvSpPr txBox="1"/>
          <p:nvPr/>
        </p:nvSpPr>
        <p:spPr>
          <a:xfrm>
            <a:off x="2239828" y="5269801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r>
              <a:rPr lang="zh-CN" altLang="en-US" sz="2800" b="1" dirty="0">
                <a:solidFill>
                  <a:srgbClr val="0066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混合物         </a:t>
            </a:r>
          </a:p>
        </p:txBody>
      </p:sp>
      <p:sp>
        <p:nvSpPr>
          <p:cNvPr id="9" name="文本框 46113"/>
          <p:cNvSpPr txBox="1"/>
          <p:nvPr/>
        </p:nvSpPr>
        <p:spPr>
          <a:xfrm>
            <a:off x="2239584" y="2910141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纯净物       </a:t>
            </a:r>
          </a:p>
        </p:txBody>
      </p:sp>
      <p:sp>
        <p:nvSpPr>
          <p:cNvPr id="12" name="文本框 46121"/>
          <p:cNvSpPr txBox="1"/>
          <p:nvPr/>
        </p:nvSpPr>
        <p:spPr>
          <a:xfrm>
            <a:off x="5342194" y="3598989"/>
            <a:ext cx="1314010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酸  </a:t>
            </a:r>
          </a:p>
        </p:txBody>
      </p:sp>
      <p:sp>
        <p:nvSpPr>
          <p:cNvPr id="16" name="文本框 46121"/>
          <p:cNvSpPr txBox="1"/>
          <p:nvPr/>
        </p:nvSpPr>
        <p:spPr>
          <a:xfrm>
            <a:off x="5342194" y="4204779"/>
            <a:ext cx="1314010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碱 </a:t>
            </a:r>
          </a:p>
        </p:txBody>
      </p:sp>
      <p:sp>
        <p:nvSpPr>
          <p:cNvPr id="17" name="文本框 46121"/>
          <p:cNvSpPr txBox="1"/>
          <p:nvPr/>
        </p:nvSpPr>
        <p:spPr>
          <a:xfrm>
            <a:off x="5342194" y="4817554"/>
            <a:ext cx="1314010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盐  </a:t>
            </a:r>
          </a:p>
        </p:txBody>
      </p:sp>
      <p:sp>
        <p:nvSpPr>
          <p:cNvPr id="18" name="左大括号 17"/>
          <p:cNvSpPr/>
          <p:nvPr/>
        </p:nvSpPr>
        <p:spPr>
          <a:xfrm>
            <a:off x="3670300" y="2143125"/>
            <a:ext cx="75565" cy="2088015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9" name="左大括号 18"/>
          <p:cNvSpPr/>
          <p:nvPr/>
        </p:nvSpPr>
        <p:spPr>
          <a:xfrm>
            <a:off x="5220335" y="3202940"/>
            <a:ext cx="76200" cy="1877695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0" name="左大括号 19"/>
          <p:cNvSpPr/>
          <p:nvPr/>
        </p:nvSpPr>
        <p:spPr>
          <a:xfrm>
            <a:off x="5206365" y="1675765"/>
            <a:ext cx="75565" cy="864006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1" name="文本框 46111"/>
          <p:cNvSpPr txBox="1"/>
          <p:nvPr/>
        </p:nvSpPr>
        <p:spPr>
          <a:xfrm>
            <a:off x="5322756" y="1488948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金属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</a:p>
        </p:txBody>
      </p:sp>
      <p:sp>
        <p:nvSpPr>
          <p:cNvPr id="22" name="文本框 46111"/>
          <p:cNvSpPr txBox="1"/>
          <p:nvPr/>
        </p:nvSpPr>
        <p:spPr>
          <a:xfrm>
            <a:off x="5310056" y="2268728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非金属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</a:t>
            </a:r>
          </a:p>
        </p:txBody>
      </p:sp>
      <p:sp>
        <p:nvSpPr>
          <p:cNvPr id="23" name="文本框 46111"/>
          <p:cNvSpPr txBox="1"/>
          <p:nvPr/>
        </p:nvSpPr>
        <p:spPr>
          <a:xfrm>
            <a:off x="5322756" y="2990723"/>
            <a:ext cx="1312379" cy="52197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氧化物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642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  <p:bldP spid="12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88060" y="970915"/>
            <a:ext cx="6969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物质的性质及其相互转化关系</a:t>
            </a:r>
            <a:endParaRPr lang="zh-CN" sz="280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1454150" y="1611630"/>
            <a:ext cx="1704340" cy="1741170"/>
            <a:chOff x="1556" y="2735"/>
            <a:chExt cx="2684" cy="2742"/>
          </a:xfrm>
        </p:grpSpPr>
        <p:pic>
          <p:nvPicPr>
            <p:cNvPr id="1073743088" name="图片 1073743087" descr="碳三角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56" y="2735"/>
              <a:ext cx="2685" cy="274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" name="文本框 3"/>
            <p:cNvSpPr txBox="1"/>
            <p:nvPr/>
          </p:nvSpPr>
          <p:spPr>
            <a:xfrm>
              <a:off x="3397" y="3576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②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765" y="3555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①</a:t>
              </a: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2574" y="3843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③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600" y="4423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④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4582795" y="1777365"/>
            <a:ext cx="2095500" cy="1538605"/>
            <a:chOff x="1249" y="6021"/>
            <a:chExt cx="3300" cy="2423"/>
          </a:xfrm>
        </p:grpSpPr>
        <p:pic>
          <p:nvPicPr>
            <p:cNvPr id="1073743089" name="图片 1073743088" descr="铜三角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249" y="6224"/>
              <a:ext cx="3300" cy="22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文本框 9"/>
            <p:cNvSpPr txBox="1"/>
            <p:nvPr/>
          </p:nvSpPr>
          <p:spPr>
            <a:xfrm>
              <a:off x="1952" y="7044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①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952" y="7624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②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2501" y="6799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③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292" y="6799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④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3222" y="6889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⑤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2687" y="6021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⑥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2711" y="6485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⑦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988060" y="3669030"/>
            <a:ext cx="2580640" cy="2256790"/>
            <a:chOff x="966" y="4245"/>
            <a:chExt cx="4064" cy="3554"/>
          </a:xfrm>
        </p:grpSpPr>
        <p:pic>
          <p:nvPicPr>
            <p:cNvPr id="1073743087" name="图片 44" descr="与水相互转化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66" y="4245"/>
              <a:ext cx="4064" cy="355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" name="文本框 18"/>
            <p:cNvSpPr txBox="1"/>
            <p:nvPr/>
          </p:nvSpPr>
          <p:spPr>
            <a:xfrm>
              <a:off x="1644" y="4868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①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44" y="5382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②</a:t>
              </a: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3422" y="5360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④</a:t>
              </a: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2163" y="4626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⑤</a:t>
              </a: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2741" y="4648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⑥</a:t>
              </a: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022" y="5962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⑦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3418" y="4890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③</a:t>
              </a: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380" y="6050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⑧</a:t>
              </a:r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870" y="6050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⑨</a:t>
              </a:r>
              <a:endParaRPr lang="zh-CN" altLang="en-US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4154" y="5984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⑩</a:t>
              </a:r>
              <a:endParaRPr lang="zh-CN" altLang="en-US"/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4308475" y="3777615"/>
            <a:ext cx="3054350" cy="2039620"/>
            <a:chOff x="1041" y="3864"/>
            <a:chExt cx="4810" cy="3212"/>
          </a:xfrm>
        </p:grpSpPr>
        <p:pic>
          <p:nvPicPr>
            <p:cNvPr id="1073743090" name="图片 5" descr="钙三角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837" t="7111" r="4153" b="2146"/>
            <a:stretch>
              <a:fillRect/>
            </a:stretch>
          </p:blipFill>
          <p:spPr>
            <a:xfrm>
              <a:off x="1041" y="4244"/>
              <a:ext cx="4811" cy="283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" name="文本框 29"/>
            <p:cNvSpPr txBox="1"/>
            <p:nvPr/>
          </p:nvSpPr>
          <p:spPr>
            <a:xfrm>
              <a:off x="2197" y="4444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①</a:t>
              </a: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3778" y="4444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②</a:t>
              </a: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575" y="5532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④</a:t>
              </a: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2007" y="5154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⑤</a:t>
              </a: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3025" y="5326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⑥</a:t>
              </a: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4074" y="5326"/>
              <a:ext cx="62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⑦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3209" y="3864"/>
              <a:ext cx="648" cy="58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>
                  <a:latin typeface="Calibri" panose="020F0502020204030204" pitchFamily="34" charset="0"/>
                </a:rPr>
                <a:t>③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520955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3743091" name="图片 1073743090" descr="CO2相互转化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7055" y="1116965"/>
            <a:ext cx="3352800" cy="279146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78180" y="246824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Calibri" panose="020F0502020204030204" pitchFamily="34" charset="0"/>
              </a:rPr>
              <a:t>①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78180" y="283654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Calibri" panose="020F0502020204030204" pitchFamily="34" charset="0"/>
              </a:rPr>
              <a:t>②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045970" y="2836545"/>
            <a:ext cx="394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④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187450" y="2314575"/>
            <a:ext cx="394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⑤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568450" y="2328545"/>
            <a:ext cx="394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⑥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45515" y="2946400"/>
            <a:ext cx="394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⑦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045335" y="246824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Calibri" panose="020F0502020204030204" pitchFamily="34" charset="0"/>
              </a:rPr>
              <a:t>③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9660" y="312102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⑧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228725" y="2988310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⑨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582420" y="2988310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⑩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171700" y="3206750"/>
            <a:ext cx="531998" cy="476172"/>
          </a:xfrm>
          <a:prstGeom prst="ellipse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</a:t>
            </a:r>
            <a:endParaRPr lang="en-US" altLang="zh-CN"/>
          </a:p>
        </p:txBody>
      </p:sp>
      <p:sp>
        <p:nvSpPr>
          <p:cNvPr id="19" name="文本框 18"/>
          <p:cNvSpPr txBox="1"/>
          <p:nvPr/>
        </p:nvSpPr>
        <p:spPr>
          <a:xfrm>
            <a:off x="1089660" y="3531235"/>
            <a:ext cx="567298" cy="507766"/>
          </a:xfrm>
          <a:prstGeom prst="ellipse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1477010" y="3545205"/>
            <a:ext cx="577636" cy="517020"/>
          </a:xfrm>
          <a:prstGeom prst="ellipse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13</a:t>
            </a:r>
            <a:endParaRPr lang="en-US" altLang="zh-CN"/>
          </a:p>
        </p:txBody>
      </p:sp>
      <p:grpSp>
        <p:nvGrpSpPr>
          <p:cNvPr id="2" name="组合 1"/>
          <p:cNvGrpSpPr/>
          <p:nvPr/>
        </p:nvGrpSpPr>
        <p:grpSpPr>
          <a:xfrm>
            <a:off x="3602990" y="1971675"/>
            <a:ext cx="4770120" cy="2079625"/>
            <a:chOff x="2683" y="2220"/>
            <a:chExt cx="7512" cy="3275"/>
          </a:xfrm>
        </p:grpSpPr>
        <p:pic>
          <p:nvPicPr>
            <p:cNvPr id="6" name="图片 -21474826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83" y="2220"/>
              <a:ext cx="7512" cy="26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" name="文本框 6"/>
            <p:cNvSpPr txBox="1"/>
            <p:nvPr/>
          </p:nvSpPr>
          <p:spPr>
            <a:xfrm>
              <a:off x="5644" y="4915"/>
              <a:ext cx="3466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/>
                <a:t>酸碱盐的化学性质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58476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88060" y="1651635"/>
            <a:ext cx="774763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化合反应</a:t>
            </a:r>
            <a:r>
              <a:rPr lang="en-US" alt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:</a:t>
            </a:r>
            <a:r>
              <a:rPr lang="zh-CN" sz="2800" b="0">
                <a:ea typeface="宋体" panose="02010600030101010101" pitchFamily="2" charset="-122"/>
              </a:rPr>
              <a:t>A + B = C （</a:t>
            </a:r>
            <a:r>
              <a:rPr lang="zh-CN" sz="2800" b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多变一</a:t>
            </a:r>
            <a:r>
              <a:rPr lang="zh-CN" sz="2800" b="0">
                <a:ea typeface="宋体" panose="02010600030101010101" pitchFamily="2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分解反应</a:t>
            </a:r>
            <a:r>
              <a:rPr lang="en-US" alt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:</a:t>
            </a:r>
            <a:r>
              <a:rPr lang="zh-CN" sz="2800" b="0">
                <a:ea typeface="宋体" panose="02010600030101010101" pitchFamily="2" charset="-122"/>
              </a:rPr>
              <a:t>A = B + C （</a:t>
            </a:r>
            <a:r>
              <a:rPr lang="zh-CN" sz="2800" b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一变多</a:t>
            </a:r>
            <a:r>
              <a:rPr lang="zh-CN" sz="2800" b="0">
                <a:ea typeface="宋体" panose="02010600030101010101" pitchFamily="2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置换反应</a:t>
            </a:r>
            <a:r>
              <a:rPr lang="en-US" alt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:</a:t>
            </a:r>
            <a:r>
              <a:rPr lang="zh-CN" sz="2800" b="0">
                <a:ea typeface="宋体" panose="02010600030101010101" pitchFamily="2" charset="-122"/>
              </a:rPr>
              <a:t>A + BC = B + AC （</a:t>
            </a:r>
            <a:r>
              <a:rPr lang="zh-CN" sz="2800" b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单+化=单+化</a:t>
            </a:r>
            <a:r>
              <a:rPr lang="zh-CN" sz="2800" b="0">
                <a:ea typeface="宋体" panose="02010600030101010101" pitchFamily="2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复分解反应</a:t>
            </a:r>
            <a:r>
              <a:rPr lang="en-US" alt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:</a:t>
            </a:r>
            <a:r>
              <a:rPr lang="zh-CN" sz="2800" b="0">
                <a:ea typeface="宋体" panose="02010600030101010101" pitchFamily="2" charset="-122"/>
              </a:rPr>
              <a:t>AB + CD = AD + CB </a:t>
            </a:r>
            <a:r>
              <a:rPr lang="en-US" altLang="zh-CN" sz="2800" b="0">
                <a:ea typeface="宋体" panose="02010600030101010101" pitchFamily="2" charset="-122"/>
              </a:rPr>
              <a:t>(</a:t>
            </a:r>
            <a:r>
              <a:rPr 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两交换</a:t>
            </a:r>
            <a:r>
              <a:rPr lang="en-US" alt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,</a:t>
            </a:r>
            <a:r>
              <a:rPr lang="zh-CN" sz="2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价不变</a:t>
            </a:r>
            <a:r>
              <a:rPr lang="en-US" altLang="zh-CN" sz="2800" b="0">
                <a:ea typeface="宋体" panose="02010600030101010101" pitchFamily="2" charset="-122"/>
              </a:rPr>
              <a:t>)</a:t>
            </a:r>
            <a:endParaRPr lang="zh-CN" altLang="en-US" sz="2800" b="0">
              <a:ea typeface="宋体" panose="02010600030101010101" pitchFamily="2" charset="-122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32535" y="21209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88060" y="970915"/>
            <a:ext cx="6969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10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sz="2800">
                <a:ea typeface="宋体" panose="02010600030101010101" pitchFamily="2" charset="-122"/>
                <a:sym typeface="+mn-ea"/>
              </a:rPr>
              <a:t>四种化学基本反应类型</a:t>
            </a:r>
            <a:endParaRPr lang="zh-CN" sz="280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9207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857250"/>
            <a:ext cx="248221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30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lang="zh-CN" altLang="en-US" sz="30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线状转化型</a:t>
            </a:r>
          </a:p>
        </p:txBody>
      </p:sp>
      <p:sp>
        <p:nvSpPr>
          <p:cNvPr id="30721" name="文本框 1"/>
          <p:cNvSpPr txBox="1"/>
          <p:nvPr/>
        </p:nvSpPr>
        <p:spPr>
          <a:xfrm>
            <a:off x="1162685" y="226060"/>
            <a:ext cx="3428365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0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二、常见题型解析</a:t>
            </a:r>
          </a:p>
        </p:txBody>
      </p:sp>
      <p:pic>
        <p:nvPicPr>
          <p:cNvPr id="3" name="图片 -214748248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235" y="3225165"/>
            <a:ext cx="2699385" cy="4527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648970" y="1410335"/>
            <a:ext cx="801497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66700"/>
            <a:r>
              <a:rPr lang="en-US" altLang="zh-CN" sz="2800" b="0">
                <a:ea typeface="宋体" panose="02010600030101010101" pitchFamily="2" charset="-122"/>
              </a:rPr>
              <a:t>(</a:t>
            </a:r>
            <a:r>
              <a:rPr lang="en-US" altLang="zh-CN" sz="2800" b="0">
                <a:solidFill>
                  <a:srgbClr val="2C71FF"/>
                </a:solidFill>
                <a:ea typeface="宋体" panose="02010600030101010101" pitchFamily="2" charset="-122"/>
              </a:rPr>
              <a:t>2018.</a:t>
            </a:r>
            <a:r>
              <a:rPr lang="zh-CN" altLang="en-US" sz="2800" b="0">
                <a:solidFill>
                  <a:srgbClr val="2C71FF"/>
                </a:solidFill>
                <a:ea typeface="宋体" panose="02010600030101010101" pitchFamily="2" charset="-122"/>
              </a:rPr>
              <a:t>河南</a:t>
            </a:r>
            <a:r>
              <a:rPr lang="en-US" altLang="zh-CN" sz="2800" b="0">
                <a:ea typeface="宋体" panose="02010600030101010101" pitchFamily="2" charset="-122"/>
              </a:rPr>
              <a:t>)</a:t>
            </a:r>
            <a:r>
              <a:rPr lang="zh-CN" sz="2800" b="0">
                <a:ea typeface="宋体" panose="02010600030101010101" pitchFamily="2" charset="-122"/>
              </a:rPr>
              <a:t>甲、乙、丙有如图所示的转化关系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(“―→”</a:t>
            </a:r>
            <a:r>
              <a:rPr lang="zh-CN" sz="2800" b="0">
                <a:ea typeface="宋体" panose="02010600030101010101" pitchFamily="2" charset="-122"/>
              </a:rPr>
              <a:t>表示反应一步实现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800" b="0">
                <a:ea typeface="宋体" panose="02010600030101010101" pitchFamily="2" charset="-122"/>
              </a:rPr>
              <a:t>部分物质和反应条件已略去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800" b="0">
                <a:ea typeface="宋体" panose="02010600030101010101" pitchFamily="2" charset="-122"/>
              </a:rPr>
              <a:t>下列各组物质按照甲、乙、丙的顺序不符合要求的是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800" b="0">
                <a:ea typeface="宋体" panose="02010600030101010101" pitchFamily="2" charset="-122"/>
              </a:rPr>
              <a:t>　　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452120" y="3677920"/>
            <a:ext cx="840867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A. C</a:t>
            </a:r>
            <a:r>
              <a:rPr lang="zh-CN" sz="2800" b="0">
                <a:cs typeface="楷体_GB2312" charset="0"/>
              </a:rPr>
              <a:t>、</a:t>
            </a:r>
            <a:r>
              <a:rPr lang="en-US" sz="2800" b="0">
                <a:latin typeface="Times New Roman" panose="02020603050405020304" pitchFamily="18" charset="0"/>
                <a:cs typeface="楷体_GB2312" charset="0"/>
              </a:rPr>
              <a:t>CO</a:t>
            </a:r>
            <a:r>
              <a:rPr lang="zh-CN" sz="2800" b="0">
                <a:cs typeface="楷体_GB2312" charset="0"/>
              </a:rPr>
              <a:t>、</a:t>
            </a:r>
            <a:r>
              <a:rPr lang="en-US" sz="2800" b="0">
                <a:latin typeface="Times New Roman" panose="02020603050405020304" pitchFamily="18" charset="0"/>
                <a:cs typeface="楷体_GB2312" charset="0"/>
              </a:rPr>
              <a:t>CO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B. H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C. KOH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K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KNO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  D. Fe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0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FeCl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Fe(OH)</a:t>
            </a:r>
            <a:r>
              <a:rPr lang="en-US" sz="2800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800" b="0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8335" y="4631055"/>
            <a:ext cx="801560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【方法指导】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ABD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均符合题意。</a:t>
            </a:r>
          </a:p>
          <a:p>
            <a:pPr algn="l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中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K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+Ca(NO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=2KNO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+CaCO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↓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可以实现转化；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但是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KNO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+______=K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+______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却无法一步实现，因为不符合复分解反应发生的条件。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17850" y="2672080"/>
            <a:ext cx="436880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520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文本框 100"/>
          <p:cNvSpPr txBox="1"/>
          <p:nvPr/>
        </p:nvSpPr>
        <p:spPr>
          <a:xfrm>
            <a:off x="493395" y="949960"/>
            <a:ext cx="818451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2C71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2C71FF"/>
                </a:solidFill>
                <a:ea typeface="宋体" panose="02010600030101010101" pitchFamily="2" charset="-122"/>
              </a:rPr>
              <a:t>河南模拟</a:t>
            </a:r>
            <a:r>
              <a:rPr lang="zh-CN" sz="2800" b="1">
                <a:ea typeface="宋体" panose="02010600030101010101" pitchFamily="2" charset="-122"/>
              </a:rPr>
              <a:t>）甲、乙，丙三种物质之间有如图所示转化关系其中乙为黑色金属单质，甲为黑色氧化物，丙溶液呈浅绿色。</a:t>
            </a:r>
            <a:endParaRPr lang="zh-CN" altLang="en-US" sz="2800"/>
          </a:p>
        </p:txBody>
      </p:sp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2342515" y="2333625"/>
            <a:ext cx="3649980" cy="7372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" name="文本框 101"/>
          <p:cNvSpPr txBox="1"/>
          <p:nvPr/>
        </p:nvSpPr>
        <p:spPr>
          <a:xfrm>
            <a:off x="493395" y="3273425"/>
            <a:ext cx="818451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sz="2800" b="1">
                <a:ea typeface="宋体" panose="02010600030101010101" pitchFamily="2" charset="-122"/>
              </a:rPr>
              <a:t>）乙转化为甲的过程中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zh-CN" sz="2800" b="1">
                <a:ea typeface="宋体" panose="02010600030101010101" pitchFamily="2" charset="-122"/>
              </a:rPr>
              <a:t>（填“放出”或“吸收”）热量。甲转化为乙的化学方程式为：</a:t>
            </a:r>
          </a:p>
          <a:p>
            <a:endParaRPr lang="zh-CN" sz="2800" b="1">
              <a:ea typeface="宋体" panose="02010600030101010101" pitchFamily="2" charset="-122"/>
            </a:endParaRPr>
          </a:p>
          <a:p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sz="2800" b="1">
                <a:ea typeface="宋体" panose="02010600030101010101" pitchFamily="2" charset="-122"/>
              </a:rPr>
              <a:t>）乙转化为丙所用试剂可以是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grpSp>
        <p:nvGrpSpPr>
          <p:cNvPr id="6" name="组合 5"/>
          <p:cNvGrpSpPr/>
          <p:nvPr/>
        </p:nvGrpSpPr>
        <p:grpSpPr>
          <a:xfrm>
            <a:off x="2129790" y="4066540"/>
            <a:ext cx="4248150" cy="548005"/>
            <a:chOff x="4855" y="8293"/>
            <a:chExt cx="6690" cy="863"/>
          </a:xfrm>
        </p:grpSpPr>
        <p:sp>
          <p:nvSpPr>
            <p:cNvPr id="3" name="文本框 2"/>
            <p:cNvSpPr txBox="1"/>
            <p:nvPr/>
          </p:nvSpPr>
          <p:spPr>
            <a:xfrm>
              <a:off x="4855" y="8293"/>
              <a:ext cx="66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 b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Fe</a:t>
              </a:r>
              <a:r>
                <a:rPr lang="en-US" sz="2800" b="0" baseline="-2500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3</a:t>
              </a:r>
              <a:r>
                <a:rPr lang="en-US" sz="2800" b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O</a:t>
              </a:r>
              <a:r>
                <a:rPr lang="en-US" sz="2800" b="0" baseline="-2500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4</a:t>
              </a:r>
              <a:r>
                <a:rPr lang="en-US" sz="2800" b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+4CO         </a:t>
              </a:r>
              <a:r>
                <a:rPr lang="en-US" sz="280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+mn-ea"/>
                </a:rPr>
                <a:t>3Fe+4CO</a:t>
              </a:r>
              <a:r>
                <a:rPr lang="en-US" sz="2800" baseline="-2500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  </a:t>
              </a:r>
              <a:r>
                <a:rPr lang="en-US" sz="2800" b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 </a:t>
              </a:r>
              <a:endParaRPr lang="en-US" altLang="en-US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4" name="图片 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7622" y="8419"/>
              <a:ext cx="794" cy="73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3" name="文本框 102"/>
          <p:cNvSpPr txBox="1"/>
          <p:nvPr/>
        </p:nvSpPr>
        <p:spPr>
          <a:xfrm>
            <a:off x="5582920" y="4524375"/>
            <a:ext cx="33305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稀硫酸（合理即可）</a:t>
            </a:r>
            <a:endParaRPr lang="zh-CN" altLang="en-US" sz="28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22495" y="3237865"/>
            <a:ext cx="10140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放出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15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857250"/>
            <a:ext cx="248221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三角转化型</a:t>
            </a:r>
          </a:p>
        </p:txBody>
      </p:sp>
      <p:sp>
        <p:nvSpPr>
          <p:cNvPr id="30721" name="文本框 1"/>
          <p:cNvSpPr txBox="1"/>
          <p:nvPr/>
        </p:nvSpPr>
        <p:spPr>
          <a:xfrm>
            <a:off x="1162685" y="226060"/>
            <a:ext cx="3428365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0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二、常见题型解析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480060" y="1326515"/>
            <a:ext cx="835279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116FC1"/>
                </a:solidFill>
                <a:ea typeface="宋体" panose="02010600030101010101" pitchFamily="2" charset="-122"/>
              </a:rPr>
              <a:t>河南模拟</a:t>
            </a:r>
            <a:r>
              <a:rPr lang="zh-CN" sz="2800" b="1">
                <a:ea typeface="宋体" panose="02010600030101010101" pitchFamily="2" charset="-122"/>
              </a:rPr>
              <a:t>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Z</a:t>
            </a:r>
            <a:r>
              <a:rPr lang="zh-CN" sz="2800" b="1">
                <a:ea typeface="宋体" panose="02010600030101010101" pitchFamily="2" charset="-122"/>
              </a:rPr>
              <a:t>有如图所示的转化（“→”表示反应一步实现，部分物质和反应条件已略去），则符合要求的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Z</a:t>
            </a:r>
            <a:r>
              <a:rPr lang="zh-CN" sz="2800" b="1">
                <a:ea typeface="宋体" panose="02010600030101010101" pitchFamily="2" charset="-122"/>
              </a:rPr>
              <a:t>依次为（　　）</a:t>
            </a:r>
            <a:endParaRPr lang="zh-CN" altLang="en-US" sz="2800"/>
          </a:p>
        </p:txBody>
      </p:sp>
      <p:pic>
        <p:nvPicPr>
          <p:cNvPr id="3" name="图片 2"/>
          <p:cNvPicPr/>
          <p:nvPr/>
        </p:nvPicPr>
        <p:blipFill>
          <a:blip r:embed="rId3"/>
          <a:stretch>
            <a:fillRect/>
          </a:stretch>
        </p:blipFill>
        <p:spPr>
          <a:xfrm>
            <a:off x="3257550" y="2538730"/>
            <a:ext cx="1515745" cy="10458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4" name="文本框 103"/>
          <p:cNvSpPr txBox="1"/>
          <p:nvPr/>
        </p:nvSpPr>
        <p:spPr>
          <a:xfrm>
            <a:off x="479425" y="3584575"/>
            <a:ext cx="835342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>
                <a:ea typeface="宋体" panose="02010600030101010101" pitchFamily="2" charset="-122"/>
              </a:rPr>
              <a:t>．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	B</a:t>
            </a:r>
            <a:r>
              <a:rPr lang="zh-CN" sz="2800">
                <a:ea typeface="宋体" panose="02010600030101010101" pitchFamily="2" charset="-122"/>
              </a:rPr>
              <a:t>．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Cu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CuO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CuSO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>
                <a:ea typeface="宋体" panose="02010600030101010101" pitchFamily="2" charset="-122"/>
              </a:rPr>
              <a:t>．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CO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      D</a:t>
            </a:r>
            <a:r>
              <a:rPr lang="zh-CN" sz="2800">
                <a:ea typeface="宋体" panose="02010600030101010101" pitchFamily="2" charset="-122"/>
              </a:rPr>
              <a:t>．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Fe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FeSO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Fe</a:t>
            </a:r>
            <a:r>
              <a:rPr lang="zh-CN" sz="2800">
                <a:ea typeface="宋体" panose="02010600030101010101" pitchFamily="2" charset="-122"/>
              </a:rPr>
              <a:t>（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  <a:r>
              <a:rPr lang="zh-CN" sz="2800">
                <a:ea typeface="宋体" panose="02010600030101010101" pitchFamily="2" charset="-122"/>
              </a:rPr>
              <a:t>）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7506335" y="2240915"/>
            <a:ext cx="436880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79425" y="4551045"/>
            <a:ext cx="835406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、水不会一步转化成过氧化氢，故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错误；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、铜和氧气加热反应生成氧化铜，氧化铜和硫酸反应生成硫酸铜，铁和硫酸铜反应生成铜，故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正确；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、碳和氧气在点燃的条件下生成一氧化碳，一氧化碳不会转化成碳，故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错误；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Fe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和稀硫酸反应生成硫酸铁，故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错误。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74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文本框 1"/>
          <p:cNvSpPr txBox="1"/>
          <p:nvPr/>
        </p:nvSpPr>
        <p:spPr>
          <a:xfrm>
            <a:off x="1282700" y="239713"/>
            <a:ext cx="36544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题型解读与解题策略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22655" y="3747770"/>
            <a:ext cx="377126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800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楷体" panose="02010609060101010101" charset="-122"/>
                <a:sym typeface="+mn-ea"/>
              </a:rPr>
              <a:t>【解题策略】</a:t>
            </a:r>
          </a:p>
          <a:p>
            <a:pPr indent="179705">
              <a:spcBef>
                <a:spcPts val="0"/>
              </a:spcBef>
              <a:spcAft>
                <a:spcPts val="0"/>
              </a:spcAft>
            </a:pP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找准题眼，顺藤摸瓜。</a:t>
            </a:r>
          </a:p>
          <a:p>
            <a:pPr indent="179705">
              <a:spcBef>
                <a:spcPts val="0"/>
              </a:spcBef>
              <a:spcAft>
                <a:spcPts val="0"/>
              </a:spcAft>
            </a:pP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双向思维，逐一突破。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2655" y="948055"/>
            <a:ext cx="448945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2800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楷体" panose="02010609060101010101" charset="-122"/>
                <a:sym typeface="+mn-ea"/>
              </a:rPr>
              <a:t>【常考题型】</a:t>
            </a:r>
          </a:p>
          <a:p>
            <a:pPr indent="177800">
              <a:spcBef>
                <a:spcPts val="0"/>
              </a:spcBef>
              <a:spcAft>
                <a:spcPts val="0"/>
              </a:spcAft>
            </a:pPr>
            <a:r>
              <a:rPr lang="en-US" altLang="zh-CN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</a:t>
            </a: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文字叙述型推断题</a:t>
            </a:r>
          </a:p>
          <a:p>
            <a:pPr indent="177800">
              <a:spcBef>
                <a:spcPts val="0"/>
              </a:spcBef>
              <a:spcAft>
                <a:spcPts val="0"/>
              </a:spcAft>
            </a:pPr>
            <a:r>
              <a:rPr lang="en-US" altLang="zh-CN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2.</a:t>
            </a: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线状转化型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推断题</a:t>
            </a:r>
            <a:endParaRPr lang="zh-CN" altLang="en-US" sz="2800" noProof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indent="177800">
              <a:spcBef>
                <a:spcPts val="0"/>
              </a:spcBef>
              <a:spcAft>
                <a:spcPts val="0"/>
              </a:spcAft>
            </a:pPr>
            <a:r>
              <a:rPr lang="en-US" altLang="zh-CN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3.</a:t>
            </a: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三角转化型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推断题</a:t>
            </a:r>
            <a:endParaRPr lang="zh-CN" altLang="en-US" sz="2800" noProof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indent="177800">
              <a:spcBef>
                <a:spcPts val="0"/>
              </a:spcBef>
              <a:spcAft>
                <a:spcPts val="0"/>
              </a:spcAft>
            </a:pPr>
            <a:r>
              <a:rPr lang="en-US" altLang="zh-CN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4.</a:t>
            </a:r>
            <a:r>
              <a:rPr lang="zh-CN" altLang="en-US" sz="2800" noProof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框图推断型</a:t>
            </a:r>
            <a:r>
              <a:rPr lang="zh-CN" altLang="en-US" sz="2800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推断题</a:t>
            </a:r>
            <a:endParaRPr lang="zh-CN" altLang="en-US" sz="2800" noProof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pic>
        <p:nvPicPr>
          <p:cNvPr id="29701" name="图片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lum contrast="11999"/>
          </a:blip>
          <a:stretch>
            <a:fillRect/>
          </a:stretch>
        </p:blipFill>
        <p:spPr>
          <a:xfrm>
            <a:off x="6463665" y="2253615"/>
            <a:ext cx="1214120" cy="9398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1007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文本框 103"/>
          <p:cNvSpPr txBox="1"/>
          <p:nvPr/>
        </p:nvSpPr>
        <p:spPr>
          <a:xfrm>
            <a:off x="394970" y="1066800"/>
            <a:ext cx="853630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>
                <a:ea typeface="宋体" panose="02010600030101010101" pitchFamily="2" charset="-122"/>
              </a:rPr>
              <a:t>（</a:t>
            </a:r>
            <a:r>
              <a:rPr lang="en-US" sz="28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>
                <a:solidFill>
                  <a:srgbClr val="116FC1"/>
                </a:solidFill>
                <a:ea typeface="宋体" panose="02010600030101010101" pitchFamily="2" charset="-122"/>
              </a:rPr>
              <a:t>河南模拟</a:t>
            </a:r>
            <a:r>
              <a:rPr lang="zh-CN" sz="2800">
                <a:ea typeface="宋体" panose="02010600030101010101" pitchFamily="2" charset="-122"/>
              </a:rPr>
              <a:t>）甲、乙、丙三种物质转化关系如图所示（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“→”</a:t>
            </a:r>
            <a:r>
              <a:rPr lang="zh-CN" sz="2800">
                <a:ea typeface="宋体" panose="02010600030101010101" pitchFamily="2" charset="-122"/>
              </a:rPr>
              <a:t>表示反应能一步实现，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sz="2800">
                <a:ea typeface="宋体" panose="02010600030101010101" pitchFamily="2" charset="-122"/>
              </a:rPr>
              <a:t>﹣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sz="2800">
                <a:ea typeface="宋体" panose="02010600030101010101" pitchFamily="2" charset="-122"/>
              </a:rPr>
              <a:t>表示相连物质能发生反应，部分反应物、生成物和反应条件均已略去），则不满足的是（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sz="2800">
                <a:ea typeface="宋体" panose="02010600030101010101" pitchFamily="2" charset="-122"/>
              </a:rPr>
              <a:t>）</a:t>
            </a:r>
            <a:endParaRPr lang="zh-CN" altLang="en-US" sz="2800"/>
          </a:p>
        </p:txBody>
      </p:sp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5776595" y="2881630"/>
            <a:ext cx="2077720" cy="1806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5" name="文本框 104"/>
          <p:cNvSpPr txBox="1"/>
          <p:nvPr/>
        </p:nvSpPr>
        <p:spPr>
          <a:xfrm>
            <a:off x="669925" y="2873375"/>
            <a:ext cx="510667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．甲是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	           </a:t>
            </a:r>
          </a:p>
          <a:p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．甲是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，乙是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endParaRPr 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．乙是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NaOH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   </a:t>
            </a:r>
          </a:p>
          <a:p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．甲是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HNO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NaNO</a:t>
            </a:r>
            <a:r>
              <a:rPr lang="en-US" sz="2800" baseline="-250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9925" y="4688205"/>
            <a:ext cx="823214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．当甲是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，乙是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时满足要求；</a:t>
            </a:r>
            <a:endParaRPr 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indent="45720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．当甲是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H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，乙是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，丙是水时，满足框图要求；</a:t>
            </a:r>
            <a:endParaRPr 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indent="45720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．当甲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，乙是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NaOH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，丙是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时满足框图要求；</a:t>
            </a:r>
            <a:endParaRPr 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indent="45720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．因为所有的硝酸盐、钠盐都是可溶的，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NaNO</a:t>
            </a:r>
            <a:r>
              <a:rPr lang="en-US" sz="24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不和其他物质发生反应，不符合框图要求，故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错误。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67910" y="2320290"/>
            <a:ext cx="45783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39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857250"/>
            <a:ext cx="248221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文字叙述型</a:t>
            </a:r>
          </a:p>
        </p:txBody>
      </p:sp>
      <p:sp>
        <p:nvSpPr>
          <p:cNvPr id="30721" name="文本框 1"/>
          <p:cNvSpPr txBox="1"/>
          <p:nvPr/>
        </p:nvSpPr>
        <p:spPr>
          <a:xfrm>
            <a:off x="1162685" y="226060"/>
            <a:ext cx="3428365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0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二、常见题型解析</a:t>
            </a:r>
          </a:p>
        </p:txBody>
      </p:sp>
      <p:sp>
        <p:nvSpPr>
          <p:cNvPr id="105" name="文本框 104"/>
          <p:cNvSpPr txBox="1"/>
          <p:nvPr/>
        </p:nvSpPr>
        <p:spPr>
          <a:xfrm>
            <a:off x="240665" y="1304290"/>
            <a:ext cx="870648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sz="2800" b="1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2019·</a:t>
            </a:r>
            <a:r>
              <a:rPr lang="zh-CN" sz="2800" b="1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沈阳模拟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）有五种物质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在常温下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为液态物质，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 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为气态物质。在一定条件下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物质能转化成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物质，同时生成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也能通过一定条件生成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物质。在一些烟花和照明弹中含有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。试推断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这四种物质的化学式。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457200"/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B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D_________</a:t>
            </a:r>
          </a:p>
          <a:p>
            <a:pPr indent="457200"/>
            <a:endParaRPr lang="zh-CN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457200"/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写出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反应的化学方程式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</a:t>
            </a:r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605" y="3500755"/>
            <a:ext cx="508696" cy="36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395" y="3500755"/>
            <a:ext cx="581739" cy="36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1980" y="3500755"/>
            <a:ext cx="320000" cy="36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635" y="3500755"/>
            <a:ext cx="465217" cy="36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7765" y="4130040"/>
            <a:ext cx="2265045" cy="7124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395605" y="4772660"/>
            <a:ext cx="839597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为液态物质，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能转化成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，同时生成C，可推测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为双氧水，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为水，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为氧气；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 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为气态物质，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也能通过一定条件生成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氧气，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为二氧化碳，通过光合作用以二氧化碳和水为原料释放氧气；在烟花和照明弹中含有E，则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为镁粉，镁燃烧发出耀眼的白光。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34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文本框 109"/>
          <p:cNvSpPr txBox="1"/>
          <p:nvPr/>
        </p:nvSpPr>
        <p:spPr>
          <a:xfrm>
            <a:off x="422910" y="1130935"/>
            <a:ext cx="8296910" cy="3107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>
                <a:ea typeface="宋体" panose="02010600030101010101" pitchFamily="2" charset="-122"/>
              </a:rPr>
              <a:t>（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>
                <a:ea typeface="宋体" panose="02010600030101010101" pitchFamily="2" charset="-122"/>
              </a:rPr>
              <a:t>郑州市第三中学中考模拟）甲、乙、丙、丁分别是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CO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Fe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sz="2800">
                <a:ea typeface="宋体" panose="02010600030101010101" pitchFamily="2" charset="-122"/>
              </a:rPr>
              <a:t>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CO</a:t>
            </a:r>
            <a:r>
              <a:rPr lang="en-US" sz="2800" baseline="-25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>
                <a:ea typeface="宋体" panose="02010600030101010101" pitchFamily="2" charset="-122"/>
              </a:rPr>
              <a:t>中的一种．已知在一定条件下，甲和乙可以反应，丙和乙也可以反应，则下列说法正确的是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(        )</a:t>
            </a:r>
          </a:p>
          <a:p>
            <a:pPr indent="457200"/>
            <a:endParaRPr lang="en-US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457200"/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>
                <a:ea typeface="宋体" panose="02010600030101010101" pitchFamily="2" charset="-122"/>
              </a:rPr>
              <a:t>．甲一定是一氧化碳 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>
                <a:ea typeface="宋体" panose="02010600030101010101" pitchFamily="2" charset="-122"/>
              </a:rPr>
              <a:t>．乙一定是氧气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457200"/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>
                <a:ea typeface="宋体" panose="02010600030101010101" pitchFamily="2" charset="-122"/>
              </a:rPr>
              <a:t>．丙一定是氧化铁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	       D</a:t>
            </a:r>
            <a:r>
              <a:rPr lang="zh-CN" sz="2800">
                <a:ea typeface="宋体" panose="02010600030101010101" pitchFamily="2" charset="-122"/>
              </a:rPr>
              <a:t>．丁一定是二氧化碳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4021455" y="2407920"/>
            <a:ext cx="45783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22910" y="4450080"/>
            <a:ext cx="829373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甲、乙、丙、丁四种物质中：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CO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能和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Fe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分别在一定条件反应。所以乙为一氧化碳；甲和丙分别为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Fe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中的一个。丁为二氧化碳。</a:t>
            </a:r>
            <a:endParaRPr lang="zh-CN" altLang="en-US" sz="28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01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857250"/>
            <a:ext cx="2482215" cy="5530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lang="zh-CN" altLang="en-US" sz="3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图框推断型</a:t>
            </a:r>
          </a:p>
        </p:txBody>
      </p:sp>
      <p:sp>
        <p:nvSpPr>
          <p:cNvPr id="30721" name="文本框 1"/>
          <p:cNvSpPr txBox="1"/>
          <p:nvPr/>
        </p:nvSpPr>
        <p:spPr>
          <a:xfrm>
            <a:off x="1162685" y="226060"/>
            <a:ext cx="3428365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0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二、常见题型解析</a:t>
            </a:r>
          </a:p>
        </p:txBody>
      </p:sp>
      <p:sp>
        <p:nvSpPr>
          <p:cNvPr id="110" name="文本框 109"/>
          <p:cNvSpPr txBox="1"/>
          <p:nvPr/>
        </p:nvSpPr>
        <p:spPr>
          <a:xfrm>
            <a:off x="353060" y="1410335"/>
            <a:ext cx="843788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116FC1"/>
                </a:solidFill>
                <a:ea typeface="宋体" panose="02010600030101010101" pitchFamily="2" charset="-122"/>
              </a:rPr>
              <a:t>河南模拟</a:t>
            </a:r>
            <a:r>
              <a:rPr lang="zh-CN" sz="2800" b="1">
                <a:ea typeface="宋体" panose="02010600030101010101" pitchFamily="2" charset="-122"/>
              </a:rPr>
              <a:t>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800" b="1">
                <a:ea typeface="宋体" panose="02010600030101010101" pitchFamily="2" charset="-122"/>
              </a:rPr>
              <a:t>均含同一种元素，它们的转化关系如图所示（部分物质和反应条件略去）。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为白色难溶性固体，相对分子质量为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100</a:t>
            </a:r>
            <a:r>
              <a:rPr lang="zh-CN" sz="2800" b="1">
                <a:ea typeface="宋体" panose="02010600030101010101" pitchFamily="2" charset="-122"/>
              </a:rPr>
              <a:t>，金属元素质量分数为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40%</a:t>
            </a:r>
            <a:r>
              <a:rPr lang="zh-CN" sz="2800" b="1">
                <a:ea typeface="宋体" panose="02010600030101010101" pitchFamily="2" charset="-122"/>
              </a:rPr>
              <a:t>；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常作干燥剂；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800" b="1">
                <a:ea typeface="宋体" panose="02010600030101010101" pitchFamily="2" charset="-122"/>
              </a:rPr>
              <a:t>属于碱；则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的化学式为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</a:t>
            </a:r>
            <a:r>
              <a:rPr lang="zh-CN" sz="2800" b="1">
                <a:ea typeface="宋体" panose="02010600030101010101" pitchFamily="2" charset="-122"/>
              </a:rPr>
              <a:t>；由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C→D</a:t>
            </a:r>
            <a:r>
              <a:rPr lang="zh-CN" sz="2800" b="1">
                <a:ea typeface="宋体" panose="02010600030101010101" pitchFamily="2" charset="-122"/>
              </a:rPr>
              <a:t>的化学方程式为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</a:t>
            </a:r>
            <a:r>
              <a:rPr lang="zh-CN" sz="2800" b="1">
                <a:ea typeface="宋体" panose="02010600030101010101" pitchFamily="2" charset="-122"/>
              </a:rPr>
              <a:t>，所属基本反应类型为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pic>
        <p:nvPicPr>
          <p:cNvPr id="1385738264" name="图片 1385738264" descr="figu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285" y="4086860"/>
            <a:ext cx="2384425" cy="2156460"/>
          </a:xfrm>
          <a:prstGeom prst="rect">
            <a:avLst/>
          </a:prstGeom>
        </p:spPr>
      </p:pic>
      <p:pic>
        <p:nvPicPr>
          <p:cNvPr id="3" name="图片 2"/>
          <p:cNvPicPr/>
          <p:nvPr/>
        </p:nvPicPr>
        <p:blipFill>
          <a:blip r:embed="rId4"/>
          <a:stretch>
            <a:fillRect/>
          </a:stretch>
        </p:blipFill>
        <p:spPr>
          <a:xfrm>
            <a:off x="3169285" y="3050540"/>
            <a:ext cx="860425" cy="5486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/>
          <p:nvPr/>
        </p:nvPicPr>
        <p:blipFill>
          <a:blip r:embed="rId5"/>
          <a:stretch>
            <a:fillRect/>
          </a:stretch>
        </p:blipFill>
        <p:spPr>
          <a:xfrm>
            <a:off x="560070" y="3500120"/>
            <a:ext cx="3003550" cy="5194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" name="文本框 111"/>
          <p:cNvSpPr txBox="1"/>
          <p:nvPr/>
        </p:nvSpPr>
        <p:spPr>
          <a:xfrm>
            <a:off x="7144385" y="3497580"/>
            <a:ext cx="16465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化合反应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655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1"/>
          <p:cNvSpPr txBox="1"/>
          <p:nvPr/>
        </p:nvSpPr>
        <p:spPr>
          <a:xfrm>
            <a:off x="1162685" y="226060"/>
            <a:ext cx="3428365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0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二、常见题型解析</a:t>
            </a:r>
          </a:p>
        </p:txBody>
      </p:sp>
      <p:sp>
        <p:nvSpPr>
          <p:cNvPr id="112" name="文本框 111"/>
          <p:cNvSpPr txBox="1"/>
          <p:nvPr/>
        </p:nvSpPr>
        <p:spPr>
          <a:xfrm>
            <a:off x="436880" y="1115695"/>
            <a:ext cx="805688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【方法指导】</a:t>
            </a:r>
          </a:p>
          <a:p>
            <a:pPr indent="457200">
              <a:lnSpc>
                <a:spcPct val="150000"/>
              </a:lnSpc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为白色难溶性固体，相对分子质量为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，金属元素质量分数为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40%,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故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是碳酸钙；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常作干燥剂且含有钙元素，故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是氧化钙；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属于含有钙元素的碱，故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是氢氧化钙；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与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可以相互转化，氧化钙可以转化为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。故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是氯化钙。</a:t>
            </a:r>
            <a:endParaRPr lang="zh-CN" altLang="en-US" sz="28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3331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文本框 111"/>
          <p:cNvSpPr txBox="1"/>
          <p:nvPr/>
        </p:nvSpPr>
        <p:spPr>
          <a:xfrm>
            <a:off x="522605" y="959485"/>
            <a:ext cx="831151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116FC1"/>
                </a:solidFill>
                <a:ea typeface="宋体" panose="02010600030101010101" pitchFamily="2" charset="-122"/>
              </a:rPr>
              <a:t>郑州模拟</a:t>
            </a:r>
            <a:r>
              <a:rPr lang="zh-CN" sz="2800" b="1">
                <a:ea typeface="宋体" panose="02010600030101010101" pitchFamily="2" charset="-122"/>
              </a:rPr>
              <a:t>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r>
              <a:rPr lang="zh-CN" sz="2800" b="1">
                <a:ea typeface="宋体" panose="02010600030101010101" pitchFamily="2" charset="-122"/>
              </a:rPr>
              <a:t>是初中化学常见的物质。自然界中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C </a:t>
            </a:r>
            <a:r>
              <a:rPr lang="zh-CN" sz="2800" b="1">
                <a:ea typeface="宋体" panose="02010600030101010101" pitchFamily="2" charset="-122"/>
              </a:rPr>
              <a:t>转化为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A </a:t>
            </a:r>
            <a:r>
              <a:rPr lang="zh-CN" sz="2800" b="1">
                <a:ea typeface="宋体" panose="02010600030101010101" pitchFamily="2" charset="-122"/>
              </a:rPr>
              <a:t>为光合作用，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 </a:t>
            </a:r>
            <a:r>
              <a:rPr lang="zh-CN" sz="2800" b="1">
                <a:ea typeface="宋体" panose="02010600030101010101" pitchFamily="2" charset="-122"/>
              </a:rPr>
              <a:t>为所含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2800" b="1">
                <a:ea typeface="宋体" panose="02010600030101010101" pitchFamily="2" charset="-122"/>
              </a:rPr>
              <a:t>元素相同的氧化物，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r>
              <a:rPr lang="zh-CN" sz="2800" b="1">
                <a:ea typeface="宋体" panose="02010600030101010101" pitchFamily="2" charset="-122"/>
              </a:rPr>
              <a:t>常用来实验室制取二氧化碳。它们之间的转化关系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2800" b="1">
                <a:ea typeface="宋体" panose="02010600030101010101" pitchFamily="2" charset="-122"/>
              </a:rPr>
              <a:t>如图所示。</a:t>
            </a:r>
            <a:endParaRPr lang="zh-CN" altLang="en-US" sz="2800"/>
          </a:p>
        </p:txBody>
      </p:sp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3696970" y="2774315"/>
            <a:ext cx="1370965" cy="13862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3" name="文本框 112"/>
          <p:cNvSpPr txBox="1"/>
          <p:nvPr/>
        </p:nvSpPr>
        <p:spPr>
          <a:xfrm>
            <a:off x="226695" y="4253230"/>
            <a:ext cx="8311515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800" b="1">
                <a:ea typeface="宋体" panose="02010600030101010101" pitchFamily="2" charset="-122"/>
              </a:rPr>
              <a:t>）写出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C </a:t>
            </a:r>
            <a:r>
              <a:rPr lang="zh-CN" sz="2800" b="1">
                <a:ea typeface="宋体" panose="02010600030101010101" pitchFamily="2" charset="-122"/>
              </a:rPr>
              <a:t>的一种用途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</a:t>
            </a:r>
            <a:r>
              <a:rPr lang="zh-CN" sz="2800" b="1">
                <a:ea typeface="宋体" panose="02010600030101010101" pitchFamily="2" charset="-122"/>
              </a:rPr>
              <a:t>；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 </a:t>
            </a:r>
            <a:r>
              <a:rPr lang="zh-CN" sz="2800" b="1">
                <a:ea typeface="宋体" panose="02010600030101010101" pitchFamily="2" charset="-122"/>
              </a:rPr>
              <a:t>转化为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C</a:t>
            </a:r>
            <a:r>
              <a:rPr lang="zh-CN" sz="2800" b="1">
                <a:ea typeface="宋体" panose="02010600030101010101" pitchFamily="2" charset="-122"/>
              </a:rPr>
              <a:t>，且生成物中有红色固体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2800" b="1">
                <a:ea typeface="宋体" panose="02010600030101010101" pitchFamily="2" charset="-122"/>
              </a:rPr>
              <a:t>生成的化学方程式为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</a:p>
          <a:p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800" b="1">
                <a:ea typeface="宋体" panose="02010600030101010101" pitchFamily="2" charset="-122"/>
              </a:rPr>
              <a:t>）写出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D </a:t>
            </a:r>
            <a:r>
              <a:rPr lang="zh-CN" sz="2800" b="1">
                <a:ea typeface="宋体" panose="02010600030101010101" pitchFamily="2" charset="-122"/>
              </a:rPr>
              <a:t>通过分解反应转化为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C </a:t>
            </a:r>
            <a:r>
              <a:rPr lang="zh-CN" sz="2800" b="1">
                <a:ea typeface="宋体" panose="02010600030101010101" pitchFamily="2" charset="-122"/>
              </a:rPr>
              <a:t>的化学方程式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4204335" y="4230370"/>
            <a:ext cx="16078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用来灭火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944245" y="5059045"/>
            <a:ext cx="3373120" cy="611505"/>
            <a:chOff x="1153" y="4989"/>
            <a:chExt cx="5312" cy="963"/>
          </a:xfrm>
        </p:grpSpPr>
        <p:sp>
          <p:nvSpPr>
            <p:cNvPr id="114" name="文本框 113"/>
            <p:cNvSpPr txBox="1"/>
            <p:nvPr/>
          </p:nvSpPr>
          <p:spPr>
            <a:xfrm>
              <a:off x="1153" y="4989"/>
              <a:ext cx="531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CO+CuO     </a:t>
              </a:r>
              <a:r>
                <a:rPr lang="en-US" sz="2800" b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Cu+CO</a:t>
              </a:r>
              <a:r>
                <a:rPr lang="en-US" sz="2800" b="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r>
                <a:rPr lang="en-US" sz="2800" b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  </a:t>
              </a:r>
              <a:endParaRPr lang="en-US" alt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pic>
          <p:nvPicPr>
            <p:cNvPr id="4" name="图片 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3470" y="5102"/>
              <a:ext cx="680" cy="85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" name="组合 7"/>
          <p:cNvGrpSpPr/>
          <p:nvPr/>
        </p:nvGrpSpPr>
        <p:grpSpPr>
          <a:xfrm>
            <a:off x="763270" y="5896610"/>
            <a:ext cx="3951605" cy="521970"/>
            <a:chOff x="6112" y="4710"/>
            <a:chExt cx="6223" cy="822"/>
          </a:xfrm>
        </p:grpSpPr>
        <p:sp>
          <p:nvSpPr>
            <p:cNvPr id="115" name="文本框 114"/>
            <p:cNvSpPr txBox="1"/>
            <p:nvPr/>
          </p:nvSpPr>
          <p:spPr>
            <a:xfrm>
              <a:off x="6112" y="4710"/>
              <a:ext cx="622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 CaCO</a:t>
              </a:r>
              <a:r>
                <a:rPr lang="en-US" sz="280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3</a:t>
              </a:r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          </a:t>
              </a:r>
              <a:r>
                <a:rPr lang="en-US" sz="2800" b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CaO+CO</a:t>
              </a:r>
              <a:r>
                <a:rPr lang="en-US" sz="2800" b="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r>
                <a:rPr lang="en-US" sz="2800" b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↑  </a:t>
              </a:r>
              <a:endPara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pic>
          <p:nvPicPr>
            <p:cNvPr id="7" name="图片 6" descr="高温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74" y="4918"/>
              <a:ext cx="765" cy="405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19653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文本框 114"/>
          <p:cNvSpPr txBox="1"/>
          <p:nvPr/>
        </p:nvSpPr>
        <p:spPr>
          <a:xfrm>
            <a:off x="338455" y="1158875"/>
            <a:ext cx="825373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由题给信息，自然界中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C 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转化为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A 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为光合作用，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 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为所含元素相同的氧化物，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 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常用来实验室制取二氧化碳。推测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为二氧化碳，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为氧气，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为一氧化碳，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为碳酸钙。代入推导正确。</a:t>
            </a:r>
            <a:endParaRPr lang="zh-CN" altLang="en-US" sz="28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60246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文本框 116"/>
          <p:cNvSpPr txBox="1"/>
          <p:nvPr/>
        </p:nvSpPr>
        <p:spPr>
          <a:xfrm>
            <a:off x="295910" y="1070610"/>
            <a:ext cx="8593455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2C71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2C71FF"/>
                </a:solidFill>
                <a:ea typeface="宋体" panose="02010600030101010101" pitchFamily="2" charset="-122"/>
              </a:rPr>
              <a:t>河南模拟</a:t>
            </a:r>
            <a:r>
              <a:rPr lang="zh-CN" sz="2800" b="1">
                <a:ea typeface="宋体" panose="02010600030101010101" pitchFamily="2" charset="-122"/>
              </a:rPr>
              <a:t>）现有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zh-CN" sz="2800" b="1">
                <a:ea typeface="宋体" panose="02010600030101010101" pitchFamily="2" charset="-122"/>
              </a:rPr>
              <a:t>八种物质，它们的转化关系如图所示（某些反应物和生成物已省略）。其中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800" b="1">
                <a:ea typeface="宋体" panose="02010600030101010101" pitchFamily="2" charset="-122"/>
              </a:rPr>
              <a:t>的组成元素相同，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为黑色粉末，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是单质，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zh-CN" sz="2800" b="1">
                <a:ea typeface="宋体" panose="02010600030101010101" pitchFamily="2" charset="-122"/>
              </a:rPr>
              <a:t>是蓝色沉淀，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zh-CN" sz="2800" b="1">
                <a:ea typeface="宋体" panose="02010600030101010101" pitchFamily="2" charset="-122"/>
              </a:rPr>
              <a:t>、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sz="2800" b="1">
                <a:ea typeface="宋体" panose="02010600030101010101" pitchFamily="2" charset="-122"/>
              </a:rPr>
              <a:t>的溶液均成碱性且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zh-CN" sz="2800" b="1">
                <a:ea typeface="宋体" panose="02010600030101010101" pitchFamily="2" charset="-122"/>
              </a:rPr>
              <a:t>的相对分子质量为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106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3090545" y="3315970"/>
            <a:ext cx="4159250" cy="13995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8" name="文本框 117"/>
          <p:cNvSpPr txBox="1"/>
          <p:nvPr/>
        </p:nvSpPr>
        <p:spPr>
          <a:xfrm>
            <a:off x="275590" y="4182745"/>
            <a:ext cx="8593455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1">
                <a:ea typeface="宋体" panose="02010600030101010101" pitchFamily="2" charset="-122"/>
              </a:rPr>
              <a:t>请回答下列问题：</a:t>
            </a:r>
          </a:p>
          <a:p>
            <a:r>
              <a:rPr lang="en-US" altLang="zh-CN" sz="2800" b="1">
                <a:ea typeface="宋体" panose="02010600030101010101" pitchFamily="2" charset="-122"/>
              </a:rPr>
              <a:t>(1)</a:t>
            </a:r>
            <a:r>
              <a:rPr lang="zh-CN" sz="2800" b="1">
                <a:ea typeface="宋体" panose="02010600030101010101" pitchFamily="2" charset="-122"/>
              </a:rPr>
              <a:t>写出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的化学式：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</a:p>
          <a:p>
            <a:r>
              <a:rPr lang="en-US" altLang="zh-CN" sz="2800" b="1">
                <a:ea typeface="宋体" panose="02010600030101010101" pitchFamily="2" charset="-122"/>
                <a:sym typeface="+mn-ea"/>
              </a:rPr>
              <a:t>(2)</a:t>
            </a:r>
            <a:r>
              <a:rPr lang="zh-CN" sz="2800" b="1">
                <a:ea typeface="宋体" panose="02010600030101010101" pitchFamily="2" charset="-122"/>
              </a:rPr>
              <a:t>写出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④</a:t>
            </a:r>
            <a:r>
              <a:rPr lang="zh-CN" sz="2800" b="1">
                <a:ea typeface="宋体" panose="02010600030101010101" pitchFamily="2" charset="-122"/>
              </a:rPr>
              <a:t>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⑤</a:t>
            </a:r>
            <a:r>
              <a:rPr lang="zh-CN" sz="2800" b="1">
                <a:ea typeface="宋体" panose="02010600030101010101" pitchFamily="2" charset="-122"/>
              </a:rPr>
              <a:t>的化学方程式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</a:t>
            </a:r>
          </a:p>
          <a:p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  __________________________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</a:p>
          <a:p>
            <a:r>
              <a:rPr lang="en-US" altLang="zh-CN" sz="2800" b="1">
                <a:ea typeface="宋体" panose="02010600030101010101" pitchFamily="2" charset="-122"/>
                <a:sym typeface="+mn-ea"/>
              </a:rPr>
              <a:t>(3)</a:t>
            </a:r>
            <a:r>
              <a:rPr lang="zh-CN" sz="2800" b="1">
                <a:ea typeface="宋体" panose="02010600030101010101" pitchFamily="2" charset="-122"/>
              </a:rPr>
              <a:t>上述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①</a:t>
            </a:r>
            <a:r>
              <a:rPr lang="zh-CN" sz="2800" b="1">
                <a:ea typeface="宋体" panose="02010600030101010101" pitchFamily="2" charset="-122"/>
              </a:rPr>
              <a:t>至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⑥6</a:t>
            </a:r>
            <a:r>
              <a:rPr lang="zh-CN" sz="2800" b="1">
                <a:ea typeface="宋体" panose="02010600030101010101" pitchFamily="2" charset="-122"/>
              </a:rPr>
              <a:t>个反应中属于复分解反应的是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3682365" y="4590415"/>
            <a:ext cx="9315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CuO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65980" y="5002530"/>
            <a:ext cx="42341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+CuO=CuSO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+H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1320" y="5408295"/>
            <a:ext cx="56724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Ca(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OH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+Na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═CaCO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↓+2NaOH    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49795" y="5803900"/>
            <a:ext cx="13125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④⑤⑥   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405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文本框 117"/>
          <p:cNvSpPr txBox="1"/>
          <p:nvPr/>
        </p:nvSpPr>
        <p:spPr>
          <a:xfrm>
            <a:off x="578485" y="1183640"/>
            <a:ext cx="798639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</a:p>
          <a:p>
            <a:pPr indent="457200">
              <a:lnSpc>
                <a:spcPct val="150000"/>
              </a:lnSpc>
            </a:pP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根据所学知识和题中信息知，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的组成元素相同，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是一氧化碳，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是二氧化碳，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为黑色粉末，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是氧化铜，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是单质，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是铜，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G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是硫酸铜，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H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是蓝色沉淀，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F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的溶液均成碱性，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是碳酸钠，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F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是氢氧化钠，且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的相对分子质量为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106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1887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文本框 117"/>
          <p:cNvSpPr txBox="1"/>
          <p:nvPr/>
        </p:nvSpPr>
        <p:spPr>
          <a:xfrm>
            <a:off x="557530" y="989965"/>
            <a:ext cx="8028940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1">
                <a:ea typeface="宋体" panose="02010600030101010101" pitchFamily="2" charset="-122"/>
              </a:rPr>
              <a:t>（</a:t>
            </a:r>
            <a:r>
              <a:rPr lang="en-US" sz="2800" b="1">
                <a:solidFill>
                  <a:srgbClr val="2C71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2019·</a:t>
            </a:r>
            <a:r>
              <a:rPr lang="zh-CN" sz="2800" b="1">
                <a:solidFill>
                  <a:srgbClr val="2C71FF"/>
                </a:solidFill>
                <a:ea typeface="宋体" panose="02010600030101010101" pitchFamily="2" charset="-122"/>
              </a:rPr>
              <a:t>河南模拟</a:t>
            </a:r>
            <a:r>
              <a:rPr lang="zh-CN" sz="2800" b="1">
                <a:ea typeface="宋体" panose="02010600030101010101" pitchFamily="2" charset="-122"/>
              </a:rPr>
              <a:t>）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A~E</a:t>
            </a:r>
            <a:r>
              <a:rPr lang="zh-CN" sz="2800" b="1">
                <a:ea typeface="宋体" panose="02010600030101010101" pitchFamily="2" charset="-122"/>
              </a:rPr>
              <a:t>是初中化学常见的五种不同类别的物质，它们的转化关系如右图所示（部分物质和反应条件已经省略）。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sz="2800" b="1">
                <a:ea typeface="宋体" panose="02010600030101010101" pitchFamily="2" charset="-122"/>
              </a:rPr>
              <a:t>是目前世界年产量最大的金属，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800" b="1">
                <a:ea typeface="宋体" panose="02010600030101010101" pitchFamily="2" charset="-122"/>
              </a:rPr>
              <a:t>是红棕色固体，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zh-CN" sz="2800" b="1">
                <a:ea typeface="宋体" panose="02010600030101010101" pitchFamily="2" charset="-122"/>
              </a:rPr>
              <a:t>是我国制碱工业的先驱侯德榜发明的联合制碱法中的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sz="2800" b="1">
                <a:ea typeface="宋体" panose="02010600030101010101" pitchFamily="2" charset="-122"/>
              </a:rPr>
              <a:t>碱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sz="2800" b="1">
                <a:ea typeface="宋体" panose="02010600030101010101" pitchFamily="2" charset="-122"/>
              </a:rPr>
              <a:t>。则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sz="2800" b="1">
                <a:ea typeface="宋体" panose="02010600030101010101" pitchFamily="2" charset="-122"/>
              </a:rPr>
              <a:t>的化学式为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</a:t>
            </a:r>
            <a:r>
              <a:rPr lang="zh-CN" sz="2800" b="1">
                <a:ea typeface="宋体" panose="02010600030101010101" pitchFamily="2" charset="-122"/>
              </a:rPr>
              <a:t>；化学方程式</a:t>
            </a:r>
          </a:p>
          <a:p>
            <a:pPr>
              <a:lnSpc>
                <a:spcPct val="100000"/>
              </a:lnSpc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①</a:t>
            </a:r>
            <a:r>
              <a:rPr lang="zh-CN" sz="2800" b="1">
                <a:ea typeface="宋体" panose="02010600030101010101" pitchFamily="2" charset="-122"/>
              </a:rPr>
              <a:t>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________________________________</a:t>
            </a:r>
            <a:r>
              <a:rPr lang="zh-CN" sz="2800" b="1">
                <a:ea typeface="宋体" panose="02010600030101010101" pitchFamily="2" charset="-122"/>
              </a:rPr>
              <a:t>；</a:t>
            </a:r>
          </a:p>
          <a:p>
            <a:pPr>
              <a:lnSpc>
                <a:spcPct val="100000"/>
              </a:lnSpc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②</a:t>
            </a:r>
            <a:r>
              <a:rPr lang="zh-CN" sz="2800" b="1">
                <a:ea typeface="宋体" panose="02010600030101010101" pitchFamily="2" charset="-122"/>
              </a:rPr>
              <a:t>为</a:t>
            </a: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________________________________</a:t>
            </a:r>
            <a:r>
              <a:rPr lang="zh-CN" sz="2800" b="1">
                <a:ea typeface="宋体" panose="02010600030101010101" pitchFamily="2" charset="-122"/>
              </a:rPr>
              <a:t>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3296285" y="3168015"/>
            <a:ext cx="8470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HCl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580515" y="3563620"/>
            <a:ext cx="5080000" cy="631190"/>
            <a:chOff x="222" y="8998"/>
            <a:chExt cx="8000" cy="994"/>
          </a:xfrm>
        </p:grpSpPr>
        <p:sp>
          <p:nvSpPr>
            <p:cNvPr id="119" name="文本框 118"/>
            <p:cNvSpPr txBox="1"/>
            <p:nvPr/>
          </p:nvSpPr>
          <p:spPr>
            <a:xfrm>
              <a:off x="222" y="8998"/>
              <a:ext cx="80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 3CO+Fe</a:t>
              </a:r>
              <a:r>
                <a:rPr lang="en-US" sz="280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O</a:t>
              </a:r>
              <a:r>
                <a:rPr lang="en-US" sz="280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3 </a:t>
              </a:r>
              <a:r>
                <a:rPr 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       </a:t>
              </a:r>
              <a:r>
                <a:rPr lang="en-US" sz="2800" b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2Fe+3CO</a:t>
              </a:r>
              <a:r>
                <a:rPr lang="en-US" sz="2800" b="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alt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3" name="图片 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357" y="9086"/>
              <a:ext cx="737" cy="90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文本框 3"/>
          <p:cNvSpPr txBox="1"/>
          <p:nvPr/>
        </p:nvSpPr>
        <p:spPr>
          <a:xfrm>
            <a:off x="1580515" y="3936365"/>
            <a:ext cx="56724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</a:t>
            </a:r>
            <a:r>
              <a:rPr lang="en-US" alt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OH</a:t>
            </a:r>
            <a:r>
              <a:rPr lang="en-US" alt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+Na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=CaCO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↓+2NaOH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64708394" name="图片 1064708394" descr="figure"/>
          <p:cNvPicPr/>
          <p:nvPr/>
        </p:nvPicPr>
        <p:blipFill>
          <a:blip r:embed="rId4"/>
          <a:stretch>
            <a:fillRect/>
          </a:stretch>
        </p:blipFill>
        <p:spPr>
          <a:xfrm>
            <a:off x="3186430" y="4528185"/>
            <a:ext cx="2223135" cy="18846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9396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902335" y="1684020"/>
          <a:ext cx="7643495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6310"/>
                <a:gridCol w="939800"/>
                <a:gridCol w="5747385"/>
              </a:tblGrid>
              <a:tr h="38100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固体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黑色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/>
                </a:tc>
              </a:tr>
              <a:tr h="5181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红色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/>
                </a:tc>
              </a:tr>
              <a:tr h="381000">
                <a:tc row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溶液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 dirty="0">
                          <a:solidFill>
                            <a:srgbClr val="00B0F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蓝色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>
                          <a:solidFill>
                            <a:srgbClr val="FFC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黄色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800">
                          <a:solidFill>
                            <a:srgbClr val="00B05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浅绿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/>
                        <a:t>沉淀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/>
                </a:tc>
              </a:tr>
              <a:tr h="3810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8" name="Text Box 12"/>
          <p:cNvSpPr txBox="1"/>
          <p:nvPr/>
        </p:nvSpPr>
        <p:spPr>
          <a:xfrm>
            <a:off x="3041650" y="2205990"/>
            <a:ext cx="30016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r>
              <a:rPr lang="en-US" altLang="zh-CN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en-US" altLang="zh-CN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、红磷</a:t>
            </a:r>
          </a:p>
        </p:txBody>
      </p:sp>
      <p:sp>
        <p:nvSpPr>
          <p:cNvPr id="24" name="Text Box 7"/>
          <p:cNvSpPr txBox="1"/>
          <p:nvPr/>
        </p:nvSpPr>
        <p:spPr>
          <a:xfrm>
            <a:off x="3041650" y="1684020"/>
            <a:ext cx="54565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粉、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 </a:t>
            </a:r>
            <a:r>
              <a:rPr lang="en-US" altLang="zh-CN" sz="280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CuO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MnO</a:t>
            </a:r>
            <a:r>
              <a:rPr lang="en-US" altLang="zh-CN" sz="28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r>
              <a:rPr lang="en-US" altLang="zh-CN" sz="28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en-US" altLang="zh-CN" sz="28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7730" y="927735"/>
            <a:ext cx="4246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物质的颜色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2938780" y="2727960"/>
            <a:ext cx="55822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含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</a:t>
            </a:r>
            <a:r>
              <a:rPr lang="en-US" sz="2800" b="0" baseline="30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2+ </a:t>
            </a:r>
            <a:r>
              <a:rPr lang="zh-CN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:CuSO</a:t>
            </a:r>
            <a:r>
              <a:rPr lang="en-US" sz="2800" b="0" baseline="-25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sz="20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Cu(NO</a:t>
            </a:r>
            <a:r>
              <a:rPr lang="en-US" sz="2800" b="0" baseline="-25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="0" baseline="-25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sz="20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CuCl</a:t>
            </a:r>
            <a:r>
              <a:rPr lang="en-US" sz="2800" b="0" baseline="-25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 baseline="30000">
                <a:solidFill>
                  <a:srgbClr val="116FC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2800" b="0" baseline="30000">
              <a:solidFill>
                <a:srgbClr val="116FC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38780" y="3249930"/>
            <a:ext cx="43472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含</a:t>
            </a:r>
            <a:r>
              <a:rPr lang="en-US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r>
              <a:rPr lang="en-US" sz="2800" b="0" baseline="3000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3+</a:t>
            </a:r>
            <a:r>
              <a:rPr lang="zh-CN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</a:t>
            </a:r>
            <a:r>
              <a:rPr lang="en-US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:Fe</a:t>
            </a:r>
            <a:r>
              <a:rPr lang="en-US" sz="2800" b="0" baseline="-2500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(SO</a:t>
            </a:r>
            <a:r>
              <a:rPr lang="en-US" sz="2800" b="0" baseline="-2500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="0" baseline="-2500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FeCl</a:t>
            </a:r>
            <a:r>
              <a:rPr lang="en-US" sz="2800" b="0" baseline="-25000">
                <a:solidFill>
                  <a:srgbClr val="FFC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en-US" altLang="en-US" sz="2800" b="0" baseline="-25000">
              <a:solidFill>
                <a:srgbClr val="FFC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33700" y="3771900"/>
            <a:ext cx="42049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含</a:t>
            </a:r>
            <a:r>
              <a:rPr lang="en-US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r>
              <a:rPr lang="en-US" sz="2800" b="0" baseline="3000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2+    </a:t>
            </a:r>
            <a:r>
              <a:rPr lang="zh-CN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</a:t>
            </a:r>
            <a:r>
              <a:rPr lang="en-US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:FeSO</a:t>
            </a:r>
            <a:r>
              <a:rPr lang="en-US" sz="2800" b="0" baseline="-2500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800" b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FeCl</a:t>
            </a:r>
            <a:r>
              <a:rPr lang="en-US" sz="2800" b="0" baseline="-2500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 baseline="3000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2800" b="0" baseline="30000">
              <a:solidFill>
                <a:srgbClr val="00B05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92730" y="4293870"/>
            <a:ext cx="59543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800">
                <a:ea typeface="宋体" panose="02010600030101010101" pitchFamily="2" charset="-122"/>
              </a:rPr>
              <a:t>白</a:t>
            </a:r>
            <a:r>
              <a:rPr lang="en-US" altLang="zh-CN" sz="2800">
                <a:ea typeface="宋体" panose="02010600030101010101" pitchFamily="2" charset="-122"/>
              </a:rPr>
              <a:t>:</a:t>
            </a:r>
            <a:r>
              <a:rPr lang="en-US" sz="2800">
                <a:latin typeface="楷体" panose="02010609060101010101" charset="-122"/>
                <a:ea typeface="宋体" panose="02010600030101010101" pitchFamily="2" charset="-122"/>
              </a:rPr>
              <a:t>Mg(OH)</a:t>
            </a:r>
            <a:r>
              <a:rPr lang="en-US" sz="2800" baseline="-25000">
                <a:latin typeface="楷体" panose="02010609060101010101" charset="-122"/>
                <a:ea typeface="宋体" panose="02010600030101010101" pitchFamily="2" charset="-122"/>
              </a:rPr>
              <a:t>2</a:t>
            </a:r>
            <a:r>
              <a:rPr lang="en-US" sz="2800" b="0" baseline="-25000">
                <a:latin typeface="楷体" panose="02010609060101010101" charset="-122"/>
                <a:ea typeface="宋体" panose="02010600030101010101" pitchFamily="2" charset="-122"/>
              </a:rPr>
              <a:t> </a:t>
            </a:r>
            <a:r>
              <a:rPr lang="zh-CN" sz="2800" b="0">
                <a:solidFill>
                  <a:srgbClr val="116FC1"/>
                </a:solidFill>
                <a:ea typeface="宋体" panose="02010600030101010101" pitchFamily="2" charset="-122"/>
              </a:rPr>
              <a:t>蓝</a:t>
            </a:r>
            <a:r>
              <a:rPr lang="en-US" altLang="zh-CN" sz="2800" b="0">
                <a:solidFill>
                  <a:srgbClr val="116FC1"/>
                </a:solidFill>
                <a:ea typeface="宋体" panose="02010600030101010101" pitchFamily="2" charset="-122"/>
              </a:rPr>
              <a:t>:</a:t>
            </a:r>
            <a:r>
              <a:rPr lang="en-US" sz="2800" b="0">
                <a:solidFill>
                  <a:srgbClr val="116FC1"/>
                </a:solidFill>
                <a:latin typeface="楷体" panose="02010609060101010101" charset="-122"/>
                <a:ea typeface="宋体" panose="02010600030101010101" pitchFamily="2" charset="-122"/>
              </a:rPr>
              <a:t>Cu(OH)</a:t>
            </a:r>
            <a:r>
              <a:rPr lang="en-US" sz="2800" b="0" baseline="-25000">
                <a:solidFill>
                  <a:srgbClr val="116FC1"/>
                </a:solidFill>
                <a:latin typeface="楷体" panose="02010609060101010101" charset="-122"/>
                <a:ea typeface="宋体" panose="02010600030101010101" pitchFamily="2" charset="-122"/>
              </a:rPr>
              <a:t>2</a:t>
            </a:r>
            <a:r>
              <a:rPr lang="en-US" sz="2800" b="0" baseline="-25000">
                <a:latin typeface="楷体" panose="02010609060101010101" charset="-122"/>
                <a:ea typeface="宋体" panose="02010600030101010101" pitchFamily="2" charset="-122"/>
              </a:rPr>
              <a:t> </a:t>
            </a:r>
            <a:r>
              <a:rPr lang="zh-CN" sz="2800" b="0">
                <a:solidFill>
                  <a:srgbClr val="C00000"/>
                </a:solidFill>
                <a:ea typeface="宋体" panose="02010600030101010101" pitchFamily="2" charset="-122"/>
              </a:rPr>
              <a:t>红褐</a:t>
            </a:r>
            <a:r>
              <a:rPr lang="en-US" altLang="zh-CN" sz="2800" b="0">
                <a:solidFill>
                  <a:srgbClr val="C00000"/>
                </a:solidFill>
                <a:ea typeface="宋体" panose="02010600030101010101" pitchFamily="2" charset="-122"/>
              </a:rPr>
              <a:t>:</a:t>
            </a:r>
            <a:r>
              <a:rPr lang="en-US" sz="2800" b="0">
                <a:solidFill>
                  <a:srgbClr val="C00000"/>
                </a:solidFill>
                <a:latin typeface="楷体" panose="02010609060101010101" charset="-122"/>
                <a:ea typeface="宋体" panose="02010600030101010101" pitchFamily="2" charset="-122"/>
              </a:rPr>
              <a:t>Fe(OH)</a:t>
            </a:r>
            <a:r>
              <a:rPr lang="en-US" sz="2800" b="0" baseline="-25000">
                <a:solidFill>
                  <a:srgbClr val="C00000"/>
                </a:solidFill>
                <a:latin typeface="楷体" panose="02010609060101010101" charset="-122"/>
                <a:ea typeface="宋体" panose="02010600030101010101" pitchFamily="2" charset="-122"/>
              </a:rPr>
              <a:t>3</a:t>
            </a:r>
            <a:endParaRPr lang="en-US" altLang="en-US" sz="2800" b="0" baseline="-25000">
              <a:solidFill>
                <a:srgbClr val="C00000"/>
              </a:solidFill>
              <a:latin typeface="楷体" panose="02010609060101010101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80030" y="4784725"/>
            <a:ext cx="5080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sz="2800" b="0">
                <a:ea typeface="宋体" panose="02010600030101010101" pitchFamily="2" charset="-122"/>
              </a:rPr>
              <a:t>白色:</a:t>
            </a:r>
            <a:r>
              <a:rPr lang="en-US" sz="2800" b="0">
                <a:latin typeface="楷体" panose="02010609060101010101" charset="-122"/>
                <a:ea typeface="宋体" panose="02010600030101010101" pitchFamily="2" charset="-122"/>
              </a:rPr>
              <a:t>CaCO</a:t>
            </a:r>
            <a:r>
              <a:rPr lang="en-US" sz="2800" b="0" baseline="-25000">
                <a:latin typeface="楷体" panose="02010609060101010101" charset="-122"/>
                <a:ea typeface="宋体" panose="02010600030101010101" pitchFamily="2" charset="-122"/>
              </a:rPr>
              <a:t>3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楷体" panose="02010609060101010101" charset="-122"/>
                <a:ea typeface="宋体" panose="02010600030101010101" pitchFamily="2" charset="-122"/>
              </a:rPr>
              <a:t>BaCO</a:t>
            </a:r>
            <a:r>
              <a:rPr lang="en-US" sz="2800" b="0" baseline="-25000">
                <a:latin typeface="楷体" panose="02010609060101010101" charset="-122"/>
                <a:ea typeface="宋体" panose="02010600030101010101" pitchFamily="2" charset="-122"/>
              </a:rPr>
              <a:t>3</a:t>
            </a:r>
            <a:r>
              <a:rPr lang="zh-CN" sz="2800" b="0">
                <a:ea typeface="宋体" panose="02010600030101010101" pitchFamily="2" charset="-122"/>
              </a:rPr>
              <a:t>（溶于酸）</a:t>
            </a:r>
            <a:endParaRPr lang="en-US" sz="2800" b="0" baseline="-25000">
              <a:latin typeface="楷体" panose="02010609060101010101" charset="-122"/>
              <a:ea typeface="宋体" panose="02010600030101010101" pitchFamily="2" charset="-122"/>
            </a:endParaRPr>
          </a:p>
          <a:p>
            <a:r>
              <a:rPr lang="zh-CN" sz="2800" b="0">
                <a:ea typeface="宋体" panose="02010600030101010101" pitchFamily="2" charset="-122"/>
              </a:rPr>
              <a:t>白色:</a:t>
            </a:r>
            <a:r>
              <a:rPr lang="en-US" sz="2800" b="0">
                <a:latin typeface="楷体" panose="02010609060101010101" charset="-122"/>
                <a:ea typeface="宋体" panose="02010600030101010101" pitchFamily="2" charset="-122"/>
              </a:rPr>
              <a:t>BaSO</a:t>
            </a:r>
            <a:r>
              <a:rPr lang="en-US" sz="2800" b="0" baseline="-25000">
                <a:latin typeface="楷体" panose="02010609060101010101" charset="-122"/>
                <a:ea typeface="宋体" panose="02010600030101010101" pitchFamily="2" charset="-122"/>
              </a:rPr>
              <a:t>4</a:t>
            </a:r>
            <a:r>
              <a:rPr lang="zh-CN" sz="2800" b="0">
                <a:ea typeface="宋体" panose="02010600030101010101" pitchFamily="2" charset="-122"/>
              </a:rPr>
              <a:t>、</a:t>
            </a:r>
            <a:r>
              <a:rPr lang="en-US" sz="2800" b="0">
                <a:latin typeface="楷体" panose="02010609060101010101" charset="-122"/>
                <a:ea typeface="宋体" panose="02010600030101010101" pitchFamily="2" charset="-122"/>
              </a:rPr>
              <a:t>AgCl</a:t>
            </a:r>
            <a:r>
              <a:rPr lang="zh-CN" sz="2800" b="0">
                <a:ea typeface="宋体" panose="02010600030101010101" pitchFamily="2" charset="-122"/>
              </a:rPr>
              <a:t>（不溶于酸）</a:t>
            </a:r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303929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100" grpId="0"/>
      <p:bldP spid="6" grpId="0"/>
      <p:bldP spid="7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文本框 118"/>
          <p:cNvSpPr txBox="1"/>
          <p:nvPr/>
        </p:nvSpPr>
        <p:spPr>
          <a:xfrm>
            <a:off x="592455" y="1142365"/>
            <a:ext cx="8241030" cy="43999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5720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【解析】</a:t>
            </a:r>
          </a:p>
          <a:p>
            <a:pPr indent="457200"/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A～E是初中化学常见的五种不同类别的物质，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是目前世界年产量最大的金属，因此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是铁；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是红棕色固体，红棕色的氧化铁与一氧化碳反应生成铁和二氧化碳，因此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B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是氧化铁；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是我国制碱工业的先驱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--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侯德榜发明的联合制碱法中的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“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碱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”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，因此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E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是碳酸钠；铁和盐酸反应生成氯化亚铁和氢气，盐酸与氢氧化钙反应生成氯化钙和水，氢氧化钙和碳酸钠反应生成碳酸钙白色沉淀和氢氧化钠，因此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是盐酸，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是氢氧化钙</a:t>
            </a:r>
            <a:endParaRPr lang="zh-CN" altLang="en-US" sz="2800" b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309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887730" y="1559560"/>
            <a:ext cx="7703820" cy="422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1.</a:t>
            </a:r>
            <a:r>
              <a:rPr lang="zh-CN" sz="2800" b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化学之最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地壳中含量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前五位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O、Si、Al、Fe、Ca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地壳中最多的元素: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;最多的金属元素: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(3)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空气中含量最多的元素: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(4)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人体含量最多的元素: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人体含量最多的金属元素: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(5)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组成化合物最多的元素: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(6)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相对分子质量最小</a:t>
            </a:r>
            <a:r>
              <a:rPr lang="en-US" alt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最简单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的氧化物:</a:t>
            </a:r>
            <a:r>
              <a:rPr lang="zh-CN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="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87730" y="927735"/>
            <a:ext cx="5319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sz="2800">
                <a:ea typeface="宋体" panose="02010600030101010101" pitchFamily="2" charset="-122"/>
                <a:sym typeface="+mn-ea"/>
              </a:rPr>
              <a:t>化学之最与常见物质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25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20090" y="956945"/>
            <a:ext cx="7421245" cy="5259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sz="2800" b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常见的化学物质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常见的酸:________、______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常见的碱:________、_________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(3)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常见的盐:_______、________、________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(4)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空气中最多的物质:______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(5)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最常用的溶剂:______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(6)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最理想的燃料:______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(7)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最简单的有机物:______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(8)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人类使用最早的金属:____</a:t>
            </a:r>
            <a:r>
              <a:rPr lang="en-US" alt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</a:t>
            </a:r>
            <a:endParaRPr lang="zh-CN" sz="2800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(9)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年</a:t>
            </a:r>
            <a:r>
              <a:rPr 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使用量最大的金属:___</a:t>
            </a:r>
            <a:r>
              <a:rPr lang="en-US" altLang="zh-CN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</a:t>
            </a:r>
          </a:p>
        </p:txBody>
      </p:sp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8" name="Text Box 12"/>
          <p:cNvSpPr txBox="1"/>
          <p:nvPr/>
        </p:nvSpPr>
        <p:spPr>
          <a:xfrm>
            <a:off x="2916555" y="149288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 Box 12"/>
          <p:cNvSpPr txBox="1"/>
          <p:nvPr/>
        </p:nvSpPr>
        <p:spPr>
          <a:xfrm>
            <a:off x="4736465" y="1534795"/>
            <a:ext cx="8858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HCl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 Box 12"/>
          <p:cNvSpPr txBox="1"/>
          <p:nvPr/>
        </p:nvSpPr>
        <p:spPr>
          <a:xfrm>
            <a:off x="2832100" y="201485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/>
          <p:nvPr/>
        </p:nvSpPr>
        <p:spPr>
          <a:xfrm>
            <a:off x="4601845" y="2014855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Ca(O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/>
          <p:nvPr/>
        </p:nvSpPr>
        <p:spPr>
          <a:xfrm>
            <a:off x="2859405" y="253682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NaCl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4396105" y="253682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6173470" y="252285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4437380" y="3044825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3609975" y="3538855"/>
            <a:ext cx="9702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 Box 12"/>
          <p:cNvSpPr txBox="1"/>
          <p:nvPr/>
        </p:nvSpPr>
        <p:spPr>
          <a:xfrm>
            <a:off x="3673475" y="4032885"/>
            <a:ext cx="9702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/>
          <p:nvPr/>
        </p:nvSpPr>
        <p:spPr>
          <a:xfrm>
            <a:off x="3888740" y="4554855"/>
            <a:ext cx="9455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4610100" y="5118735"/>
            <a:ext cx="6858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4664075" y="5584825"/>
            <a:ext cx="6858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583555" y="3594735"/>
            <a:ext cx="3199765" cy="18148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【技巧归纳】</a:t>
            </a:r>
          </a:p>
          <a:p>
            <a:r>
              <a:rPr lang="zh-CN" altLang="en-US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题给信息出现</a:t>
            </a:r>
            <a:r>
              <a:rPr lang="en-US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常见的</a:t>
            </a:r>
            <a:r>
              <a:rPr lang="en-US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xx</a:t>
            </a:r>
            <a:r>
              <a:rPr lang="en-US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，首先从常见物质中去思考。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500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51485" y="1465580"/>
            <a:ext cx="8208000" cy="5259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1.参与大气循环的气体:______、_____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2.供给呼吸、支持燃烧的气体: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3.常用于灭火、气体肥料的气体: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4.冶炼金属的还原剂:______、_____、_____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5.常作建筑材料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盐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________、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碱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6.补钙剂: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7.厕所清洁剂:_______；炉具清洁剂:________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8.常用于除油污的盐________，碱_______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9.常用于</a:t>
            </a:r>
            <a:r>
              <a:rPr 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玻璃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、造纸、纺织、洗涤剂: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10.制取</a:t>
            </a:r>
            <a:r>
              <a:rPr 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肥皂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、石油、造纸、纺织和印染: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8" name="Text Box 12"/>
          <p:cNvSpPr txBox="1"/>
          <p:nvPr/>
        </p:nvSpPr>
        <p:spPr>
          <a:xfrm>
            <a:off x="4476750" y="1451610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 Box 12"/>
          <p:cNvSpPr txBox="1"/>
          <p:nvPr/>
        </p:nvSpPr>
        <p:spPr>
          <a:xfrm>
            <a:off x="5718175" y="1465580"/>
            <a:ext cx="10274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 Box 12"/>
          <p:cNvSpPr txBox="1"/>
          <p:nvPr/>
        </p:nvSpPr>
        <p:spPr>
          <a:xfrm>
            <a:off x="5563235" y="1973580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/>
          <p:nvPr/>
        </p:nvSpPr>
        <p:spPr>
          <a:xfrm>
            <a:off x="5817235" y="2495550"/>
            <a:ext cx="10274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/>
          <p:nvPr/>
        </p:nvSpPr>
        <p:spPr>
          <a:xfrm>
            <a:off x="4195445" y="3032125"/>
            <a:ext cx="5473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5476240" y="3031490"/>
            <a:ext cx="8178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 Box 12"/>
          <p:cNvSpPr txBox="1"/>
          <p:nvPr/>
        </p:nvSpPr>
        <p:spPr>
          <a:xfrm>
            <a:off x="6689725" y="3004185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6391910" y="3497580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Ca(O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4081145" y="349758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/>
          <p:nvPr/>
        </p:nvSpPr>
        <p:spPr>
          <a:xfrm>
            <a:off x="2301875" y="401955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3143250" y="4583430"/>
            <a:ext cx="8858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HCl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6587490" y="458343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Text Box 12"/>
          <p:cNvSpPr txBox="1"/>
          <p:nvPr/>
        </p:nvSpPr>
        <p:spPr>
          <a:xfrm>
            <a:off x="3836035" y="5063490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/>
          <p:nvPr/>
        </p:nvSpPr>
        <p:spPr>
          <a:xfrm>
            <a:off x="5981065" y="506349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Text Box 12"/>
          <p:cNvSpPr txBox="1"/>
          <p:nvPr/>
        </p:nvSpPr>
        <p:spPr>
          <a:xfrm>
            <a:off x="6496050" y="5543550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Text Box 12"/>
          <p:cNvSpPr txBox="1"/>
          <p:nvPr/>
        </p:nvSpPr>
        <p:spPr>
          <a:xfrm>
            <a:off x="7038340" y="609346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38480" y="885825"/>
            <a:ext cx="5319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物质的性质和用途</a:t>
            </a:r>
            <a:endParaRPr lang="zh-CN" altLang="en-US" sz="28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956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  <p:bldP spid="5" grpId="0"/>
      <p:bldP spid="6" grpId="0"/>
      <p:bldP spid="10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51485" y="1018540"/>
            <a:ext cx="8208000" cy="5259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11.治疗胃酸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碱</a:t>
            </a:r>
            <a:r>
              <a:rPr lang="en-US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盐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:_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_____、______、_____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12.烘焙蛋糕作发酵粉(</a:t>
            </a:r>
            <a:r>
              <a:rPr 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含四种元素的盐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):_________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13.常见气体干燥剂:______、_______、_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食品干燥剂: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__________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；食品脱氧剂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焊接保护气:____</a:t>
            </a:r>
            <a:r>
              <a:rPr 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____，其中能填充气球_____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食品保鲜、白炽灯泡的保护气: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改良酸性土壤、中和酸性废水: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除水垢、铁锈的酸:_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____、_____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铅蓄电池里的一种酸: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20.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溶于水呈蓝色，配制农药波尔多液的盐:</a:t>
            </a:r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</a:t>
            </a:r>
            <a:endParaRPr lang="zh-CN" altLang="en-US" sz="28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7" name="Text Box 12"/>
          <p:cNvSpPr txBox="1"/>
          <p:nvPr/>
        </p:nvSpPr>
        <p:spPr>
          <a:xfrm>
            <a:off x="4131945" y="1033145"/>
            <a:ext cx="1689100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Mg(O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6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6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Text Box 12"/>
          <p:cNvSpPr txBox="1"/>
          <p:nvPr/>
        </p:nvSpPr>
        <p:spPr>
          <a:xfrm>
            <a:off x="7319645" y="5628005"/>
            <a:ext cx="12573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CuS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/>
          <p:nvPr/>
        </p:nvSpPr>
        <p:spPr>
          <a:xfrm>
            <a:off x="5725795" y="1018540"/>
            <a:ext cx="1689100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Al(O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6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endParaRPr lang="en-US" sz="26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/>
          <p:nvPr/>
        </p:nvSpPr>
        <p:spPr>
          <a:xfrm>
            <a:off x="7249795" y="1033145"/>
            <a:ext cx="1689100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NaHCO</a:t>
            </a:r>
            <a:r>
              <a:rPr lang="en-US" sz="26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6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7012305" y="1566545"/>
            <a:ext cx="1689100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NaHCO</a:t>
            </a:r>
            <a:r>
              <a:rPr lang="en-US" sz="26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6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Text Box 12"/>
          <p:cNvSpPr txBox="1"/>
          <p:nvPr/>
        </p:nvSpPr>
        <p:spPr>
          <a:xfrm>
            <a:off x="3662680" y="205803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浓硫酸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/>
          <p:nvPr/>
        </p:nvSpPr>
        <p:spPr>
          <a:xfrm>
            <a:off x="5203825" y="204406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6671310" y="2044065"/>
            <a:ext cx="20021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生石灰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CaO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3108960" y="3082925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 Box 12"/>
          <p:cNvSpPr txBox="1"/>
          <p:nvPr/>
        </p:nvSpPr>
        <p:spPr>
          <a:xfrm>
            <a:off x="4007485" y="3124835"/>
            <a:ext cx="6877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/>
          <p:nvPr/>
        </p:nvSpPr>
        <p:spPr>
          <a:xfrm>
            <a:off x="7626985" y="3096895"/>
            <a:ext cx="6877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6043930" y="3604895"/>
            <a:ext cx="7308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5937885" y="4112895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Ca(O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Text Box 12"/>
          <p:cNvSpPr txBox="1"/>
          <p:nvPr/>
        </p:nvSpPr>
        <p:spPr>
          <a:xfrm>
            <a:off x="4231005" y="463486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Text Box 12"/>
          <p:cNvSpPr txBox="1"/>
          <p:nvPr/>
        </p:nvSpPr>
        <p:spPr>
          <a:xfrm>
            <a:off x="5701665" y="4648835"/>
            <a:ext cx="8858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HCl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Text Box 12"/>
          <p:cNvSpPr txBox="1"/>
          <p:nvPr/>
        </p:nvSpPr>
        <p:spPr>
          <a:xfrm>
            <a:off x="4638675" y="511492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Text Box 12"/>
          <p:cNvSpPr txBox="1"/>
          <p:nvPr/>
        </p:nvSpPr>
        <p:spPr>
          <a:xfrm>
            <a:off x="2982595" y="2602865"/>
            <a:ext cx="20021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生石灰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CaO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12"/>
          <p:cNvSpPr txBox="1"/>
          <p:nvPr/>
        </p:nvSpPr>
        <p:spPr>
          <a:xfrm>
            <a:off x="7249795" y="2580005"/>
            <a:ext cx="6877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4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4" grpId="0"/>
      <p:bldP spid="5" grpId="0"/>
      <p:bldP spid="6" grpId="0"/>
      <p:bldP spid="18" grpId="0"/>
      <p:bldP spid="1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20" grpId="0"/>
      <p:bldP spid="2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38480" y="885825"/>
            <a:ext cx="5319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突破口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</a:rPr>
              <a:t>物质俗名和主要成分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38480" y="1407795"/>
            <a:ext cx="7872730" cy="4742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1.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物质的俗名</a:t>
            </a:r>
            <a:endParaRPr lang="zh-CN" sz="2800" b="0"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0">
                <a:ea typeface="宋体" panose="02010600030101010101" pitchFamily="2" charset="-122"/>
              </a:rPr>
              <a:t>(1)</a:t>
            </a:r>
            <a:r>
              <a:rPr lang="zh-CN" sz="2800" b="0">
                <a:ea typeface="宋体" panose="02010600030101010101" pitchFamily="2" charset="-122"/>
              </a:rPr>
              <a:t>苏打、纯碱：_________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(2)</a:t>
            </a:r>
            <a:r>
              <a:rPr lang="zh-CN" sz="2800">
                <a:ea typeface="宋体" panose="02010600030101010101" pitchFamily="2" charset="-122"/>
                <a:sym typeface="+mn-ea"/>
              </a:rPr>
              <a:t>小苏打:_________</a:t>
            </a:r>
            <a:endParaRPr lang="zh-CN" sz="2800" b="0"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(3)</a:t>
            </a:r>
            <a:r>
              <a:rPr lang="zh-CN" sz="2800" b="0">
                <a:ea typeface="宋体" panose="02010600030101010101" pitchFamily="2" charset="-122"/>
              </a:rPr>
              <a:t>烧碱、火碱、苛性钠：________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(4)</a:t>
            </a:r>
            <a:r>
              <a:rPr lang="zh-CN" sz="2800" b="0">
                <a:ea typeface="宋体" panose="02010600030101010101" pitchFamily="2" charset="-122"/>
              </a:rPr>
              <a:t>熟石灰、消石灰、</a:t>
            </a:r>
            <a:r>
              <a:rPr lang="zh-CN" sz="2800">
                <a:ea typeface="宋体" panose="02010600030101010101" pitchFamily="2" charset="-122"/>
                <a:sym typeface="+mn-ea"/>
              </a:rPr>
              <a:t>石灰水的溶质</a:t>
            </a:r>
            <a:r>
              <a:rPr lang="zh-CN" sz="2800" b="0">
                <a:ea typeface="宋体" panose="02010600030101010101" pitchFamily="2" charset="-122"/>
              </a:rPr>
              <a:t>:________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(5)</a:t>
            </a:r>
            <a:r>
              <a:rPr lang="zh-CN" sz="2800" b="0">
                <a:ea typeface="宋体" panose="02010600030101010101" pitchFamily="2" charset="-122"/>
              </a:rPr>
              <a:t>生石灰:________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(6)</a:t>
            </a:r>
            <a:r>
              <a:rPr lang="zh-CN" sz="2800" b="0">
                <a:ea typeface="宋体" panose="02010600030101010101" pitchFamily="2" charset="-122"/>
              </a:rPr>
              <a:t>酒精:___________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(7)</a:t>
            </a:r>
            <a:r>
              <a:rPr lang="zh-CN" sz="2800" b="0">
                <a:ea typeface="宋体" panose="02010600030101010101" pitchFamily="2" charset="-122"/>
              </a:rPr>
              <a:t>干冰:___________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(8)</a:t>
            </a:r>
            <a:r>
              <a:rPr lang="zh-CN" sz="2800" b="0">
                <a:ea typeface="宋体" panose="02010600030101010101" pitchFamily="2" charset="-122"/>
              </a:rPr>
              <a:t>碱石灰:________和________ 的固体混合物  </a:t>
            </a:r>
            <a:endParaRPr lang="zh-CN" altLang="en-US" sz="2800" b="0">
              <a:ea typeface="宋体" panose="02010600030101010101" pitchFamily="2" charset="-122"/>
            </a:endParaRPr>
          </a:p>
        </p:txBody>
      </p:sp>
      <p:sp>
        <p:nvSpPr>
          <p:cNvPr id="16" name="Text Box 12"/>
          <p:cNvSpPr txBox="1"/>
          <p:nvPr/>
        </p:nvSpPr>
        <p:spPr>
          <a:xfrm>
            <a:off x="3349625" y="1931035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/>
          <p:nvPr/>
        </p:nvSpPr>
        <p:spPr>
          <a:xfrm>
            <a:off x="2226310" y="2453005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NaHCO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/>
          <p:nvPr/>
        </p:nvSpPr>
        <p:spPr>
          <a:xfrm>
            <a:off x="4860925" y="297497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6238875" y="3469005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Ca(O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2577465" y="3990975"/>
            <a:ext cx="9867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CaO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 Box 12"/>
          <p:cNvSpPr txBox="1"/>
          <p:nvPr/>
        </p:nvSpPr>
        <p:spPr>
          <a:xfrm>
            <a:off x="2112645" y="4485005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 Box 12"/>
          <p:cNvSpPr txBox="1"/>
          <p:nvPr/>
        </p:nvSpPr>
        <p:spPr>
          <a:xfrm>
            <a:off x="2262505" y="5006975"/>
            <a:ext cx="9334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/>
          <p:nvPr/>
        </p:nvSpPr>
        <p:spPr>
          <a:xfrm>
            <a:off x="2407920" y="5542915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NaOH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4493895" y="5556885"/>
            <a:ext cx="9867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CaO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47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  <p:bldP spid="15" grpId="0"/>
      <p:bldP spid="7" grpId="0"/>
      <p:bldP spid="8" grpId="0"/>
      <p:bldP spid="2" grpId="0"/>
      <p:bldP spid="3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64210" y="1057910"/>
            <a:ext cx="5333365" cy="422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物质的主要成分</a:t>
            </a:r>
            <a:endParaRPr lang="zh-CN" sz="28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铁锈、赤铁矿：________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磁铁矿：________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胃酸：_________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(4)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石灰乳、石灰浆_________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(5)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石灰石、大理石_________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(6)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食盐_______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(7)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天然气、可燃冰______ </a:t>
            </a:r>
            <a:endParaRPr lang="zh-CN" altLang="en-US" sz="28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21" name="文本框 1"/>
          <p:cNvSpPr txBox="1"/>
          <p:nvPr/>
        </p:nvSpPr>
        <p:spPr>
          <a:xfrm>
            <a:off x="1274445" y="226060"/>
            <a:ext cx="28644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一、常见突破口</a:t>
            </a:r>
          </a:p>
        </p:txBody>
      </p:sp>
      <p:sp>
        <p:nvSpPr>
          <p:cNvPr id="16" name="Text Box 12"/>
          <p:cNvSpPr txBox="1"/>
          <p:nvPr/>
        </p:nvSpPr>
        <p:spPr>
          <a:xfrm>
            <a:off x="3936365" y="1549400"/>
            <a:ext cx="12719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Fe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 Box 12"/>
          <p:cNvSpPr txBox="1"/>
          <p:nvPr/>
        </p:nvSpPr>
        <p:spPr>
          <a:xfrm>
            <a:off x="2867025" y="2057400"/>
            <a:ext cx="12719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Fe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 Box 12"/>
          <p:cNvSpPr txBox="1"/>
          <p:nvPr/>
        </p:nvSpPr>
        <p:spPr>
          <a:xfrm>
            <a:off x="2611755" y="2635250"/>
            <a:ext cx="9906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HCl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3881120" y="3115310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Ca(O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3717925" y="362331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/>
          <p:nvPr/>
        </p:nvSpPr>
        <p:spPr>
          <a:xfrm>
            <a:off x="2101215" y="4173220"/>
            <a:ext cx="12661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NaCl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/>
          <p:nvPr/>
        </p:nvSpPr>
        <p:spPr>
          <a:xfrm>
            <a:off x="3852545" y="4667250"/>
            <a:ext cx="9455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2800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800" baseline="-250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495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3" grpId="0"/>
      <p:bldP spid="7" grpId="0"/>
      <p:bldP spid="9" grpId="0"/>
      <p:bldP spid="5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481,&quot;width&quot;:3205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811a2596-a5f3-43ff-91c1-1a8b0704b3a1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2778</Words>
  <Application>Microsoft Office PowerPoint</Application>
  <PresentationFormat>全屏显示(4:3)</PresentationFormat>
  <Paragraphs>339</Paragraphs>
  <Slides>30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czwlz</dc:creator>
  <cp:lastModifiedBy>Windows 用户</cp:lastModifiedBy>
  <cp:revision>30</cp:revision>
  <dcterms:created xsi:type="dcterms:W3CDTF">2020-02-08T08:38:42Z</dcterms:created>
  <dcterms:modified xsi:type="dcterms:W3CDTF">2020-03-26T11:14:52Z</dcterms:modified>
</cp:coreProperties>
</file>