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41432-9A3A-4BF8-9C76-BD6AB9D610CA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8B0E-2B60-45B5-9FE7-8BDF9B655E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95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框 2"/>
          <p:cNvSpPr txBox="1">
            <a:spLocks noChangeArrowheads="1"/>
          </p:cNvSpPr>
          <p:nvPr/>
        </p:nvSpPr>
        <p:spPr bwMode="auto">
          <a:xfrm>
            <a:off x="1988686" y="1707654"/>
            <a:ext cx="6131807" cy="70788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第三单元 物质构成的奥秘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474"/>
            <a:ext cx="1974486" cy="1480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2061597"/>
            <a:ext cx="2305335" cy="2720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9948" y="195486"/>
            <a:ext cx="2839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人</a:t>
            </a:r>
            <a:r>
              <a:rPr lang="zh-CN" altLang="en-US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教版九年级化学</a:t>
            </a:r>
            <a:r>
              <a:rPr lang="en-US" altLang="zh-CN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上</a:t>
            </a:r>
            <a:r>
              <a:rPr lang="zh-CN" altLang="en-US" b="1" dirty="0" smtClean="0">
                <a:solidFill>
                  <a:srgbClr val="3B79CE"/>
                </a:solidFill>
                <a:latin typeface="华文仿宋" pitchFamily="2" charset="-122"/>
                <a:ea typeface="华文仿宋" pitchFamily="2" charset="-122"/>
              </a:rPr>
              <a:t>册</a:t>
            </a:r>
            <a:endParaRPr lang="zh-CN" altLang="en-US" b="1" dirty="0">
              <a:solidFill>
                <a:srgbClr val="3B79CE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" name="Picture 3" descr="F:\初中化学\图标png\icons8-beaker-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72027"/>
            <a:ext cx="1527398" cy="11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275856" y="3146702"/>
            <a:ext cx="37444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/>
              <a:t>课题二 原子的结构</a:t>
            </a:r>
          </a:p>
        </p:txBody>
      </p:sp>
    </p:spTree>
    <p:extLst>
      <p:ext uri="{BB962C8B-B14F-4D97-AF65-F5344CB8AC3E}">
        <p14:creationId xmlns:p14="http://schemas.microsoft.com/office/powerpoint/2010/main" val="2559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223" y="508635"/>
            <a:ext cx="8437721" cy="15216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4289" tIns="34289" rIns="34289" bIns="34289" numCol="1" spcCol="28575" rtlCol="0" anchor="t" forceAA="0">
            <a:spAutoFit/>
          </a:bodyPr>
          <a:lstStyle>
            <a:defPPr/>
          </a:lstStyle>
          <a:p>
            <a:pPr defTabSz="685800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【练一练】下列关于原子的叙述中，正确的是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    )</a:t>
            </a:r>
            <a:endParaRPr lang="en-US" altLang="zh-CN" sz="2100"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defTabSz="685800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．原子由电子和质子构成的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．原子由电子和中子构成的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．原子由质子和中子构成的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．原子由原子核和核外电子构成的</a:t>
            </a:r>
            <a:endParaRPr lang="zh-CN" altLang="en-US" sz="2100">
              <a:solidFill>
                <a:srgbClr val="000000"/>
              </a:solidFill>
              <a:latin typeface="宋体" pitchFamily="2" charset="-122"/>
              <a:ea typeface="Arial"/>
              <a:cs typeface="宋体" panose="02010600030101010101" pitchFamily="2" charset="-122"/>
              <a:sym typeface="Arial"/>
            </a:endParaRPr>
          </a:p>
        </p:txBody>
      </p:sp>
      <p:sp>
        <p:nvSpPr>
          <p:cNvPr id="9" name="文本框 16387"/>
          <p:cNvSpPr txBox="1"/>
          <p:nvPr/>
        </p:nvSpPr>
        <p:spPr>
          <a:xfrm>
            <a:off x="5870020" y="508636"/>
            <a:ext cx="594122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56223" y="1954530"/>
            <a:ext cx="8324850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惠来县模拟）如图是某同学学习物质结构层次后以氧气为例进行的梳理，下列选项中与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相对应的是（　　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78154" y="3148489"/>
            <a:ext cx="3995261" cy="1764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64808" y="2992279"/>
            <a:ext cx="3734276" cy="346248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．原子、原子核、核外电子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．原子核、原子、核外电子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．原子、核外电子、原子核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
</a:t>
            </a:r>
          </a:p>
          <a:p>
            <a:pPr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．核外电子、原子核、原子</a:t>
            </a:r>
          </a:p>
        </p:txBody>
      </p:sp>
      <p:sp>
        <p:nvSpPr>
          <p:cNvPr id="6" name="文本框 16387"/>
          <p:cNvSpPr txBox="1"/>
          <p:nvPr/>
        </p:nvSpPr>
        <p:spPr>
          <a:xfrm>
            <a:off x="7319248" y="2439353"/>
            <a:ext cx="594122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04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5806" y="1271263"/>
          <a:ext cx="8392003" cy="3349943"/>
        </p:xfrm>
        <a:graphic>
          <a:graphicData uri="http://schemas.openxmlformats.org/drawingml/2006/table">
            <a:tbl>
              <a:tblPr/>
              <a:tblGrid>
                <a:gridCol w="715804"/>
                <a:gridCol w="2114074"/>
                <a:gridCol w="1982629"/>
                <a:gridCol w="1566863"/>
                <a:gridCol w="2012633"/>
              </a:tblGrid>
              <a:tr h="321945">
                <a:tc rowSpan="2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原子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原子核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itchFamily="2" charset="-122"/>
                        <a:ea typeface="宋体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核外电子数</a:t>
                      </a: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（每个电子带</a:t>
                      </a:r>
                      <a:r>
                        <a:rPr lang="en-US" alt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个单位</a:t>
                      </a:r>
                      <a:r>
                        <a:rPr lang="zh-CN" altLang="en-US" sz="1800" b="0" kern="10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负</a:t>
                      </a: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电荷）</a:t>
                      </a:r>
                      <a:endParaRPr lang="zh-CN" sz="1800" b="0" kern="100" smtClean="0">
                        <a:latin typeface="宋体" pitchFamily="2" charset="-122"/>
                        <a:ea typeface="宋体" pitchFamily="2" charset="-122"/>
                        <a:cs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280"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原子核所带的正电荷数（</a:t>
                      </a:r>
                      <a:r>
                        <a:rPr lang="zh-CN" sz="1800" b="1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核电荷数</a:t>
                      </a: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质子数</a:t>
                      </a:r>
                      <a:r>
                        <a:rPr lang="en-US" sz="1800" b="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800" b="0" kern="100" smtClean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en-US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（每个质子带</a:t>
                      </a:r>
                      <a:r>
                        <a:rPr lang="en-US" altLang="zh-CN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个单位</a:t>
                      </a:r>
                      <a:r>
                        <a:rPr lang="zh-CN" altLang="en-US" sz="1800" b="0" kern="10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</a:t>
                      </a:r>
                      <a:r>
                        <a:rPr lang="zh-CN" altLang="en-US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电荷）</a:t>
                      </a:r>
                      <a:endParaRPr lang="zh-CN" sz="1800" b="0" kern="100">
                        <a:latin typeface="宋体" pitchFamily="2" charset="-122"/>
                        <a:ea typeface="宋体" pitchFamily="2" charset="-122"/>
                        <a:cs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中子数</a:t>
                      </a: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（中子不带电）</a:t>
                      </a:r>
                      <a:endParaRPr lang="zh-CN" sz="1800" b="0" kern="100" smtClean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氢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氦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碳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93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钠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12</a:t>
                      </a:r>
                      <a:r>
                        <a:rPr lang="en-US" sz="1800" b="0" kern="1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[</a:t>
                      </a:r>
                      <a:endParaRPr lang="en-US" sz="1800" b="0" kern="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氯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019045" y="657071"/>
            <a:ext cx="3873881" cy="3749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51308" tIns="25654" rIns="51308" bIns="25654" numCol="1" anchor="ctr" anchorCtr="0" compatLnSpc="1">
            <a:spAutoFit/>
          </a:bodyPr>
          <a:lstStyle>
            <a:defPPr/>
          </a:lstStyle>
          <a:p>
            <a:pPr eaLnBrk="1" hangingPunct="1"/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通过下表，你能得出哪些结论？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25743" y="481965"/>
            <a:ext cx="1628775" cy="710089"/>
            <a:chOff x="700" y="1199"/>
            <a:chExt cx="3420" cy="1491"/>
          </a:xfrm>
        </p:grpSpPr>
        <p:sp>
          <p:nvSpPr>
            <p:cNvPr id="9245" name="文本框 9244"/>
            <p:cNvSpPr txBox="1"/>
            <p:nvPr/>
          </p:nvSpPr>
          <p:spPr>
            <a:xfrm>
              <a:off x="2376" y="1314"/>
              <a:ext cx="1533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100" b="1">
                  <a:latin typeface="Times New Roman" panose="02020603050405020304" charset="0"/>
                  <a:ea typeface="宋体" panose="02010600030101010101" pitchFamily="2" charset="-122"/>
                </a:rPr>
                <a:t>思考：</a:t>
              </a:r>
              <a:endParaRPr lang="zh-CN" altLang="en-US" sz="2100" b="1">
                <a:latin typeface="Times New Roman"/>
                <a:ea typeface="宋体" pitchFamily="2" charset="-122"/>
              </a:endParaRPr>
            </a:p>
          </p:txBody>
        </p:sp>
        <p:pic>
          <p:nvPicPr>
            <p:cNvPr id="68618" name="Picture 10" descr="j0232133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" y="1199"/>
              <a:ext cx="1357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00" y="1230"/>
              <a:ext cx="3420" cy="146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754029" y="2668905"/>
            <a:ext cx="454819" cy="195214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04762" y="2668905"/>
            <a:ext cx="454819" cy="195214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5742" y="4677728"/>
            <a:ext cx="7754303" cy="455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在同一个原子中，核电荷数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质子数。  </a:t>
            </a:r>
            <a:endParaRPr lang="zh-CN" altLang="en-US"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04678" y="4677562"/>
            <a:ext cx="603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</p:spTree>
    <p:extLst>
      <p:ext uri="{BB962C8B-B14F-4D97-AF65-F5344CB8AC3E}">
        <p14:creationId xmlns:p14="http://schemas.microsoft.com/office/powerpoint/2010/main" val="996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50230" y="2527459"/>
            <a:ext cx="340519" cy="255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18585" y="2527459"/>
            <a:ext cx="340519" cy="255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50230" y="3194685"/>
            <a:ext cx="340519" cy="255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18585" y="3194685"/>
            <a:ext cx="340519" cy="255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18585" y="1892618"/>
            <a:ext cx="340519" cy="255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50230" y="1892618"/>
            <a:ext cx="340519" cy="255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400925" y="1834039"/>
            <a:ext cx="454819" cy="195214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61435" y="1834039"/>
            <a:ext cx="454819" cy="195214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3841" y="3865246"/>
            <a:ext cx="5861685" cy="400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在同一个原子中，质子数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核外电子数。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2756" y="3920325"/>
            <a:ext cx="603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3841" y="4329113"/>
            <a:ext cx="5861685" cy="400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在同一个原子中，质子数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_____________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中子数。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9429" y="4328947"/>
            <a:ext cx="13006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不一定等于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3905" y="464496"/>
          <a:ext cx="8392003" cy="3349943"/>
        </p:xfrm>
        <a:graphic>
          <a:graphicData uri="http://schemas.openxmlformats.org/drawingml/2006/table">
            <a:tbl>
              <a:tblPr/>
              <a:tblGrid>
                <a:gridCol w="715804"/>
                <a:gridCol w="2114074"/>
                <a:gridCol w="1982629"/>
                <a:gridCol w="1566863"/>
                <a:gridCol w="2012633"/>
              </a:tblGrid>
              <a:tr h="321945">
                <a:tc rowSpan="2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原子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原子核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核外电子数</a:t>
                      </a: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（每个电子带</a:t>
                      </a:r>
                      <a:r>
                        <a:rPr lang="en-US" alt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个单位</a:t>
                      </a:r>
                      <a:r>
                        <a:rPr lang="zh-CN" altLang="en-US" sz="1800" b="0" kern="10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负</a:t>
                      </a: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电荷）</a:t>
                      </a:r>
                      <a:endParaRPr 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80"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原子核所带的正电荷数（</a:t>
                      </a:r>
                      <a:r>
                        <a:rPr lang="zh-CN" sz="1800" b="1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核电荷数</a:t>
                      </a: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质子数</a:t>
                      </a:r>
                      <a:r>
                        <a:rPr lang="en-US" sz="1800" b="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800" b="0" kern="10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en-US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（每个质子带</a:t>
                      </a:r>
                      <a:r>
                        <a:rPr lang="en-US" altLang="zh-CN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个单位</a:t>
                      </a:r>
                      <a:r>
                        <a:rPr lang="zh-CN" altLang="en-US" sz="1800" b="0" kern="10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</a:t>
                      </a:r>
                      <a:r>
                        <a:rPr lang="zh-CN" altLang="en-US" sz="1800" b="0" kern="10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电荷）</a:t>
                      </a:r>
                      <a:endParaRPr lang="zh-CN" sz="1800" b="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中子数</a:t>
                      </a:r>
                      <a:endParaRPr lang="en-US" alt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en-US" sz="1800" b="0" kern="10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（中子不带电）</a:t>
                      </a:r>
                      <a:endParaRPr lang="zh-CN" sz="1800" b="0" kern="10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/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氢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氦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碳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93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钠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12</a:t>
                      </a:r>
                      <a:r>
                        <a:rPr lang="en-US" sz="1800" b="0" kern="1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[</a:t>
                      </a:r>
                      <a:endParaRPr lang="en-US" sz="1800" b="0" kern="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45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氯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1800" b="0" kern="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38480" marR="38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272689" y="3953351"/>
            <a:ext cx="2373154" cy="899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</a:t>
            </a:r>
            <a:r>
              <a:rPr lang="en-US" altLang="zh-CN" b="1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b="1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原子中不一定含有</a:t>
            </a:r>
            <a:r>
              <a:rPr lang="zh-CN" altLang="en-US" b="1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中子</a:t>
            </a:r>
            <a:r>
              <a:rPr lang="zh-CN" altLang="en-US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，如</a:t>
            </a:r>
            <a:r>
              <a:rPr lang="zh-CN" altLang="en-US" u="sng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b="1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37634" y="4451986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氢原子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3841" y="4797267"/>
            <a:ext cx="5861685" cy="400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不同的原子的质子数和核外电子数均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24329" y="4797101"/>
            <a:ext cx="8358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不相等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</p:spTree>
    <p:extLst>
      <p:ext uri="{BB962C8B-B14F-4D97-AF65-F5344CB8AC3E}">
        <p14:creationId xmlns:p14="http://schemas.microsoft.com/office/powerpoint/2010/main" val="14601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1" grpId="0" animBg="1"/>
      <p:bldP spid="10" grpId="0" animBg="1"/>
      <p:bldP spid="4" grpId="0" animBg="1"/>
      <p:bldP spid="5" grpId="0" animBg="1"/>
      <p:bldP spid="6" grpId="0" animBg="1"/>
      <p:bldP spid="8" grpId="0"/>
      <p:bldP spid="2" grpId="0" animBg="1"/>
      <p:bldP spid="9" grpId="0"/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126" y="421958"/>
            <a:ext cx="6877524" cy="200824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根据刚才的判断我们可以得到：</a:t>
            </a:r>
          </a:p>
          <a:p>
            <a:pPr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在同一个原子中，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核电荷数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=__________=__________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en-US" altLang="zh-CN" sz="2100">
              <a:latin typeface="宋体" pitchFamily="2" charset="-122"/>
              <a:ea typeface="宋体" pitchFamily="2" charset="-122"/>
              <a:cs typeface="宋体" panose="02010600030101010101" pitchFamily="2" charset="-122"/>
              <a:sym typeface="+mn-ea"/>
            </a:endParaRPr>
          </a:p>
          <a:p>
            <a:pPr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latin typeface="宋体" pitchFamily="2" charset="-122"/>
                <a:ea typeface="宋体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在同一个原子中，质子数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_____________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中子数；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45" name="文本框 9244"/>
          <p:cNvSpPr txBox="1"/>
          <p:nvPr/>
        </p:nvSpPr>
        <p:spPr>
          <a:xfrm>
            <a:off x="248127" y="565309"/>
            <a:ext cx="730091" cy="552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总结：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59091" y="1335405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质子数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94496" y="1335405"/>
            <a:ext cx="1300677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核外电子数</a:t>
            </a:r>
          </a:p>
        </p:txBody>
      </p:sp>
      <p:sp>
        <p:nvSpPr>
          <p:cNvPr id="9" name="矩形 8"/>
          <p:cNvSpPr/>
          <p:nvPr/>
        </p:nvSpPr>
        <p:spPr>
          <a:xfrm>
            <a:off x="3567982" y="1961032"/>
            <a:ext cx="13006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不一定等于</a:t>
            </a:r>
          </a:p>
        </p:txBody>
      </p:sp>
      <p:sp>
        <p:nvSpPr>
          <p:cNvPr id="6" name="矩形 5"/>
          <p:cNvSpPr/>
          <p:nvPr/>
        </p:nvSpPr>
        <p:spPr>
          <a:xfrm>
            <a:off x="248127" y="3684270"/>
            <a:ext cx="8486299" cy="103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同一原子中，原子核中带正电的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和核外带负电的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，所带的电量</a:t>
            </a:r>
            <a:r>
              <a:rPr 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且电性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，故整个原子不显电性。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93845" y="3787617"/>
            <a:ext cx="60337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17506" y="3822383"/>
            <a:ext cx="60337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电子</a:t>
            </a:r>
          </a:p>
        </p:txBody>
      </p:sp>
      <p:sp>
        <p:nvSpPr>
          <p:cNvPr id="11" name="矩形 10"/>
          <p:cNvSpPr/>
          <p:nvPr/>
        </p:nvSpPr>
        <p:spPr>
          <a:xfrm>
            <a:off x="1414547" y="4274581"/>
            <a:ext cx="603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</a:t>
            </a:r>
          </a:p>
        </p:txBody>
      </p:sp>
      <p:sp>
        <p:nvSpPr>
          <p:cNvPr id="12" name="矩形 11"/>
          <p:cNvSpPr/>
          <p:nvPr/>
        </p:nvSpPr>
        <p:spPr>
          <a:xfrm>
            <a:off x="3136808" y="4274506"/>
            <a:ext cx="603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8126" y="3124676"/>
            <a:ext cx="4719882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100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2100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原子中不一定含有</a:t>
            </a:r>
            <a:r>
              <a:rPr lang="zh-CN" altLang="en-US" sz="2100" b="1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中子</a:t>
            </a:r>
            <a:r>
              <a:rPr lang="zh-CN" altLang="en-US" sz="2100">
                <a:solidFill>
                  <a:srgbClr val="2929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，如氢原子；</a:t>
            </a:r>
            <a:endParaRPr lang="zh-CN" altLang="en-US" sz="2100"/>
          </a:p>
        </p:txBody>
      </p:sp>
      <p:sp>
        <p:nvSpPr>
          <p:cNvPr id="14" name="文本框 13"/>
          <p:cNvSpPr txBox="1"/>
          <p:nvPr/>
        </p:nvSpPr>
        <p:spPr>
          <a:xfrm>
            <a:off x="250031" y="2544127"/>
            <a:ext cx="76047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不同种类的原子，其根本区别在于它们核内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的不同。</a:t>
            </a:r>
            <a:endParaRPr lang="zh-CN" altLang="en-US" sz="2100"/>
          </a:p>
        </p:txBody>
      </p:sp>
      <p:sp>
        <p:nvSpPr>
          <p:cNvPr id="15" name="文本框 14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46896" y="2544128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质子数</a:t>
            </a:r>
          </a:p>
        </p:txBody>
      </p:sp>
    </p:spTree>
    <p:extLst>
      <p:ext uri="{BB962C8B-B14F-4D97-AF65-F5344CB8AC3E}">
        <p14:creationId xmlns:p14="http://schemas.microsoft.com/office/powerpoint/2010/main" val="21919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 animBg="1"/>
      <p:bldP spid="8" grpId="0"/>
      <p:bldP spid="10" grpId="0"/>
      <p:bldP spid="11" grpId="0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374" y="2432209"/>
            <a:ext cx="8161973" cy="249126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4289" tIns="34289" rIns="34289" bIns="34289" numCol="1" spcCol="28575" rtlCol="0" anchor="t" forceAA="0">
            <a:spAutoFit/>
          </a:bodyPr>
          <a:lstStyle>
            <a:defPPr/>
          </a:lstStyle>
          <a:p>
            <a:pPr defTabSz="685800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【练一练】下列叙述中错误的是（    ）。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①原子是化学变化中的最小粒子  ②原子是不能再分的粒子  ③一切物质都是由原子直接构成的  ④一切原子核都是由质子和中子构成的 ⑤原子不显电性  ⑥原子之间有间隔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．①②  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．②③④  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．③⑤  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．③⑥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  <a:ea typeface="Arial"/>
              <a:cs typeface="宋体" panose="02010600030101010101" pitchFamily="2" charset="-122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91978" y="2598420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23374" y="424815"/>
            <a:ext cx="8161973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从化区期末）钛被称为“航空金属”，国产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C919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大飞机的钛合金用量达到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9.3%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．已知一种钛原子核内有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个质子和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个中子，该原子的核外电子数为（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	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	      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	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
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5913" y="1520190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171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6252" y="742950"/>
            <a:ext cx="3229451" cy="103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原子的体积非常小，小到什么程度呢？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6251" y="2361248"/>
            <a:ext cx="3229928" cy="1522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如果将一个原子与一个乒乓球相比，相当于将这个乒乓球与地球相比。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1968" y="793909"/>
            <a:ext cx="10515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一个原子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26179" y="793909"/>
            <a:ext cx="12801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一个乒乓球</a:t>
            </a:r>
          </a:p>
        </p:txBody>
      </p:sp>
      <p:pic>
        <p:nvPicPr>
          <p:cNvPr id="22" name="图片 21" descr="QQ截图20200725143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141" y="1139190"/>
            <a:ext cx="4130993" cy="739140"/>
          </a:xfrm>
          <a:prstGeom prst="rect">
            <a:avLst/>
          </a:prstGeom>
        </p:spPr>
      </p:pic>
      <p:pic>
        <p:nvPicPr>
          <p:cNvPr id="23" name="图片 22" descr="QQ截图202007251437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1" y="2265998"/>
            <a:ext cx="3983831" cy="171307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632960" y="4107657"/>
            <a:ext cx="8229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乒乓球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59968" y="4107657"/>
            <a:ext cx="5943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地球</a:t>
            </a:r>
          </a:p>
        </p:txBody>
      </p:sp>
    </p:spTree>
    <p:extLst>
      <p:ext uri="{BB962C8B-B14F-4D97-AF65-F5344CB8AC3E}">
        <p14:creationId xmlns:p14="http://schemas.microsoft.com/office/powerpoint/2010/main" val="32271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  <p:bldP spid="1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二、核外电子的分层排布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1934" y="515303"/>
            <a:ext cx="2955608" cy="55292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原子很小，原子核更小。</a:t>
            </a:r>
          </a:p>
        </p:txBody>
      </p:sp>
      <p:pic>
        <p:nvPicPr>
          <p:cNvPr id="15" name="图片 14" descr="QQ截图20200725142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741" y="1317784"/>
            <a:ext cx="6283643" cy="3209925"/>
          </a:xfrm>
          <a:prstGeom prst="rect">
            <a:avLst/>
          </a:prstGeom>
        </p:spPr>
      </p:pic>
      <p:pic>
        <p:nvPicPr>
          <p:cNvPr id="16" name="图片 15" descr="QQ截图20200725141648"/>
          <p:cNvPicPr>
            <a:picLocks noChangeAspect="1"/>
          </p:cNvPicPr>
          <p:nvPr/>
        </p:nvPicPr>
        <p:blipFill>
          <a:blip r:embed="rId4"/>
          <a:srcRect l="3312" t="7164" r="87222" b="75239"/>
          <a:stretch>
            <a:fillRect/>
          </a:stretch>
        </p:blipFill>
        <p:spPr>
          <a:xfrm>
            <a:off x="5622131" y="424816"/>
            <a:ext cx="605790" cy="587216"/>
          </a:xfrm>
          <a:prstGeom prst="ellipse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1934" y="1083469"/>
            <a:ext cx="1778794" cy="346186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如果把原子看做一个体育场，那么它的原子核也就是一只蚂蚁这么大。因此，原子核外有一个很大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12181" y="1474947"/>
            <a:ext cx="975360" cy="83010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33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</a:t>
            </a:r>
          </a:p>
        </p:txBody>
      </p:sp>
      <p:cxnSp>
        <p:nvCxnSpPr>
          <p:cNvPr id="19" name="直接连接符 18"/>
          <p:cNvCxnSpPr>
            <a:stCxn id="16" idx="2"/>
          </p:cNvCxnSpPr>
          <p:nvPr/>
        </p:nvCxnSpPr>
        <p:spPr>
          <a:xfrm flipH="1">
            <a:off x="4928711" y="718661"/>
            <a:ext cx="693420" cy="25374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6" idx="6"/>
          </p:cNvCxnSpPr>
          <p:nvPr/>
        </p:nvCxnSpPr>
        <p:spPr>
          <a:xfrm flipH="1">
            <a:off x="4946809" y="718661"/>
            <a:ext cx="1281113" cy="250983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285072" y="459105"/>
            <a:ext cx="1057751" cy="55292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1934" y="4638675"/>
            <a:ext cx="49377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的空间，电子在这个空间里做高速运动。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9694" y="4638675"/>
            <a:ext cx="36042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电子在核外是怎样运动的呢？</a:t>
            </a:r>
          </a:p>
        </p:txBody>
      </p:sp>
    </p:spTree>
    <p:extLst>
      <p:ext uri="{BB962C8B-B14F-4D97-AF65-F5344CB8AC3E}">
        <p14:creationId xmlns:p14="http://schemas.microsoft.com/office/powerpoint/2010/main" val="26652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21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二、核外电子的分层排布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295125" y="697804"/>
            <a:ext cx="3233473" cy="39147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 b="1" noProof="1">
                <a:latin typeface="宋体" panose="02010600030101010101" pitchFamily="2" charset="-122"/>
                <a:ea typeface="宋体" panose="02010600030101010101" pitchFamily="2" charset="-122"/>
              </a:rPr>
              <a:t>核外电子的排布规律：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276" y="1164907"/>
            <a:ext cx="4067460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）电子在核外是</a:t>
            </a:r>
            <a:r>
              <a:rPr lang="zh-CN" altLang="en-US" sz="21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分层排布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的。</a:t>
            </a:r>
            <a:endParaRPr lang="zh-CN" altLang="en-US" sz="210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61146" y="1328738"/>
            <a:ext cx="2668905" cy="2499360"/>
            <a:chOff x="10900" y="2791"/>
            <a:chExt cx="5604" cy="5248"/>
          </a:xfrm>
        </p:grpSpPr>
        <p:sp>
          <p:nvSpPr>
            <p:cNvPr id="14" name="椭圆 13"/>
            <p:cNvSpPr/>
            <p:nvPr/>
          </p:nvSpPr>
          <p:spPr>
            <a:xfrm>
              <a:off x="13413" y="5141"/>
              <a:ext cx="517" cy="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2807" y="4546"/>
              <a:ext cx="1729" cy="1709"/>
            </a:xfrm>
            <a:prstGeom prst="ellipse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2003" y="3716"/>
              <a:ext cx="3398" cy="339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900" y="2791"/>
              <a:ext cx="5605" cy="5248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33927" y="1556385"/>
            <a:ext cx="4266724" cy="200739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电子从离核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最近的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一层开始排，这层为第一层，次之为第二层，依次类推为三、四、五、六、七层，离核最远的也叫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最外层。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687854" y="1328738"/>
            <a:ext cx="2404110" cy="2191226"/>
            <a:chOff x="11943" y="2790"/>
            <a:chExt cx="5048" cy="4601"/>
          </a:xfrm>
        </p:grpSpPr>
        <p:sp>
          <p:nvSpPr>
            <p:cNvPr id="20" name="椭圆 19"/>
            <p:cNvSpPr/>
            <p:nvPr/>
          </p:nvSpPr>
          <p:spPr>
            <a:xfrm>
              <a:off x="14287" y="4545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3492" y="5976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2886" y="4017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5142" y="6453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4009" y="3572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142" y="4017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5639" y="5140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2221" y="4982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2499" y="6175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3731" y="6835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3164" y="2790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6713" y="5698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1943" y="7113"/>
              <a:ext cx="278" cy="2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cxnSp>
        <p:nvCxnSpPr>
          <p:cNvPr id="34" name="直接连接符 33"/>
          <p:cNvCxnSpPr>
            <a:stCxn id="15" idx="5"/>
          </p:cNvCxnSpPr>
          <p:nvPr/>
        </p:nvCxnSpPr>
        <p:spPr>
          <a:xfrm>
            <a:off x="6972300" y="2859405"/>
            <a:ext cx="343853" cy="13258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092791" y="4185286"/>
            <a:ext cx="8229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第一层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7439025" y="2916556"/>
            <a:ext cx="738188" cy="511016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177213" y="3287554"/>
            <a:ext cx="8229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第二层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7836694" y="1790224"/>
            <a:ext cx="491966" cy="179546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328660" y="1629252"/>
            <a:ext cx="8229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最外层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95275" y="3753327"/>
            <a:ext cx="7094220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）各电子层上最多排</a:t>
            </a:r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2n</a:t>
            </a:r>
            <a:r>
              <a:rPr lang="en-US" altLang="zh-CN" sz="2100" b="1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en-US" altLang="zh-CN" sz="2100" b="1"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其中第一层最多排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个电子，最外层最多排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个电子。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2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3" grpId="0"/>
      <p:bldP spid="19" grpId="0"/>
      <p:bldP spid="35" grpId="0"/>
      <p:bldP spid="38" grpId="0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二、核外电子的分层排布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25743" y="481965"/>
            <a:ext cx="1628775" cy="710089"/>
            <a:chOff x="700" y="1199"/>
            <a:chExt cx="3420" cy="1491"/>
          </a:xfrm>
        </p:grpSpPr>
        <p:sp>
          <p:nvSpPr>
            <p:cNvPr id="9245" name="文本框 9244"/>
            <p:cNvSpPr txBox="1"/>
            <p:nvPr/>
          </p:nvSpPr>
          <p:spPr>
            <a:xfrm>
              <a:off x="2376" y="1314"/>
              <a:ext cx="1533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100" b="1">
                  <a:latin typeface="Times New Roman" panose="02020603050405020304" charset="0"/>
                  <a:ea typeface="宋体" panose="02010600030101010101" pitchFamily="2" charset="-122"/>
                </a:rPr>
                <a:t>思考：</a:t>
              </a:r>
            </a:p>
          </p:txBody>
        </p:sp>
        <p:pic>
          <p:nvPicPr>
            <p:cNvPr id="68618" name="Picture 10" descr="j0232133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" y="1199"/>
              <a:ext cx="1357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00" y="1230"/>
              <a:ext cx="3420" cy="146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54518" y="698182"/>
            <a:ext cx="54711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如何更简明、方便地表示电子的分层排布呢？</a:t>
            </a:r>
          </a:p>
        </p:txBody>
      </p:sp>
      <p:sp>
        <p:nvSpPr>
          <p:cNvPr id="87053" name="Text Box 13"/>
          <p:cNvSpPr txBox="1"/>
          <p:nvPr/>
        </p:nvSpPr>
        <p:spPr>
          <a:xfrm>
            <a:off x="1925718" y="1192054"/>
            <a:ext cx="391998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我们用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原子结构示意图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来表示。</a:t>
            </a:r>
          </a:p>
        </p:txBody>
      </p:sp>
      <p:pic>
        <p:nvPicPr>
          <p:cNvPr id="8194" name="图片 8193" descr="jiegou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2454593"/>
            <a:ext cx="1914525" cy="133397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1911192" y="3418523"/>
            <a:ext cx="18574" cy="633889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1011555" y="2263616"/>
            <a:ext cx="804863" cy="747713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649856" y="2093119"/>
            <a:ext cx="265271" cy="671989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2923699" y="2121694"/>
            <a:ext cx="38100" cy="652939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2914650" y="2130742"/>
            <a:ext cx="350044" cy="463868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56573" y="3124677"/>
            <a:ext cx="501491" cy="1193006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359468" y="2888457"/>
            <a:ext cx="880110" cy="170021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文本框 8197"/>
          <p:cNvSpPr txBox="1"/>
          <p:nvPr/>
        </p:nvSpPr>
        <p:spPr>
          <a:xfrm>
            <a:off x="1364977" y="4115356"/>
            <a:ext cx="111167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</a:rPr>
              <a:t>原子核</a:t>
            </a:r>
          </a:p>
        </p:txBody>
      </p:sp>
      <p:sp>
        <p:nvSpPr>
          <p:cNvPr id="8213" name="文本框 8212"/>
          <p:cNvSpPr txBox="1"/>
          <p:nvPr/>
        </p:nvSpPr>
        <p:spPr>
          <a:xfrm>
            <a:off x="2533650" y="1784959"/>
            <a:ext cx="835806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电子层</a:t>
            </a:r>
          </a:p>
        </p:txBody>
      </p:sp>
      <p:sp>
        <p:nvSpPr>
          <p:cNvPr id="8205" name="文本框 8204"/>
          <p:cNvSpPr txBox="1"/>
          <p:nvPr/>
        </p:nvSpPr>
        <p:spPr>
          <a:xfrm>
            <a:off x="3359512" y="4253116"/>
            <a:ext cx="22224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该电子层上的电子数</a:t>
            </a:r>
          </a:p>
        </p:txBody>
      </p:sp>
      <p:sp>
        <p:nvSpPr>
          <p:cNvPr id="8202" name="文本框 8201"/>
          <p:cNvSpPr txBox="1"/>
          <p:nvPr/>
        </p:nvSpPr>
        <p:spPr>
          <a:xfrm>
            <a:off x="225743" y="1646873"/>
            <a:ext cx="1447800" cy="6224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质子数（核电荷数）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39578" y="2765108"/>
            <a:ext cx="1541621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最外层电子数</a:t>
            </a:r>
          </a:p>
        </p:txBody>
      </p:sp>
    </p:spTree>
    <p:extLst>
      <p:ext uri="{BB962C8B-B14F-4D97-AF65-F5344CB8AC3E}">
        <p14:creationId xmlns:p14="http://schemas.microsoft.com/office/powerpoint/2010/main" val="41990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198" grpId="0"/>
      <p:bldP spid="8213" grpId="0"/>
      <p:bldP spid="8205" grpId="0"/>
      <p:bldP spid="8202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二、核外电子的分层排布</a:t>
            </a:r>
          </a:p>
        </p:txBody>
      </p:sp>
      <p:sp>
        <p:nvSpPr>
          <p:cNvPr id="8214" name="文本框 8213"/>
          <p:cNvSpPr txBox="1"/>
          <p:nvPr/>
        </p:nvSpPr>
        <p:spPr>
          <a:xfrm>
            <a:off x="351949" y="482442"/>
            <a:ext cx="8050054" cy="10034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【练一练】画出1-20号元素原子结构示意图，并观察它们的原子结构特点。</a:t>
            </a:r>
          </a:p>
        </p:txBody>
      </p:sp>
      <p:pic>
        <p:nvPicPr>
          <p:cNvPr id="2" name="图片 1" descr="QQ截图202007272317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9" y="1548765"/>
            <a:ext cx="8253889" cy="3390900"/>
          </a:xfrm>
          <a:prstGeom prst="rect">
            <a:avLst/>
          </a:prstGeom>
        </p:spPr>
      </p:pic>
      <p:grpSp>
        <p:nvGrpSpPr>
          <p:cNvPr id="9394" name="组合 9393"/>
          <p:cNvGrpSpPr/>
          <p:nvPr/>
        </p:nvGrpSpPr>
        <p:grpSpPr>
          <a:xfrm>
            <a:off x="351949" y="2466499"/>
            <a:ext cx="3119438" cy="2556510"/>
            <a:chOff x="0" y="0"/>
            <a:chExt cx="2114" cy="1633"/>
          </a:xfrm>
        </p:grpSpPr>
        <p:sp>
          <p:nvSpPr>
            <p:cNvPr id="8374" name="直接连接符 9394"/>
            <p:cNvSpPr/>
            <p:nvPr/>
          </p:nvSpPr>
          <p:spPr>
            <a:xfrm flipH="1">
              <a:off x="0" y="0"/>
              <a:ext cx="0" cy="163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75" name="直接连接符 9395"/>
            <p:cNvSpPr/>
            <p:nvPr/>
          </p:nvSpPr>
          <p:spPr>
            <a:xfrm flipH="1">
              <a:off x="2114" y="780"/>
              <a:ext cx="0" cy="8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76" name="直接连接符 9396"/>
            <p:cNvSpPr/>
            <p:nvPr/>
          </p:nvSpPr>
          <p:spPr>
            <a:xfrm>
              <a:off x="0" y="0"/>
              <a:ext cx="132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77" name="直接连接符 9397"/>
            <p:cNvSpPr/>
            <p:nvPr/>
          </p:nvSpPr>
          <p:spPr>
            <a:xfrm flipH="1">
              <a:off x="1327" y="0"/>
              <a:ext cx="0" cy="7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78" name="直接连接符 9398"/>
            <p:cNvSpPr/>
            <p:nvPr/>
          </p:nvSpPr>
          <p:spPr>
            <a:xfrm>
              <a:off x="1327" y="780"/>
              <a:ext cx="78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79" name="直接连接符 9399"/>
            <p:cNvSpPr/>
            <p:nvPr/>
          </p:nvSpPr>
          <p:spPr>
            <a:xfrm>
              <a:off x="0" y="1633"/>
              <a:ext cx="211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grpSp>
        <p:nvGrpSpPr>
          <p:cNvPr id="9401" name="组合 9400"/>
          <p:cNvGrpSpPr/>
          <p:nvPr/>
        </p:nvGrpSpPr>
        <p:grpSpPr>
          <a:xfrm>
            <a:off x="2407444" y="2435695"/>
            <a:ext cx="5131594" cy="2573027"/>
            <a:chOff x="0" y="109"/>
            <a:chExt cx="3720" cy="1751"/>
          </a:xfrm>
        </p:grpSpPr>
        <p:sp>
          <p:nvSpPr>
            <p:cNvPr id="8381" name="直接连接符 9401"/>
            <p:cNvSpPr/>
            <p:nvPr/>
          </p:nvSpPr>
          <p:spPr>
            <a:xfrm>
              <a:off x="0" y="130"/>
              <a:ext cx="3720" cy="0"/>
            </a:xfrm>
            <a:prstGeom prst="line">
              <a:avLst/>
            </a:prstGeom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82" name="直接连接符 9402"/>
            <p:cNvSpPr/>
            <p:nvPr/>
          </p:nvSpPr>
          <p:spPr>
            <a:xfrm flipH="1">
              <a:off x="34" y="109"/>
              <a:ext cx="7" cy="799"/>
            </a:xfrm>
            <a:prstGeom prst="line">
              <a:avLst/>
            </a:prstGeom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83" name="直接连接符 9403"/>
            <p:cNvSpPr/>
            <p:nvPr/>
          </p:nvSpPr>
          <p:spPr>
            <a:xfrm>
              <a:off x="0" y="908"/>
              <a:ext cx="787" cy="0"/>
            </a:xfrm>
            <a:prstGeom prst="line">
              <a:avLst/>
            </a:prstGeom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84" name="直接连接符 9404"/>
            <p:cNvSpPr/>
            <p:nvPr/>
          </p:nvSpPr>
          <p:spPr>
            <a:xfrm>
              <a:off x="810" y="908"/>
              <a:ext cx="7" cy="952"/>
            </a:xfrm>
            <a:prstGeom prst="line">
              <a:avLst/>
            </a:prstGeom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85" name="直接连接符 9405"/>
            <p:cNvSpPr/>
            <p:nvPr/>
          </p:nvSpPr>
          <p:spPr>
            <a:xfrm>
              <a:off x="789" y="1860"/>
              <a:ext cx="2931" cy="0"/>
            </a:xfrm>
            <a:prstGeom prst="line">
              <a:avLst/>
            </a:prstGeom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8386" name="直接连接符 9406"/>
            <p:cNvSpPr/>
            <p:nvPr/>
          </p:nvSpPr>
          <p:spPr>
            <a:xfrm flipH="1">
              <a:off x="3720" y="109"/>
              <a:ext cx="0" cy="1751"/>
            </a:xfrm>
            <a:prstGeom prst="line">
              <a:avLst/>
            </a:prstGeom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9390" name="矩形 9389"/>
          <p:cNvSpPr/>
          <p:nvPr/>
        </p:nvSpPr>
        <p:spPr>
          <a:xfrm>
            <a:off x="7622858" y="1475423"/>
            <a:ext cx="907256" cy="353758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>
            <a:defPPr/>
          </a:lstStyle>
          <a:p>
            <a:pPr algn="ctr"/>
            <a:endParaRPr lang="zh-CN" altLang="en-US" sz="100">
              <a:solidFill>
                <a:srgbClr val="EFF3F9"/>
              </a:solidFill>
              <a:latin typeface="Arial" pitchFamily="34" charset="0"/>
              <a:ea typeface="黑体" panose="02010609060101010101" pitchFamily="49" charset="-122"/>
            </a:endParaRPr>
          </a:p>
        </p:txBody>
      </p:sp>
      <p:sp>
        <p:nvSpPr>
          <p:cNvPr id="9391" name="文本框 9390"/>
          <p:cNvSpPr txBox="1"/>
          <p:nvPr/>
        </p:nvSpPr>
        <p:spPr>
          <a:xfrm>
            <a:off x="1293523" y="1175289"/>
            <a:ext cx="4000421" cy="345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金属原子：最外层电子数一般少于</a:t>
            </a:r>
            <a:r>
              <a:rPr lang="en-US" altLang="x-none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b="1" noProof="1">
              <a:solidFill>
                <a:srgbClr val="FF0000"/>
              </a:solidFill>
              <a:latin typeface="宋体" pitchFamily="2" charset="-122"/>
              <a:cs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220153" y="1506379"/>
            <a:ext cx="359569" cy="95583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92" name="文本框 9391"/>
          <p:cNvSpPr txBox="1"/>
          <p:nvPr/>
        </p:nvSpPr>
        <p:spPr>
          <a:xfrm>
            <a:off x="2007870" y="1631157"/>
            <a:ext cx="4988243" cy="34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非金属原子：最外层电子数一般等于或多于</a:t>
            </a:r>
            <a:r>
              <a:rPr lang="en-US" altLang="x-none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955733" y="1932147"/>
            <a:ext cx="241459" cy="544354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9393" idx="2"/>
          </p:cNvCxnSpPr>
          <p:nvPr/>
        </p:nvCxnSpPr>
        <p:spPr>
          <a:xfrm flipH="1" flipV="1">
            <a:off x="7252812" y="1295400"/>
            <a:ext cx="341471" cy="618173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93" name="文本框 9392"/>
          <p:cNvSpPr txBox="1"/>
          <p:nvPr/>
        </p:nvSpPr>
        <p:spPr>
          <a:xfrm>
            <a:off x="5393532" y="672942"/>
            <a:ext cx="3718084" cy="622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稀有气体原子：最外层电子数等于</a:t>
            </a:r>
            <a:r>
              <a:rPr lang="en-US" altLang="x-none" b="1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个（氦原子除外，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最外层电子数</a:t>
            </a:r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b="1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087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/>
      <p:bldP spid="9390" grpId="0" animBg="1"/>
      <p:bldP spid="9391" grpId="0" animBg="1"/>
      <p:bldP spid="9392" grpId="0" animBg="1"/>
      <p:bldP spid="93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75193" y="1705604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>
            <a:defPPr/>
          </a:lstStyle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趣味导学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573223" y="2073476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本框 14"/>
          <p:cNvSpPr txBox="1"/>
          <p:nvPr/>
        </p:nvSpPr>
        <p:spPr>
          <a:xfrm>
            <a:off x="2669002" y="2611907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>
            <a:defPPr/>
          </a:lstStyle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新知学习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560840" y="2979780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椭圆 7"/>
          <p:cNvSpPr/>
          <p:nvPr/>
        </p:nvSpPr>
        <p:spPr>
          <a:xfrm>
            <a:off x="1858800" y="1549729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02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1384" y="3524402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>
            <a:defPPr/>
          </a:lstStyle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课堂小结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73223" y="3892275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6"/>
          <p:cNvSpPr txBox="1"/>
          <p:nvPr/>
        </p:nvSpPr>
        <p:spPr>
          <a:xfrm>
            <a:off x="2669002" y="4437374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>
            <a:defPPr/>
          </a:lstStyle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随堂检测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60840" y="4805246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椭圆 12"/>
          <p:cNvSpPr/>
          <p:nvPr/>
        </p:nvSpPr>
        <p:spPr>
          <a:xfrm>
            <a:off x="1858800" y="2456033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</a:t>
            </a:r>
            <a:r>
              <a:rPr lang="en-US" sz="27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椭圆 13"/>
          <p:cNvSpPr/>
          <p:nvPr/>
        </p:nvSpPr>
        <p:spPr>
          <a:xfrm>
            <a:off x="1871183" y="3368528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04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58800" y="4281499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05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5193" y="799776"/>
            <a:ext cx="1152878" cy="3924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28575" rtlCol="0" anchor="t">
            <a:spAutoFit/>
          </a:bodyPr>
          <a:lstStyle>
            <a:defPPr/>
          </a:lstStyle>
          <a:p>
            <a:pPr defTabSz="68580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Arial"/>
              </a:rPr>
              <a:t>知识回顾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573223" y="1167649"/>
            <a:ext cx="3501829" cy="0"/>
          </a:xfrm>
          <a:prstGeom prst="lin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椭圆 9"/>
          <p:cNvSpPr/>
          <p:nvPr/>
        </p:nvSpPr>
        <p:spPr>
          <a:xfrm>
            <a:off x="1858800" y="643901"/>
            <a:ext cx="702000" cy="70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r>
              <a:rPr lang="en-US" altLang="zh-CN" sz="2700" b="1">
                <a:solidFill>
                  <a:srgbClr val="0070C0"/>
                </a:solidFill>
              </a:rPr>
              <a:t>01</a:t>
            </a:r>
            <a:endParaRPr lang="zh-CN" altLang="en-US" sz="27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二、核外电子的分层排布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4807" y="483870"/>
            <a:ext cx="8092916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最外层电子为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（只有一个电子层时有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个电子）时的结构，不易与其它物质发生反应，属于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相对稳定的结构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元素化学性质相对稳定。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4806" y="1633538"/>
            <a:ext cx="1628775" cy="710089"/>
            <a:chOff x="700" y="1199"/>
            <a:chExt cx="3420" cy="1491"/>
          </a:xfrm>
        </p:grpSpPr>
        <p:sp>
          <p:nvSpPr>
            <p:cNvPr id="9245" name="文本框 9244"/>
            <p:cNvSpPr txBox="1"/>
            <p:nvPr/>
          </p:nvSpPr>
          <p:spPr>
            <a:xfrm>
              <a:off x="2376" y="1314"/>
              <a:ext cx="1533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100" b="1">
                  <a:latin typeface="Times New Roman" panose="02020603050405020304" charset="0"/>
                  <a:ea typeface="宋体" panose="02010600030101010101" pitchFamily="2" charset="-122"/>
                </a:rPr>
                <a:t>思考：</a:t>
              </a:r>
            </a:p>
          </p:txBody>
        </p:sp>
        <p:pic>
          <p:nvPicPr>
            <p:cNvPr id="68618" name="Picture 10" descr="j0232133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" y="1199"/>
              <a:ext cx="1357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00" y="1230"/>
              <a:ext cx="3420" cy="146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40731" y="1768792"/>
            <a:ext cx="49377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想一想，下列这些结构是不是稳定结构？</a:t>
            </a:r>
          </a:p>
        </p:txBody>
      </p:sp>
      <p:graphicFrame>
        <p:nvGraphicFramePr>
          <p:cNvPr id="10244" name="内容占位符 1024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</p:nvPr>
        </p:nvGraphicFramePr>
        <p:xfrm>
          <a:off x="354595" y="2442264"/>
          <a:ext cx="7958614" cy="2298858"/>
        </p:xfrm>
        <a:graphic>
          <a:graphicData uri="http://schemas.openxmlformats.org/drawingml/2006/table">
            <a:tbl>
              <a:tblPr/>
              <a:tblGrid>
                <a:gridCol w="1839754"/>
                <a:gridCol w="4036695"/>
                <a:gridCol w="2082165"/>
              </a:tblGrid>
              <a:tr h="581501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</a:rPr>
                        <a:t>元素的分类</a:t>
                      </a:r>
                    </a:p>
                  </a:txBody>
                  <a:tcPr marL="51308" marR="51308" marT="25654" marB="2565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</a:rPr>
                        <a:t>最外层的电子数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</a:rPr>
                        <a:t>结构的稳定性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</a:rPr>
                        <a:t>稀有气体原子</a:t>
                      </a:r>
                    </a:p>
                  </a:txBody>
                  <a:tcPr marL="51308" marR="51308" marT="25654" marB="2565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一般为</a:t>
                      </a:r>
                      <a:r>
                        <a:rPr lang="zh-CN" altLang="en-US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，只有氦为</a:t>
                      </a:r>
                      <a:r>
                        <a:rPr lang="zh-CN" altLang="en-US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501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</a:rPr>
                        <a:t>金属原子</a:t>
                      </a:r>
                    </a:p>
                  </a:txBody>
                  <a:tcPr marL="51308" marR="51308" marT="25654" marB="2565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一般少于</a:t>
                      </a:r>
                      <a:r>
                        <a:rPr lang="zh-CN" altLang="en-US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个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501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</a:rPr>
                        <a:t>非金属原子</a:t>
                      </a:r>
                    </a:p>
                  </a:txBody>
                  <a:tcPr marL="51308" marR="51308" marT="25654" marB="2565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一般多于</a:t>
                      </a:r>
                      <a:r>
                        <a:rPr lang="zh-CN" altLang="en-US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个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0" u="sng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</a:p>
                  </a:txBody>
                  <a:tcPr marL="51308" marR="51308" marT="25654" marB="2565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9" name="文本框 10272"/>
          <p:cNvSpPr txBox="1"/>
          <p:nvPr/>
        </p:nvSpPr>
        <p:spPr>
          <a:xfrm>
            <a:off x="3411043" y="2988373"/>
            <a:ext cx="255519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9250" name="文本框 10273"/>
          <p:cNvSpPr txBox="1"/>
          <p:nvPr/>
        </p:nvSpPr>
        <p:spPr>
          <a:xfrm>
            <a:off x="6439553" y="2988504"/>
            <a:ext cx="603370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稳定</a:t>
            </a:r>
          </a:p>
        </p:txBody>
      </p:sp>
      <p:sp>
        <p:nvSpPr>
          <p:cNvPr id="9251" name="文本框 10274"/>
          <p:cNvSpPr txBox="1"/>
          <p:nvPr/>
        </p:nvSpPr>
        <p:spPr>
          <a:xfrm>
            <a:off x="5278931" y="2988452"/>
            <a:ext cx="255519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9253" name="文本框 10276"/>
          <p:cNvSpPr txBox="1"/>
          <p:nvPr/>
        </p:nvSpPr>
        <p:spPr>
          <a:xfrm>
            <a:off x="4385310" y="3575686"/>
            <a:ext cx="255519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9254" name="文本框 10277"/>
          <p:cNvSpPr txBox="1"/>
          <p:nvPr/>
        </p:nvSpPr>
        <p:spPr>
          <a:xfrm>
            <a:off x="6381274" y="3575686"/>
            <a:ext cx="835806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不稳定</a:t>
            </a:r>
          </a:p>
        </p:txBody>
      </p:sp>
      <p:sp>
        <p:nvSpPr>
          <p:cNvPr id="9257" name="文本框 10280"/>
          <p:cNvSpPr txBox="1"/>
          <p:nvPr/>
        </p:nvSpPr>
        <p:spPr>
          <a:xfrm>
            <a:off x="4385486" y="4200314"/>
            <a:ext cx="255519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9258" name="文本框 10281"/>
          <p:cNvSpPr txBox="1"/>
          <p:nvPr/>
        </p:nvSpPr>
        <p:spPr>
          <a:xfrm>
            <a:off x="6324600" y="4143835"/>
            <a:ext cx="835806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不稳定</a:t>
            </a:r>
          </a:p>
        </p:txBody>
      </p:sp>
    </p:spTree>
    <p:extLst>
      <p:ext uri="{BB962C8B-B14F-4D97-AF65-F5344CB8AC3E}">
        <p14:creationId xmlns:p14="http://schemas.microsoft.com/office/powerpoint/2010/main" val="35290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49" grpId="0"/>
      <p:bldP spid="9250" grpId="0"/>
      <p:bldP spid="9251" grpId="0"/>
      <p:bldP spid="9253" grpId="0"/>
      <p:bldP spid="9254" grpId="0"/>
      <p:bldP spid="9257" grpId="0"/>
      <p:bldP spid="92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二、核外电子的分层排布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2904" y="1521619"/>
            <a:ext cx="8001000" cy="200739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多数金属原子的最外层电子数少于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容易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许多非金属原子的最外层电子数多于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容易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电子；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氦、氛、氩等稀有气体的原子的最外层电子数为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（氦原子的最外层电子数为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既不易失去电子，也不易得到电子。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2904" y="483870"/>
            <a:ext cx="8311039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algn="l"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最外层的电子数不为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的原子，在化学反应中容易得到或者失去电子，趋于变成稳定结构：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85473" y="1629252"/>
            <a:ext cx="60337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失去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41219" y="2112169"/>
            <a:ext cx="60337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得到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2904" y="3611880"/>
            <a:ext cx="1628775" cy="710089"/>
            <a:chOff x="700" y="1199"/>
            <a:chExt cx="3420" cy="1491"/>
          </a:xfrm>
        </p:grpSpPr>
        <p:sp>
          <p:nvSpPr>
            <p:cNvPr id="9245" name="文本框 9244"/>
            <p:cNvSpPr txBox="1"/>
            <p:nvPr/>
          </p:nvSpPr>
          <p:spPr>
            <a:xfrm>
              <a:off x="2376" y="1314"/>
              <a:ext cx="1533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100" b="1">
                  <a:latin typeface="Times New Roman" panose="02020603050405020304" charset="0"/>
                  <a:ea typeface="宋体" panose="02010600030101010101" pitchFamily="2" charset="-122"/>
                </a:rPr>
                <a:t>思考：</a:t>
              </a:r>
            </a:p>
          </p:txBody>
        </p:sp>
        <p:pic>
          <p:nvPicPr>
            <p:cNvPr id="68618" name="Picture 10" descr="j0232133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" y="1199"/>
              <a:ext cx="1357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00" y="1230"/>
              <a:ext cx="3420" cy="146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001679" y="3778567"/>
            <a:ext cx="73380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多数金属原子容易失去电子，那么失去电子之后变成了什么？</a:t>
            </a:r>
          </a:p>
        </p:txBody>
      </p:sp>
    </p:spTree>
    <p:extLst>
      <p:ext uri="{BB962C8B-B14F-4D97-AF65-F5344CB8AC3E}">
        <p14:creationId xmlns:p14="http://schemas.microsoft.com/office/powerpoint/2010/main" val="33186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pic>
        <p:nvPicPr>
          <p:cNvPr id="8194" name="图片 8193" descr="jiegou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6" y="1193482"/>
            <a:ext cx="1876901" cy="130778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箭头连接符 2"/>
          <p:cNvCxnSpPr/>
          <p:nvPr/>
        </p:nvCxnSpPr>
        <p:spPr>
          <a:xfrm flipV="1">
            <a:off x="2800826" y="1799273"/>
            <a:ext cx="1268730" cy="952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740819" y="1439704"/>
            <a:ext cx="13944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失去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个电子</a:t>
            </a:r>
            <a:endParaRPr lang="zh-CN" altLang="en-US"/>
          </a:p>
        </p:txBody>
      </p:sp>
      <p:pic>
        <p:nvPicPr>
          <p:cNvPr id="7" name="图片 6" descr="jiegoutu"/>
          <p:cNvPicPr>
            <a:picLocks noChangeAspect="1"/>
          </p:cNvPicPr>
          <p:nvPr/>
        </p:nvPicPr>
        <p:blipFill>
          <a:blip r:embed="rId2"/>
          <a:srcRect t="728" r="19386"/>
          <a:stretch>
            <a:fillRect/>
          </a:stretch>
        </p:blipFill>
        <p:spPr>
          <a:xfrm>
            <a:off x="4335781" y="1193482"/>
            <a:ext cx="1513046" cy="1298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QQ截图202007282226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1" y="3221355"/>
            <a:ext cx="2330291" cy="1506855"/>
          </a:xfrm>
          <a:prstGeom prst="rect">
            <a:avLst/>
          </a:prstGeom>
        </p:spPr>
      </p:pic>
      <p:pic>
        <p:nvPicPr>
          <p:cNvPr id="14" name="图片 13" descr="QQ截图202007282225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" y="3145632"/>
            <a:ext cx="2253139" cy="1505426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V="1">
            <a:off x="3001328" y="4024313"/>
            <a:ext cx="1268730" cy="952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41320" y="3664744"/>
            <a:ext cx="13944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得到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个电子</a:t>
            </a:r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265545" y="1874997"/>
            <a:ext cx="1079183" cy="85201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729413" y="3039428"/>
            <a:ext cx="596265" cy="974884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9" name="Text Box 55"/>
          <p:cNvSpPr txBox="1"/>
          <p:nvPr/>
        </p:nvSpPr>
        <p:spPr>
          <a:xfrm>
            <a:off x="7449026" y="2694146"/>
            <a:ext cx="73818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NaCl</a:t>
            </a:r>
          </a:p>
        </p:txBody>
      </p:sp>
      <p:sp>
        <p:nvSpPr>
          <p:cNvPr id="51238" name="Text Box 28"/>
          <p:cNvSpPr txBox="1"/>
          <p:nvPr/>
        </p:nvSpPr>
        <p:spPr>
          <a:xfrm>
            <a:off x="788670" y="2501266"/>
            <a:ext cx="1082040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钠原子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</a:t>
            </a:r>
          </a:p>
        </p:txBody>
      </p:sp>
      <p:sp>
        <p:nvSpPr>
          <p:cNvPr id="51239" name="Text Box 29"/>
          <p:cNvSpPr txBox="1"/>
          <p:nvPr/>
        </p:nvSpPr>
        <p:spPr>
          <a:xfrm>
            <a:off x="923449" y="4651058"/>
            <a:ext cx="1323023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氯原子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</a:p>
        </p:txBody>
      </p:sp>
      <p:sp>
        <p:nvSpPr>
          <p:cNvPr id="19" name="Text Box 28"/>
          <p:cNvSpPr txBox="1"/>
          <p:nvPr/>
        </p:nvSpPr>
        <p:spPr>
          <a:xfrm>
            <a:off x="4551045" y="2501266"/>
            <a:ext cx="1214438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钠离子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</a:t>
            </a:r>
            <a:r>
              <a:rPr lang="en-US" altLang="zh-CN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</a:p>
        </p:txBody>
      </p:sp>
      <p:sp>
        <p:nvSpPr>
          <p:cNvPr id="20" name="Text Box 29"/>
          <p:cNvSpPr txBox="1"/>
          <p:nvPr/>
        </p:nvSpPr>
        <p:spPr>
          <a:xfrm>
            <a:off x="4525804" y="4651058"/>
            <a:ext cx="1323023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氯离子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altLang="zh-CN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1978" y="645319"/>
            <a:ext cx="33375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我们以氯化钠的形成为例：</a:t>
            </a:r>
          </a:p>
        </p:txBody>
      </p:sp>
      <p:pic>
        <p:nvPicPr>
          <p:cNvPr id="22" name="图片 21" descr="QQ截图20200728224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027" y="489586"/>
            <a:ext cx="1674019" cy="118157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49027" y="489586"/>
            <a:ext cx="851059" cy="3452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氯化钠</a:t>
            </a:r>
          </a:p>
        </p:txBody>
      </p:sp>
      <p:sp>
        <p:nvSpPr>
          <p:cNvPr id="24" name="文本框 23"/>
          <p:cNvSpPr txBox="1"/>
          <p:nvPr/>
        </p:nvSpPr>
        <p:spPr>
          <a:xfrm rot="2460000">
            <a:off x="6501765" y="2045971"/>
            <a:ext cx="1051560" cy="34528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相互作用</a:t>
            </a:r>
          </a:p>
        </p:txBody>
      </p:sp>
    </p:spTree>
    <p:extLst>
      <p:ext uri="{BB962C8B-B14F-4D97-AF65-F5344CB8AC3E}">
        <p14:creationId xmlns:p14="http://schemas.microsoft.com/office/powerpoint/2010/main" val="30677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51219" grpId="0"/>
      <p:bldP spid="51238" grpId="0"/>
      <p:bldP spid="51239" grpId="0"/>
      <p:bldP spid="19" grpId="0"/>
      <p:bldP spid="20" grpId="0"/>
      <p:bldP spid="21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1002" y="514350"/>
            <a:ext cx="8057198" cy="200739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在上述过程中，钠原子因失去l个电子而带上1个单位的正电荷；氯原子因得到1个电子而带上1个单位的负电荷。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像这种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叫做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离子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。其中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叫做阳离子，如钠离子（Na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)；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叫做阴离子，如氯离子（CI</a:t>
            </a:r>
            <a:r>
              <a:rPr lang="zh-CN" altLang="en-US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4524" y="1591152"/>
            <a:ext cx="1300677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带电的原子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18271" y="1591152"/>
            <a:ext cx="153311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带正电的原子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0793" y="2045971"/>
            <a:ext cx="153311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带负电的原子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01003" y="2617947"/>
            <a:ext cx="1628775" cy="710089"/>
            <a:chOff x="700" y="1199"/>
            <a:chExt cx="3420" cy="1491"/>
          </a:xfrm>
        </p:grpSpPr>
        <p:sp>
          <p:nvSpPr>
            <p:cNvPr id="9245" name="文本框 9244"/>
            <p:cNvSpPr txBox="1"/>
            <p:nvPr/>
          </p:nvSpPr>
          <p:spPr>
            <a:xfrm>
              <a:off x="2376" y="1314"/>
              <a:ext cx="1533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100" b="1">
                  <a:latin typeface="Times New Roman" panose="02020603050405020304" charset="0"/>
                  <a:ea typeface="宋体" panose="02010600030101010101" pitchFamily="2" charset="-122"/>
                </a:rPr>
                <a:t>思考：</a:t>
              </a:r>
            </a:p>
          </p:txBody>
        </p:sp>
        <p:pic>
          <p:nvPicPr>
            <p:cNvPr id="68618" name="Picture 10" descr="j0232133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" y="1199"/>
              <a:ext cx="1357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00" y="1230"/>
              <a:ext cx="3420" cy="146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029778" y="2784634"/>
            <a:ext cx="28041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如何区分离子和原子？</a:t>
            </a:r>
          </a:p>
        </p:txBody>
      </p:sp>
      <p:sp>
        <p:nvSpPr>
          <p:cNvPr id="93258" name="Rectangle 74"/>
          <p:cNvSpPr/>
          <p:nvPr/>
        </p:nvSpPr>
        <p:spPr>
          <a:xfrm>
            <a:off x="2029778" y="3328035"/>
            <a:ext cx="596265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原子不带电而离子带电，即离子的</a:t>
            </a: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质子数≠电子数</a:t>
            </a:r>
            <a:endParaRPr lang="zh-CN" altLang="en-US" sz="21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32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527" y="578644"/>
            <a:ext cx="8214836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algn="l"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【练一练】下列结构中属于原子结构的是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，属于阳离子的是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；属于阴离子的是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100">
              <a:latin typeface="宋体" pitchFamily="2" charset="-122"/>
              <a:ea typeface="宋体" pitchFamily="2" charset="-122"/>
              <a:sym typeface="+mn-ea"/>
            </a:endParaRPr>
          </a:p>
        </p:txBody>
      </p:sp>
      <p:pic>
        <p:nvPicPr>
          <p:cNvPr id="53285" name="Picture 5" descr="D:\Backup\我的文档\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4" y="1736884"/>
            <a:ext cx="2116931" cy="11663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9" name="Picture 2" descr="D:\Backup\我的文档\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8645" y="1701166"/>
            <a:ext cx="2280285" cy="11663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4" name="Picture 7" descr="D:\Backup\我的文档\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3155" y="1736884"/>
            <a:ext cx="2127409" cy="1094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83" name="TextBox 17"/>
          <p:cNvSpPr txBox="1"/>
          <p:nvPr/>
        </p:nvSpPr>
        <p:spPr>
          <a:xfrm>
            <a:off x="1240346" y="2092405"/>
            <a:ext cx="400928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10</a:t>
            </a:r>
          </a:p>
        </p:txBody>
      </p:sp>
      <p:sp>
        <p:nvSpPr>
          <p:cNvPr id="2" name="TextBox 17"/>
          <p:cNvSpPr txBox="1"/>
          <p:nvPr/>
        </p:nvSpPr>
        <p:spPr>
          <a:xfrm>
            <a:off x="2867216" y="2092405"/>
            <a:ext cx="400928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11</a:t>
            </a:r>
          </a:p>
        </p:txBody>
      </p:sp>
      <p:sp>
        <p:nvSpPr>
          <p:cNvPr id="53281" name="TextBox 23"/>
          <p:cNvSpPr txBox="1"/>
          <p:nvPr/>
        </p:nvSpPr>
        <p:spPr>
          <a:xfrm>
            <a:off x="5854136" y="2035775"/>
            <a:ext cx="2405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4911567" y="2092643"/>
            <a:ext cx="42814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15</a:t>
            </a:r>
          </a:p>
        </p:txBody>
      </p:sp>
      <p:pic>
        <p:nvPicPr>
          <p:cNvPr id="6" name="Picture 2" descr="D:\Backup\我的文档\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" y="3069908"/>
            <a:ext cx="2280285" cy="120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3"/>
          <p:cNvSpPr txBox="1"/>
          <p:nvPr/>
        </p:nvSpPr>
        <p:spPr>
          <a:xfrm>
            <a:off x="2036516" y="3425949"/>
            <a:ext cx="2405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8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103472" y="3483293"/>
            <a:ext cx="42814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15</a:t>
            </a:r>
          </a:p>
        </p:txBody>
      </p:sp>
      <p:pic>
        <p:nvPicPr>
          <p:cNvPr id="10" name="Picture 2" descr="D:\Backup\我的文档\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281" y="3122296"/>
            <a:ext cx="2280285" cy="11815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3"/>
          <p:cNvSpPr txBox="1"/>
          <p:nvPr/>
        </p:nvSpPr>
        <p:spPr>
          <a:xfrm>
            <a:off x="4077247" y="3483099"/>
            <a:ext cx="2405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8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144203" y="3540443"/>
            <a:ext cx="42814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17</a:t>
            </a:r>
          </a:p>
        </p:txBody>
      </p:sp>
      <p:pic>
        <p:nvPicPr>
          <p:cNvPr id="13" name="Picture 2" descr="D:\Backup\我的文档\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2481" y="3050858"/>
            <a:ext cx="2280285" cy="120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3"/>
          <p:cNvSpPr txBox="1"/>
          <p:nvPr/>
        </p:nvSpPr>
        <p:spPr>
          <a:xfrm>
            <a:off x="6084641" y="3368323"/>
            <a:ext cx="2405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8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5151597" y="3425667"/>
            <a:ext cx="42814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latin typeface="宋体" panose="02010600030101010101" pitchFamily="2" charset="-122"/>
              </a:rPr>
              <a:t>18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51596" y="4127659"/>
            <a:ext cx="381000" cy="3452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4907" y="2723198"/>
            <a:ext cx="37093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01315" y="2723198"/>
            <a:ext cx="37093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78730" y="2723198"/>
            <a:ext cx="37093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86351" y="4127659"/>
            <a:ext cx="37093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63741" y="4127659"/>
            <a:ext cx="37093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⑤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39715" y="578644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①③⑥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3904" y="1157288"/>
            <a:ext cx="37093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35279" y="1157288"/>
            <a:ext cx="60337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④⑤</a:t>
            </a:r>
          </a:p>
        </p:txBody>
      </p:sp>
    </p:spTree>
    <p:extLst>
      <p:ext uri="{BB962C8B-B14F-4D97-AF65-F5344CB8AC3E}">
        <p14:creationId xmlns:p14="http://schemas.microsoft.com/office/powerpoint/2010/main" val="9485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sp>
        <p:nvSpPr>
          <p:cNvPr id="17409" name="Rectangle 2"/>
          <p:cNvSpPr/>
          <p:nvPr/>
        </p:nvSpPr>
        <p:spPr>
          <a:xfrm>
            <a:off x="360046" y="402313"/>
            <a:ext cx="8423672" cy="24922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【练一练】右图为氯原子的结构示意图，下列有关说法错误的是（    ）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．氯原子的核电荷数为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．氯原子最外层有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个电子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．氯原子的质子数为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．在化学反应中氯原子容易失去电子</a:t>
            </a:r>
          </a:p>
        </p:txBody>
      </p:sp>
      <p:sp>
        <p:nvSpPr>
          <p:cNvPr id="95235" name="Text Box 3"/>
          <p:cNvSpPr txBox="1"/>
          <p:nvPr/>
        </p:nvSpPr>
        <p:spPr>
          <a:xfrm>
            <a:off x="8369380" y="536972"/>
            <a:ext cx="338138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0" y="1080136"/>
            <a:ext cx="1358265" cy="1128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60045" y="2894648"/>
            <a:ext cx="8133874" cy="200824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青白江区模拟）某粒子的结构示意图是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，当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＝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时，该微粒是（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．阳离子 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．分子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．阴离子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．原子
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7303770" y="2749391"/>
            <a:ext cx="885349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3359230" y="3556397"/>
            <a:ext cx="338138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4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6251" y="566738"/>
            <a:ext cx="8060055" cy="103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algn="l" fontAlgn="auto">
              <a:lnSpc>
                <a:spcPct val="150000"/>
              </a:lnSpc>
            </a:pPr>
            <a:r>
              <a:rPr lang="zh-CN" altLang="en-US" sz="21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离子和分子、原子一样，也是构成物质的一种粒子，如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NaCl</a:t>
            </a:r>
            <a:r>
              <a:rPr lang="zh-CN" altLang="en-US" sz="21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就是由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</a:t>
            </a:r>
            <a:r>
              <a:rPr lang="en-US" altLang="zh-CN" sz="2100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1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CI</a:t>
            </a:r>
            <a:r>
              <a:rPr lang="zh-CN" altLang="en-US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1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构成。</a:t>
            </a:r>
            <a:endParaRPr lang="zh-CN" altLang="en-US" sz="2100">
              <a:latin typeface="Times New Roman"/>
              <a:ea typeface="宋体" pitchFamily="2" charset="-122"/>
              <a:sym typeface="+mn-ea"/>
            </a:endParaRPr>
          </a:p>
        </p:txBody>
      </p:sp>
      <p:pic>
        <p:nvPicPr>
          <p:cNvPr id="26" name="Picture 7" descr="G:\教案转word\化学\科粤版化学九上新教案二退\W62A.EPS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7693" y="1667827"/>
            <a:ext cx="7118985" cy="28546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75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9094" y="559118"/>
            <a:ext cx="13311978" cy="152349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indent="200025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下列各组物质中，都由离子构成的一组是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    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NaCl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MgCl</a:t>
            </a:r>
            <a:r>
              <a:rPr lang="en-US" sz="21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</a:t>
            </a:r>
            <a:r>
              <a:rPr lang="en-US" sz="21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HCl     
</a:t>
            </a:r>
          </a:p>
          <a:p>
            <a:pPr indent="200025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Si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sz="21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16387"/>
          <p:cNvSpPr txBox="1"/>
          <p:nvPr/>
        </p:nvSpPr>
        <p:spPr>
          <a:xfrm>
            <a:off x="6983492" y="626269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2237899"/>
            <a:ext cx="7059930" cy="200824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下列物质由分子构成的是（　　）</a:t>
            </a:r>
            <a:r>
              <a:rPr lang="en-US" altLang="zh-CN" sz="2100"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．氦气</a:t>
            </a:r>
            <a:r>
              <a:rPr lang="en-US" sz="2100">
                <a:latin typeface="宋体" panose="02010600030101010101" pitchFamily="2" charset="-122"/>
                <a:sym typeface="+mn-ea"/>
              </a:rPr>
              <a:t>	      </a:t>
            </a:r>
            <a:r>
              <a:rPr lang="en-US" altLang="zh-CN" sz="2100"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．水</a:t>
            </a:r>
            <a:r>
              <a:rPr lang="en-US" sz="2100">
                <a:latin typeface="宋体" panose="02010600030101010101" pitchFamily="2" charset="-122"/>
                <a:sym typeface="+mn-ea"/>
              </a:rPr>
              <a:t>	
</a:t>
            </a:r>
            <a:endParaRPr lang="en-US" sz="2100">
              <a:latin typeface="宋体" pitchFamily="2" charset="-122"/>
            </a:endParaRPr>
          </a:p>
          <a:p>
            <a:pPr marL="130016" indent="-130016">
              <a:lnSpc>
                <a:spcPct val="150000"/>
              </a:lnSpc>
            </a:pPr>
            <a:r>
              <a:rPr lang="en-US" altLang="zh-CN" sz="2100"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．氯化钠</a:t>
            </a:r>
            <a:r>
              <a:rPr lang="en-US" sz="2100">
                <a:latin typeface="宋体" panose="02010600030101010101" pitchFamily="2" charset="-122"/>
                <a:sym typeface="+mn-ea"/>
              </a:rPr>
              <a:t>	      </a:t>
            </a:r>
            <a:r>
              <a:rPr lang="en-US" altLang="zh-CN" sz="2100"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ea typeface="宋体" panose="02010600030101010101" pitchFamily="2" charset="-122"/>
                <a:sym typeface="+mn-ea"/>
              </a:rPr>
              <a:t>．金刚石</a:t>
            </a:r>
            <a:endParaRPr lang="zh-CN" altLang="en-US" sz="2100"/>
          </a:p>
        </p:txBody>
      </p:sp>
      <p:sp>
        <p:nvSpPr>
          <p:cNvPr id="7" name="文本框 16387"/>
          <p:cNvSpPr txBox="1"/>
          <p:nvPr/>
        </p:nvSpPr>
        <p:spPr>
          <a:xfrm>
            <a:off x="5288042" y="2376011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237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三、离子的形成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229077" y="488157"/>
            <a:ext cx="8380571" cy="25874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3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芝罘区一模）建立正确的微粒观有助于化学的学习，下列有关微粒的说法错误的是（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．原子可以转化为离子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．原子的质量主要由质子和中子决定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．离子之间存在着相互作用，分子之间不存在相互作用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．原子得失电子后，原子核没有发生变化
</a:t>
            </a:r>
          </a:p>
        </p:txBody>
      </p:sp>
      <p:sp>
        <p:nvSpPr>
          <p:cNvPr id="7" name="文本框 16387"/>
          <p:cNvSpPr txBox="1"/>
          <p:nvPr/>
        </p:nvSpPr>
        <p:spPr>
          <a:xfrm>
            <a:off x="4192667" y="947261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401" y="2980373"/>
            <a:ext cx="8123873" cy="2167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3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练一练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任城区三模）下列关于分子、原子、离子的说法正确的是（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NaCl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﹣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</a:t>
            </a:r>
            <a:r>
              <a:rPr lang="en-US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．原子中都含有中子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﹣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的质子数比电子数多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
</a:t>
            </a:r>
          </a:p>
          <a:p>
            <a:pPr marL="130016" indent="-130016">
              <a:lnSpc>
                <a:spcPct val="13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．保持水化学性质的最小粒子是氢原子和氧原子</a:t>
            </a:r>
          </a:p>
        </p:txBody>
      </p:sp>
      <p:sp>
        <p:nvSpPr>
          <p:cNvPr id="3" name="文本框 16387"/>
          <p:cNvSpPr txBox="1"/>
          <p:nvPr/>
        </p:nvSpPr>
        <p:spPr>
          <a:xfrm>
            <a:off x="1736170" y="3464719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36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8" y="79534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四、相对原子质量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5764" y="424816"/>
            <a:ext cx="8352473" cy="15225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原子核虽然很小，但整个原子的质量几乎都集中在核上。每个质子和每个中子的质量几乎相等，都大约等于l个氢原子的质量，而电子的质量仅仅约等于质子质量的1/1836。那么，原子的质量又有多大呢?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37236" y="2042160"/>
            <a:ext cx="7386161" cy="225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一个氢原子的质量是：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00000000000000000000000000167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千克</a:t>
            </a:r>
          </a:p>
          <a:p>
            <a:pPr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即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67×10</a:t>
            </a:r>
            <a:r>
              <a:rPr lang="en-US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-27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千克</a:t>
            </a:r>
          </a:p>
          <a:p>
            <a:pPr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一个碳原子的质量是：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00000000000000000000000001993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千克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即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993×10</a:t>
            </a:r>
            <a:r>
              <a:rPr lang="en-US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-26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千克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一个氧原子的质量是：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00000000000000000000000002657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千克</a:t>
            </a:r>
          </a:p>
          <a:p>
            <a:pPr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defRPr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即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657×10</a:t>
            </a:r>
            <a:r>
              <a:rPr lang="en-US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-26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千克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37236" y="4444841"/>
            <a:ext cx="7386161" cy="3914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从上图中你能得出哪些信息？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7235" y="4444841"/>
            <a:ext cx="230575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原子的质量很小。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7235" y="4444841"/>
            <a:ext cx="3660297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如何让记忆、计算更方便呢？</a:t>
            </a:r>
          </a:p>
        </p:txBody>
      </p:sp>
    </p:spTree>
    <p:extLst>
      <p:ext uri="{BB962C8B-B14F-4D97-AF65-F5344CB8AC3E}">
        <p14:creationId xmlns:p14="http://schemas.microsoft.com/office/powerpoint/2010/main" val="31527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083" grpId="0" animBg="1"/>
      <p:bldP spid="46084" grpId="0" animBg="1"/>
      <p:bldP spid="46084" grpId="1" animBg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32912" y="583883"/>
            <a:ext cx="8268176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云南模拟）“不经一番寒彻骨，怎得梅花扑鼻香”，从微观角度分析，诗人能闻到梅花香气的主要原因是（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．分子的体积和质量都很小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．分子间有一定的间隔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．分子在不断地运动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   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．分子可以再分
</a:t>
            </a:r>
            <a:endParaRPr lang="zh-CN" altLang="en-US" sz="2100">
              <a:latin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151" y="2591277"/>
            <a:ext cx="8268176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蒙自市一模）家庭用液化石油气是丙烷、丁烷等气体经加压后压缩到钢瓶中的，气体能被压缩的原因是（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．分子质量和体积很小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．分子体积变小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．分子在不断运动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．分子间有间隔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73203" y="1244441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55557" y="3194685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468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8" y="79534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四、相对原子质量</a:t>
            </a:r>
          </a:p>
        </p:txBody>
      </p:sp>
      <p:sp>
        <p:nvSpPr>
          <p:cNvPr id="2" name="Rectangle 8"/>
          <p:cNvSpPr/>
          <p:nvPr/>
        </p:nvSpPr>
        <p:spPr>
          <a:xfrm>
            <a:off x="325279" y="424816"/>
            <a:ext cx="8328184" cy="152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为更方便地书写和使用原子的质量，国际上采用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相对质量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，即以一种碳原子质量的</a:t>
            </a:r>
            <a:r>
              <a:rPr lang="en-US" altLang="zh-CN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1/12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为标准，其它原子的质量与它相比较得到的比值，作为这种原子的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相对原子质量（符号为</a:t>
            </a:r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1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10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6" name="图片 5" descr="QQ截图202007251555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9" y="1947386"/>
            <a:ext cx="2538413" cy="2205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279" y="4153377"/>
            <a:ext cx="2243614" cy="6224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原子的质量很小，通常使用其相对质量</a:t>
            </a:r>
          </a:p>
        </p:txBody>
      </p:sp>
      <p:sp>
        <p:nvSpPr>
          <p:cNvPr id="13314" name="文本框 14338"/>
          <p:cNvSpPr txBox="1"/>
          <p:nvPr/>
        </p:nvSpPr>
        <p:spPr>
          <a:xfrm>
            <a:off x="3014663" y="2047875"/>
            <a:ext cx="235124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、定义：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8519" y="2439353"/>
            <a:ext cx="5062061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以碳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原子的质量的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1/12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为标准，其它原子的质量跟它的比值。</a:t>
            </a:r>
          </a:p>
        </p:txBody>
      </p:sp>
      <p:sp>
        <p:nvSpPr>
          <p:cNvPr id="9" name="文本框 14338"/>
          <p:cNvSpPr txBox="1"/>
          <p:nvPr/>
        </p:nvSpPr>
        <p:spPr>
          <a:xfrm>
            <a:off x="3071813" y="3619024"/>
            <a:ext cx="235124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、公式：</a:t>
            </a:r>
          </a:p>
        </p:txBody>
      </p:sp>
      <p:sp>
        <p:nvSpPr>
          <p:cNvPr id="15364" name="矩形 15363"/>
          <p:cNvSpPr/>
          <p:nvPr/>
        </p:nvSpPr>
        <p:spPr>
          <a:xfrm>
            <a:off x="3516199" y="4143304"/>
            <a:ext cx="2060336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相对原子质量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</a:p>
        </p:txBody>
      </p:sp>
      <p:grpSp>
        <p:nvGrpSpPr>
          <p:cNvPr id="15365" name="组合 15364"/>
          <p:cNvGrpSpPr/>
          <p:nvPr/>
        </p:nvGrpSpPr>
        <p:grpSpPr>
          <a:xfrm>
            <a:off x="5403427" y="3934831"/>
            <a:ext cx="2671791" cy="1263104"/>
            <a:chOff x="0" y="0"/>
            <a:chExt cx="3148" cy="1418"/>
          </a:xfrm>
        </p:grpSpPr>
        <p:sp>
          <p:nvSpPr>
            <p:cNvPr id="14341" name="直接连接符 15365"/>
            <p:cNvSpPr/>
            <p:nvPr/>
          </p:nvSpPr>
          <p:spPr>
            <a:xfrm>
              <a:off x="0" y="454"/>
              <a:ext cx="272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grpSp>
          <p:nvGrpSpPr>
            <p:cNvPr id="14342" name="组合 15366"/>
            <p:cNvGrpSpPr/>
            <p:nvPr/>
          </p:nvGrpSpPr>
          <p:grpSpPr>
            <a:xfrm>
              <a:off x="90" y="0"/>
              <a:ext cx="3058" cy="1418"/>
              <a:chOff x="0" y="0"/>
              <a:chExt cx="3058" cy="1418"/>
            </a:xfrm>
          </p:grpSpPr>
          <p:sp>
            <p:nvSpPr>
              <p:cNvPr id="14343" name="矩形 15367"/>
              <p:cNvSpPr/>
              <p:nvPr/>
            </p:nvSpPr>
            <p:spPr>
              <a:xfrm>
                <a:off x="114" y="0"/>
                <a:ext cx="2518" cy="4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/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100" b="1">
                    <a:latin typeface="宋体" panose="02010600030101010101" pitchFamily="2" charset="-122"/>
                    <a:ea typeface="宋体" panose="02010600030101010101" pitchFamily="2" charset="-122"/>
                  </a:rPr>
                  <a:t>原子的实际质量</a:t>
                </a:r>
              </a:p>
            </p:txBody>
          </p:sp>
          <p:sp>
            <p:nvSpPr>
              <p:cNvPr id="14344" name="矩形 15368"/>
              <p:cNvSpPr/>
              <p:nvPr/>
            </p:nvSpPr>
            <p:spPr>
              <a:xfrm>
                <a:off x="0" y="589"/>
                <a:ext cx="3058" cy="8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/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1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碳</a:t>
                </a:r>
                <a:r>
                  <a:rPr lang="en-US" altLang="zh-CN" sz="21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</a:t>
                </a:r>
                <a:r>
                  <a:rPr lang="zh-CN" altLang="en-US" sz="21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原子质量的</a:t>
                </a:r>
                <a:r>
                  <a:rPr lang="en-US" altLang="zh-CN" sz="21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1/12</a:t>
                </a: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3018473" y="2036446"/>
            <a:ext cx="5471160" cy="1457801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18473" y="3609975"/>
            <a:ext cx="5471160" cy="13158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314" grpId="0"/>
      <p:bldP spid="8" grpId="0"/>
      <p:bldP spid="9" grpId="0"/>
      <p:bldP spid="15364" grpId="0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8164" y="3134201"/>
            <a:ext cx="6521291" cy="186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8" y="79534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四、相对原子质量</a:t>
            </a:r>
          </a:p>
        </p:txBody>
      </p:sp>
      <p:sp>
        <p:nvSpPr>
          <p:cNvPr id="46101" name="Line 12"/>
          <p:cNvSpPr/>
          <p:nvPr/>
        </p:nvSpPr>
        <p:spPr>
          <a:xfrm>
            <a:off x="4133603" y="963216"/>
            <a:ext cx="2266221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defPPr/>
          </a:lstStyle>
          <a:p>
            <a:endParaRPr/>
          </a:p>
        </p:txBody>
      </p:sp>
      <p:sp>
        <p:nvSpPr>
          <p:cNvPr id="46103" name="Text Box 14"/>
          <p:cNvSpPr txBox="1"/>
          <p:nvPr/>
        </p:nvSpPr>
        <p:spPr>
          <a:xfrm>
            <a:off x="486252" y="758190"/>
            <a:ext cx="369236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例：氢原子的相对原子质量＝</a:t>
            </a:r>
          </a:p>
        </p:txBody>
      </p:sp>
      <p:sp>
        <p:nvSpPr>
          <p:cNvPr id="46104" name="Text Box 15"/>
          <p:cNvSpPr txBox="1"/>
          <p:nvPr/>
        </p:nvSpPr>
        <p:spPr>
          <a:xfrm>
            <a:off x="6505575" y="767715"/>
            <a:ext cx="87153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≈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6105" name="Text Box 16"/>
          <p:cNvSpPr txBox="1"/>
          <p:nvPr/>
        </p:nvSpPr>
        <p:spPr>
          <a:xfrm>
            <a:off x="4304600" y="488156"/>
            <a:ext cx="1922414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1.67×10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-27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 </a:t>
            </a:r>
          </a:p>
        </p:txBody>
      </p:sp>
      <p:sp>
        <p:nvSpPr>
          <p:cNvPr id="46106" name="Text Box 17"/>
          <p:cNvSpPr txBox="1"/>
          <p:nvPr/>
        </p:nvSpPr>
        <p:spPr>
          <a:xfrm>
            <a:off x="4267677" y="963454"/>
            <a:ext cx="1959769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1.661×10</a:t>
            </a:r>
            <a:r>
              <a:rPr lang="en-US" altLang="zh-CN" sz="2100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-27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</a:p>
        </p:txBody>
      </p:sp>
      <p:sp>
        <p:nvSpPr>
          <p:cNvPr id="46095" name="Line 19"/>
          <p:cNvSpPr/>
          <p:nvPr/>
        </p:nvSpPr>
        <p:spPr>
          <a:xfrm>
            <a:off x="3806267" y="1827610"/>
            <a:ext cx="2596712" cy="595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defPPr/>
          </a:lstStyle>
          <a:p>
            <a:endParaRPr/>
          </a:p>
        </p:txBody>
      </p:sp>
      <p:sp>
        <p:nvSpPr>
          <p:cNvPr id="46097" name="Text Box 21"/>
          <p:cNvSpPr txBox="1"/>
          <p:nvPr/>
        </p:nvSpPr>
        <p:spPr>
          <a:xfrm>
            <a:off x="765810" y="1634966"/>
            <a:ext cx="3133249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碳原子的相对原子质量＝</a:t>
            </a:r>
          </a:p>
        </p:txBody>
      </p:sp>
      <p:sp>
        <p:nvSpPr>
          <p:cNvPr id="46098" name="Text Box 22"/>
          <p:cNvSpPr txBox="1"/>
          <p:nvPr/>
        </p:nvSpPr>
        <p:spPr>
          <a:xfrm>
            <a:off x="6546038" y="1635205"/>
            <a:ext cx="713036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=12</a:t>
            </a:r>
          </a:p>
        </p:txBody>
      </p:sp>
      <p:sp>
        <p:nvSpPr>
          <p:cNvPr id="46099" name="Text Box 23"/>
          <p:cNvSpPr txBox="1"/>
          <p:nvPr/>
        </p:nvSpPr>
        <p:spPr>
          <a:xfrm>
            <a:off x="3898880" y="1834039"/>
            <a:ext cx="2033788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 algn="just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1.661×10</a:t>
            </a:r>
            <a:r>
              <a:rPr lang="en-US" altLang="zh-CN" sz="2100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-27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  <a:endParaRPr lang="en-US" altLang="zh-CN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100" name="Text Box 35"/>
          <p:cNvSpPr txBox="1"/>
          <p:nvPr/>
        </p:nvSpPr>
        <p:spPr>
          <a:xfrm>
            <a:off x="3806190" y="1436370"/>
            <a:ext cx="215931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1.992×10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-26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</a:p>
        </p:txBody>
      </p:sp>
      <p:sp>
        <p:nvSpPr>
          <p:cNvPr id="46089" name="Line 26"/>
          <p:cNvSpPr/>
          <p:nvPr/>
        </p:nvSpPr>
        <p:spPr>
          <a:xfrm>
            <a:off x="3806230" y="2635567"/>
            <a:ext cx="2596712" cy="595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>
            <a:defPPr/>
          </a:lstStyle>
          <a:p>
            <a:endParaRPr/>
          </a:p>
        </p:txBody>
      </p:sp>
      <p:sp>
        <p:nvSpPr>
          <p:cNvPr id="46091" name="Text Box 28"/>
          <p:cNvSpPr txBox="1"/>
          <p:nvPr/>
        </p:nvSpPr>
        <p:spPr>
          <a:xfrm>
            <a:off x="765810" y="2442686"/>
            <a:ext cx="325850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氧原子的相对原子质量＝</a:t>
            </a:r>
          </a:p>
        </p:txBody>
      </p:sp>
      <p:sp>
        <p:nvSpPr>
          <p:cNvPr id="46092" name="Text Box 29"/>
          <p:cNvSpPr txBox="1"/>
          <p:nvPr/>
        </p:nvSpPr>
        <p:spPr>
          <a:xfrm>
            <a:off x="6546057" y="2443162"/>
            <a:ext cx="8072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</a:rPr>
              <a:t>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46093" name="Text Box 30"/>
          <p:cNvSpPr txBox="1"/>
          <p:nvPr/>
        </p:nvSpPr>
        <p:spPr>
          <a:xfrm>
            <a:off x="4020287" y="2696290"/>
            <a:ext cx="2033788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 algn="just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1.661×10</a:t>
            </a:r>
            <a:r>
              <a:rPr lang="en-US" altLang="zh-CN" sz="2100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-27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  <a:endParaRPr lang="en-US" altLang="zh-CN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94" name="Text Box 35"/>
          <p:cNvSpPr txBox="1"/>
          <p:nvPr/>
        </p:nvSpPr>
        <p:spPr>
          <a:xfrm>
            <a:off x="4020503" y="2305050"/>
            <a:ext cx="213169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2.657×10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-26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</a:p>
        </p:txBody>
      </p:sp>
      <p:sp>
        <p:nvSpPr>
          <p:cNvPr id="14345" name="文本框 15369"/>
          <p:cNvSpPr txBox="1"/>
          <p:nvPr/>
        </p:nvSpPr>
        <p:spPr>
          <a:xfrm>
            <a:off x="638202" y="3210022"/>
            <a:ext cx="1454618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、注意：</a:t>
            </a:r>
          </a:p>
        </p:txBody>
      </p:sp>
      <p:sp>
        <p:nvSpPr>
          <p:cNvPr id="15371" name="文本框 15370"/>
          <p:cNvSpPr txBox="1"/>
          <p:nvPr/>
        </p:nvSpPr>
        <p:spPr>
          <a:xfrm>
            <a:off x="860584" y="3658552"/>
            <a:ext cx="536686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）相对原子质量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不是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原子的真实质量；</a:t>
            </a:r>
          </a:p>
        </p:txBody>
      </p:sp>
      <p:sp>
        <p:nvSpPr>
          <p:cNvPr id="15372" name="文本框 15371"/>
          <p:cNvSpPr txBox="1"/>
          <p:nvPr/>
        </p:nvSpPr>
        <p:spPr>
          <a:xfrm>
            <a:off x="860584" y="4050030"/>
            <a:ext cx="590740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）相对原子质量是个比值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单位为</a:t>
            </a:r>
            <a:r>
              <a:rPr lang="en-US" altLang="zh-CN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，一般不写；</a:t>
            </a:r>
          </a:p>
        </p:txBody>
      </p:sp>
      <p:sp>
        <p:nvSpPr>
          <p:cNvPr id="15373" name="文本框 15372"/>
          <p:cNvSpPr txBox="1"/>
          <p:nvPr/>
        </p:nvSpPr>
        <p:spPr>
          <a:xfrm>
            <a:off x="837248" y="4441507"/>
            <a:ext cx="565261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）相对原子质量与原子的真实质量成正比。</a:t>
            </a:r>
          </a:p>
        </p:txBody>
      </p:sp>
    </p:spTree>
    <p:extLst>
      <p:ext uri="{BB962C8B-B14F-4D97-AF65-F5344CB8AC3E}">
        <p14:creationId xmlns:p14="http://schemas.microsoft.com/office/powerpoint/2010/main" val="8499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103" grpId="0"/>
      <p:bldP spid="46104" grpId="0"/>
      <p:bldP spid="46105" grpId="0"/>
      <p:bldP spid="46106" grpId="0"/>
      <p:bldP spid="46097" grpId="0"/>
      <p:bldP spid="46098" grpId="0"/>
      <p:bldP spid="46099" grpId="0"/>
      <p:bldP spid="46100" grpId="0"/>
      <p:bldP spid="46091" grpId="0"/>
      <p:bldP spid="46092" grpId="0"/>
      <p:bldP spid="46093" grpId="0"/>
      <p:bldP spid="46094" grpId="0"/>
      <p:bldP spid="14345" grpId="0"/>
      <p:bldP spid="15371" grpId="0"/>
      <p:bldP spid="15372" grpId="0"/>
      <p:bldP spid="153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8" y="79534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四、相对原子质量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019045" y="657071"/>
            <a:ext cx="3873881" cy="3749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51308" tIns="25654" rIns="51308" bIns="25654" numCol="1" anchor="ctr" anchorCtr="0" compatLnSpc="1">
            <a:spAutoFit/>
          </a:bodyPr>
          <a:lstStyle>
            <a:defPPr/>
          </a:lstStyle>
          <a:p>
            <a:pPr eaLnBrk="1" hangingPunct="1"/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通过下表，你能得出哪些结论？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25743" y="481965"/>
            <a:ext cx="1628775" cy="710089"/>
            <a:chOff x="700" y="1199"/>
            <a:chExt cx="3420" cy="1491"/>
          </a:xfrm>
        </p:grpSpPr>
        <p:sp>
          <p:nvSpPr>
            <p:cNvPr id="9245" name="文本框 9244"/>
            <p:cNvSpPr txBox="1"/>
            <p:nvPr/>
          </p:nvSpPr>
          <p:spPr>
            <a:xfrm>
              <a:off x="2376" y="1314"/>
              <a:ext cx="1533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100" b="1">
                  <a:latin typeface="Times New Roman" panose="02020603050405020304" charset="0"/>
                  <a:ea typeface="宋体" panose="02010600030101010101" pitchFamily="2" charset="-122"/>
                </a:rPr>
                <a:t>思考：</a:t>
              </a:r>
            </a:p>
          </p:txBody>
        </p:sp>
        <p:pic>
          <p:nvPicPr>
            <p:cNvPr id="68618" name="Picture 10" descr="j0232133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" y="1199"/>
              <a:ext cx="1357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700" y="1230"/>
              <a:ext cx="3420" cy="146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graphicFrame>
        <p:nvGraphicFramePr>
          <p:cNvPr id="17410" name="表格 1740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5760" y="1300409"/>
          <a:ext cx="8302943" cy="2620331"/>
        </p:xfrm>
        <a:graphic>
          <a:graphicData uri="http://schemas.openxmlformats.org/drawingml/2006/table">
            <a:tbl>
              <a:tblPr/>
              <a:tblGrid>
                <a:gridCol w="1325404"/>
                <a:gridCol w="2161699"/>
                <a:gridCol w="1884521"/>
                <a:gridCol w="1393984"/>
                <a:gridCol w="1537335"/>
              </a:tblGrid>
              <a:tr h="374333">
                <a:tc rowSpan="2"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原子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原子核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电子数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solidFill>
                            <a:srgbClr val="FF3300"/>
                          </a:solidFill>
                          <a:latin typeface="宋体" panose="02010600030101010101" pitchFamily="2" charset="-122"/>
                        </a:rPr>
                        <a:t>相对原子质量</a:t>
                      </a:r>
                    </a:p>
                  </a:txBody>
                  <a:tcPr marL="51308" marR="51308" marT="25654" marB="2565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33"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solidFill>
                            <a:srgbClr val="FF3300"/>
                          </a:solidFill>
                          <a:latin typeface="宋体" panose="02010600030101010101" pitchFamily="2" charset="-122"/>
                        </a:rPr>
                        <a:t>质子数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solidFill>
                            <a:srgbClr val="FF3300"/>
                          </a:solidFill>
                          <a:latin typeface="宋体" panose="02010600030101010101" pitchFamily="2" charset="-122"/>
                        </a:rPr>
                        <a:t>中子数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4333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氢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0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</a:t>
                      </a:r>
                    </a:p>
                  </a:txBody>
                  <a:tcPr marL="51308" marR="51308" marT="25654" marB="2565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33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碳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6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6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6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12</a:t>
                      </a:r>
                    </a:p>
                  </a:txBody>
                  <a:tcPr marL="51308" marR="51308" marT="25654" marB="2565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33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氧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8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8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8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16</a:t>
                      </a:r>
                    </a:p>
                  </a:txBody>
                  <a:tcPr marL="51308" marR="51308" marT="25654" marB="2565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33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钠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11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12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11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23</a:t>
                      </a:r>
                    </a:p>
                  </a:txBody>
                  <a:tcPr marL="51308" marR="51308" marT="25654" marB="2565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33"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100" b="0">
                          <a:latin typeface="宋体" panose="02010600030101010101" pitchFamily="2" charset="-122"/>
                        </a:rPr>
                        <a:t>铁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26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30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26</a:t>
                      </a:r>
                    </a:p>
                  </a:txBody>
                  <a:tcPr marL="51308" marR="51308" marT="25654" marB="25654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100" b="0">
                          <a:latin typeface="宋体" panose="02010600030101010101" pitchFamily="2" charset="-122"/>
                        </a:rPr>
                        <a:t>56</a:t>
                      </a:r>
                    </a:p>
                  </a:txBody>
                  <a:tcPr marL="51308" marR="51308" marT="25654" marB="2565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261235" y="2083594"/>
            <a:ext cx="2783205" cy="30337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16630" y="2039779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</a:p>
        </p:txBody>
      </p:sp>
      <p:sp>
        <p:nvSpPr>
          <p:cNvPr id="7" name="右箭头 6"/>
          <p:cNvSpPr/>
          <p:nvPr/>
        </p:nvSpPr>
        <p:spPr>
          <a:xfrm>
            <a:off x="5365909" y="2135982"/>
            <a:ext cx="2111216" cy="198596"/>
          </a:xfrm>
          <a:prstGeom prst="rightArrow">
            <a:avLst/>
          </a:prstGeom>
          <a:gradFill>
            <a:gsLst>
              <a:gs pos="95000">
                <a:srgbClr val="FF0000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61235" y="2459356"/>
            <a:ext cx="2783205" cy="30337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16630" y="2415540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</a:p>
        </p:txBody>
      </p:sp>
      <p:sp>
        <p:nvSpPr>
          <p:cNvPr id="10" name="右箭头 9"/>
          <p:cNvSpPr/>
          <p:nvPr/>
        </p:nvSpPr>
        <p:spPr>
          <a:xfrm>
            <a:off x="5365909" y="2511743"/>
            <a:ext cx="2111216" cy="198596"/>
          </a:xfrm>
          <a:prstGeom prst="rightArrow">
            <a:avLst/>
          </a:prstGeom>
          <a:gradFill>
            <a:gsLst>
              <a:gs pos="95000">
                <a:srgbClr val="FF0000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61235" y="2857501"/>
            <a:ext cx="2783205" cy="30337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16630" y="2813685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</a:p>
        </p:txBody>
      </p:sp>
      <p:sp>
        <p:nvSpPr>
          <p:cNvPr id="15" name="右箭头 14"/>
          <p:cNvSpPr/>
          <p:nvPr/>
        </p:nvSpPr>
        <p:spPr>
          <a:xfrm>
            <a:off x="5365909" y="2909888"/>
            <a:ext cx="2111216" cy="198596"/>
          </a:xfrm>
          <a:prstGeom prst="rightArrow">
            <a:avLst/>
          </a:prstGeom>
          <a:gradFill>
            <a:gsLst>
              <a:gs pos="95000">
                <a:srgbClr val="FF0000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261235" y="3198972"/>
            <a:ext cx="2783205" cy="30337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16630" y="3155156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</a:p>
        </p:txBody>
      </p:sp>
      <p:sp>
        <p:nvSpPr>
          <p:cNvPr id="18" name="右箭头 17"/>
          <p:cNvSpPr/>
          <p:nvPr/>
        </p:nvSpPr>
        <p:spPr>
          <a:xfrm>
            <a:off x="5365909" y="3251359"/>
            <a:ext cx="2111216" cy="198596"/>
          </a:xfrm>
          <a:prstGeom prst="rightArrow">
            <a:avLst/>
          </a:prstGeom>
          <a:gradFill>
            <a:gsLst>
              <a:gs pos="95000">
                <a:srgbClr val="FF0000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261235" y="3608071"/>
            <a:ext cx="2783205" cy="30337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516630" y="3564255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</a:p>
        </p:txBody>
      </p:sp>
      <p:sp>
        <p:nvSpPr>
          <p:cNvPr id="21" name="右箭头 20"/>
          <p:cNvSpPr/>
          <p:nvPr/>
        </p:nvSpPr>
        <p:spPr>
          <a:xfrm>
            <a:off x="5365909" y="3660458"/>
            <a:ext cx="2111216" cy="198596"/>
          </a:xfrm>
          <a:prstGeom prst="rightArrow">
            <a:avLst/>
          </a:prstGeom>
          <a:gradFill>
            <a:gsLst>
              <a:gs pos="95000">
                <a:srgbClr val="FF0000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7456" name="文本框 17455"/>
          <p:cNvSpPr txBox="1"/>
          <p:nvPr/>
        </p:nvSpPr>
        <p:spPr>
          <a:xfrm>
            <a:off x="225743" y="4100513"/>
            <a:ext cx="5283041" cy="552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结论：相对原子质量≈</a:t>
            </a:r>
            <a:r>
              <a:rPr lang="zh-CN" altLang="en-US" sz="21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altLang="zh-CN" sz="21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95136" y="4238626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质子数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31469" y="4238626"/>
            <a:ext cx="83580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中子数</a:t>
            </a:r>
          </a:p>
        </p:txBody>
      </p:sp>
    </p:spTree>
    <p:extLst>
      <p:ext uri="{BB962C8B-B14F-4D97-AF65-F5344CB8AC3E}">
        <p14:creationId xmlns:p14="http://schemas.microsoft.com/office/powerpoint/2010/main" val="19016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17456" grpId="0" animBg="1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6408" y="79534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 algn="l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四、相对原子质量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72415" y="540068"/>
            <a:ext cx="8730615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保山期末）下列有关原子结构的说法正确的是（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．原子中的中子带负电荷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 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．决定原子种类的是质子数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．原子中质子与中子的数目一定相同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
</a:t>
            </a:r>
          </a:p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．原子的质量主要集中在质子和电子上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08671" y="686276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272415" y="2607946"/>
            <a:ext cx="8301038" cy="24922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【练一练】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龙口市校级月考）有两个原子，甲原子核内有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个质子和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个中子，乙原子核内有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个质子和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个中子，关于这两个原子的说法，不正确的是（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．不属于同类原子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．核电荷数不相同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．相对原子质量相同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．核外电子数相同
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55182" y="3752850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151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190774" y="2405063"/>
            <a:ext cx="2971800" cy="2552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95236" name="Text Box 4"/>
          <p:cNvSpPr txBox="1"/>
          <p:nvPr/>
        </p:nvSpPr>
        <p:spPr>
          <a:xfrm>
            <a:off x="882760" y="1324451"/>
            <a:ext cx="415498" cy="64960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原子</a:t>
            </a:r>
          </a:p>
        </p:txBody>
      </p:sp>
      <p:sp>
        <p:nvSpPr>
          <p:cNvPr id="95237" name="AutoShape 5"/>
          <p:cNvSpPr/>
          <p:nvPr/>
        </p:nvSpPr>
        <p:spPr>
          <a:xfrm>
            <a:off x="1325404" y="1298020"/>
            <a:ext cx="248841" cy="647700"/>
          </a:xfrm>
          <a:prstGeom prst="leftBrace">
            <a:avLst>
              <a:gd name="adj1" fmla="val 2167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>
            <a:defPPr/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5238" name="Text Box 6"/>
          <p:cNvSpPr txBox="1"/>
          <p:nvPr/>
        </p:nvSpPr>
        <p:spPr>
          <a:xfrm>
            <a:off x="1563529" y="1102996"/>
            <a:ext cx="940594" cy="345281"/>
          </a:xfrm>
          <a:prstGeom prst="rect">
            <a:avLst/>
          </a:prstGeom>
          <a:noFill/>
          <a:ln w="9525">
            <a:noFill/>
          </a:ln>
          <a:effectLst>
            <a:outerShdw dist="71842" dir="2699999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原子核</a:t>
            </a:r>
          </a:p>
        </p:txBody>
      </p:sp>
      <p:sp>
        <p:nvSpPr>
          <p:cNvPr id="95239" name="Text Box 7"/>
          <p:cNvSpPr txBox="1"/>
          <p:nvPr/>
        </p:nvSpPr>
        <p:spPr>
          <a:xfrm>
            <a:off x="1563529" y="1764983"/>
            <a:ext cx="1090136" cy="345281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核外电子</a:t>
            </a:r>
          </a:p>
        </p:txBody>
      </p:sp>
      <p:sp>
        <p:nvSpPr>
          <p:cNvPr id="95240" name="AutoShape 8"/>
          <p:cNvSpPr/>
          <p:nvPr/>
        </p:nvSpPr>
        <p:spPr>
          <a:xfrm>
            <a:off x="2400062" y="951310"/>
            <a:ext cx="186928" cy="647700"/>
          </a:xfrm>
          <a:prstGeom prst="leftBrace">
            <a:avLst>
              <a:gd name="adj1" fmla="val 2885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>
            <a:defPPr/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5241" name="Text Box 9"/>
          <p:cNvSpPr txBox="1"/>
          <p:nvPr/>
        </p:nvSpPr>
        <p:spPr>
          <a:xfrm>
            <a:off x="2698433" y="757714"/>
            <a:ext cx="660559" cy="345281"/>
          </a:xfrm>
          <a:prstGeom prst="rect">
            <a:avLst/>
          </a:prstGeom>
          <a:noFill/>
          <a:ln w="9525">
            <a:noFill/>
          </a:ln>
          <a:effectLst>
            <a:outerShdw dist="71842" dir="2699999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质子</a:t>
            </a:r>
          </a:p>
        </p:txBody>
      </p:sp>
      <p:sp>
        <p:nvSpPr>
          <p:cNvPr id="95242" name="Text Box 10"/>
          <p:cNvSpPr txBox="1"/>
          <p:nvPr/>
        </p:nvSpPr>
        <p:spPr>
          <a:xfrm>
            <a:off x="2653666" y="1379221"/>
            <a:ext cx="705326" cy="345281"/>
          </a:xfrm>
          <a:prstGeom prst="rect">
            <a:avLst/>
          </a:prstGeom>
          <a:noFill/>
          <a:ln w="9525">
            <a:noFill/>
          </a:ln>
          <a:effectLst>
            <a:outerShdw dist="71842" dir="2699999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中子</a:t>
            </a:r>
          </a:p>
        </p:txBody>
      </p:sp>
      <p:sp>
        <p:nvSpPr>
          <p:cNvPr id="95243" name="Text Box 11"/>
          <p:cNvSpPr txBox="1"/>
          <p:nvPr/>
        </p:nvSpPr>
        <p:spPr>
          <a:xfrm>
            <a:off x="3166110" y="757714"/>
            <a:ext cx="3301365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（每个质子带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个单位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电荷）</a:t>
            </a:r>
          </a:p>
        </p:txBody>
      </p:sp>
      <p:sp>
        <p:nvSpPr>
          <p:cNvPr id="95244" name="Text Box 12"/>
          <p:cNvSpPr txBox="1"/>
          <p:nvPr/>
        </p:nvSpPr>
        <p:spPr>
          <a:xfrm>
            <a:off x="3166111" y="1379221"/>
            <a:ext cx="1286351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（不带电）</a:t>
            </a:r>
          </a:p>
        </p:txBody>
      </p:sp>
      <p:sp>
        <p:nvSpPr>
          <p:cNvPr id="95245" name="Text Box 13"/>
          <p:cNvSpPr txBox="1"/>
          <p:nvPr/>
        </p:nvSpPr>
        <p:spPr>
          <a:xfrm>
            <a:off x="2653665" y="1764983"/>
            <a:ext cx="325897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（每个电子带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个单位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电荷）</a:t>
            </a:r>
          </a:p>
        </p:txBody>
      </p:sp>
      <p:sp>
        <p:nvSpPr>
          <p:cNvPr id="95246" name="Text Box 14"/>
          <p:cNvSpPr txBox="1"/>
          <p:nvPr/>
        </p:nvSpPr>
        <p:spPr>
          <a:xfrm>
            <a:off x="1125379" y="2243614"/>
            <a:ext cx="3348990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核电荷数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质子数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核外电子数</a:t>
            </a:r>
          </a:p>
        </p:txBody>
      </p:sp>
      <p:sp>
        <p:nvSpPr>
          <p:cNvPr id="17420" name="Text Box 15"/>
          <p:cNvSpPr txBox="1"/>
          <p:nvPr/>
        </p:nvSpPr>
        <p:spPr>
          <a:xfrm>
            <a:off x="462201" y="515065"/>
            <a:ext cx="2807494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一、原子的构成</a:t>
            </a:r>
          </a:p>
        </p:txBody>
      </p:sp>
      <p:sp>
        <p:nvSpPr>
          <p:cNvPr id="2" name="Text Box 15"/>
          <p:cNvSpPr txBox="1"/>
          <p:nvPr/>
        </p:nvSpPr>
        <p:spPr>
          <a:xfrm>
            <a:off x="462201" y="2686289"/>
            <a:ext cx="2807494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二、核外电子的分层排布</a:t>
            </a:r>
          </a:p>
        </p:txBody>
      </p:sp>
      <p:sp>
        <p:nvSpPr>
          <p:cNvPr id="87053" name="Text Box 13"/>
          <p:cNvSpPr txBox="1"/>
          <p:nvPr/>
        </p:nvSpPr>
        <p:spPr>
          <a:xfrm>
            <a:off x="1032034" y="3031808"/>
            <a:ext cx="410528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原子结构示意图</a:t>
            </a:r>
            <a:endParaRPr lang="zh-CN" altLang="en-US">
              <a:solidFill>
                <a:srgbClr val="006666"/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图片 8193" descr="jiegou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193" y="3528537"/>
            <a:ext cx="1454944" cy="101393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2968943" y="4223385"/>
            <a:ext cx="18574" cy="633889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371249" y="3633787"/>
            <a:ext cx="523399" cy="319088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523298" y="3081337"/>
            <a:ext cx="791051" cy="671513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713798" y="3128962"/>
            <a:ext cx="591026" cy="557213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951923" y="3157537"/>
            <a:ext cx="352901" cy="481013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65709" y="4088607"/>
            <a:ext cx="176689" cy="550069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045744" y="3782854"/>
            <a:ext cx="880110" cy="170021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文本框 8197"/>
          <p:cNvSpPr txBox="1"/>
          <p:nvPr/>
        </p:nvSpPr>
        <p:spPr>
          <a:xfrm>
            <a:off x="2541270" y="4771549"/>
            <a:ext cx="87391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</a:rPr>
              <a:t>原子核</a:t>
            </a:r>
          </a:p>
        </p:txBody>
      </p:sp>
      <p:sp>
        <p:nvSpPr>
          <p:cNvPr id="8213" name="文本框 8212"/>
          <p:cNvSpPr txBox="1"/>
          <p:nvPr/>
        </p:nvSpPr>
        <p:spPr>
          <a:xfrm>
            <a:off x="4072890" y="2836043"/>
            <a:ext cx="835806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电子层</a:t>
            </a:r>
          </a:p>
        </p:txBody>
      </p:sp>
      <p:sp>
        <p:nvSpPr>
          <p:cNvPr id="8205" name="文本框 8204"/>
          <p:cNvSpPr txBox="1"/>
          <p:nvPr/>
        </p:nvSpPr>
        <p:spPr>
          <a:xfrm>
            <a:off x="3693364" y="4638879"/>
            <a:ext cx="222245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该电子层上的电子数</a:t>
            </a:r>
          </a:p>
        </p:txBody>
      </p:sp>
      <p:sp>
        <p:nvSpPr>
          <p:cNvPr id="8202" name="文本框 8201"/>
          <p:cNvSpPr txBox="1"/>
          <p:nvPr/>
        </p:nvSpPr>
        <p:spPr>
          <a:xfrm>
            <a:off x="1574483" y="3082767"/>
            <a:ext cx="1325404" cy="6224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质子数</a:t>
            </a:r>
          </a:p>
          <a:p>
            <a:pPr algn="ctr"/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（核电荷数）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25854" y="3638550"/>
            <a:ext cx="884396" cy="6224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zh-CN" altLang="en-US" b="1" noProof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最外层电子数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6229200" y="2511364"/>
            <a:ext cx="3233473" cy="29908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500" b="1" noProof="1">
                <a:latin typeface="宋体" panose="02010600030101010101" pitchFamily="2" charset="-122"/>
                <a:ea typeface="宋体" panose="02010600030101010101" pitchFamily="2" charset="-122"/>
              </a:rPr>
              <a:t>核外电子的排布规律：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29350" y="2907983"/>
            <a:ext cx="2913698" cy="29908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）电子在核外是</a:t>
            </a:r>
            <a:r>
              <a:rPr lang="zh-CN" altLang="en-US" sz="15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分层排布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的。</a:t>
            </a:r>
            <a:endParaRPr lang="zh-CN" altLang="en-US" sz="15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4150" y="3253264"/>
            <a:ext cx="2715578" cy="41481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电子从离核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最近的</a:t>
            </a:r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一层开始排。</a:t>
            </a:r>
            <a:endParaRPr lang="zh-CN" altLang="en-US" sz="1500" b="1">
              <a:latin typeface="宋体" pitchFamily="2" charset="-122"/>
              <a:ea typeface="宋体" pitchFamily="2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29350" y="3749993"/>
            <a:ext cx="2742248" cy="11072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eaLnBrk="1" hangingPunct="1">
              <a:lnSpc>
                <a:spcPct val="150000"/>
              </a:lnSpc>
            </a:pP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）各电子层上最多排</a:t>
            </a:r>
            <a:r>
              <a:rPr lang="en-US" altLang="zh-CN" sz="1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2n</a:t>
            </a:r>
            <a:r>
              <a:rPr lang="en-US" altLang="zh-CN" sz="1500" b="1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个电子，</a:t>
            </a:r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其中第一层最多排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个电子，最外层最多排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个电子。</a:t>
            </a:r>
            <a:endParaRPr lang="zh-CN" altLang="en-US" sz="1500"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0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5236" grpId="0"/>
      <p:bldP spid="95237" grpId="0" animBg="1"/>
      <p:bldP spid="95238" grpId="0"/>
      <p:bldP spid="95239" grpId="0"/>
      <p:bldP spid="95240" grpId="0" animBg="1"/>
      <p:bldP spid="95241" grpId="0"/>
      <p:bldP spid="95242" grpId="0"/>
      <p:bldP spid="95243" grpId="0"/>
      <p:bldP spid="95244" grpId="0"/>
      <p:bldP spid="95245" grpId="0"/>
      <p:bldP spid="95246" grpId="0"/>
      <p:bldP spid="2" grpId="0"/>
      <p:bldP spid="87053" grpId="0"/>
      <p:bldP spid="8198" grpId="0"/>
      <p:bldP spid="8213" grpId="0"/>
      <p:bldP spid="8205" grpId="0"/>
      <p:bldP spid="8202" grpId="0"/>
      <p:bldP spid="12" grpId="0"/>
      <p:bldP spid="7174" grpId="0"/>
      <p:bldP spid="5" grpId="0"/>
      <p:bldP spid="19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23949" y="614363"/>
            <a:ext cx="3857625" cy="2143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17420" name="Text Box 15"/>
          <p:cNvSpPr txBox="1"/>
          <p:nvPr/>
        </p:nvSpPr>
        <p:spPr>
          <a:xfrm>
            <a:off x="462201" y="562214"/>
            <a:ext cx="2807494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三、离子的形成</a:t>
            </a:r>
          </a:p>
        </p:txBody>
      </p:sp>
      <p:sp>
        <p:nvSpPr>
          <p:cNvPr id="95249" name="Text Box 17"/>
          <p:cNvSpPr txBox="1"/>
          <p:nvPr/>
        </p:nvSpPr>
        <p:spPr>
          <a:xfrm>
            <a:off x="884396" y="4610577"/>
            <a:ext cx="3589973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相对原子质量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质子数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中子数</a:t>
            </a:r>
          </a:p>
        </p:txBody>
      </p:sp>
      <p:sp>
        <p:nvSpPr>
          <p:cNvPr id="17422" name="Text Box 18"/>
          <p:cNvSpPr txBox="1"/>
          <p:nvPr/>
        </p:nvSpPr>
        <p:spPr>
          <a:xfrm>
            <a:off x="462439" y="2885362"/>
            <a:ext cx="305990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二、相对原子质量</a:t>
            </a:r>
          </a:p>
        </p:txBody>
      </p:sp>
      <p:sp>
        <p:nvSpPr>
          <p:cNvPr id="95251" name="Text Box 19"/>
          <p:cNvSpPr txBox="1"/>
          <p:nvPr/>
        </p:nvSpPr>
        <p:spPr>
          <a:xfrm>
            <a:off x="964883" y="3317558"/>
            <a:ext cx="7743349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以碳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原子的质量的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1/12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为标准，其它原子的质量跟它的比值。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14338"/>
          <p:cNvSpPr txBox="1"/>
          <p:nvPr/>
        </p:nvSpPr>
        <p:spPr>
          <a:xfrm>
            <a:off x="932021" y="3843814"/>
            <a:ext cx="1035368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公式：</a:t>
            </a:r>
          </a:p>
        </p:txBody>
      </p:sp>
      <p:sp>
        <p:nvSpPr>
          <p:cNvPr id="15364" name="矩形 15363"/>
          <p:cNvSpPr/>
          <p:nvPr/>
        </p:nvSpPr>
        <p:spPr>
          <a:xfrm>
            <a:off x="1911236" y="3878986"/>
            <a:ext cx="206033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相对原子质量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</a:p>
        </p:txBody>
      </p:sp>
      <p:grpSp>
        <p:nvGrpSpPr>
          <p:cNvPr id="15365" name="组合 15364"/>
          <p:cNvGrpSpPr/>
          <p:nvPr/>
        </p:nvGrpSpPr>
        <p:grpSpPr>
          <a:xfrm>
            <a:off x="3602249" y="3723111"/>
            <a:ext cx="2662455" cy="715284"/>
            <a:chOff x="0" y="66"/>
            <a:chExt cx="3137" cy="803"/>
          </a:xfrm>
        </p:grpSpPr>
        <p:sp>
          <p:nvSpPr>
            <p:cNvPr id="14341" name="直接连接符 15365"/>
            <p:cNvSpPr/>
            <p:nvPr/>
          </p:nvSpPr>
          <p:spPr>
            <a:xfrm>
              <a:off x="0" y="454"/>
              <a:ext cx="272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grpSp>
          <p:nvGrpSpPr>
            <p:cNvPr id="14342" name="组合 15366"/>
            <p:cNvGrpSpPr/>
            <p:nvPr/>
          </p:nvGrpSpPr>
          <p:grpSpPr>
            <a:xfrm>
              <a:off x="79" y="66"/>
              <a:ext cx="3058" cy="803"/>
              <a:chOff x="-11" y="66"/>
              <a:chExt cx="3058" cy="803"/>
            </a:xfrm>
          </p:grpSpPr>
          <p:sp>
            <p:nvSpPr>
              <p:cNvPr id="14343" name="矩形 15367"/>
              <p:cNvSpPr/>
              <p:nvPr/>
            </p:nvSpPr>
            <p:spPr>
              <a:xfrm>
                <a:off x="106" y="66"/>
                <a:ext cx="2518" cy="4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/>
              </a:lstStyle>
              <a:p>
                <a:pPr>
                  <a:spcBef>
                    <a:spcPct val="50000"/>
                  </a:spcBef>
                </a:pP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</a:rPr>
                  <a:t>原子的实际质量</a:t>
                </a:r>
              </a:p>
            </p:txBody>
          </p:sp>
          <p:sp>
            <p:nvSpPr>
              <p:cNvPr id="14344" name="矩形 15368"/>
              <p:cNvSpPr/>
              <p:nvPr/>
            </p:nvSpPr>
            <p:spPr>
              <a:xfrm>
                <a:off x="-11" y="454"/>
                <a:ext cx="3058" cy="4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/>
              </a:lstStyle>
              <a:p>
                <a:pPr>
                  <a:spcBef>
                    <a:spcPct val="50000"/>
                  </a:spcBef>
                </a:pP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碳</a:t>
                </a:r>
                <a:r>
                  <a:rPr lang="en-US" altLang="zh-CN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</a:t>
                </a: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原子质量的</a:t>
                </a:r>
                <a:r>
                  <a:rPr lang="en-US" altLang="zh-CN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1/12</a:t>
                </a:r>
              </a:p>
            </p:txBody>
          </p:sp>
        </p:grpSp>
      </p:grpSp>
      <p:pic>
        <p:nvPicPr>
          <p:cNvPr id="2" name="图片 1" descr="QQ截图20200729090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4" y="980599"/>
            <a:ext cx="3648075" cy="1905000"/>
          </a:xfrm>
          <a:prstGeom prst="rect">
            <a:avLst/>
          </a:prstGeom>
        </p:spPr>
      </p:pic>
      <p:sp>
        <p:nvSpPr>
          <p:cNvPr id="12291" name="矩形 12290"/>
          <p:cNvSpPr/>
          <p:nvPr/>
        </p:nvSpPr>
        <p:spPr>
          <a:xfrm>
            <a:off x="4873626" y="755103"/>
            <a:ext cx="3494467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）定义：带电的原子。</a:t>
            </a:r>
          </a:p>
        </p:txBody>
      </p:sp>
      <p:sp>
        <p:nvSpPr>
          <p:cNvPr id="12292" name="矩形 12291"/>
          <p:cNvSpPr/>
          <p:nvPr/>
        </p:nvSpPr>
        <p:spPr>
          <a:xfrm>
            <a:off x="4873625" y="1285082"/>
            <a:ext cx="2242053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）分类：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6035068" y="1066051"/>
            <a:ext cx="3555038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阳离子（带正电荷）如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:Na</a:t>
            </a:r>
            <a:r>
              <a:rPr lang="en-US" altLang="zh-CN" sz="16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6035085" y="1510541"/>
            <a:ext cx="3555929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阴离子（带负电荷）如：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altLang="zh-CN" sz="16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</a:p>
        </p:txBody>
      </p:sp>
      <p:sp>
        <p:nvSpPr>
          <p:cNvPr id="12298" name="左大括号 12297"/>
          <p:cNvSpPr/>
          <p:nvPr/>
        </p:nvSpPr>
        <p:spPr>
          <a:xfrm>
            <a:off x="5953848" y="1123218"/>
            <a:ext cx="81060" cy="634224"/>
          </a:xfrm>
          <a:prstGeom prst="leftBrace">
            <a:avLst>
              <a:gd name="adj1" fmla="val 65056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lstStyle>
            <a:defPPr/>
          </a:lstStyle>
          <a:p>
            <a:endParaRPr lang="zh-CN" altLang="en-US" sz="1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296" name="矩形 12295"/>
          <p:cNvSpPr/>
          <p:nvPr/>
        </p:nvSpPr>
        <p:spPr>
          <a:xfrm>
            <a:off x="4873466" y="1905953"/>
            <a:ext cx="3088958" cy="3154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）判断：</a:t>
            </a:r>
            <a:r>
              <a:rPr lang="zh-CN" altLang="en-US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质子数≠电子数</a:t>
            </a:r>
            <a:endParaRPr lang="zh-CN" altLang="en-US" sz="1600" baseline="30000">
              <a:latin typeface="宋体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297" name="矩形 12296"/>
          <p:cNvSpPr/>
          <p:nvPr/>
        </p:nvSpPr>
        <p:spPr>
          <a:xfrm>
            <a:off x="4873626" y="2330441"/>
            <a:ext cx="4767368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）离子是构成物质的一种粒子。</a:t>
            </a:r>
            <a:endParaRPr lang="zh-CN" altLang="en-US" sz="1600" baseline="30000">
              <a:solidFill>
                <a:srgbClr val="FF3300"/>
              </a:solidFill>
              <a:latin typeface="宋体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0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5249" grpId="0"/>
      <p:bldP spid="17422" grpId="0"/>
      <p:bldP spid="95251" grpId="0"/>
      <p:bldP spid="9" grpId="0"/>
      <p:bldP spid="15364" grpId="0"/>
      <p:bldP spid="12291" grpId="0"/>
      <p:bldP spid="12292" grpId="0"/>
      <p:bldP spid="12293" grpId="0"/>
      <p:bldP spid="12294" grpId="0"/>
      <p:bldP spid="12296" grpId="0"/>
      <p:bldP spid="122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480060" y="618173"/>
            <a:ext cx="8097679" cy="15234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龙口市校级月考）下列粒子中，带负电荷的是（　　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．原子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．质子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．中子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．电子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060" y="1708786"/>
            <a:ext cx="8097679" cy="24922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江西模拟）铯原子钟是一种精密的计时器具，它的稳定程度很高，目前最好的铯原子钟达到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2000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万年才相差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秒。已知某种铯原子的相对原子质量为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，核外电子数为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55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，则该原子的中子数为（　　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34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55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79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134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04309" y="742474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2132" y="3194685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38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433388" y="424816"/>
            <a:ext cx="8277225" cy="152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3．（2019秋•南昌期末）关于Mg和Mg</a:t>
            </a:r>
            <a:r>
              <a:rPr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2+</a:t>
            </a:r>
            <a:r>
              <a:rPr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的叙述正确的是（　　）</a:t>
            </a:r>
          </a:p>
          <a:p>
            <a:pPr marL="130016" indent="-130016">
              <a:lnSpc>
                <a:spcPct val="150000"/>
              </a:lnSpc>
            </a:pPr>
            <a:r>
              <a:rPr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A．核电荷数相同	     B．最外层电子数相同	</a:t>
            </a:r>
          </a:p>
          <a:p>
            <a:pPr marL="130016" indent="-130016">
              <a:lnSpc>
                <a:spcPct val="150000"/>
              </a:lnSpc>
            </a:pPr>
            <a:r>
              <a:rPr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C．核外电子数相同	D．电子层数相同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3388" y="2172652"/>
            <a:ext cx="8277225" cy="17478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3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大丰区校级模拟）氦（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He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）核聚变会释放出巨大能量，给人类能源危机提供了途径，各国都对这一科技感兴趣，我国也取得了较大进展。如图是核聚变燃料氦的原子结构模型。下列说法正确的是（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04272" y="3657601"/>
            <a:ext cx="1300639" cy="12882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645795" y="3920490"/>
            <a:ext cx="7098030" cy="17497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lnSpc>
                <a:spcPct val="13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．“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”表示的是质子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．氦的相对原子质量为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．氦原子核外有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个电子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．氦原子的核电荷数为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71137" y="4056221"/>
            <a:ext cx="356711" cy="318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149466" y="615791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1071" y="3529012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763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40995" y="600551"/>
            <a:ext cx="859107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章贡区模拟）下列结构示意图表示稀有气体原子的是（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QQ截图20200729083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" y="992029"/>
            <a:ext cx="6876098" cy="10186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16266" y="600551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0995" y="2107882"/>
            <a:ext cx="842010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/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天桥区二模）下列对相应微粒的描述中，正确的是（　　）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2516" y="3613309"/>
            <a:ext cx="4612481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674370" y="2499360"/>
            <a:ext cx="8257699" cy="15234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．微粒甲在化学反应中易失电子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．微粒乙示意图第三层有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个电子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．微粒丙为阳离子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．微粒丁化学性质比较活泼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1466" y="2107882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85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645796" y="2172177"/>
            <a:ext cx="7965281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澧县期末改编）（</a:t>
            </a:r>
            <a:r>
              <a:rPr 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）碳原子的核电荷数是</a:t>
            </a:r>
            <a:r>
              <a:rPr lang="zh-CN" alt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，核外电子总数是</a:t>
            </a:r>
            <a:r>
              <a:rPr lang="zh-CN" alt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；（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）已知氧原子的相对原子质量是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，氧原子中含有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个质子，那该氧原子中有</a:t>
            </a:r>
            <a:r>
              <a:rPr lang="en-US" sz="21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个中子。
</a:t>
            </a:r>
            <a:endParaRPr lang="zh-CN" altLang="en-US" sz="21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0920" y="2215515"/>
            <a:ext cx="274755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endParaRPr lang="zh-CN" altLang="en-US" sz="21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324" y="2736532"/>
            <a:ext cx="274755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endParaRPr lang="zh-CN" altLang="en-US" sz="21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43947" y="3295789"/>
            <a:ext cx="274755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endParaRPr lang="en-US" altLang="en-US" sz="21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89122" y="604838"/>
            <a:ext cx="8162449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榆次区期末）某元素的粒子结构示意图为     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，该微粒符号可表示为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en-US" altLang="zh-CN" sz="21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2﹣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，则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的值为（　　）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 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30016" indent="-130016"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28046" y="424815"/>
            <a:ext cx="970598" cy="124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377816" y="1155382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474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10039" y="557689"/>
            <a:ext cx="8437721" cy="5529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春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平房区期末）下列事实用微粒的知识解释错误的是（　　） 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161" y="1254443"/>
          <a:ext cx="7879557" cy="3357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566"/>
                <a:gridCol w="3007043"/>
                <a:gridCol w="3770948"/>
              </a:tblGrid>
              <a:tr h="508635"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选项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事实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解释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35"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A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冰水混合物是纯净物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由同种分子构成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35"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B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夏天铜质的电线下垂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温度升高，铜原子间的间隔变大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695"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C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氯化钠在热水中溶解得更快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受热情况下，分子能量增大，运动速率加快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486"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D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金刚石硬而石墨软</a:t>
                      </a:r>
                      <a:endParaRPr lang="en-US" altLang="en-US" sz="2100" b="0">
                        <a:latin typeface="宋体" panose="02010600030101010101" pitchFamily="2" charset="-122"/>
                        <a:ea typeface="宋体" panose="02010600030101010101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新宋体" panose="02010609030101010101" charset="-122"/>
                        </a:rPr>
                        <a:t>碳原子的排列方式不同</a:t>
                      </a:r>
                      <a:endParaRPr lang="en-US" altLang="en-US" sz="2100" b="0">
                        <a:latin typeface="宋体" pitchFamily="2" charset="-122"/>
                        <a:ea typeface="宋体" pitchFamily="2" charset="-122"/>
                        <a:cs typeface="新宋体" panose="02010609030101010101" charset="-122"/>
                      </a:endParaRPr>
                    </a:p>
                  </a:txBody>
                  <a:tcPr marL="14288" marR="14288" marT="14288" marB="1428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153401" y="638651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54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80060" y="513398"/>
            <a:ext cx="7880033" cy="15234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莒县模拟）下列变化能证明分子可以再分的是（　　）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．水蒸发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B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．电解水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．干冰升华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D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．硬水软化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060" y="1551147"/>
            <a:ext cx="7880033" cy="29777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130016" indent="-130016">
              <a:lnSpc>
                <a:spcPct val="150000"/>
              </a:lnSpc>
            </a:pP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西岗区期末）用微粒的观点回答下列问题：（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）干冰汽化体积变大，因为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                        　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）杯中的水敞口不断减少，因为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                    　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）一氧化碳和二氧化碳化学性质不同的原因是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        　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</a:t>
            </a:r>
            <a:r>
              <a:rPr 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）金刚石和石墨的物理性质差异很大的原因是</a:t>
            </a:r>
            <a:r>
              <a:rPr lang="zh-CN" altLang="en-US" sz="21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        　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
</a:t>
            </a:r>
            <a:endParaRPr lang="zh-CN" altLang="en-US" sz="2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4831" y="2187893"/>
            <a:ext cx="292772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二氧化碳分子间的间隔变大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9175" y="2651761"/>
            <a:ext cx="2462854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分子是在不断的运动的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40329" y="3124677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分子的构成不同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0329" y="3607594"/>
            <a:ext cx="2462854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碳原子的排列方式不同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89997" y="648176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615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5795" y="79534"/>
            <a:ext cx="200787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趣味导学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30580" y="2043589"/>
            <a:ext cx="519113" cy="852488"/>
            <a:chOff x="2943" y="4118"/>
            <a:chExt cx="1090" cy="1790"/>
          </a:xfrm>
        </p:grpSpPr>
        <p:sp>
          <p:nvSpPr>
            <p:cNvPr id="3" name="椭圆 2"/>
            <p:cNvSpPr/>
            <p:nvPr/>
          </p:nvSpPr>
          <p:spPr>
            <a:xfrm>
              <a:off x="3178" y="4356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178" y="5053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655" y="4118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43" y="5530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9" name="Line 1033"/>
          <p:cNvSpPr/>
          <p:nvPr/>
        </p:nvSpPr>
        <p:spPr>
          <a:xfrm flipV="1">
            <a:off x="1593057" y="3038475"/>
            <a:ext cx="2145506" cy="9049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  <p:txBody>
          <a:bodyPr lIns="68580" tIns="34290" rIns="68580" bIns="34290"/>
          <a:lstStyle>
            <a:defPPr/>
          </a:lstStyle>
          <a:p>
            <a:endParaRPr/>
          </a:p>
        </p:txBody>
      </p:sp>
      <p:grpSp>
        <p:nvGrpSpPr>
          <p:cNvPr id="15" name="组合 14"/>
          <p:cNvGrpSpPr/>
          <p:nvPr/>
        </p:nvGrpSpPr>
        <p:grpSpPr>
          <a:xfrm>
            <a:off x="3870960" y="2223611"/>
            <a:ext cx="560070" cy="708660"/>
            <a:chOff x="7195" y="4118"/>
            <a:chExt cx="1176" cy="1488"/>
          </a:xfrm>
        </p:grpSpPr>
        <p:sp>
          <p:nvSpPr>
            <p:cNvPr id="11" name="椭圆 10"/>
            <p:cNvSpPr/>
            <p:nvPr/>
          </p:nvSpPr>
          <p:spPr>
            <a:xfrm>
              <a:off x="7695" y="4118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695" y="4911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195" y="4216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195" y="5070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39915" y="2318385"/>
            <a:ext cx="407194" cy="511969"/>
            <a:chOff x="10833" y="3978"/>
            <a:chExt cx="855" cy="1075"/>
          </a:xfrm>
        </p:grpSpPr>
        <p:sp>
          <p:nvSpPr>
            <p:cNvPr id="17" name="椭圆 16"/>
            <p:cNvSpPr/>
            <p:nvPr/>
          </p:nvSpPr>
          <p:spPr>
            <a:xfrm>
              <a:off x="10833" y="4216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1310" y="3978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1310" y="4675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74330" y="2716054"/>
            <a:ext cx="321945" cy="661511"/>
            <a:chOff x="13536" y="5075"/>
            <a:chExt cx="676" cy="1389"/>
          </a:xfrm>
        </p:grpSpPr>
        <p:sp>
          <p:nvSpPr>
            <p:cNvPr id="18" name="椭圆 17"/>
            <p:cNvSpPr/>
            <p:nvPr/>
          </p:nvSpPr>
          <p:spPr>
            <a:xfrm>
              <a:off x="13536" y="5075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3536" y="5770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5806" y="3161347"/>
            <a:ext cx="519113" cy="852488"/>
            <a:chOff x="2943" y="4118"/>
            <a:chExt cx="1090" cy="1790"/>
          </a:xfrm>
        </p:grpSpPr>
        <p:sp>
          <p:nvSpPr>
            <p:cNvPr id="24" name="椭圆 23"/>
            <p:cNvSpPr/>
            <p:nvPr/>
          </p:nvSpPr>
          <p:spPr>
            <a:xfrm>
              <a:off x="3178" y="4356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178" y="5053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655" y="4118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943" y="5530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29063" y="3181350"/>
            <a:ext cx="560070" cy="708660"/>
            <a:chOff x="7195" y="4118"/>
            <a:chExt cx="1176" cy="1488"/>
          </a:xfrm>
        </p:grpSpPr>
        <p:sp>
          <p:nvSpPr>
            <p:cNvPr id="29" name="椭圆 28"/>
            <p:cNvSpPr/>
            <p:nvPr/>
          </p:nvSpPr>
          <p:spPr>
            <a:xfrm>
              <a:off x="7695" y="4118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7695" y="4911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195" y="4216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7195" y="5070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39915" y="3199924"/>
            <a:ext cx="407194" cy="511969"/>
            <a:chOff x="10833" y="3978"/>
            <a:chExt cx="855" cy="1075"/>
          </a:xfrm>
        </p:grpSpPr>
        <p:sp>
          <p:nvSpPr>
            <p:cNvPr id="34" name="椭圆 33"/>
            <p:cNvSpPr/>
            <p:nvPr/>
          </p:nvSpPr>
          <p:spPr>
            <a:xfrm>
              <a:off x="10833" y="4216"/>
              <a:ext cx="676" cy="69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1310" y="3978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310" y="4675"/>
              <a:ext cx="378" cy="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491889" y="2819876"/>
            <a:ext cx="274755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en-US" altLang="zh-CN" sz="2100" b="1">
                <a:solidFill>
                  <a:srgbClr val="3333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</a:p>
        </p:txBody>
      </p:sp>
      <p:sp>
        <p:nvSpPr>
          <p:cNvPr id="39" name="Line 1033"/>
          <p:cNvSpPr/>
          <p:nvPr/>
        </p:nvSpPr>
        <p:spPr>
          <a:xfrm flipV="1">
            <a:off x="4634389" y="2995613"/>
            <a:ext cx="2154555" cy="10954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  <p:txBody>
          <a:bodyPr lIns="68580" tIns="34290" rIns="68580" bIns="34290"/>
          <a:lstStyle>
            <a:defPPr/>
          </a:lstStyle>
          <a:p>
            <a:endParaRPr/>
          </a:p>
        </p:txBody>
      </p:sp>
      <p:sp>
        <p:nvSpPr>
          <p:cNvPr id="53" name="文本框 52"/>
          <p:cNvSpPr txBox="1"/>
          <p:nvPr/>
        </p:nvSpPr>
        <p:spPr>
          <a:xfrm>
            <a:off x="645795" y="424816"/>
            <a:ext cx="8020050" cy="15225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通过上节课的学习我们知道，在化学变化中，分子可以分为</a:t>
            </a:r>
            <a:r>
              <a:rPr lang="zh-CN" altLang="en-US" sz="21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1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又可以结合成新分子。即在化学变化中</a:t>
            </a:r>
            <a:r>
              <a:rPr lang="zh-CN" altLang="en-US" sz="21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不可再分，是化学变化的最小粒子。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883093" y="2373154"/>
            <a:ext cx="1565434" cy="6224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333399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过氧化氢分子分解为原子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026819" y="2343150"/>
            <a:ext cx="1369219" cy="6224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333399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原子重新结合成新分子</a:t>
            </a:r>
          </a:p>
        </p:txBody>
      </p:sp>
      <p:sp>
        <p:nvSpPr>
          <p:cNvPr id="91171" name="Text Box 35"/>
          <p:cNvSpPr txBox="1"/>
          <p:nvPr/>
        </p:nvSpPr>
        <p:spPr>
          <a:xfrm>
            <a:off x="561022" y="4391977"/>
            <a:ext cx="7933373" cy="391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</a:rPr>
              <a:t>那么，原子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任何情况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下都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不能再分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吗？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7271" y="990124"/>
            <a:ext cx="680314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47424" y="990124"/>
            <a:ext cx="680314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576661" y="990124"/>
            <a:ext cx="680314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</a:t>
            </a:r>
          </a:p>
        </p:txBody>
      </p:sp>
    </p:spTree>
    <p:extLst>
      <p:ext uri="{BB962C8B-B14F-4D97-AF65-F5344CB8AC3E}">
        <p14:creationId xmlns:p14="http://schemas.microsoft.com/office/powerpoint/2010/main" val="24905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3" grpId="0"/>
      <p:bldP spid="54" grpId="0"/>
      <p:bldP spid="55" grpId="0"/>
      <p:bldP spid="91171" grpId="0" animBg="1"/>
      <p:bldP spid="10" grpId="0"/>
      <p:bldP spid="1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/>
          <p:nvPr/>
        </p:nvSpPr>
        <p:spPr>
          <a:xfrm>
            <a:off x="497205" y="3175636"/>
            <a:ext cx="6538913" cy="1522571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1897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年，汤姆森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在原子内部发现了带负电的电子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，摧毁了“原子不可再分”的观点，并建立了新的原子结构模型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--“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葡萄干布丁模型”。</a:t>
            </a:r>
            <a:r>
              <a:rPr lang="zh-CN" altLang="en-US" sz="21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7205" y="491491"/>
            <a:ext cx="6538913" cy="1522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远在公元前5世纪，希腊哲学家德谟克利特（约公元前460~前370）等，认为万物都是由大量不可再分的微粒构成的，并把这种微粒叫做原子。</a:t>
            </a:r>
          </a:p>
        </p:txBody>
      </p:sp>
      <p:sp>
        <p:nvSpPr>
          <p:cNvPr id="19462" name="Text Box 18"/>
          <p:cNvSpPr txBox="1"/>
          <p:nvPr/>
        </p:nvSpPr>
        <p:spPr>
          <a:xfrm>
            <a:off x="497205" y="2072164"/>
            <a:ext cx="6538913" cy="1037749"/>
          </a:xfrm>
          <a:prstGeom prst="rect">
            <a:avLst/>
          </a:prstGeom>
          <a:solidFill>
            <a:schemeClr val="accent6">
              <a:lumMod val="40000"/>
              <a:lumOff val="60000"/>
              <a:alpha val="82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到了19世纪前半叶，英国科学家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道尔顿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提出：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构成物质的最小粒子是原子，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原子是不可再分的实心球体。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pic>
        <p:nvPicPr>
          <p:cNvPr id="19469" name="Picture 4" descr="道尔顿（Dalton）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88" y="491490"/>
            <a:ext cx="1737360" cy="17726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0" name="Rectangle 5"/>
          <p:cNvSpPr/>
          <p:nvPr/>
        </p:nvSpPr>
        <p:spPr>
          <a:xfrm>
            <a:off x="7215188" y="2279809"/>
            <a:ext cx="1737360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/>
            <a:r>
              <a:rPr lang="zh-CN" altLang="en-US" sz="15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英国化学家道尔顿</a:t>
            </a:r>
          </a:p>
        </p:txBody>
      </p:sp>
      <p:grpSp>
        <p:nvGrpSpPr>
          <p:cNvPr id="19463" name="Group 11"/>
          <p:cNvGrpSpPr/>
          <p:nvPr/>
        </p:nvGrpSpPr>
        <p:grpSpPr>
          <a:xfrm>
            <a:off x="7102193" y="2721293"/>
            <a:ext cx="1850888" cy="2281052"/>
            <a:chOff x="103" y="0"/>
            <a:chExt cx="1457" cy="2155"/>
          </a:xfrm>
        </p:grpSpPr>
        <p:pic>
          <p:nvPicPr>
            <p:cNvPr id="19467" name="Picture 12" descr="thomson-j-j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" y="0"/>
              <a:ext cx="1368" cy="17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Rectangle 13"/>
            <p:cNvSpPr/>
            <p:nvPr/>
          </p:nvSpPr>
          <p:spPr>
            <a:xfrm>
              <a:off x="103" y="1867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defPPr/>
            </a:lstStyle>
            <a:p>
              <a:pPr algn="ctr"/>
              <a:r>
                <a:rPr lang="zh-CN" altLang="en-US" sz="15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英国物理学家</a:t>
              </a:r>
            </a:p>
            <a:p>
              <a:pPr algn="ctr"/>
              <a:r>
                <a:rPr lang="zh-CN" altLang="en-US" sz="15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汤姆森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</p:spTree>
    <p:extLst>
      <p:ext uri="{BB962C8B-B14F-4D97-AF65-F5344CB8AC3E}">
        <p14:creationId xmlns:p14="http://schemas.microsoft.com/office/powerpoint/2010/main" val="38347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nimBg="1"/>
      <p:bldP spid="2" grpId="0" animBg="1"/>
      <p:bldP spid="19462" grpId="0" animBg="1"/>
      <p:bldP spid="19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7284244" y="1612583"/>
            <a:ext cx="1770221" cy="36623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>
            <a:defPPr/>
          </a:lstStyle>
          <a:p>
            <a:pPr algn="ctr" eaLnBrk="0" hangingPunct="0">
              <a:lnSpc>
                <a:spcPct val="120000"/>
              </a:lnSpc>
              <a:buFontTx/>
            </a:pP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汤姆森原子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模型</a:t>
            </a:r>
          </a:p>
        </p:txBody>
      </p:sp>
      <p:pic>
        <p:nvPicPr>
          <p:cNvPr id="5" name="Picture 16" descr="H3T_4U2(XN(TM`6WSFYQ9{R"/>
          <p:cNvPicPr>
            <a:picLocks noChangeAspect="1"/>
          </p:cNvPicPr>
          <p:nvPr/>
        </p:nvPicPr>
        <p:blipFill>
          <a:blip r:embed="rId2">
            <a:lum bright="-32001" contrast="50000"/>
          </a:blip>
          <a:srcRect t="7635" b="7635"/>
          <a:stretch>
            <a:fillRect/>
          </a:stretch>
        </p:blipFill>
        <p:spPr>
          <a:xfrm>
            <a:off x="7416614" y="540401"/>
            <a:ext cx="1363055" cy="986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9571" y="456248"/>
            <a:ext cx="6753701" cy="1522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>
            <a:defPPr/>
          </a:lstStyle>
          <a:p>
            <a:pPr fontAlgn="auto">
              <a:lnSpc>
                <a:spcPct val="150000"/>
              </a:lnSpc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“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葡萄干布丁模型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100">
                <a:solidFill>
                  <a:srgbClr val="66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认为，原子是一个平均分布着正电荷的圆球状粒子，而带负电荷的电子像一粒粒葡萄干一样镶嵌其中，中和了正电荷，从而形成了中性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原子。</a:t>
            </a:r>
          </a:p>
        </p:txBody>
      </p:sp>
      <p:sp>
        <p:nvSpPr>
          <p:cNvPr id="20483" name="Rectangle 9"/>
          <p:cNvSpPr/>
          <p:nvPr/>
        </p:nvSpPr>
        <p:spPr>
          <a:xfrm>
            <a:off x="369570" y="2196941"/>
            <a:ext cx="4890135" cy="1483043"/>
          </a:xfrm>
          <a:prstGeom prst="rect">
            <a:avLst/>
          </a:prstGeom>
          <a:solidFill>
            <a:srgbClr val="FFFF00">
              <a:alpha val="44000"/>
            </a:srgbClr>
          </a:solidFill>
          <a:ln w="9525">
            <a:noFill/>
          </a:ln>
        </p:spPr>
        <p:txBody>
          <a:bodyPr lIns="68580" tIns="34290" rIns="68580" bIns="34290" anchor="b"/>
          <a:lstStyle>
            <a:defPPr/>
          </a:lstStyle>
          <a:p>
            <a:pPr eaLnBrk="0" fontAlgn="auto" hangingPunct="0">
              <a:lnSpc>
                <a:spcPct val="150000"/>
              </a:lnSpc>
              <a:buFontTx/>
            </a:pP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1911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年，卢瑟福通过精密的实验证明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在原子中心有一个带正电的</a:t>
            </a:r>
            <a:r>
              <a:rPr lang="zh-CN" altLang="en-US" sz="21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极小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的核，电子在一个很大的空间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绕核</a:t>
            </a:r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做高速旋转。</a:t>
            </a:r>
          </a:p>
        </p:txBody>
      </p:sp>
      <p:grpSp>
        <p:nvGrpSpPr>
          <p:cNvPr id="20482" name="Group 2"/>
          <p:cNvGrpSpPr/>
          <p:nvPr/>
        </p:nvGrpSpPr>
        <p:grpSpPr>
          <a:xfrm>
            <a:off x="5390460" y="2196470"/>
            <a:ext cx="3404015" cy="1771866"/>
            <a:chOff x="442" y="48"/>
            <a:chExt cx="4040" cy="2480"/>
          </a:xfrm>
        </p:grpSpPr>
        <p:grpSp>
          <p:nvGrpSpPr>
            <p:cNvPr id="20485" name="Group 3"/>
            <p:cNvGrpSpPr/>
            <p:nvPr/>
          </p:nvGrpSpPr>
          <p:grpSpPr>
            <a:xfrm>
              <a:off x="442" y="48"/>
              <a:ext cx="2495" cy="2478"/>
              <a:chOff x="270" y="33"/>
              <a:chExt cx="1525" cy="1688"/>
            </a:xfrm>
          </p:grpSpPr>
          <p:pic>
            <p:nvPicPr>
              <p:cNvPr id="20489" name="Picture 4" descr="卢瑟福-英国物理学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" y="33"/>
                <a:ext cx="989" cy="12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0" name="Rectangle 5"/>
              <p:cNvSpPr/>
              <p:nvPr/>
            </p:nvSpPr>
            <p:spPr>
              <a:xfrm>
                <a:off x="270" y="1369"/>
                <a:ext cx="1525" cy="3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/>
              </a:lstStyle>
              <a:p>
                <a:pPr algn="ctr"/>
                <a:r>
                  <a:rPr lang="zh-CN" altLang="en-US">
                    <a:solidFill>
                      <a:srgbClr val="0000FF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英国科学家卢瑟福</a:t>
                </a:r>
                <a:endParaRPr lang="zh-CN" altLang="en-US">
                  <a:solidFill>
                    <a:srgbClr val="0000FF"/>
                  </a:solidFill>
                  <a:latin typeface="Times New Roman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0486" name="Group 6"/>
            <p:cNvGrpSpPr/>
            <p:nvPr/>
          </p:nvGrpSpPr>
          <p:grpSpPr>
            <a:xfrm>
              <a:off x="2828" y="48"/>
              <a:ext cx="1654" cy="2480"/>
              <a:chOff x="170" y="0"/>
              <a:chExt cx="847" cy="1274"/>
            </a:xfrm>
          </p:grpSpPr>
          <p:sp>
            <p:nvSpPr>
              <p:cNvPr id="20487" name="Rectangle 7"/>
              <p:cNvSpPr/>
              <p:nvPr/>
            </p:nvSpPr>
            <p:spPr>
              <a:xfrm>
                <a:off x="180" y="1008"/>
                <a:ext cx="833" cy="2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defPPr/>
              </a:lstStyle>
              <a:p>
                <a:pPr algn="ctr"/>
                <a:r>
                  <a:rPr lang="zh-CN" altLang="en-US">
                    <a:solidFill>
                      <a:srgbClr val="FF0066"/>
                    </a:solidFill>
                    <a:latin typeface="Franklin Gothic Book" pitchFamily="34" charset="0"/>
                    <a:ea typeface="黑体" panose="02010609060101010101" pitchFamily="49" charset="-122"/>
                  </a:rPr>
                  <a:t>有核</a:t>
                </a:r>
                <a:r>
                  <a:rPr lang="zh-CN" altLang="en-US">
                    <a:solidFill>
                      <a:srgbClr val="0000FF"/>
                    </a:solidFill>
                    <a:latin typeface="Franklin Gothic Book" pitchFamily="34" charset="0"/>
                    <a:ea typeface="黑体" panose="02010609060101010101" pitchFamily="49" charset="-122"/>
                  </a:rPr>
                  <a:t>模型</a:t>
                </a:r>
              </a:p>
            </p:txBody>
          </p:sp>
          <p:pic>
            <p:nvPicPr>
              <p:cNvPr id="20488" name="Picture 8" descr="$)]N%YIK8U}~YL%K1I`_VCL"/>
              <p:cNvPicPr>
                <a:picLocks noChangeAspect="1"/>
              </p:cNvPicPr>
              <p:nvPr/>
            </p:nvPicPr>
            <p:blipFill>
              <a:blip r:embed="rId4">
                <a:lum bright="-14001" contrast="38000"/>
              </a:blip>
              <a:srcRect t="5859"/>
              <a:stretch>
                <a:fillRect/>
              </a:stretch>
            </p:blipFill>
            <p:spPr>
              <a:xfrm>
                <a:off x="170" y="0"/>
                <a:ext cx="847" cy="94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" name="文本框 6"/>
          <p:cNvSpPr txBox="1"/>
          <p:nvPr/>
        </p:nvSpPr>
        <p:spPr>
          <a:xfrm>
            <a:off x="303372" y="3942397"/>
            <a:ext cx="6343724" cy="392415"/>
          </a:xfrm>
          <a:prstGeom prst="rect">
            <a:avLst/>
          </a:prstGeom>
          <a:solidFill>
            <a:schemeClr val="accent4">
              <a:lumMod val="40000"/>
              <a:lumOff val="60000"/>
              <a:alpha val="44000"/>
            </a:schemeClr>
          </a:solidFill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即原子是由居于原子中心的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原子核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核外电子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构成。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</p:spTree>
    <p:extLst>
      <p:ext uri="{BB962C8B-B14F-4D97-AF65-F5344CB8AC3E}">
        <p14:creationId xmlns:p14="http://schemas.microsoft.com/office/powerpoint/2010/main" val="15454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048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6252" y="79534"/>
            <a:ext cx="125015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新知学习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36407" y="79534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一、原子的构成</a:t>
            </a:r>
          </a:p>
        </p:txBody>
      </p:sp>
      <p:pic>
        <p:nvPicPr>
          <p:cNvPr id="15" name="Picture 3" descr="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8605" y="545783"/>
            <a:ext cx="3179445" cy="322564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矩形 1"/>
          <p:cNvSpPr/>
          <p:nvPr/>
        </p:nvSpPr>
        <p:spPr>
          <a:xfrm>
            <a:off x="282893" y="691992"/>
            <a:ext cx="3086100" cy="27265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3439002" y="1580198"/>
            <a:ext cx="236696" cy="549116"/>
          </a:xfrm>
          <a:prstGeom prst="rightArrow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97606" y="1633538"/>
            <a:ext cx="712946" cy="414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原子</a:t>
            </a:r>
          </a:p>
        </p:txBody>
      </p:sp>
      <p:sp>
        <p:nvSpPr>
          <p:cNvPr id="17413" name="AutoShape 5"/>
          <p:cNvSpPr/>
          <p:nvPr/>
        </p:nvSpPr>
        <p:spPr bwMode="auto">
          <a:xfrm>
            <a:off x="4408872" y="1146648"/>
            <a:ext cx="160339" cy="1322794"/>
          </a:xfrm>
          <a:prstGeom prst="leftBrace">
            <a:avLst>
              <a:gd name="adj1" fmla="val 5563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>
            <a:defPPr/>
          </a:lstStyle>
          <a:p>
            <a:endParaRPr lang="zh-CN" altLang="en-US" sz="22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414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04849" y="957263"/>
            <a:ext cx="1039654" cy="414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原子核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86991" y="2213853"/>
            <a:ext cx="1684435" cy="414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核外电子</a:t>
            </a:r>
          </a:p>
        </p:txBody>
      </p:sp>
      <p:sp>
        <p:nvSpPr>
          <p:cNvPr id="17416" name="AutoShape 8"/>
          <p:cNvSpPr/>
          <p:nvPr/>
        </p:nvSpPr>
        <p:spPr bwMode="auto">
          <a:xfrm>
            <a:off x="5484333" y="760723"/>
            <a:ext cx="121144" cy="807923"/>
          </a:xfrm>
          <a:prstGeom prst="leftBrace">
            <a:avLst>
              <a:gd name="adj1" fmla="val 5557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>
            <a:defPPr/>
          </a:lstStyle>
          <a:p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05619" y="1371996"/>
            <a:ext cx="964697" cy="414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中子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605540" y="542600"/>
            <a:ext cx="1091186" cy="414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质子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271261" y="542449"/>
            <a:ext cx="2897981" cy="623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个质子带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个单位的正电荷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200373" y="1407002"/>
            <a:ext cx="1300677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（不带电）</a:t>
            </a:r>
          </a:p>
        </p:txBody>
      </p:sp>
      <p:sp>
        <p:nvSpPr>
          <p:cNvPr id="17422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26029" y="2286087"/>
            <a:ext cx="3162300" cy="345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个电子带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个单位负电荷）</a:t>
            </a:r>
          </a:p>
        </p:txBody>
      </p:sp>
      <p:sp>
        <p:nvSpPr>
          <p:cNvPr id="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32673" y="2837022"/>
            <a:ext cx="888206" cy="345281"/>
          </a:xfrm>
          <a:prstGeom prst="rect">
            <a:avLst/>
          </a:prstGeom>
          <a:noFill/>
          <a:ln w="28575" cmpd="sng">
            <a:noFill/>
            <a:prstDash val="solid"/>
            <a:miter lim="800000"/>
          </a:ln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原子核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887379" y="2327434"/>
            <a:ext cx="591503" cy="57007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343025" y="1693545"/>
            <a:ext cx="652939" cy="70056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/>
          </a:lstStyle>
          <a:p>
            <a:pPr algn="ctr"/>
            <a:endParaRPr lang="zh-CN" altLang="en-US"/>
          </a:p>
        </p:txBody>
      </p:sp>
      <p:pic>
        <p:nvPicPr>
          <p:cNvPr id="7179" name="Picture 26" descr="pic_34073"/>
          <p:cNvPicPr>
            <a:picLocks noChangeAspect="1"/>
          </p:cNvPicPr>
          <p:nvPr/>
        </p:nvPicPr>
        <p:blipFill>
          <a:blip r:embed="rId5">
            <a:clrChange>
              <a:clrFrom>
                <a:srgbClr val="EFEDF0"/>
              </a:clrFrom>
              <a:clrTo>
                <a:srgbClr val="EFED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767" y="2752249"/>
            <a:ext cx="2777966" cy="2221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390198" y="4838224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>
            <a:defPPr/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原子的构成示意图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0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412" grpId="0"/>
      <p:bldP spid="17413" grpId="0" animBg="1"/>
      <p:bldP spid="17414" grpId="0"/>
      <p:bldP spid="17415" grpId="0"/>
      <p:bldP spid="17416" grpId="0" animBg="1"/>
      <p:bldP spid="17417" grpId="0"/>
      <p:bldP spid="17419" grpId="0"/>
      <p:bldP spid="17420" grpId="0"/>
      <p:bldP spid="17421" grpId="0"/>
      <p:bldP spid="17422" grpId="0"/>
      <p:bldP spid="6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3b111f-7580-4548-a17a-879b5f48e7a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bbf6b0c-f8be-446d-94d7-0e26dede8d1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bbf6b0c-f8be-446d-94d7-0e26dede8d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99b81b9-c396-48d9-a671-3eedb983297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a9d0231-e6cd-4a35-b681-9a92b27da3c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4688</Words>
  <Application>Microsoft Office PowerPoint</Application>
  <PresentationFormat>全屏显示(16:9)</PresentationFormat>
  <Paragraphs>523</Paragraphs>
  <Slides>39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czwlzx</dc:creator>
  <cp:lastModifiedBy>User</cp:lastModifiedBy>
  <cp:revision>31</cp:revision>
  <dcterms:created xsi:type="dcterms:W3CDTF">2020-05-08T13:21:30Z</dcterms:created>
  <dcterms:modified xsi:type="dcterms:W3CDTF">2021-08-06T08:34:00Z</dcterms:modified>
</cp:coreProperties>
</file>